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 id="275" r:id="rId18"/>
    <p:sldId id="276" r:id="rId19"/>
    <p:sldId id="269" r:id="rId20"/>
    <p:sldId id="270" r:id="rId21"/>
    <p:sldId id="271"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11/29/2021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11/29/2021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Stacey.Williams@dhs.arkansas.gov" TargetMode="External"/><Relationship Id="rId2" Type="http://schemas.openxmlformats.org/officeDocument/2006/relationships/hyperlink" Target="mailto:rebecca.fallen@dhs.arkansas.gov" TargetMode="External"/><Relationship Id="rId1" Type="http://schemas.openxmlformats.org/officeDocument/2006/relationships/slideLayout" Target="../slideLayouts/slideLayout2.xml"/><Relationship Id="rId4" Type="http://schemas.openxmlformats.org/officeDocument/2006/relationships/hyperlink" Target="mailto:Kyilexus.Wesley@dhs.arkansa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4098-CE28-4CAC-B0DC-E74F3DA8FAFC}"/>
              </a:ext>
            </a:extLst>
          </p:cNvPr>
          <p:cNvSpPr>
            <a:spLocks noGrp="1"/>
          </p:cNvSpPr>
          <p:nvPr>
            <p:ph type="ctrTitle"/>
          </p:nvPr>
        </p:nvSpPr>
        <p:spPr/>
        <p:txBody>
          <a:bodyPr>
            <a:normAutofit fontScale="90000"/>
          </a:bodyPr>
          <a:lstStyle/>
          <a:p>
            <a:r>
              <a:rPr lang="en-US" dirty="0"/>
              <a:t>Updated staffing reporting in </a:t>
            </a:r>
            <a:r>
              <a:rPr lang="en-US" dirty="0" err="1"/>
              <a:t>quickbase</a:t>
            </a:r>
            <a:endParaRPr lang="en-US" dirty="0"/>
          </a:p>
        </p:txBody>
      </p:sp>
      <p:sp>
        <p:nvSpPr>
          <p:cNvPr id="3" name="Subtitle 2">
            <a:extLst>
              <a:ext uri="{FF2B5EF4-FFF2-40B4-BE49-F238E27FC236}">
                <a16:creationId xmlns:a16="http://schemas.microsoft.com/office/drawing/2014/main" id="{55B89E56-D426-43DB-95A4-191033C30160}"/>
              </a:ext>
            </a:extLst>
          </p:cNvPr>
          <p:cNvSpPr>
            <a:spLocks noGrp="1"/>
          </p:cNvSpPr>
          <p:nvPr>
            <p:ph type="subTitle" idx="1"/>
          </p:nvPr>
        </p:nvSpPr>
        <p:spPr/>
        <p:txBody>
          <a:bodyPr/>
          <a:lstStyle/>
          <a:p>
            <a:r>
              <a:rPr lang="en-US" dirty="0"/>
              <a:t>Rebecca fallen, </a:t>
            </a:r>
            <a:r>
              <a:rPr lang="en-US" dirty="0" err="1"/>
              <a:t>rn</a:t>
            </a:r>
            <a:endParaRPr lang="en-US" dirty="0"/>
          </a:p>
        </p:txBody>
      </p:sp>
    </p:spTree>
    <p:extLst>
      <p:ext uri="{BB962C8B-B14F-4D97-AF65-F5344CB8AC3E}">
        <p14:creationId xmlns:p14="http://schemas.microsoft.com/office/powerpoint/2010/main" val="405543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D17F-E294-4072-814D-AA6A76FE5A05}"/>
              </a:ext>
            </a:extLst>
          </p:cNvPr>
          <p:cNvSpPr>
            <a:spLocks noGrp="1"/>
          </p:cNvSpPr>
          <p:nvPr>
            <p:ph type="title"/>
          </p:nvPr>
        </p:nvSpPr>
        <p:spPr/>
        <p:txBody>
          <a:bodyPr/>
          <a:lstStyle/>
          <a:p>
            <a:r>
              <a:rPr lang="en-US" dirty="0"/>
              <a:t>Report instructions</a:t>
            </a:r>
          </a:p>
        </p:txBody>
      </p:sp>
      <p:sp>
        <p:nvSpPr>
          <p:cNvPr id="4" name="Content Placeholder 3">
            <a:extLst>
              <a:ext uri="{FF2B5EF4-FFF2-40B4-BE49-F238E27FC236}">
                <a16:creationId xmlns:a16="http://schemas.microsoft.com/office/drawing/2014/main" id="{0C2BF4C9-3C23-4AFA-88EC-100ABC207C10}"/>
              </a:ext>
            </a:extLst>
          </p:cNvPr>
          <p:cNvSpPr>
            <a:spLocks noGrp="1"/>
          </p:cNvSpPr>
          <p:nvPr>
            <p:ph sz="quarter" idx="13"/>
          </p:nvPr>
        </p:nvSpPr>
        <p:spPr/>
        <p:txBody>
          <a:bodyPr/>
          <a:lstStyle/>
          <a:p>
            <a:r>
              <a:rPr lang="en-US" dirty="0"/>
              <a:t>This will open your monthly report with the month, year, report type, facility name, vendor number, and county all prepopulated at the top</a:t>
            </a:r>
          </a:p>
          <a:p>
            <a:r>
              <a:rPr lang="en-US" dirty="0"/>
              <a:t>You will need to enter the information for the person filling out this report in the boxes.</a:t>
            </a:r>
          </a:p>
        </p:txBody>
      </p:sp>
      <p:pic>
        <p:nvPicPr>
          <p:cNvPr id="6" name="Content Placeholder 5">
            <a:extLst>
              <a:ext uri="{FF2B5EF4-FFF2-40B4-BE49-F238E27FC236}">
                <a16:creationId xmlns:a16="http://schemas.microsoft.com/office/drawing/2014/main" id="{7CEB3D35-C642-4B65-89C9-452D252D4150}"/>
              </a:ext>
            </a:extLst>
          </p:cNvPr>
          <p:cNvPicPr>
            <a:picLocks noGrp="1" noChangeAspect="1"/>
          </p:cNvPicPr>
          <p:nvPr>
            <p:ph sz="quarter" idx="14"/>
          </p:nvPr>
        </p:nvPicPr>
        <p:blipFill>
          <a:blip r:embed="rId2"/>
          <a:stretch>
            <a:fillRect/>
          </a:stretch>
        </p:blipFill>
        <p:spPr>
          <a:xfrm>
            <a:off x="6460835" y="2852616"/>
            <a:ext cx="4153480" cy="1733792"/>
          </a:xfrm>
          <a:prstGeom prst="rect">
            <a:avLst/>
          </a:prstGeom>
        </p:spPr>
      </p:pic>
    </p:spTree>
    <p:extLst>
      <p:ext uri="{BB962C8B-B14F-4D97-AF65-F5344CB8AC3E}">
        <p14:creationId xmlns:p14="http://schemas.microsoft.com/office/powerpoint/2010/main" val="64351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3CC1-47A1-4B58-BFEE-6934B5D21631}"/>
              </a:ext>
            </a:extLst>
          </p:cNvPr>
          <p:cNvSpPr>
            <a:spLocks noGrp="1"/>
          </p:cNvSpPr>
          <p:nvPr>
            <p:ph type="title"/>
          </p:nvPr>
        </p:nvSpPr>
        <p:spPr/>
        <p:txBody>
          <a:bodyPr/>
          <a:lstStyle/>
          <a:p>
            <a:r>
              <a:rPr lang="en-US" dirty="0"/>
              <a:t>Report instructions</a:t>
            </a:r>
          </a:p>
        </p:txBody>
      </p:sp>
      <p:sp>
        <p:nvSpPr>
          <p:cNvPr id="5" name="Content Placeholder 4">
            <a:extLst>
              <a:ext uri="{FF2B5EF4-FFF2-40B4-BE49-F238E27FC236}">
                <a16:creationId xmlns:a16="http://schemas.microsoft.com/office/drawing/2014/main" id="{BDECA83E-D67A-42E8-8345-1BC5167EBFE5}"/>
              </a:ext>
            </a:extLst>
          </p:cNvPr>
          <p:cNvSpPr>
            <a:spLocks noGrp="1"/>
          </p:cNvSpPr>
          <p:nvPr>
            <p:ph sz="quarter" idx="13"/>
          </p:nvPr>
        </p:nvSpPr>
        <p:spPr/>
        <p:txBody>
          <a:bodyPr>
            <a:normAutofit lnSpcReduction="10000"/>
          </a:bodyPr>
          <a:lstStyle/>
          <a:p>
            <a:r>
              <a:rPr lang="en-US" dirty="0"/>
              <a:t>Direct Care Hours Provided by Direct Care Staff in the Month:</a:t>
            </a:r>
          </a:p>
          <a:p>
            <a:pPr lvl="1"/>
            <a:r>
              <a:rPr lang="en-US" dirty="0"/>
              <a:t>This table is for entering the direct care hours provided by direct care staff in the month. Enter hours in cells using two decimal places (e.g., XX.XX). Use “rule of five” in rounding.</a:t>
            </a:r>
          </a:p>
          <a:p>
            <a:pPr lvl="1"/>
            <a:r>
              <a:rPr lang="en-US" dirty="0"/>
              <a:t>For each type of staff position listed for which the facility had direct care staff (employed, contracted, agency, and consultants) providing any direct care services in the month, </a:t>
            </a:r>
            <a:r>
              <a:rPr lang="en-US" u="sng" dirty="0"/>
              <a:t>enter the total number of direct care hours by all staff in that position combined.</a:t>
            </a:r>
          </a:p>
          <a:p>
            <a:pPr lvl="1"/>
            <a:r>
              <a:rPr lang="en-US" dirty="0"/>
              <a:t>If you have direct care hours for a direct care position not specifically listed, enter these under “Other Direct Care Positions with Direct Care Hours, If Any.” Specify the job type and job code. For consistency, </a:t>
            </a:r>
            <a:r>
              <a:rPr lang="en-US" u="sng" dirty="0"/>
              <a:t>use only PBJ-recognized labor titles and job codes </a:t>
            </a:r>
            <a:r>
              <a:rPr lang="en-US" dirty="0"/>
              <a:t>(e.g., dentist and job code 32).</a:t>
            </a:r>
          </a:p>
        </p:txBody>
      </p:sp>
    </p:spTree>
    <p:extLst>
      <p:ext uri="{BB962C8B-B14F-4D97-AF65-F5344CB8AC3E}">
        <p14:creationId xmlns:p14="http://schemas.microsoft.com/office/powerpoint/2010/main" val="108378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DFBE-01C7-44E2-8FCF-9D76467C1297}"/>
              </a:ext>
            </a:extLst>
          </p:cNvPr>
          <p:cNvSpPr>
            <a:spLocks noGrp="1"/>
          </p:cNvSpPr>
          <p:nvPr>
            <p:ph type="title"/>
          </p:nvPr>
        </p:nvSpPr>
        <p:spPr/>
        <p:txBody>
          <a:bodyPr/>
          <a:lstStyle/>
          <a:p>
            <a:r>
              <a:rPr lang="en-US" dirty="0"/>
              <a:t>Report instructions</a:t>
            </a:r>
          </a:p>
        </p:txBody>
      </p:sp>
      <p:sp>
        <p:nvSpPr>
          <p:cNvPr id="4" name="Content Placeholder 3">
            <a:extLst>
              <a:ext uri="{FF2B5EF4-FFF2-40B4-BE49-F238E27FC236}">
                <a16:creationId xmlns:a16="http://schemas.microsoft.com/office/drawing/2014/main" id="{D14E6440-3272-4219-A101-B204FD8AE988}"/>
              </a:ext>
            </a:extLst>
          </p:cNvPr>
          <p:cNvSpPr>
            <a:spLocks noGrp="1"/>
          </p:cNvSpPr>
          <p:nvPr>
            <p:ph sz="quarter" idx="13"/>
          </p:nvPr>
        </p:nvSpPr>
        <p:spPr/>
        <p:txBody>
          <a:bodyPr>
            <a:normAutofit fontScale="85000" lnSpcReduction="10000"/>
          </a:bodyPr>
          <a:lstStyle/>
          <a:p>
            <a:r>
              <a:rPr lang="en-US" dirty="0"/>
              <a:t>Column A – Hours Reportable in PBJ System:</a:t>
            </a:r>
          </a:p>
          <a:p>
            <a:pPr lvl="1"/>
            <a:r>
              <a:rPr lang="en-US" dirty="0"/>
              <a:t>In Column A, enter hours as reportable in the CMS Payroll-Based Journal (PBJ) system and applicable to that calendar month.</a:t>
            </a:r>
          </a:p>
          <a:p>
            <a:pPr lvl="1"/>
            <a:r>
              <a:rPr lang="en-US" dirty="0"/>
              <a:t>follow the latest CMS Payroll-Based Journal manual and technical instructions to determine the aggregate number of hours reported for each labor description. For example, for the certified nurse aide (CNA) PBJ labor description and job code, the report would show the aggregate total of all direct care hours provided by all the facility’s CNAs combined.</a:t>
            </a:r>
          </a:p>
          <a:p>
            <a:endParaRPr lang="en-US" dirty="0"/>
          </a:p>
        </p:txBody>
      </p:sp>
      <p:pic>
        <p:nvPicPr>
          <p:cNvPr id="12" name="Content Placeholder 11">
            <a:extLst>
              <a:ext uri="{FF2B5EF4-FFF2-40B4-BE49-F238E27FC236}">
                <a16:creationId xmlns:a16="http://schemas.microsoft.com/office/drawing/2014/main" id="{923820E1-C0F7-413E-A975-D6EF2074738C}"/>
              </a:ext>
            </a:extLst>
          </p:cNvPr>
          <p:cNvPicPr>
            <a:picLocks noGrp="1" noChangeAspect="1"/>
          </p:cNvPicPr>
          <p:nvPr>
            <p:ph sz="quarter" idx="14"/>
          </p:nvPr>
        </p:nvPicPr>
        <p:blipFill>
          <a:blip r:embed="rId2"/>
          <a:stretch>
            <a:fillRect/>
          </a:stretch>
        </p:blipFill>
        <p:spPr>
          <a:xfrm>
            <a:off x="6289897" y="2063750"/>
            <a:ext cx="4495355" cy="3311525"/>
          </a:xfrm>
          <a:prstGeom prst="rect">
            <a:avLst/>
          </a:prstGeom>
        </p:spPr>
      </p:pic>
    </p:spTree>
    <p:extLst>
      <p:ext uri="{BB962C8B-B14F-4D97-AF65-F5344CB8AC3E}">
        <p14:creationId xmlns:p14="http://schemas.microsoft.com/office/powerpoint/2010/main" val="189037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E4B3-4815-4EAC-8EEE-6F7C565C25A0}"/>
              </a:ext>
            </a:extLst>
          </p:cNvPr>
          <p:cNvSpPr>
            <a:spLocks noGrp="1"/>
          </p:cNvSpPr>
          <p:nvPr>
            <p:ph type="title"/>
          </p:nvPr>
        </p:nvSpPr>
        <p:spPr/>
        <p:txBody>
          <a:bodyPr/>
          <a:lstStyle/>
          <a:p>
            <a:r>
              <a:rPr lang="en-US" dirty="0"/>
              <a:t>Report instructions</a:t>
            </a:r>
          </a:p>
        </p:txBody>
      </p:sp>
      <p:sp>
        <p:nvSpPr>
          <p:cNvPr id="3" name="Content Placeholder 2">
            <a:extLst>
              <a:ext uri="{FF2B5EF4-FFF2-40B4-BE49-F238E27FC236}">
                <a16:creationId xmlns:a16="http://schemas.microsoft.com/office/drawing/2014/main" id="{2AB4352A-6907-4A3F-85E2-663F293A8FC3}"/>
              </a:ext>
            </a:extLst>
          </p:cNvPr>
          <p:cNvSpPr>
            <a:spLocks noGrp="1"/>
          </p:cNvSpPr>
          <p:nvPr>
            <p:ph sz="quarter" idx="13"/>
          </p:nvPr>
        </p:nvSpPr>
        <p:spPr/>
        <p:txBody>
          <a:bodyPr>
            <a:normAutofit fontScale="77500" lnSpcReduction="20000"/>
          </a:bodyPr>
          <a:lstStyle/>
          <a:p>
            <a:r>
              <a:rPr lang="en-US" dirty="0"/>
              <a:t>Column B – Additional Direct Care Hours Provided:</a:t>
            </a:r>
          </a:p>
          <a:p>
            <a:pPr lvl="1"/>
            <a:r>
              <a:rPr lang="en-US" dirty="0"/>
              <a:t>In Column B, enter the hours in the month that meet the statutory definitions of direct care services and direct care staff but are not reportable in PBJ for whatever reason. The statutory definitions of direct care services and direct care staff are described above.</a:t>
            </a:r>
          </a:p>
          <a:p>
            <a:pPr lvl="1"/>
            <a:r>
              <a:rPr lang="en-US" dirty="0"/>
              <a:t>For example, your DON, medical director, a nurse practitioner, physician assistant, or hospice organization may have provided additional hours on the floor providing direct care to residents, but these hours are not credited in PBJ. Column B is for reporting these types of additional direct care hours.</a:t>
            </a:r>
            <a:br>
              <a:rPr lang="en-US" dirty="0"/>
            </a:br>
            <a:endParaRPr lang="en-US" dirty="0"/>
          </a:p>
          <a:p>
            <a:endParaRPr lang="en-US" dirty="0"/>
          </a:p>
        </p:txBody>
      </p:sp>
      <p:pic>
        <p:nvPicPr>
          <p:cNvPr id="8" name="Content Placeholder 7">
            <a:extLst>
              <a:ext uri="{FF2B5EF4-FFF2-40B4-BE49-F238E27FC236}">
                <a16:creationId xmlns:a16="http://schemas.microsoft.com/office/drawing/2014/main" id="{C6AA1457-CD36-4F53-A9F2-D580ADD0AA75}"/>
              </a:ext>
            </a:extLst>
          </p:cNvPr>
          <p:cNvPicPr>
            <a:picLocks noGrp="1" noChangeAspect="1"/>
          </p:cNvPicPr>
          <p:nvPr>
            <p:ph sz="quarter" idx="14"/>
          </p:nvPr>
        </p:nvPicPr>
        <p:blipFill>
          <a:blip r:embed="rId2"/>
          <a:stretch>
            <a:fillRect/>
          </a:stretch>
        </p:blipFill>
        <p:spPr>
          <a:xfrm>
            <a:off x="6278987" y="2063750"/>
            <a:ext cx="4517176" cy="3311525"/>
          </a:xfrm>
          <a:prstGeom prst="rect">
            <a:avLst/>
          </a:prstGeom>
        </p:spPr>
      </p:pic>
    </p:spTree>
    <p:extLst>
      <p:ext uri="{BB962C8B-B14F-4D97-AF65-F5344CB8AC3E}">
        <p14:creationId xmlns:p14="http://schemas.microsoft.com/office/powerpoint/2010/main" val="48259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974D-C569-4B91-9734-DC2BAEB865D7}"/>
              </a:ext>
            </a:extLst>
          </p:cNvPr>
          <p:cNvSpPr>
            <a:spLocks noGrp="1"/>
          </p:cNvSpPr>
          <p:nvPr>
            <p:ph type="title"/>
          </p:nvPr>
        </p:nvSpPr>
        <p:spPr/>
        <p:txBody>
          <a:bodyPr/>
          <a:lstStyle/>
          <a:p>
            <a:r>
              <a:rPr lang="en-US" dirty="0"/>
              <a:t>Report instructions</a:t>
            </a:r>
          </a:p>
        </p:txBody>
      </p:sp>
      <p:sp>
        <p:nvSpPr>
          <p:cNvPr id="3" name="Content Placeholder 2">
            <a:extLst>
              <a:ext uri="{FF2B5EF4-FFF2-40B4-BE49-F238E27FC236}">
                <a16:creationId xmlns:a16="http://schemas.microsoft.com/office/drawing/2014/main" id="{5EB7892E-4DEA-4318-932E-F3A6E598430A}"/>
              </a:ext>
            </a:extLst>
          </p:cNvPr>
          <p:cNvSpPr>
            <a:spLocks noGrp="1"/>
          </p:cNvSpPr>
          <p:nvPr>
            <p:ph sz="quarter" idx="13"/>
          </p:nvPr>
        </p:nvSpPr>
        <p:spPr/>
        <p:txBody>
          <a:bodyPr/>
          <a:lstStyle/>
          <a:p>
            <a:r>
              <a:rPr lang="en-US" dirty="0"/>
              <a:t>Grand Total Hours for Month:</a:t>
            </a:r>
          </a:p>
          <a:p>
            <a:pPr lvl="1"/>
            <a:r>
              <a:rPr lang="en-US" dirty="0"/>
              <a:t>Based on the hours you entered, the reporting system will auto-generate subtotals for Column A and Column B and combine these for a grand total of direct care hours in the month.</a:t>
            </a:r>
          </a:p>
        </p:txBody>
      </p:sp>
      <p:pic>
        <p:nvPicPr>
          <p:cNvPr id="8" name="Content Placeholder 7">
            <a:extLst>
              <a:ext uri="{FF2B5EF4-FFF2-40B4-BE49-F238E27FC236}">
                <a16:creationId xmlns:a16="http://schemas.microsoft.com/office/drawing/2014/main" id="{F1B9E6C2-D08F-4910-9B7D-FD2DF403F68E}"/>
              </a:ext>
            </a:extLst>
          </p:cNvPr>
          <p:cNvPicPr>
            <a:picLocks noGrp="1" noChangeAspect="1"/>
          </p:cNvPicPr>
          <p:nvPr>
            <p:ph sz="quarter" idx="14"/>
          </p:nvPr>
        </p:nvPicPr>
        <p:blipFill>
          <a:blip r:embed="rId2"/>
          <a:stretch>
            <a:fillRect/>
          </a:stretch>
        </p:blipFill>
        <p:spPr>
          <a:xfrm>
            <a:off x="5994400" y="3414193"/>
            <a:ext cx="5086350" cy="610639"/>
          </a:xfrm>
          <a:prstGeom prst="rect">
            <a:avLst/>
          </a:prstGeom>
        </p:spPr>
      </p:pic>
    </p:spTree>
    <p:extLst>
      <p:ext uri="{BB962C8B-B14F-4D97-AF65-F5344CB8AC3E}">
        <p14:creationId xmlns:p14="http://schemas.microsoft.com/office/powerpoint/2010/main" val="2199838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AC3F-0AD8-4CF2-9140-BE4553BFD410}"/>
              </a:ext>
            </a:extLst>
          </p:cNvPr>
          <p:cNvSpPr>
            <a:spLocks noGrp="1"/>
          </p:cNvSpPr>
          <p:nvPr>
            <p:ph type="title"/>
          </p:nvPr>
        </p:nvSpPr>
        <p:spPr/>
        <p:txBody>
          <a:bodyPr/>
          <a:lstStyle/>
          <a:p>
            <a:r>
              <a:rPr lang="en-US" dirty="0"/>
              <a:t>Report instructions</a:t>
            </a:r>
          </a:p>
        </p:txBody>
      </p:sp>
      <p:sp>
        <p:nvSpPr>
          <p:cNvPr id="3" name="Content Placeholder 2">
            <a:extLst>
              <a:ext uri="{FF2B5EF4-FFF2-40B4-BE49-F238E27FC236}">
                <a16:creationId xmlns:a16="http://schemas.microsoft.com/office/drawing/2014/main" id="{956B5B36-7A54-4BF8-9955-1F8A64D2E159}"/>
              </a:ext>
            </a:extLst>
          </p:cNvPr>
          <p:cNvSpPr>
            <a:spLocks noGrp="1"/>
          </p:cNvSpPr>
          <p:nvPr>
            <p:ph sz="quarter" idx="13"/>
          </p:nvPr>
        </p:nvSpPr>
        <p:spPr/>
        <p:txBody>
          <a:bodyPr>
            <a:normAutofit fontScale="62500" lnSpcReduction="20000"/>
          </a:bodyPr>
          <a:lstStyle/>
          <a:p>
            <a:r>
              <a:rPr lang="en-US" dirty="0"/>
              <a:t>Average Daily Resident Census for Month:</a:t>
            </a:r>
          </a:p>
          <a:p>
            <a:pPr lvl="1"/>
            <a:r>
              <a:rPr lang="en-US" dirty="0"/>
              <a:t>Enter your facility’s MDS-based average resident census (total residents) for the month. Enter using two decimal places (e.g., XX.XX). Refer to the MDS Census Summary Report and MDS Census Detail Report tools in the CMS CASPER system. </a:t>
            </a:r>
          </a:p>
          <a:p>
            <a:pPr lvl="1"/>
            <a:r>
              <a:rPr lang="en-US" dirty="0"/>
              <a:t>Private pay-only nursing facilities: Private pay-only nursing facilities do not report MDS data. For the average daily resident census for the month, enter the sum of (a) the total of each daily resident census for each calendar day of the month divided by (b) the number of calendar days in the month. In your records, document your private pay-only facility’s daily resident census, the consistent manner your daily census is determined (adjusted for admissions, discharges, temporary transfers, and deaths), and a spreadsheet with the above calculation for each month reported.</a:t>
            </a:r>
          </a:p>
        </p:txBody>
      </p:sp>
      <p:pic>
        <p:nvPicPr>
          <p:cNvPr id="8" name="Content Placeholder 7">
            <a:extLst>
              <a:ext uri="{FF2B5EF4-FFF2-40B4-BE49-F238E27FC236}">
                <a16:creationId xmlns:a16="http://schemas.microsoft.com/office/drawing/2014/main" id="{23BA9B7C-BD2F-46ED-BDE2-0ACB9DB47144}"/>
              </a:ext>
            </a:extLst>
          </p:cNvPr>
          <p:cNvPicPr>
            <a:picLocks noGrp="1" noChangeAspect="1"/>
          </p:cNvPicPr>
          <p:nvPr>
            <p:ph sz="quarter" idx="14"/>
          </p:nvPr>
        </p:nvPicPr>
        <p:blipFill>
          <a:blip r:embed="rId2"/>
          <a:stretch>
            <a:fillRect/>
          </a:stretch>
        </p:blipFill>
        <p:spPr>
          <a:xfrm>
            <a:off x="5994400" y="3358913"/>
            <a:ext cx="5086350" cy="721198"/>
          </a:xfrm>
          <a:prstGeom prst="rect">
            <a:avLst/>
          </a:prstGeom>
        </p:spPr>
      </p:pic>
    </p:spTree>
    <p:extLst>
      <p:ext uri="{BB962C8B-B14F-4D97-AF65-F5344CB8AC3E}">
        <p14:creationId xmlns:p14="http://schemas.microsoft.com/office/powerpoint/2010/main" val="204564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5B29-F0E3-4A2C-A936-F699BF9594A7}"/>
              </a:ext>
            </a:extLst>
          </p:cNvPr>
          <p:cNvSpPr>
            <a:spLocks noGrp="1"/>
          </p:cNvSpPr>
          <p:nvPr>
            <p:ph type="title"/>
          </p:nvPr>
        </p:nvSpPr>
        <p:spPr/>
        <p:txBody>
          <a:bodyPr/>
          <a:lstStyle/>
          <a:p>
            <a:r>
              <a:rPr lang="en-US" dirty="0"/>
              <a:t>Report instructions</a:t>
            </a:r>
          </a:p>
        </p:txBody>
      </p:sp>
      <p:sp>
        <p:nvSpPr>
          <p:cNvPr id="3" name="Content Placeholder 2">
            <a:extLst>
              <a:ext uri="{FF2B5EF4-FFF2-40B4-BE49-F238E27FC236}">
                <a16:creationId xmlns:a16="http://schemas.microsoft.com/office/drawing/2014/main" id="{074B49FC-BD65-4155-9AFC-382701DF94CA}"/>
              </a:ext>
            </a:extLst>
          </p:cNvPr>
          <p:cNvSpPr>
            <a:spLocks noGrp="1"/>
          </p:cNvSpPr>
          <p:nvPr>
            <p:ph sz="quarter" idx="13"/>
          </p:nvPr>
        </p:nvSpPr>
        <p:spPr/>
        <p:txBody>
          <a:bodyPr/>
          <a:lstStyle/>
          <a:p>
            <a:r>
              <a:rPr lang="en-US" dirty="0"/>
              <a:t>The system will calculate the averages for you.  </a:t>
            </a:r>
          </a:p>
          <a:p>
            <a:r>
              <a:rPr lang="en-US" dirty="0"/>
              <a:t>If at any point you want to see what your numbers are you can click the save and continue button to see the calculations.  </a:t>
            </a:r>
          </a:p>
        </p:txBody>
      </p:sp>
      <p:pic>
        <p:nvPicPr>
          <p:cNvPr id="8" name="Content Placeholder 7">
            <a:extLst>
              <a:ext uri="{FF2B5EF4-FFF2-40B4-BE49-F238E27FC236}">
                <a16:creationId xmlns:a16="http://schemas.microsoft.com/office/drawing/2014/main" id="{791D5DCC-F462-461C-8472-658B5C541C7D}"/>
              </a:ext>
            </a:extLst>
          </p:cNvPr>
          <p:cNvPicPr>
            <a:picLocks noGrp="1" noChangeAspect="1"/>
          </p:cNvPicPr>
          <p:nvPr>
            <p:ph sz="quarter" idx="14"/>
          </p:nvPr>
        </p:nvPicPr>
        <p:blipFill>
          <a:blip r:embed="rId2"/>
          <a:stretch>
            <a:fillRect/>
          </a:stretch>
        </p:blipFill>
        <p:spPr>
          <a:xfrm>
            <a:off x="6111907" y="2063750"/>
            <a:ext cx="4851336" cy="3311525"/>
          </a:xfrm>
          <a:prstGeom prst="rect">
            <a:avLst/>
          </a:prstGeom>
        </p:spPr>
      </p:pic>
    </p:spTree>
    <p:extLst>
      <p:ext uri="{BB962C8B-B14F-4D97-AF65-F5344CB8AC3E}">
        <p14:creationId xmlns:p14="http://schemas.microsoft.com/office/powerpoint/2010/main" val="366590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8243-FE3B-407A-A65F-295F23BD34C1}"/>
              </a:ext>
            </a:extLst>
          </p:cNvPr>
          <p:cNvSpPr>
            <a:spLocks noGrp="1"/>
          </p:cNvSpPr>
          <p:nvPr>
            <p:ph type="title"/>
          </p:nvPr>
        </p:nvSpPr>
        <p:spPr/>
        <p:txBody>
          <a:bodyPr/>
          <a:lstStyle/>
          <a:p>
            <a:r>
              <a:rPr lang="en-US" dirty="0"/>
              <a:t>Report instructions</a:t>
            </a:r>
          </a:p>
        </p:txBody>
      </p:sp>
      <p:sp>
        <p:nvSpPr>
          <p:cNvPr id="3" name="Content Placeholder 2">
            <a:extLst>
              <a:ext uri="{FF2B5EF4-FFF2-40B4-BE49-F238E27FC236}">
                <a16:creationId xmlns:a16="http://schemas.microsoft.com/office/drawing/2014/main" id="{D7E11F58-4FC2-487F-A236-F006EFAB86C0}"/>
              </a:ext>
            </a:extLst>
          </p:cNvPr>
          <p:cNvSpPr>
            <a:spLocks noGrp="1"/>
          </p:cNvSpPr>
          <p:nvPr>
            <p:ph sz="quarter" idx="13"/>
          </p:nvPr>
        </p:nvSpPr>
        <p:spPr/>
        <p:txBody>
          <a:bodyPr/>
          <a:lstStyle/>
          <a:p>
            <a:r>
              <a:rPr lang="en-US" dirty="0"/>
              <a:t>Check the box at the bottom of the page that certifies that you are ready to submit your report When you are completely satisfied that you have entered your information  correctly.</a:t>
            </a:r>
          </a:p>
          <a:p>
            <a:pPr marL="0" indent="0">
              <a:buNone/>
            </a:pPr>
            <a:endParaRPr lang="en-US" dirty="0"/>
          </a:p>
        </p:txBody>
      </p:sp>
      <p:pic>
        <p:nvPicPr>
          <p:cNvPr id="5" name="Content Placeholder 4">
            <a:extLst>
              <a:ext uri="{FF2B5EF4-FFF2-40B4-BE49-F238E27FC236}">
                <a16:creationId xmlns:a16="http://schemas.microsoft.com/office/drawing/2014/main" id="{7DD378B1-106D-4EE3-B251-6A8C7F3BF874}"/>
              </a:ext>
            </a:extLst>
          </p:cNvPr>
          <p:cNvPicPr>
            <a:picLocks noGrp="1" noChangeAspect="1"/>
          </p:cNvPicPr>
          <p:nvPr>
            <p:ph sz="quarter" idx="14"/>
          </p:nvPr>
        </p:nvPicPr>
        <p:blipFill>
          <a:blip r:embed="rId2"/>
          <a:stretch>
            <a:fillRect/>
          </a:stretch>
        </p:blipFill>
        <p:spPr>
          <a:xfrm>
            <a:off x="6441782" y="3395617"/>
            <a:ext cx="4191585" cy="647790"/>
          </a:xfrm>
          <a:prstGeom prst="rect">
            <a:avLst/>
          </a:prstGeom>
        </p:spPr>
      </p:pic>
    </p:spTree>
    <p:extLst>
      <p:ext uri="{BB962C8B-B14F-4D97-AF65-F5344CB8AC3E}">
        <p14:creationId xmlns:p14="http://schemas.microsoft.com/office/powerpoint/2010/main" val="307154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CEE2-9373-491D-9DE2-2DCE781EBAF0}"/>
              </a:ext>
            </a:extLst>
          </p:cNvPr>
          <p:cNvSpPr>
            <a:spLocks noGrp="1"/>
          </p:cNvSpPr>
          <p:nvPr>
            <p:ph type="title"/>
          </p:nvPr>
        </p:nvSpPr>
        <p:spPr/>
        <p:txBody>
          <a:bodyPr/>
          <a:lstStyle/>
          <a:p>
            <a:r>
              <a:rPr lang="en-US" dirty="0"/>
              <a:t>Report instructions</a:t>
            </a:r>
          </a:p>
        </p:txBody>
      </p:sp>
      <p:sp>
        <p:nvSpPr>
          <p:cNvPr id="3" name="Content Placeholder 2">
            <a:extLst>
              <a:ext uri="{FF2B5EF4-FFF2-40B4-BE49-F238E27FC236}">
                <a16:creationId xmlns:a16="http://schemas.microsoft.com/office/drawing/2014/main" id="{A2FF5155-3EBF-4663-8291-3B5A5CB0CFC7}"/>
              </a:ext>
            </a:extLst>
          </p:cNvPr>
          <p:cNvSpPr>
            <a:spLocks noGrp="1"/>
          </p:cNvSpPr>
          <p:nvPr>
            <p:ph sz="quarter" idx="13"/>
          </p:nvPr>
        </p:nvSpPr>
        <p:spPr/>
        <p:txBody>
          <a:bodyPr/>
          <a:lstStyle/>
          <a:p>
            <a:r>
              <a:rPr lang="en-US" dirty="0"/>
              <a:t>The system will then complete the calculations and report if you met or did not meet the required direct care hours for this report.</a:t>
            </a:r>
          </a:p>
          <a:p>
            <a:r>
              <a:rPr lang="en-US" dirty="0"/>
              <a:t>You can now click the save and close button and exit the system.    </a:t>
            </a:r>
          </a:p>
        </p:txBody>
      </p:sp>
      <p:pic>
        <p:nvPicPr>
          <p:cNvPr id="5" name="Content Placeholder 4">
            <a:extLst>
              <a:ext uri="{FF2B5EF4-FFF2-40B4-BE49-F238E27FC236}">
                <a16:creationId xmlns:a16="http://schemas.microsoft.com/office/drawing/2014/main" id="{3453C188-323F-4128-B5C1-059E36C52B1D}"/>
              </a:ext>
            </a:extLst>
          </p:cNvPr>
          <p:cNvPicPr>
            <a:picLocks noGrp="1" noChangeAspect="1"/>
          </p:cNvPicPr>
          <p:nvPr>
            <p:ph sz="quarter" idx="14"/>
          </p:nvPr>
        </p:nvPicPr>
        <p:blipFill>
          <a:blip r:embed="rId2"/>
          <a:stretch>
            <a:fillRect/>
          </a:stretch>
        </p:blipFill>
        <p:spPr>
          <a:xfrm>
            <a:off x="6194098" y="2457274"/>
            <a:ext cx="4686954" cy="2524477"/>
          </a:xfrm>
          <a:prstGeom prst="rect">
            <a:avLst/>
          </a:prstGeom>
        </p:spPr>
      </p:pic>
    </p:spTree>
    <p:extLst>
      <p:ext uri="{BB962C8B-B14F-4D97-AF65-F5344CB8AC3E}">
        <p14:creationId xmlns:p14="http://schemas.microsoft.com/office/powerpoint/2010/main" val="335828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AA481D-BB64-4507-80A1-40333CF6183F}"/>
              </a:ext>
            </a:extLst>
          </p:cNvPr>
          <p:cNvSpPr>
            <a:spLocks noGrp="1"/>
          </p:cNvSpPr>
          <p:nvPr>
            <p:ph type="title"/>
          </p:nvPr>
        </p:nvSpPr>
        <p:spPr/>
        <p:txBody>
          <a:bodyPr/>
          <a:lstStyle/>
          <a:p>
            <a:r>
              <a:rPr lang="en-US" dirty="0"/>
              <a:t>Important points</a:t>
            </a:r>
            <a:endParaRPr lang="en-US" b="1" dirty="0"/>
          </a:p>
        </p:txBody>
      </p:sp>
      <p:sp>
        <p:nvSpPr>
          <p:cNvPr id="6" name="Content Placeholder 5">
            <a:extLst>
              <a:ext uri="{FF2B5EF4-FFF2-40B4-BE49-F238E27FC236}">
                <a16:creationId xmlns:a16="http://schemas.microsoft.com/office/drawing/2014/main" id="{D484AFBA-4253-4FF8-B606-6594A9A8665D}"/>
              </a:ext>
            </a:extLst>
          </p:cNvPr>
          <p:cNvSpPr>
            <a:spLocks noGrp="1"/>
          </p:cNvSpPr>
          <p:nvPr>
            <p:ph sz="quarter" idx="13"/>
          </p:nvPr>
        </p:nvSpPr>
        <p:spPr/>
        <p:txBody>
          <a:bodyPr>
            <a:normAutofit/>
          </a:bodyPr>
          <a:lstStyle/>
          <a:p>
            <a:r>
              <a:rPr lang="en-US" dirty="0"/>
              <a:t>Do Not Duplicate of Hours Reported in Columns A and B or a Specific Job Type:</a:t>
            </a:r>
          </a:p>
          <a:p>
            <a:pPr lvl="1"/>
            <a:r>
              <a:rPr lang="en-US" dirty="0"/>
              <a:t>Be careful not to duplicate or double count hours reported in Column A and Column B or under particular job types.</a:t>
            </a:r>
          </a:p>
          <a:p>
            <a:pPr lvl="1"/>
            <a:r>
              <a:rPr lang="en-US" dirty="0"/>
              <a:t>For example, hours reported under Column B should not be counted in Column A or vice versa.</a:t>
            </a:r>
          </a:p>
          <a:p>
            <a:pPr lvl="1"/>
            <a:r>
              <a:rPr lang="en-US" dirty="0"/>
              <a:t>Similarly, hours reported under one job type in a column should not be reported under any other job type. For example, hours reported under “Registered Nurse Director of Nursing” or “Registered Nurse with Administrative Duties” should not also appear “Registered Nurse” line.</a:t>
            </a:r>
          </a:p>
        </p:txBody>
      </p:sp>
    </p:spTree>
    <p:extLst>
      <p:ext uri="{BB962C8B-B14F-4D97-AF65-F5344CB8AC3E}">
        <p14:creationId xmlns:p14="http://schemas.microsoft.com/office/powerpoint/2010/main" val="233628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1FBD-9523-4589-9210-36FBD6391AC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59A8291-684F-437C-817B-E134960E7DAE}"/>
              </a:ext>
            </a:extLst>
          </p:cNvPr>
          <p:cNvSpPr>
            <a:spLocks noGrp="1"/>
          </p:cNvSpPr>
          <p:nvPr>
            <p:ph sz="quarter" idx="13"/>
          </p:nvPr>
        </p:nvSpPr>
        <p:spPr/>
        <p:txBody>
          <a:bodyPr/>
          <a:lstStyle/>
          <a:p>
            <a:r>
              <a:rPr lang="en-US" dirty="0"/>
              <a:t>Understand the new rules</a:t>
            </a:r>
          </a:p>
          <a:p>
            <a:r>
              <a:rPr lang="en-US" dirty="0"/>
              <a:t>Understand the reporting deadlines</a:t>
            </a:r>
          </a:p>
          <a:p>
            <a:r>
              <a:rPr lang="en-US" dirty="0"/>
              <a:t>Work through a mock report</a:t>
            </a:r>
          </a:p>
        </p:txBody>
      </p:sp>
    </p:spTree>
    <p:extLst>
      <p:ext uri="{BB962C8B-B14F-4D97-AF65-F5344CB8AC3E}">
        <p14:creationId xmlns:p14="http://schemas.microsoft.com/office/powerpoint/2010/main" val="899114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9F9E7F-9663-42D1-85EB-F7F7553C2A67}"/>
              </a:ext>
            </a:extLst>
          </p:cNvPr>
          <p:cNvSpPr>
            <a:spLocks noGrp="1"/>
          </p:cNvSpPr>
          <p:nvPr>
            <p:ph type="title"/>
          </p:nvPr>
        </p:nvSpPr>
        <p:spPr/>
        <p:txBody>
          <a:bodyPr/>
          <a:lstStyle/>
          <a:p>
            <a:r>
              <a:rPr lang="en-US" dirty="0"/>
              <a:t>Important points</a:t>
            </a:r>
          </a:p>
        </p:txBody>
      </p:sp>
      <p:sp>
        <p:nvSpPr>
          <p:cNvPr id="6" name="Content Placeholder 5">
            <a:extLst>
              <a:ext uri="{FF2B5EF4-FFF2-40B4-BE49-F238E27FC236}">
                <a16:creationId xmlns:a16="http://schemas.microsoft.com/office/drawing/2014/main" id="{CD695084-CC7A-45AD-9679-0C2D22D36B0E}"/>
              </a:ext>
            </a:extLst>
          </p:cNvPr>
          <p:cNvSpPr>
            <a:spLocks noGrp="1"/>
          </p:cNvSpPr>
          <p:nvPr>
            <p:ph sz="quarter" idx="13"/>
          </p:nvPr>
        </p:nvSpPr>
        <p:spPr/>
        <p:txBody>
          <a:bodyPr/>
          <a:lstStyle/>
          <a:p>
            <a:r>
              <a:rPr lang="en-US" dirty="0"/>
              <a:t>Universal Workers:</a:t>
            </a:r>
          </a:p>
          <a:p>
            <a:pPr lvl="1"/>
            <a:r>
              <a:rPr lang="en-US" dirty="0"/>
              <a:t>Nursing facilities using the CNA as universal workers should only report direct care service hours provided by the CNA. Do not report any CNA non-direct care hours (e.g., housekeeping, laundry, and food preparation) in Column A or Column B.</a:t>
            </a:r>
          </a:p>
        </p:txBody>
      </p:sp>
    </p:spTree>
    <p:extLst>
      <p:ext uri="{BB962C8B-B14F-4D97-AF65-F5344CB8AC3E}">
        <p14:creationId xmlns:p14="http://schemas.microsoft.com/office/powerpoint/2010/main" val="333619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20A5-BD5E-4C34-ADA0-AA6B9B9F95E1}"/>
              </a:ext>
            </a:extLst>
          </p:cNvPr>
          <p:cNvSpPr>
            <a:spLocks noGrp="1"/>
          </p:cNvSpPr>
          <p:nvPr>
            <p:ph type="title"/>
          </p:nvPr>
        </p:nvSpPr>
        <p:spPr/>
        <p:txBody>
          <a:bodyPr/>
          <a:lstStyle/>
          <a:p>
            <a:r>
              <a:rPr lang="en-US" dirty="0"/>
              <a:t>Important points</a:t>
            </a:r>
          </a:p>
        </p:txBody>
      </p:sp>
      <p:sp>
        <p:nvSpPr>
          <p:cNvPr id="3" name="Content Placeholder 2">
            <a:extLst>
              <a:ext uri="{FF2B5EF4-FFF2-40B4-BE49-F238E27FC236}">
                <a16:creationId xmlns:a16="http://schemas.microsoft.com/office/drawing/2014/main" id="{8DB70732-1B1A-47C9-9FE9-933D91C60592}"/>
              </a:ext>
            </a:extLst>
          </p:cNvPr>
          <p:cNvSpPr>
            <a:spLocks noGrp="1"/>
          </p:cNvSpPr>
          <p:nvPr>
            <p:ph sz="quarter" idx="13"/>
          </p:nvPr>
        </p:nvSpPr>
        <p:spPr/>
        <p:txBody>
          <a:bodyPr>
            <a:normAutofit fontScale="85000" lnSpcReduction="10000"/>
          </a:bodyPr>
          <a:lstStyle/>
          <a:p>
            <a:r>
              <a:rPr lang="en-US" dirty="0"/>
              <a:t>Fully Document All Reported Hours in Your Records:</a:t>
            </a:r>
          </a:p>
          <a:p>
            <a:pPr lvl="1"/>
            <a:r>
              <a:rPr lang="en-US" dirty="0"/>
              <a:t>All hours reported in Column A or Column B must be sufficiently documented in your records to ensure complete and accurate monthly reporting and facilitate efficient auditing anytime by DPSQA.</a:t>
            </a:r>
          </a:p>
          <a:p>
            <a:pPr lvl="1"/>
            <a:r>
              <a:rPr lang="en-US" dirty="0"/>
              <a:t>Employee hours are commonly well documented through payroll systems. However, facilities need to use other methods to adequately document reported direct care hours provided by contracted staff, consultants, and other health professionals providing care in the facility.</a:t>
            </a:r>
          </a:p>
          <a:p>
            <a:r>
              <a:rPr lang="en-US" dirty="0"/>
              <a:t>Acceptable methods for documenting direct care hours by non-employees include without limitation:</a:t>
            </a:r>
          </a:p>
          <a:p>
            <a:pPr lvl="1"/>
            <a:r>
              <a:rPr lang="en-US" dirty="0"/>
              <a:t>A time tracking system;</a:t>
            </a:r>
          </a:p>
          <a:p>
            <a:pPr lvl="1"/>
            <a:r>
              <a:rPr lang="en-US" dirty="0"/>
              <a:t>Signed time sheets; or</a:t>
            </a:r>
          </a:p>
          <a:p>
            <a:pPr lvl="1"/>
            <a:r>
              <a:rPr lang="en-US" dirty="0"/>
              <a:t>Contractor and consultant invoices with hours provided detailed.</a:t>
            </a:r>
          </a:p>
        </p:txBody>
      </p:sp>
    </p:spTree>
    <p:extLst>
      <p:ext uri="{BB962C8B-B14F-4D97-AF65-F5344CB8AC3E}">
        <p14:creationId xmlns:p14="http://schemas.microsoft.com/office/powerpoint/2010/main" val="53387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E0FF-6F82-41D9-9D54-B72F08B52A4D}"/>
              </a:ext>
            </a:extLst>
          </p:cNvPr>
          <p:cNvSpPr>
            <a:spLocks noGrp="1"/>
          </p:cNvSpPr>
          <p:nvPr>
            <p:ph type="title"/>
          </p:nvPr>
        </p:nvSpPr>
        <p:spPr/>
        <p:txBody>
          <a:bodyPr/>
          <a:lstStyle/>
          <a:p>
            <a:r>
              <a:rPr lang="en-US" dirty="0"/>
              <a:t>Amended reports</a:t>
            </a:r>
          </a:p>
        </p:txBody>
      </p:sp>
      <p:sp>
        <p:nvSpPr>
          <p:cNvPr id="4" name="Content Placeholder 3">
            <a:extLst>
              <a:ext uri="{FF2B5EF4-FFF2-40B4-BE49-F238E27FC236}">
                <a16:creationId xmlns:a16="http://schemas.microsoft.com/office/drawing/2014/main" id="{ED5828DD-F66A-4281-AA1C-65836ABB2292}"/>
              </a:ext>
            </a:extLst>
          </p:cNvPr>
          <p:cNvSpPr>
            <a:spLocks noGrp="1"/>
          </p:cNvSpPr>
          <p:nvPr>
            <p:ph sz="quarter" idx="13"/>
          </p:nvPr>
        </p:nvSpPr>
        <p:spPr/>
        <p:txBody>
          <a:bodyPr>
            <a:normAutofit/>
          </a:bodyPr>
          <a:lstStyle/>
          <a:p>
            <a:r>
              <a:rPr lang="en-US" dirty="0"/>
              <a:t>If adjustments are needed, file an amended report for the month(s). Amended monthly reports are due no later than 15 days following the CMS deadline for PBJ data submission for the corresponding quarter.</a:t>
            </a:r>
          </a:p>
          <a:p>
            <a:pPr marL="0" indent="0">
              <a:buNone/>
            </a:pPr>
            <a:br>
              <a:rPr lang="en-US" dirty="0"/>
            </a:br>
            <a:endParaRPr lang="en-US" dirty="0"/>
          </a:p>
        </p:txBody>
      </p:sp>
    </p:spTree>
    <p:extLst>
      <p:ext uri="{BB962C8B-B14F-4D97-AF65-F5344CB8AC3E}">
        <p14:creationId xmlns:p14="http://schemas.microsoft.com/office/powerpoint/2010/main" val="1527587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4C80-560C-47E8-9D28-1248DAB26791}"/>
              </a:ext>
            </a:extLst>
          </p:cNvPr>
          <p:cNvSpPr>
            <a:spLocks noGrp="1"/>
          </p:cNvSpPr>
          <p:nvPr>
            <p:ph type="title"/>
          </p:nvPr>
        </p:nvSpPr>
        <p:spPr/>
        <p:txBody>
          <a:bodyPr/>
          <a:lstStyle/>
          <a:p>
            <a:r>
              <a:rPr lang="en-US" dirty="0"/>
              <a:t>Amended reports</a:t>
            </a:r>
          </a:p>
        </p:txBody>
      </p:sp>
      <p:sp>
        <p:nvSpPr>
          <p:cNvPr id="3" name="Content Placeholder 2">
            <a:extLst>
              <a:ext uri="{FF2B5EF4-FFF2-40B4-BE49-F238E27FC236}">
                <a16:creationId xmlns:a16="http://schemas.microsoft.com/office/drawing/2014/main" id="{23B18EF4-DBFC-4EF5-AC2F-BB324C356B20}"/>
              </a:ext>
            </a:extLst>
          </p:cNvPr>
          <p:cNvSpPr>
            <a:spLocks noGrp="1"/>
          </p:cNvSpPr>
          <p:nvPr>
            <p:ph sz="quarter" idx="13"/>
          </p:nvPr>
        </p:nvSpPr>
        <p:spPr/>
        <p:txBody>
          <a:bodyPr/>
          <a:lstStyle/>
          <a:p>
            <a:r>
              <a:rPr lang="en-US" dirty="0"/>
              <a:t>Open your facility reports as if you were going to enter a new report</a:t>
            </a:r>
          </a:p>
          <a:p>
            <a:r>
              <a:rPr lang="en-US" dirty="0"/>
              <a:t>Choose a report that has already been submitted and click the pencil icon</a:t>
            </a:r>
          </a:p>
        </p:txBody>
      </p:sp>
      <p:pic>
        <p:nvPicPr>
          <p:cNvPr id="5" name="Content Placeholder 4">
            <a:extLst>
              <a:ext uri="{FF2B5EF4-FFF2-40B4-BE49-F238E27FC236}">
                <a16:creationId xmlns:a16="http://schemas.microsoft.com/office/drawing/2014/main" id="{7FFB1C82-C993-4967-AE24-609544A0C968}"/>
              </a:ext>
            </a:extLst>
          </p:cNvPr>
          <p:cNvPicPr>
            <a:picLocks noGrp="1" noChangeAspect="1"/>
          </p:cNvPicPr>
          <p:nvPr>
            <p:ph sz="quarter" idx="14"/>
          </p:nvPr>
        </p:nvPicPr>
        <p:blipFill>
          <a:blip r:embed="rId2"/>
          <a:stretch>
            <a:fillRect/>
          </a:stretch>
        </p:blipFill>
        <p:spPr>
          <a:xfrm>
            <a:off x="5994400" y="3109653"/>
            <a:ext cx="5086350" cy="1219718"/>
          </a:xfrm>
          <a:prstGeom prst="rect">
            <a:avLst/>
          </a:prstGeom>
        </p:spPr>
      </p:pic>
    </p:spTree>
    <p:extLst>
      <p:ext uri="{BB962C8B-B14F-4D97-AF65-F5344CB8AC3E}">
        <p14:creationId xmlns:p14="http://schemas.microsoft.com/office/powerpoint/2010/main" val="29612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A494-571E-4270-86B7-24BAD6084CF0}"/>
              </a:ext>
            </a:extLst>
          </p:cNvPr>
          <p:cNvSpPr>
            <a:spLocks noGrp="1"/>
          </p:cNvSpPr>
          <p:nvPr>
            <p:ph type="title"/>
          </p:nvPr>
        </p:nvSpPr>
        <p:spPr/>
        <p:txBody>
          <a:bodyPr/>
          <a:lstStyle/>
          <a:p>
            <a:r>
              <a:rPr lang="en-US" dirty="0"/>
              <a:t>Amended reports</a:t>
            </a:r>
          </a:p>
        </p:txBody>
      </p:sp>
      <p:sp>
        <p:nvSpPr>
          <p:cNvPr id="3" name="Content Placeholder 2">
            <a:extLst>
              <a:ext uri="{FF2B5EF4-FFF2-40B4-BE49-F238E27FC236}">
                <a16:creationId xmlns:a16="http://schemas.microsoft.com/office/drawing/2014/main" id="{A88B1DC2-C9AA-4578-BC1D-E657C8957013}"/>
              </a:ext>
            </a:extLst>
          </p:cNvPr>
          <p:cNvSpPr>
            <a:spLocks noGrp="1"/>
          </p:cNvSpPr>
          <p:nvPr>
            <p:ph sz="quarter" idx="13"/>
          </p:nvPr>
        </p:nvSpPr>
        <p:spPr/>
        <p:txBody>
          <a:bodyPr/>
          <a:lstStyle/>
          <a:p>
            <a:r>
              <a:rPr lang="en-US" dirty="0"/>
              <a:t>Upon opening you will see that the report type has changed to amended report</a:t>
            </a:r>
          </a:p>
          <a:p>
            <a:r>
              <a:rPr lang="en-US" dirty="0"/>
              <a:t>Amend the report as needed using the same rules as an original report.  </a:t>
            </a:r>
          </a:p>
        </p:txBody>
      </p:sp>
      <p:pic>
        <p:nvPicPr>
          <p:cNvPr id="8" name="Content Placeholder 7">
            <a:extLst>
              <a:ext uri="{FF2B5EF4-FFF2-40B4-BE49-F238E27FC236}">
                <a16:creationId xmlns:a16="http://schemas.microsoft.com/office/drawing/2014/main" id="{FFFEED76-4389-4B34-9B86-92BB861EB847}"/>
              </a:ext>
            </a:extLst>
          </p:cNvPr>
          <p:cNvPicPr>
            <a:picLocks noGrp="1" noChangeAspect="1"/>
          </p:cNvPicPr>
          <p:nvPr>
            <p:ph sz="quarter" idx="14"/>
          </p:nvPr>
        </p:nvPicPr>
        <p:blipFill>
          <a:blip r:embed="rId2"/>
          <a:stretch>
            <a:fillRect/>
          </a:stretch>
        </p:blipFill>
        <p:spPr>
          <a:xfrm>
            <a:off x="5996333" y="2171404"/>
            <a:ext cx="5086350" cy="1317750"/>
          </a:xfrm>
          <a:prstGeom prst="rect">
            <a:avLst/>
          </a:prstGeom>
        </p:spPr>
      </p:pic>
    </p:spTree>
    <p:extLst>
      <p:ext uri="{BB962C8B-B14F-4D97-AF65-F5344CB8AC3E}">
        <p14:creationId xmlns:p14="http://schemas.microsoft.com/office/powerpoint/2010/main" val="193339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DF9D-618D-455B-AC77-88E31B48A85C}"/>
              </a:ext>
            </a:extLst>
          </p:cNvPr>
          <p:cNvSpPr>
            <a:spLocks noGrp="1"/>
          </p:cNvSpPr>
          <p:nvPr>
            <p:ph type="title"/>
          </p:nvPr>
        </p:nvSpPr>
        <p:spPr/>
        <p:txBody>
          <a:bodyPr/>
          <a:lstStyle/>
          <a:p>
            <a:r>
              <a:rPr lang="en-US" dirty="0"/>
              <a:t>Amended reports</a:t>
            </a:r>
          </a:p>
        </p:txBody>
      </p:sp>
      <p:sp>
        <p:nvSpPr>
          <p:cNvPr id="3" name="Content Placeholder 2">
            <a:extLst>
              <a:ext uri="{FF2B5EF4-FFF2-40B4-BE49-F238E27FC236}">
                <a16:creationId xmlns:a16="http://schemas.microsoft.com/office/drawing/2014/main" id="{2A3BD922-E64C-49E4-95DC-9E20C9A1A5FC}"/>
              </a:ext>
            </a:extLst>
          </p:cNvPr>
          <p:cNvSpPr>
            <a:spLocks noGrp="1"/>
          </p:cNvSpPr>
          <p:nvPr>
            <p:ph sz="quarter" idx="13"/>
          </p:nvPr>
        </p:nvSpPr>
        <p:spPr/>
        <p:txBody>
          <a:bodyPr/>
          <a:lstStyle/>
          <a:p>
            <a:r>
              <a:rPr lang="en-US" dirty="0"/>
              <a:t>Prior to submission you will be required to enter a brief description of the reason for filing an Amended Report.</a:t>
            </a:r>
          </a:p>
        </p:txBody>
      </p:sp>
      <p:pic>
        <p:nvPicPr>
          <p:cNvPr id="5" name="Content Placeholder 5">
            <a:extLst>
              <a:ext uri="{FF2B5EF4-FFF2-40B4-BE49-F238E27FC236}">
                <a16:creationId xmlns:a16="http://schemas.microsoft.com/office/drawing/2014/main" id="{D04F8ACB-C0D0-48F3-A68D-D503A3ACDA16}"/>
              </a:ext>
            </a:extLst>
          </p:cNvPr>
          <p:cNvPicPr>
            <a:picLocks noGrp="1" noChangeAspect="1"/>
          </p:cNvPicPr>
          <p:nvPr>
            <p:ph sz="quarter" idx="14"/>
          </p:nvPr>
        </p:nvPicPr>
        <p:blipFill>
          <a:blip r:embed="rId2"/>
          <a:stretch>
            <a:fillRect/>
          </a:stretch>
        </p:blipFill>
        <p:spPr>
          <a:xfrm>
            <a:off x="6338626" y="2063396"/>
            <a:ext cx="4163006" cy="1171739"/>
          </a:xfrm>
          <a:prstGeom prst="rect">
            <a:avLst/>
          </a:prstGeom>
        </p:spPr>
      </p:pic>
    </p:spTree>
    <p:extLst>
      <p:ext uri="{BB962C8B-B14F-4D97-AF65-F5344CB8AC3E}">
        <p14:creationId xmlns:p14="http://schemas.microsoft.com/office/powerpoint/2010/main" val="222872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5FDE9D-BAD1-49C5-83E4-4EB2DD99EEED}"/>
              </a:ext>
            </a:extLst>
          </p:cNvPr>
          <p:cNvSpPr>
            <a:spLocks noGrp="1"/>
          </p:cNvSpPr>
          <p:nvPr>
            <p:ph type="title"/>
          </p:nvPr>
        </p:nvSpPr>
        <p:spPr/>
        <p:txBody>
          <a:bodyPr/>
          <a:lstStyle/>
          <a:p>
            <a:r>
              <a:rPr lang="en-US" dirty="0"/>
              <a:t>Questions?</a:t>
            </a:r>
          </a:p>
        </p:txBody>
      </p:sp>
      <p:sp>
        <p:nvSpPr>
          <p:cNvPr id="6" name="Content Placeholder 5">
            <a:extLst>
              <a:ext uri="{FF2B5EF4-FFF2-40B4-BE49-F238E27FC236}">
                <a16:creationId xmlns:a16="http://schemas.microsoft.com/office/drawing/2014/main" id="{E76A3910-BFA2-4179-A5FD-5253A0D60095}"/>
              </a:ext>
            </a:extLst>
          </p:cNvPr>
          <p:cNvSpPr>
            <a:spLocks noGrp="1"/>
          </p:cNvSpPr>
          <p:nvPr>
            <p:ph sz="quarter" idx="13"/>
          </p:nvPr>
        </p:nvSpPr>
        <p:spPr/>
        <p:txBody>
          <a:bodyPr/>
          <a:lstStyle/>
          <a:p>
            <a:r>
              <a:rPr lang="en-US" dirty="0"/>
              <a:t>Contacts:</a:t>
            </a:r>
          </a:p>
          <a:p>
            <a:r>
              <a:rPr lang="en-US" dirty="0"/>
              <a:t>Rebecca Fallen (501)396-6422 or </a:t>
            </a:r>
            <a:r>
              <a:rPr lang="en-US" dirty="0">
                <a:hlinkClick r:id="rId2"/>
              </a:rPr>
              <a:t>rebecca.fallen@dhs.arkansas.gov</a:t>
            </a:r>
            <a:endParaRPr lang="en-US" dirty="0"/>
          </a:p>
          <a:p>
            <a:r>
              <a:rPr lang="en-US" dirty="0">
                <a:hlinkClick r:id="rId3"/>
              </a:rPr>
              <a:t>Stacey.Williams@dhs.arkansas.gov</a:t>
            </a:r>
            <a:endParaRPr lang="en-US" dirty="0"/>
          </a:p>
          <a:p>
            <a:r>
              <a:rPr lang="en-US" dirty="0">
                <a:hlinkClick r:id="rId4"/>
              </a:rPr>
              <a:t>Kyilexus.Wesley@dhs.arkansas.gov</a:t>
            </a:r>
            <a:endParaRPr lang="en-US" dirty="0"/>
          </a:p>
          <a:p>
            <a:endParaRPr lang="en-US" dirty="0"/>
          </a:p>
        </p:txBody>
      </p:sp>
    </p:spTree>
    <p:extLst>
      <p:ext uri="{BB962C8B-B14F-4D97-AF65-F5344CB8AC3E}">
        <p14:creationId xmlns:p14="http://schemas.microsoft.com/office/powerpoint/2010/main" val="120712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D199-08FA-4D29-B1FE-A91093D2341B}"/>
              </a:ext>
            </a:extLst>
          </p:cNvPr>
          <p:cNvSpPr>
            <a:spLocks noGrp="1"/>
          </p:cNvSpPr>
          <p:nvPr>
            <p:ph type="title"/>
          </p:nvPr>
        </p:nvSpPr>
        <p:spPr/>
        <p:txBody>
          <a:bodyPr/>
          <a:lstStyle/>
          <a:p>
            <a:r>
              <a:rPr lang="en-US" dirty="0"/>
              <a:t>New guidelines	</a:t>
            </a:r>
          </a:p>
        </p:txBody>
      </p:sp>
      <p:sp>
        <p:nvSpPr>
          <p:cNvPr id="3" name="Content Placeholder 2">
            <a:extLst>
              <a:ext uri="{FF2B5EF4-FFF2-40B4-BE49-F238E27FC236}">
                <a16:creationId xmlns:a16="http://schemas.microsoft.com/office/drawing/2014/main" id="{FE283CB4-C8D0-435F-A357-3C93B5535D53}"/>
              </a:ext>
            </a:extLst>
          </p:cNvPr>
          <p:cNvSpPr>
            <a:spLocks noGrp="1"/>
          </p:cNvSpPr>
          <p:nvPr>
            <p:ph sz="quarter" idx="13"/>
          </p:nvPr>
        </p:nvSpPr>
        <p:spPr/>
        <p:txBody>
          <a:bodyPr/>
          <a:lstStyle/>
          <a:p>
            <a:r>
              <a:rPr lang="en-US" dirty="0"/>
              <a:t>Provide direct care services by direct care staff each month equivalent to </a:t>
            </a:r>
            <a:r>
              <a:rPr lang="en-US" i="1" u="sng" dirty="0"/>
              <a:t>at least  3.36</a:t>
            </a:r>
            <a:r>
              <a:rPr lang="en-US" dirty="0"/>
              <a:t> average direct care hours per resident day </a:t>
            </a:r>
            <a:r>
              <a:rPr lang="pt-BR" dirty="0"/>
              <a:t>(Arkansas Code § 20‐10‐1402(a)(2))</a:t>
            </a:r>
          </a:p>
          <a:p>
            <a:r>
              <a:rPr lang="pt-BR" dirty="0"/>
              <a:t>On or before the 15th of each month electronically report to the department the facility’s actual average direct care hours per resident day for the prior month </a:t>
            </a:r>
            <a:r>
              <a:rPr lang="en-US" dirty="0"/>
              <a:t>(Arkansas Code § 20‐10‐1402(b))</a:t>
            </a:r>
          </a:p>
        </p:txBody>
      </p:sp>
    </p:spTree>
    <p:extLst>
      <p:ext uri="{BB962C8B-B14F-4D97-AF65-F5344CB8AC3E}">
        <p14:creationId xmlns:p14="http://schemas.microsoft.com/office/powerpoint/2010/main" val="361892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83F7-2946-46E0-9456-1C5E547B8B7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F578D626-7498-44C0-95A1-D36F5E058202}"/>
              </a:ext>
            </a:extLst>
          </p:cNvPr>
          <p:cNvSpPr>
            <a:spLocks noGrp="1"/>
          </p:cNvSpPr>
          <p:nvPr>
            <p:ph sz="quarter" idx="13"/>
          </p:nvPr>
        </p:nvSpPr>
        <p:spPr/>
        <p:txBody>
          <a:bodyPr>
            <a:normAutofit/>
          </a:bodyPr>
          <a:lstStyle/>
          <a:p>
            <a:r>
              <a:rPr lang="en-US" dirty="0"/>
              <a:t>“Average Direct Care Hours Per Resident Day” means the total number of hours of direct care services provided by direct care staff in a calendar month, divided by the number of calendar days in that month and the facility’s average daily resident census for that month. (Arkansas Code § 20-10-1401(1)).</a:t>
            </a:r>
          </a:p>
        </p:txBody>
      </p:sp>
    </p:spTree>
    <p:extLst>
      <p:ext uri="{BB962C8B-B14F-4D97-AF65-F5344CB8AC3E}">
        <p14:creationId xmlns:p14="http://schemas.microsoft.com/office/powerpoint/2010/main" val="272462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58C8-5250-4DDC-BC4D-A236954F716B}"/>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ED7C3B47-B029-4159-B0AF-A7A0410F6266}"/>
              </a:ext>
            </a:extLst>
          </p:cNvPr>
          <p:cNvSpPr>
            <a:spLocks noGrp="1"/>
          </p:cNvSpPr>
          <p:nvPr>
            <p:ph sz="quarter" idx="13"/>
          </p:nvPr>
        </p:nvSpPr>
        <p:spPr/>
        <p:txBody>
          <a:bodyPr>
            <a:normAutofit fontScale="92500" lnSpcReduction="10000"/>
          </a:bodyPr>
          <a:lstStyle/>
          <a:p>
            <a:r>
              <a:rPr lang="en-US" dirty="0"/>
              <a:t>“Direct care services” means nursing and nursing-related services; clinical, diagnostic, therapeutic, and rehabilitative services; physical, occupational, respiratory, and speech therapy services; delegated physician tasks; behavioral health services; care management, care coordination, and care transition activities; medication administration; assistance with activities of daily living; assessment, evaluation, planning, and implementation of care plans; coordination and consultation with residents’ physicians and other healthcare providers; and other services and supports provided for nursing facility residents in response to individual resident needs. However, the definition of “direct care services” excludes food preparation, laundry, housekeeping, and other maintenance of a nursing facility’s physical environment. (Arkansas Code § 20-10-1401(3)).</a:t>
            </a:r>
          </a:p>
        </p:txBody>
      </p:sp>
    </p:spTree>
    <p:extLst>
      <p:ext uri="{BB962C8B-B14F-4D97-AF65-F5344CB8AC3E}">
        <p14:creationId xmlns:p14="http://schemas.microsoft.com/office/powerpoint/2010/main" val="123366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75B6-653C-4D34-9B94-AF397FE2965E}"/>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581B967E-B591-4764-97FA-27E5459F1BE4}"/>
              </a:ext>
            </a:extLst>
          </p:cNvPr>
          <p:cNvSpPr>
            <a:spLocks noGrp="1"/>
          </p:cNvSpPr>
          <p:nvPr>
            <p:ph sz="quarter" idx="13"/>
          </p:nvPr>
        </p:nvSpPr>
        <p:spPr/>
        <p:txBody>
          <a:bodyPr/>
          <a:lstStyle/>
          <a:p>
            <a:r>
              <a:rPr lang="en-US" dirty="0"/>
              <a:t>“Direct care staff” means a person who provides any direct care services to a nursing facility resident through interpersonal contact with residents or resident care management, including without limitation: registered nurse, advance practice nurse, nurse practitioner, certified nurse aide, nurse aide in training, medication assistant; physician; physician assistant; a licensed physical or occupational therapist or licensed therapy assistant; a registered respiratory therapist; licensed speech-language pathologist; infection </a:t>
            </a:r>
            <a:r>
              <a:rPr lang="en-US" dirty="0" err="1"/>
              <a:t>preventionist</a:t>
            </a:r>
            <a:r>
              <a:rPr lang="en-US" dirty="0"/>
              <a:t>; and other licensed or certified healthcare professionals. (Arkansas Code § 20-10-1401(3), (4), (6), (8), and (9)).</a:t>
            </a:r>
          </a:p>
        </p:txBody>
      </p:sp>
    </p:spTree>
    <p:extLst>
      <p:ext uri="{BB962C8B-B14F-4D97-AF65-F5344CB8AC3E}">
        <p14:creationId xmlns:p14="http://schemas.microsoft.com/office/powerpoint/2010/main" val="353929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08DF-E8DC-4FD0-AE01-BE2FC39A6059}"/>
              </a:ext>
            </a:extLst>
          </p:cNvPr>
          <p:cNvSpPr>
            <a:spLocks noGrp="1"/>
          </p:cNvSpPr>
          <p:nvPr>
            <p:ph type="title"/>
          </p:nvPr>
        </p:nvSpPr>
        <p:spPr/>
        <p:txBody>
          <a:bodyPr/>
          <a:lstStyle/>
          <a:p>
            <a:r>
              <a:rPr lang="en-US" dirty="0"/>
              <a:t>Reporting deadlines	</a:t>
            </a:r>
          </a:p>
        </p:txBody>
      </p:sp>
      <p:sp>
        <p:nvSpPr>
          <p:cNvPr id="3" name="Content Placeholder 2">
            <a:extLst>
              <a:ext uri="{FF2B5EF4-FFF2-40B4-BE49-F238E27FC236}">
                <a16:creationId xmlns:a16="http://schemas.microsoft.com/office/drawing/2014/main" id="{03B012B7-1DB2-481A-B0BF-A9DC7CCC50FB}"/>
              </a:ext>
            </a:extLst>
          </p:cNvPr>
          <p:cNvSpPr>
            <a:spLocks noGrp="1"/>
          </p:cNvSpPr>
          <p:nvPr>
            <p:ph sz="quarter" idx="13"/>
          </p:nvPr>
        </p:nvSpPr>
        <p:spPr/>
        <p:txBody>
          <a:bodyPr/>
          <a:lstStyle/>
          <a:p>
            <a:r>
              <a:rPr lang="en-US" dirty="0"/>
              <a:t>Monthly report – 15</a:t>
            </a:r>
            <a:r>
              <a:rPr lang="en-US" baseline="30000" dirty="0"/>
              <a:t>th</a:t>
            </a:r>
            <a:r>
              <a:rPr lang="en-US" dirty="0"/>
              <a:t> for the previous month</a:t>
            </a:r>
          </a:p>
          <a:p>
            <a:r>
              <a:rPr lang="en-US" dirty="0"/>
              <a:t>Quarterly – report is able to be amended within 15 days of your </a:t>
            </a:r>
            <a:r>
              <a:rPr lang="en-US" dirty="0" err="1"/>
              <a:t>pbj</a:t>
            </a:r>
            <a:r>
              <a:rPr lang="en-US" dirty="0"/>
              <a:t> submission to </a:t>
            </a:r>
            <a:r>
              <a:rPr lang="en-US" dirty="0" err="1"/>
              <a:t>cms</a:t>
            </a:r>
            <a:r>
              <a:rPr lang="en-US" dirty="0"/>
              <a:t>, if there are any necessary changes. </a:t>
            </a:r>
          </a:p>
        </p:txBody>
      </p:sp>
    </p:spTree>
    <p:extLst>
      <p:ext uri="{BB962C8B-B14F-4D97-AF65-F5344CB8AC3E}">
        <p14:creationId xmlns:p14="http://schemas.microsoft.com/office/powerpoint/2010/main" val="156238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CD54-D9D1-4EFF-BBAC-01BF4401ADFB}"/>
              </a:ext>
            </a:extLst>
          </p:cNvPr>
          <p:cNvSpPr>
            <a:spLocks noGrp="1"/>
          </p:cNvSpPr>
          <p:nvPr>
            <p:ph type="title"/>
          </p:nvPr>
        </p:nvSpPr>
        <p:spPr/>
        <p:txBody>
          <a:bodyPr/>
          <a:lstStyle/>
          <a:p>
            <a:r>
              <a:rPr lang="en-US" dirty="0"/>
              <a:t>Report instructions</a:t>
            </a:r>
          </a:p>
        </p:txBody>
      </p:sp>
      <p:sp>
        <p:nvSpPr>
          <p:cNvPr id="3" name="Content Placeholder 2">
            <a:extLst>
              <a:ext uri="{FF2B5EF4-FFF2-40B4-BE49-F238E27FC236}">
                <a16:creationId xmlns:a16="http://schemas.microsoft.com/office/drawing/2014/main" id="{6A858F04-C70B-4237-8294-4E3D605BD227}"/>
              </a:ext>
            </a:extLst>
          </p:cNvPr>
          <p:cNvSpPr>
            <a:spLocks noGrp="1"/>
          </p:cNvSpPr>
          <p:nvPr>
            <p:ph sz="quarter" idx="13"/>
          </p:nvPr>
        </p:nvSpPr>
        <p:spPr/>
        <p:txBody>
          <a:bodyPr/>
          <a:lstStyle/>
          <a:p>
            <a:r>
              <a:rPr lang="en-US" dirty="0"/>
              <a:t>Open your </a:t>
            </a:r>
            <a:r>
              <a:rPr lang="en-US" dirty="0" err="1"/>
              <a:t>quickbase</a:t>
            </a:r>
            <a:r>
              <a:rPr lang="en-US" dirty="0"/>
              <a:t> and choose your facility (for this example we will choose a random nursing facility)</a:t>
            </a:r>
          </a:p>
          <a:p>
            <a:endParaRPr lang="en-US" dirty="0"/>
          </a:p>
          <a:p>
            <a:endParaRPr lang="en-US" dirty="0"/>
          </a:p>
          <a:p>
            <a:r>
              <a:rPr lang="en-US" dirty="0"/>
              <a:t>Click on the pencil icon to go to the next screen</a:t>
            </a:r>
          </a:p>
        </p:txBody>
      </p:sp>
      <p:pic>
        <p:nvPicPr>
          <p:cNvPr id="4" name="Picture 3">
            <a:extLst>
              <a:ext uri="{FF2B5EF4-FFF2-40B4-BE49-F238E27FC236}">
                <a16:creationId xmlns:a16="http://schemas.microsoft.com/office/drawing/2014/main" id="{555E0D71-10C2-4C21-A5E6-A4F8FBC4DE77}"/>
              </a:ext>
            </a:extLst>
          </p:cNvPr>
          <p:cNvPicPr>
            <a:picLocks noChangeAspect="1"/>
          </p:cNvPicPr>
          <p:nvPr/>
        </p:nvPicPr>
        <p:blipFill>
          <a:blip r:embed="rId2"/>
          <a:stretch>
            <a:fillRect/>
          </a:stretch>
        </p:blipFill>
        <p:spPr>
          <a:xfrm>
            <a:off x="3111513" y="3570462"/>
            <a:ext cx="3505689" cy="762106"/>
          </a:xfrm>
          <a:prstGeom prst="rect">
            <a:avLst/>
          </a:prstGeom>
        </p:spPr>
      </p:pic>
    </p:spTree>
    <p:extLst>
      <p:ext uri="{BB962C8B-B14F-4D97-AF65-F5344CB8AC3E}">
        <p14:creationId xmlns:p14="http://schemas.microsoft.com/office/powerpoint/2010/main" val="222366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E0B1-A8B9-41D7-863C-86D561FD7776}"/>
              </a:ext>
            </a:extLst>
          </p:cNvPr>
          <p:cNvSpPr>
            <a:spLocks noGrp="1"/>
          </p:cNvSpPr>
          <p:nvPr>
            <p:ph type="title"/>
          </p:nvPr>
        </p:nvSpPr>
        <p:spPr/>
        <p:txBody>
          <a:bodyPr/>
          <a:lstStyle/>
          <a:p>
            <a:r>
              <a:rPr lang="en-US" dirty="0"/>
              <a:t>Report instructions</a:t>
            </a:r>
          </a:p>
        </p:txBody>
      </p:sp>
      <p:sp>
        <p:nvSpPr>
          <p:cNvPr id="3" name="Content Placeholder 2">
            <a:extLst>
              <a:ext uri="{FF2B5EF4-FFF2-40B4-BE49-F238E27FC236}">
                <a16:creationId xmlns:a16="http://schemas.microsoft.com/office/drawing/2014/main" id="{280CD8FB-8019-49B1-86AA-709F502DE9F3}"/>
              </a:ext>
            </a:extLst>
          </p:cNvPr>
          <p:cNvSpPr>
            <a:spLocks noGrp="1"/>
          </p:cNvSpPr>
          <p:nvPr>
            <p:ph sz="quarter" idx="13"/>
          </p:nvPr>
        </p:nvSpPr>
        <p:spPr/>
        <p:txBody>
          <a:bodyPr>
            <a:normAutofit/>
          </a:bodyPr>
          <a:lstStyle/>
          <a:p>
            <a:r>
              <a:rPr lang="en-US" dirty="0"/>
              <a:t>This will open a page with your demographic information and the monthly reporting ability at the bottom</a:t>
            </a:r>
          </a:p>
          <a:p>
            <a:r>
              <a:rPr lang="en-US" dirty="0"/>
              <a:t>click the pencil Icon for the month that you are reporting (this should be the previous month unless you are amending an earlier report)</a:t>
            </a:r>
          </a:p>
          <a:p>
            <a:pPr marL="0" indent="0">
              <a:buNone/>
            </a:pPr>
            <a:endParaRPr lang="en-US" dirty="0"/>
          </a:p>
          <a:p>
            <a:endParaRPr lang="en-US" dirty="0"/>
          </a:p>
          <a:p>
            <a:endParaRPr lang="en-US" dirty="0"/>
          </a:p>
          <a:p>
            <a:endParaRPr lang="en-US" dirty="0"/>
          </a:p>
          <a:p>
            <a:endParaRPr lang="en-US" dirty="0"/>
          </a:p>
        </p:txBody>
      </p:sp>
      <p:pic>
        <p:nvPicPr>
          <p:cNvPr id="8" name="Content Placeholder 7">
            <a:extLst>
              <a:ext uri="{FF2B5EF4-FFF2-40B4-BE49-F238E27FC236}">
                <a16:creationId xmlns:a16="http://schemas.microsoft.com/office/drawing/2014/main" id="{0B163AB0-5393-415C-A713-F849BD46F214}"/>
              </a:ext>
            </a:extLst>
          </p:cNvPr>
          <p:cNvPicPr>
            <a:picLocks noGrp="1" noChangeAspect="1"/>
          </p:cNvPicPr>
          <p:nvPr>
            <p:ph sz="quarter" idx="14"/>
          </p:nvPr>
        </p:nvPicPr>
        <p:blipFill>
          <a:blip r:embed="rId2"/>
          <a:stretch>
            <a:fillRect/>
          </a:stretch>
        </p:blipFill>
        <p:spPr>
          <a:xfrm>
            <a:off x="5994400" y="2849402"/>
            <a:ext cx="5086350" cy="1740220"/>
          </a:xfrm>
          <a:prstGeom prst="rect">
            <a:avLst/>
          </a:prstGeom>
        </p:spPr>
      </p:pic>
    </p:spTree>
    <p:extLst>
      <p:ext uri="{BB962C8B-B14F-4D97-AF65-F5344CB8AC3E}">
        <p14:creationId xmlns:p14="http://schemas.microsoft.com/office/powerpoint/2010/main" val="16398819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181</TotalTime>
  <Words>1691</Words>
  <Application>Microsoft Office PowerPoint</Application>
  <PresentationFormat>Widescreen</PresentationFormat>
  <Paragraphs>92</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Impact</vt:lpstr>
      <vt:lpstr>Main Event</vt:lpstr>
      <vt:lpstr>Updated staffing reporting in quickbase</vt:lpstr>
      <vt:lpstr>Objectives</vt:lpstr>
      <vt:lpstr>New guidelines </vt:lpstr>
      <vt:lpstr>Definitions</vt:lpstr>
      <vt:lpstr>definitions</vt:lpstr>
      <vt:lpstr>definitions</vt:lpstr>
      <vt:lpstr>Reporting deadlines </vt:lpstr>
      <vt:lpstr>Report instructions</vt:lpstr>
      <vt:lpstr>Report instructions</vt:lpstr>
      <vt:lpstr>Report instructions</vt:lpstr>
      <vt:lpstr>Report instructions</vt:lpstr>
      <vt:lpstr>Report instructions</vt:lpstr>
      <vt:lpstr>Report instructions</vt:lpstr>
      <vt:lpstr>Report instructions</vt:lpstr>
      <vt:lpstr>Report instructions</vt:lpstr>
      <vt:lpstr>Report instructions</vt:lpstr>
      <vt:lpstr>Report instructions</vt:lpstr>
      <vt:lpstr>Report instructions</vt:lpstr>
      <vt:lpstr>Important points</vt:lpstr>
      <vt:lpstr>Important points</vt:lpstr>
      <vt:lpstr>Important points</vt:lpstr>
      <vt:lpstr>Amended reports</vt:lpstr>
      <vt:lpstr>Amended reports</vt:lpstr>
      <vt:lpstr>Amended reports</vt:lpstr>
      <vt:lpstr>Amended reports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staffing reporting in quickbase</dc:title>
  <dc:creator>Rebecca Fallen</dc:creator>
  <cp:lastModifiedBy>Rebecca Fallen</cp:lastModifiedBy>
  <cp:revision>11</cp:revision>
  <dcterms:created xsi:type="dcterms:W3CDTF">2021-11-29T19:22:19Z</dcterms:created>
  <dcterms:modified xsi:type="dcterms:W3CDTF">2021-11-29T22:23:25Z</dcterms:modified>
</cp:coreProperties>
</file>