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62"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7A"/>
    <a:srgbClr val="004979"/>
    <a:srgbClr val="969696"/>
    <a:srgbClr val="2874BA"/>
    <a:srgbClr val="007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947" autoAdjust="0"/>
    <p:restoredTop sz="94660"/>
  </p:normalViewPr>
  <p:slideViewPr>
    <p:cSldViewPr snapToGrid="0">
      <p:cViewPr varScale="1">
        <p:scale>
          <a:sx n="61" d="100"/>
          <a:sy n="61" d="100"/>
        </p:scale>
        <p:origin x="78" y="59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Clowers" userId="2ea5d8a2-07c3-4df1-9f37-8c541c551e84" providerId="ADAL" clId="{83861C55-E80B-4363-B819-48B2A0DE3ED8}"/>
    <pc:docChg chg="modSld">
      <pc:chgData name="Stephanie Clowers" userId="2ea5d8a2-07c3-4df1-9f37-8c541c551e84" providerId="ADAL" clId="{83861C55-E80B-4363-B819-48B2A0DE3ED8}" dt="2022-04-14T14:49:09.280" v="181" actId="1076"/>
      <pc:docMkLst>
        <pc:docMk/>
      </pc:docMkLst>
      <pc:sldChg chg="modSp mod">
        <pc:chgData name="Stephanie Clowers" userId="2ea5d8a2-07c3-4df1-9f37-8c541c551e84" providerId="ADAL" clId="{83861C55-E80B-4363-B819-48B2A0DE3ED8}" dt="2022-04-14T14:43:25.240" v="164" actId="1038"/>
        <pc:sldMkLst>
          <pc:docMk/>
          <pc:sldMk cId="696014862" sldId="258"/>
        </pc:sldMkLst>
        <pc:spChg chg="mod">
          <ac:chgData name="Stephanie Clowers" userId="2ea5d8a2-07c3-4df1-9f37-8c541c551e84" providerId="ADAL" clId="{83861C55-E80B-4363-B819-48B2A0DE3ED8}" dt="2022-04-14T14:43:20.008" v="130" actId="1038"/>
          <ac:spMkLst>
            <pc:docMk/>
            <pc:sldMk cId="696014862" sldId="258"/>
            <ac:spMk id="3" creationId="{00000000-0000-0000-0000-000000000000}"/>
          </ac:spMkLst>
        </pc:spChg>
        <pc:spChg chg="mod">
          <ac:chgData name="Stephanie Clowers" userId="2ea5d8a2-07c3-4df1-9f37-8c541c551e84" providerId="ADAL" clId="{83861C55-E80B-4363-B819-48B2A0DE3ED8}" dt="2022-04-14T14:42:41.003" v="34" actId="1038"/>
          <ac:spMkLst>
            <pc:docMk/>
            <pc:sldMk cId="696014862" sldId="258"/>
            <ac:spMk id="5" creationId="{00000000-0000-0000-0000-000000000000}"/>
          </ac:spMkLst>
        </pc:spChg>
        <pc:spChg chg="mod">
          <ac:chgData name="Stephanie Clowers" userId="2ea5d8a2-07c3-4df1-9f37-8c541c551e84" providerId="ADAL" clId="{83861C55-E80B-4363-B819-48B2A0DE3ED8}" dt="2022-04-14T14:43:13.282" v="94" actId="1037"/>
          <ac:spMkLst>
            <pc:docMk/>
            <pc:sldMk cId="696014862" sldId="258"/>
            <ac:spMk id="6" creationId="{00000000-0000-0000-0000-000000000000}"/>
          </ac:spMkLst>
        </pc:spChg>
        <pc:spChg chg="mod">
          <ac:chgData name="Stephanie Clowers" userId="2ea5d8a2-07c3-4df1-9f37-8c541c551e84" providerId="ADAL" clId="{83861C55-E80B-4363-B819-48B2A0DE3ED8}" dt="2022-04-14T14:42:59.654" v="37" actId="14100"/>
          <ac:spMkLst>
            <pc:docMk/>
            <pc:sldMk cId="696014862" sldId="258"/>
            <ac:spMk id="7" creationId="{00000000-0000-0000-0000-000000000000}"/>
          </ac:spMkLst>
        </pc:spChg>
        <pc:spChg chg="mod">
          <ac:chgData name="Stephanie Clowers" userId="2ea5d8a2-07c3-4df1-9f37-8c541c551e84" providerId="ADAL" clId="{83861C55-E80B-4363-B819-48B2A0DE3ED8}" dt="2022-04-14T14:43:06.353" v="45" actId="1038"/>
          <ac:spMkLst>
            <pc:docMk/>
            <pc:sldMk cId="696014862" sldId="258"/>
            <ac:spMk id="13" creationId="{CB2E336D-F5F8-4502-9E87-042281AC820F}"/>
          </ac:spMkLst>
        </pc:spChg>
        <pc:picChg chg="mod">
          <ac:chgData name="Stephanie Clowers" userId="2ea5d8a2-07c3-4df1-9f37-8c541c551e84" providerId="ADAL" clId="{83861C55-E80B-4363-B819-48B2A0DE3ED8}" dt="2022-04-14T14:42:35.326" v="5" actId="1076"/>
          <ac:picMkLst>
            <pc:docMk/>
            <pc:sldMk cId="696014862" sldId="258"/>
            <ac:picMk id="4" creationId="{79543080-78D2-4766-84ED-5885FDE5E544}"/>
          </ac:picMkLst>
        </pc:picChg>
        <pc:picChg chg="mod">
          <ac:chgData name="Stephanie Clowers" userId="2ea5d8a2-07c3-4df1-9f37-8c541c551e84" providerId="ADAL" clId="{83861C55-E80B-4363-B819-48B2A0DE3ED8}" dt="2022-04-14T14:43:25.240" v="164" actId="1038"/>
          <ac:picMkLst>
            <pc:docMk/>
            <pc:sldMk cId="696014862" sldId="258"/>
            <ac:picMk id="12" creationId="{31398C76-0146-47FC-88F8-A0B8547B4F5B}"/>
          </ac:picMkLst>
        </pc:picChg>
      </pc:sldChg>
      <pc:sldChg chg="modSp mod">
        <pc:chgData name="Stephanie Clowers" userId="2ea5d8a2-07c3-4df1-9f37-8c541c551e84" providerId="ADAL" clId="{83861C55-E80B-4363-B819-48B2A0DE3ED8}" dt="2022-04-14T14:44:28.789" v="174" actId="1076"/>
        <pc:sldMkLst>
          <pc:docMk/>
          <pc:sldMk cId="440377627" sldId="262"/>
        </pc:sldMkLst>
        <pc:spChg chg="mod">
          <ac:chgData name="Stephanie Clowers" userId="2ea5d8a2-07c3-4df1-9f37-8c541c551e84" providerId="ADAL" clId="{83861C55-E80B-4363-B819-48B2A0DE3ED8}" dt="2022-04-14T14:43:48.363" v="167" actId="404"/>
          <ac:spMkLst>
            <pc:docMk/>
            <pc:sldMk cId="440377627" sldId="262"/>
            <ac:spMk id="11" creationId="{36FDB4E8-D671-4530-B09C-A83B2B3B2382}"/>
          </ac:spMkLst>
        </pc:spChg>
        <pc:spChg chg="mod">
          <ac:chgData name="Stephanie Clowers" userId="2ea5d8a2-07c3-4df1-9f37-8c541c551e84" providerId="ADAL" clId="{83861C55-E80B-4363-B819-48B2A0DE3ED8}" dt="2022-04-14T14:44:28.789" v="174" actId="1076"/>
          <ac:spMkLst>
            <pc:docMk/>
            <pc:sldMk cId="440377627" sldId="262"/>
            <ac:spMk id="12" creationId="{98294908-3904-4427-8F36-A39E5F3B831A}"/>
          </ac:spMkLst>
        </pc:spChg>
        <pc:spChg chg="mod">
          <ac:chgData name="Stephanie Clowers" userId="2ea5d8a2-07c3-4df1-9f37-8c541c551e84" providerId="ADAL" clId="{83861C55-E80B-4363-B819-48B2A0DE3ED8}" dt="2022-04-14T14:44:16.256" v="172" actId="14100"/>
          <ac:spMkLst>
            <pc:docMk/>
            <pc:sldMk cId="440377627" sldId="262"/>
            <ac:spMk id="13" creationId="{303C095D-3E77-40F3-94EC-77DC07E0FDA0}"/>
          </ac:spMkLst>
        </pc:spChg>
        <pc:spChg chg="mod">
          <ac:chgData name="Stephanie Clowers" userId="2ea5d8a2-07c3-4df1-9f37-8c541c551e84" providerId="ADAL" clId="{83861C55-E80B-4363-B819-48B2A0DE3ED8}" dt="2022-04-14T14:44:23.242" v="173" actId="1076"/>
          <ac:spMkLst>
            <pc:docMk/>
            <pc:sldMk cId="440377627" sldId="262"/>
            <ac:spMk id="23" creationId="{5360D8EB-14D0-432D-BD44-570F420AFCDA}"/>
          </ac:spMkLst>
        </pc:spChg>
      </pc:sldChg>
      <pc:sldChg chg="modSp mod">
        <pc:chgData name="Stephanie Clowers" userId="2ea5d8a2-07c3-4df1-9f37-8c541c551e84" providerId="ADAL" clId="{83861C55-E80B-4363-B819-48B2A0DE3ED8}" dt="2022-04-14T14:49:09.280" v="181" actId="1076"/>
        <pc:sldMkLst>
          <pc:docMk/>
          <pc:sldMk cId="2750498429" sldId="264"/>
        </pc:sldMkLst>
        <pc:spChg chg="mod">
          <ac:chgData name="Stephanie Clowers" userId="2ea5d8a2-07c3-4df1-9f37-8c541c551e84" providerId="ADAL" clId="{83861C55-E80B-4363-B819-48B2A0DE3ED8}" dt="2022-04-14T14:49:00.850" v="179" actId="14100"/>
          <ac:spMkLst>
            <pc:docMk/>
            <pc:sldMk cId="2750498429" sldId="264"/>
            <ac:spMk id="26" creationId="{25298591-8563-4AB2-8074-CF621AD331C7}"/>
          </ac:spMkLst>
        </pc:spChg>
        <pc:spChg chg="mod">
          <ac:chgData name="Stephanie Clowers" userId="2ea5d8a2-07c3-4df1-9f37-8c541c551e84" providerId="ADAL" clId="{83861C55-E80B-4363-B819-48B2A0DE3ED8}" dt="2022-04-14T14:49:04.390" v="180" actId="1076"/>
          <ac:spMkLst>
            <pc:docMk/>
            <pc:sldMk cId="2750498429" sldId="264"/>
            <ac:spMk id="27" creationId="{F018FBA2-D0EB-4394-B23F-90F50D6AA0C0}"/>
          </ac:spMkLst>
        </pc:spChg>
        <pc:spChg chg="mod">
          <ac:chgData name="Stephanie Clowers" userId="2ea5d8a2-07c3-4df1-9f37-8c541c551e84" providerId="ADAL" clId="{83861C55-E80B-4363-B819-48B2A0DE3ED8}" dt="2022-04-14T14:49:09.280" v="181" actId="1076"/>
          <ac:spMkLst>
            <pc:docMk/>
            <pc:sldMk cId="2750498429" sldId="264"/>
            <ac:spMk id="28" creationId="{5E4B166F-8E70-4F2C-9426-7AA30CC8B77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1046614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050688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300534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517650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2170851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1492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02A9E2-01C3-46A7-9A4A-F65853EC8370}" type="datetimeFigureOut">
              <a:rPr lang="en-US" smtClean="0"/>
              <a:t>6/9/2022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81950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02A9E2-01C3-46A7-9A4A-F65853EC8370}" type="datetimeFigureOut">
              <a:rPr lang="en-US" smtClean="0"/>
              <a:t>6/9/2022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05940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2A9E2-01C3-46A7-9A4A-F65853EC8370}" type="datetimeFigureOut">
              <a:rPr lang="en-US" smtClean="0"/>
              <a:t>6/9/2022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1751022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1657098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2407478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2A9E2-01C3-46A7-9A4A-F65853EC8370}" type="datetimeFigureOut">
              <a:rPr lang="en-US" smtClean="0"/>
              <a:t>6/9/2022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ED514-35AA-4ED6-9D40-50C3B09B3AEC}" type="slidenum">
              <a:rPr lang="en-US" smtClean="0"/>
              <a:t>‹#›</a:t>
            </a:fld>
            <a:endParaRPr lang="en-US"/>
          </a:p>
        </p:txBody>
      </p:sp>
    </p:spTree>
    <p:extLst>
      <p:ext uri="{BB962C8B-B14F-4D97-AF65-F5344CB8AC3E}">
        <p14:creationId xmlns:p14="http://schemas.microsoft.com/office/powerpoint/2010/main" val="2768947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acfp.org/learning-center/" TargetMode="External"/><Relationship Id="rId3" Type="http://schemas.openxmlformats.org/officeDocument/2006/relationships/image" Target="../media/image4.jpeg"/><Relationship Id="rId7" Type="http://schemas.openxmlformats.org/officeDocument/2006/relationships/hyperlink" Target="https://www.fns.usda.gov/tn/using-nutrition-facts-label-cacfp" TargetMode="External"/><Relationship Id="rId2" Type="http://schemas.openxmlformats.org/officeDocument/2006/relationships/slideLayout" Target="../slideLayouts/slideLayout1.xml"/><Relationship Id="rId1" Type="http://schemas.openxmlformats.org/officeDocument/2006/relationships/video" Target="https://www.youtube.com/embed/nvHVH6B0fFs?feature=oembed" TargetMode="External"/><Relationship Id="rId6" Type="http://schemas.openxmlformats.org/officeDocument/2006/relationships/image" Target="../media/image3.png"/><Relationship Id="rId5" Type="http://schemas.openxmlformats.org/officeDocument/2006/relationships/hyperlink" Target="https://youtu.be/yMrMRH2yibU" TargetMode="Externa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mailto:program.intake@usda.gov" TargetMode="External"/><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hyperlink" Target="https://dhs.arkansas.gov/dccece/snp/WelcomeSNPM.aspx"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pn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5.png"/><Relationship Id="rId16"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png"/><Relationship Id="rId15" Type="http://schemas.openxmlformats.org/officeDocument/2006/relationships/image" Target="../media/image1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entagon 7"/>
          <p:cNvSpPr/>
          <p:nvPr/>
        </p:nvSpPr>
        <p:spPr>
          <a:xfrm>
            <a:off x="140677" y="1395282"/>
            <a:ext cx="9876159" cy="2255365"/>
          </a:xfrm>
          <a:prstGeom prst="rect">
            <a:avLst/>
          </a:prstGeom>
          <a:solidFill>
            <a:srgbClr val="004979"/>
          </a:solidFill>
          <a:ln w="19050">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entagon 8"/>
          <p:cNvSpPr/>
          <p:nvPr/>
        </p:nvSpPr>
        <p:spPr>
          <a:xfrm>
            <a:off x="70339" y="3067325"/>
            <a:ext cx="5794244" cy="1083498"/>
          </a:xfrm>
          <a:prstGeom prst="rect">
            <a:avLst/>
          </a:prstGeom>
          <a:solidFill>
            <a:srgbClr val="004979"/>
          </a:solidFill>
          <a:ln>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1733559" y="-108065"/>
            <a:ext cx="4254021"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entagon 5"/>
          <p:cNvSpPr/>
          <p:nvPr/>
        </p:nvSpPr>
        <p:spPr>
          <a:xfrm>
            <a:off x="0" y="2914925"/>
            <a:ext cx="5723906" cy="1083498"/>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ctrTitle"/>
          </p:nvPr>
        </p:nvSpPr>
        <p:spPr>
          <a:xfrm>
            <a:off x="-145048" y="1414336"/>
            <a:ext cx="9746248" cy="1136921"/>
          </a:xfrm>
        </p:spPr>
        <p:txBody>
          <a:bodyPr>
            <a:noAutofit/>
          </a:bodyPr>
          <a:lstStyle/>
          <a:p>
            <a:r>
              <a:rPr lang="en-US" sz="4000" b="1" u="sng" dirty="0">
                <a:solidFill>
                  <a:schemeClr val="bg1"/>
                </a:solidFill>
              </a:rPr>
              <a:t>Module 1: </a:t>
            </a:r>
            <a:r>
              <a:rPr lang="en-US" sz="3200" b="1" u="sng" dirty="0">
                <a:solidFill>
                  <a:schemeClr val="bg1"/>
                </a:solidFill>
              </a:rPr>
              <a:t>Team Nutrition Webinar: Thirty on Thursdays </a:t>
            </a:r>
            <a:endParaRPr lang="en-US" sz="3200" b="1" dirty="0">
              <a:solidFill>
                <a:schemeClr val="bg1"/>
              </a:solidFill>
            </a:endParaRPr>
          </a:p>
        </p:txBody>
      </p:sp>
      <p:sp>
        <p:nvSpPr>
          <p:cNvPr id="3" name="Subtitle 2"/>
          <p:cNvSpPr>
            <a:spLocks noGrp="1"/>
          </p:cNvSpPr>
          <p:nvPr>
            <p:ph type="subTitle" idx="1"/>
          </p:nvPr>
        </p:nvSpPr>
        <p:spPr>
          <a:xfrm>
            <a:off x="0" y="3299279"/>
            <a:ext cx="9144000" cy="552766"/>
          </a:xfrm>
        </p:spPr>
        <p:txBody>
          <a:bodyPr>
            <a:normAutofit/>
          </a:bodyPr>
          <a:lstStyle/>
          <a:p>
            <a:pPr algn="l"/>
            <a:r>
              <a:rPr lang="en-US" b="1" dirty="0">
                <a:solidFill>
                  <a:schemeClr val="accent1">
                    <a:lumMod val="75000"/>
                  </a:schemeClr>
                </a:solidFill>
              </a:rPr>
              <a:t>Using the Nutrition Facts Label in the CACFP</a:t>
            </a:r>
            <a:endParaRPr lang="en-US" dirty="0">
              <a:solidFill>
                <a:schemeClr val="accent1">
                  <a:lumMod val="75000"/>
                </a:schemeClr>
              </a:solidFill>
              <a:latin typeface="Franklin Gothic Medium" panose="020B06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37374" y="3971726"/>
            <a:ext cx="3288202" cy="2557707"/>
          </a:xfrm>
          <a:prstGeom prst="rect">
            <a:avLst/>
          </a:prstGeom>
        </p:spPr>
      </p:pic>
      <p:pic>
        <p:nvPicPr>
          <p:cNvPr id="10" name="Picture 9">
            <a:extLst>
              <a:ext uri="{FF2B5EF4-FFF2-40B4-BE49-F238E27FC236}">
                <a16:creationId xmlns:a16="http://schemas.microsoft.com/office/drawing/2014/main" id="{464AC0EF-02E9-4FC8-B785-B237DAF950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3322" y="4493967"/>
            <a:ext cx="1444378" cy="1443309"/>
          </a:xfrm>
          <a:prstGeom prst="rect">
            <a:avLst/>
          </a:prstGeom>
        </p:spPr>
      </p:pic>
      <p:pic>
        <p:nvPicPr>
          <p:cNvPr id="11" name="Picture 10">
            <a:extLst>
              <a:ext uri="{FF2B5EF4-FFF2-40B4-BE49-F238E27FC236}">
                <a16:creationId xmlns:a16="http://schemas.microsoft.com/office/drawing/2014/main" id="{01C4921A-8A1F-4294-BA23-B2F96E49767A}"/>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858679" y="4364411"/>
            <a:ext cx="1757731" cy="1718083"/>
          </a:xfrm>
          <a:prstGeom prst="rect">
            <a:avLst/>
          </a:prstGeom>
        </p:spPr>
      </p:pic>
      <p:sp>
        <p:nvSpPr>
          <p:cNvPr id="5" name="TextBox 4">
            <a:extLst>
              <a:ext uri="{FF2B5EF4-FFF2-40B4-BE49-F238E27FC236}">
                <a16:creationId xmlns:a16="http://schemas.microsoft.com/office/drawing/2014/main" id="{7892F401-0603-40AE-AEA1-23E2AD053C08}"/>
              </a:ext>
            </a:extLst>
          </p:cNvPr>
          <p:cNvSpPr txBox="1"/>
          <p:nvPr/>
        </p:nvSpPr>
        <p:spPr>
          <a:xfrm>
            <a:off x="3659810" y="6416499"/>
            <a:ext cx="6443330" cy="375359"/>
          </a:xfrm>
          <a:prstGeom prst="rect">
            <a:avLst/>
          </a:prstGeom>
          <a:noFill/>
        </p:spPr>
        <p:txBody>
          <a:bodyPr wrap="square" rtlCol="0">
            <a:spAutoFit/>
          </a:bodyPr>
          <a:lstStyle/>
          <a:p>
            <a:pPr marL="0" marR="0">
              <a:lnSpc>
                <a:spcPct val="107000"/>
              </a:lnSpc>
              <a:spcBef>
                <a:spcPts val="1200"/>
              </a:spcBef>
              <a:spcAft>
                <a:spcPts val="1200"/>
              </a:spcAft>
            </a:pPr>
            <a:r>
              <a:rPr lang="en-US" sz="1800" b="1" dirty="0">
                <a:effectLst/>
                <a:latin typeface="Source Sans Pro" panose="020B0503030403020204" pitchFamily="34" charset="0"/>
                <a:ea typeface="Times New Roman" panose="02020603050405020304" pitchFamily="18" charset="0"/>
                <a:cs typeface="Arial" panose="020B0604020202020204" pitchFamily="34" charset="0"/>
              </a:rPr>
              <a:t>USDA is an equal opportunity provider, employer, and lender.</a:t>
            </a:r>
            <a:endParaRPr lang="en-US" sz="7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3472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Using the Nutrition Facts Label in the CACFP">
            <a:hlinkClick r:id="" action="ppaction://media"/>
            <a:extLst>
              <a:ext uri="{FF2B5EF4-FFF2-40B4-BE49-F238E27FC236}">
                <a16:creationId xmlns:a16="http://schemas.microsoft.com/office/drawing/2014/main" id="{79543080-78D2-4766-84ED-5885FDE5E544}"/>
              </a:ext>
            </a:extLst>
          </p:cNvPr>
          <p:cNvPicPr>
            <a:picLocks noRot="1" noChangeAspect="1"/>
          </p:cNvPicPr>
          <p:nvPr>
            <a:videoFile r:link="rId1"/>
          </p:nvPr>
        </p:nvPicPr>
        <p:blipFill>
          <a:blip r:embed="rId3"/>
          <a:stretch>
            <a:fillRect/>
          </a:stretch>
        </p:blipFill>
        <p:spPr>
          <a:xfrm>
            <a:off x="4034953" y="1138870"/>
            <a:ext cx="8058163" cy="4552862"/>
          </a:xfrm>
          <a:prstGeom prst="rect">
            <a:avLst/>
          </a:prstGeom>
        </p:spPr>
      </p:pic>
      <p:sp>
        <p:nvSpPr>
          <p:cNvPr id="9" name="Pentagon 8"/>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0" y="0"/>
            <a:ext cx="3972436" cy="685800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entagon 5"/>
          <p:cNvSpPr/>
          <p:nvPr/>
        </p:nvSpPr>
        <p:spPr>
          <a:xfrm>
            <a:off x="1126530" y="5888192"/>
            <a:ext cx="3270521" cy="445134"/>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Subtitle 2"/>
          <p:cNvSpPr>
            <a:spLocks noGrp="1"/>
          </p:cNvSpPr>
          <p:nvPr>
            <p:ph type="subTitle" idx="1"/>
          </p:nvPr>
        </p:nvSpPr>
        <p:spPr>
          <a:xfrm>
            <a:off x="1309034" y="5932016"/>
            <a:ext cx="2579388" cy="370558"/>
          </a:xfrm>
        </p:spPr>
        <p:txBody>
          <a:bodyPr>
            <a:normAutofit fontScale="85000" lnSpcReduction="10000"/>
          </a:bodyPr>
          <a:lstStyle/>
          <a:p>
            <a:pPr algn="l"/>
            <a:r>
              <a:rPr lang="en-US" sz="2000" dirty="0">
                <a:solidFill>
                  <a:srgbClr val="007CC2"/>
                </a:solidFill>
                <a:latin typeface="Franklin Gothic Medium" panose="020B0603020102020204" pitchFamily="34" charset="0"/>
              </a:rPr>
              <a:t>Team Nutrition Resource</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79395" y="5625598"/>
            <a:ext cx="1875643" cy="1458957"/>
          </a:xfrm>
          <a:prstGeom prst="rect">
            <a:avLst/>
          </a:prstGeom>
        </p:spPr>
      </p:pic>
      <p:sp>
        <p:nvSpPr>
          <p:cNvPr id="5" name="TextBox 4"/>
          <p:cNvSpPr txBox="1"/>
          <p:nvPr/>
        </p:nvSpPr>
        <p:spPr>
          <a:xfrm>
            <a:off x="3972436" y="67589"/>
            <a:ext cx="9397290" cy="830997"/>
          </a:xfrm>
          <a:prstGeom prst="rect">
            <a:avLst/>
          </a:prstGeom>
          <a:noFill/>
        </p:spPr>
        <p:txBody>
          <a:bodyPr wrap="square" rtlCol="0">
            <a:spAutoFit/>
          </a:bodyPr>
          <a:lstStyle/>
          <a:p>
            <a:r>
              <a:rPr lang="en-US" sz="2800" b="1" u="sng" dirty="0"/>
              <a:t>Team Nutrition Webinar: Thirty on Thursdays  </a:t>
            </a:r>
          </a:p>
          <a:p>
            <a:r>
              <a:rPr lang="en-US" sz="2000" b="1" dirty="0"/>
              <a:t>Using the Nutrition Facts Label in the CACFP</a:t>
            </a:r>
          </a:p>
        </p:txBody>
      </p:sp>
      <p:sp>
        <p:nvSpPr>
          <p:cNvPr id="8" name="TextBox 7">
            <a:extLst>
              <a:ext uri="{FF2B5EF4-FFF2-40B4-BE49-F238E27FC236}">
                <a16:creationId xmlns:a16="http://schemas.microsoft.com/office/drawing/2014/main" id="{A4E277E1-05C1-42D6-8278-325F6CED2BAC}"/>
              </a:ext>
            </a:extLst>
          </p:cNvPr>
          <p:cNvSpPr txBox="1"/>
          <p:nvPr/>
        </p:nvSpPr>
        <p:spPr>
          <a:xfrm>
            <a:off x="4891297" y="6117295"/>
            <a:ext cx="4672979" cy="400110"/>
          </a:xfrm>
          <a:prstGeom prst="rect">
            <a:avLst/>
          </a:prstGeom>
          <a:noFill/>
        </p:spPr>
        <p:txBody>
          <a:bodyPr wrap="square" rtlCol="0">
            <a:spAutoFit/>
          </a:bodyPr>
          <a:lstStyle/>
          <a:p>
            <a:pPr algn="ctr"/>
            <a:r>
              <a:rPr lang="en-US" sz="2000" dirty="0">
                <a:hlinkClick r:id="rId5"/>
              </a:rPr>
              <a:t>https://youtu.be/yMrMRH2yibU</a:t>
            </a:r>
            <a:r>
              <a:rPr lang="en-US" sz="2000" dirty="0"/>
              <a:t> (Spanish) </a:t>
            </a:r>
          </a:p>
        </p:txBody>
      </p:sp>
      <p:pic>
        <p:nvPicPr>
          <p:cNvPr id="12" name="Picture 11">
            <a:extLst>
              <a:ext uri="{FF2B5EF4-FFF2-40B4-BE49-F238E27FC236}">
                <a16:creationId xmlns:a16="http://schemas.microsoft.com/office/drawing/2014/main" id="{31398C76-0146-47FC-88F8-A0B8547B4F5B}"/>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1813354" y="4589647"/>
            <a:ext cx="1290952" cy="1261833"/>
          </a:xfrm>
          <a:prstGeom prst="rect">
            <a:avLst/>
          </a:prstGeom>
        </p:spPr>
      </p:pic>
      <p:sp>
        <p:nvSpPr>
          <p:cNvPr id="13" name="TextBox 12">
            <a:extLst>
              <a:ext uri="{FF2B5EF4-FFF2-40B4-BE49-F238E27FC236}">
                <a16:creationId xmlns:a16="http://schemas.microsoft.com/office/drawing/2014/main" id="{CB2E336D-F5F8-4502-9E87-042281AC820F}"/>
              </a:ext>
            </a:extLst>
          </p:cNvPr>
          <p:cNvSpPr txBox="1"/>
          <p:nvPr/>
        </p:nvSpPr>
        <p:spPr>
          <a:xfrm>
            <a:off x="77000" y="133069"/>
            <a:ext cx="3739483" cy="4493538"/>
          </a:xfrm>
          <a:prstGeom prst="rect">
            <a:avLst/>
          </a:prstGeom>
          <a:noFill/>
        </p:spPr>
        <p:txBody>
          <a:bodyPr wrap="square" rtlCol="0">
            <a:spAutoFit/>
          </a:bodyPr>
          <a:lstStyle/>
          <a:p>
            <a:r>
              <a:rPr lang="en-US" sz="1600" b="0" i="0" dirty="0">
                <a:solidFill>
                  <a:schemeClr val="bg1"/>
                </a:solidFill>
                <a:effectLst/>
                <a:latin typeface="Source Sans Pro Web"/>
              </a:rPr>
              <a:t>The CACFP Halftime: Thirty on Thursdays webinar series is a set of interactive, skills-building webinars that focus on hot topics related to the updated Child and Adult Care Food Program (CACFP) meal patterns. This webinar shows CACFP operators how to </a:t>
            </a:r>
            <a:r>
              <a:rPr lang="en-US" sz="1600" b="0" i="0" dirty="0">
                <a:solidFill>
                  <a:schemeClr val="accent4">
                    <a:lumMod val="60000"/>
                    <a:lumOff val="40000"/>
                  </a:schemeClr>
                </a:solidFill>
                <a:effectLst/>
                <a:latin typeface="Source Sans Pro Web"/>
                <a:hlinkClick r:id="rId7">
                  <a:extLst>
                    <a:ext uri="{A12FA001-AC4F-418D-AE19-62706E023703}">
                      <ahyp:hlinkClr xmlns:ahyp="http://schemas.microsoft.com/office/drawing/2018/hyperlinkcolor" val="tx"/>
                    </a:ext>
                  </a:extLst>
                </a:hlinkClick>
              </a:rPr>
              <a:t>use the Nutrition Facts label</a:t>
            </a:r>
            <a:r>
              <a:rPr lang="en-US" sz="1600" b="0" i="0" dirty="0">
                <a:solidFill>
                  <a:schemeClr val="accent4">
                    <a:lumMod val="60000"/>
                    <a:lumOff val="40000"/>
                  </a:schemeClr>
                </a:solidFill>
                <a:effectLst/>
                <a:latin typeface="Source Sans Pro Web"/>
              </a:rPr>
              <a:t> </a:t>
            </a:r>
            <a:r>
              <a:rPr lang="en-US" sz="1600" b="0" i="0" dirty="0">
                <a:solidFill>
                  <a:schemeClr val="bg1"/>
                </a:solidFill>
                <a:effectLst/>
                <a:latin typeface="Source Sans Pro Web"/>
              </a:rPr>
              <a:t>to identify items that may be served as part of reimbursable meals and snacks. </a:t>
            </a:r>
          </a:p>
          <a:p>
            <a:endParaRPr lang="en-US" sz="1600" dirty="0">
              <a:solidFill>
                <a:schemeClr val="bg1"/>
              </a:solidFill>
              <a:latin typeface="Source Sans Pro Web"/>
            </a:endParaRPr>
          </a:p>
          <a:p>
            <a:r>
              <a:rPr lang="en-US" sz="1600" b="0" i="0" dirty="0">
                <a:solidFill>
                  <a:schemeClr val="bg1"/>
                </a:solidFill>
                <a:effectLst/>
                <a:latin typeface="Source Sans Pro Web"/>
              </a:rPr>
              <a:t>To receive a certificate of participation after viewing this webinar, please visit </a:t>
            </a:r>
            <a:r>
              <a:rPr lang="en-US" sz="1600" b="0" i="0" dirty="0">
                <a:solidFill>
                  <a:schemeClr val="accent4">
                    <a:lumMod val="60000"/>
                    <a:lumOff val="40000"/>
                  </a:schemeClr>
                </a:solidFill>
                <a:effectLst/>
                <a:latin typeface="Source Sans Pro Web"/>
                <a:hlinkClick r:id="rId8">
                  <a:extLst>
                    <a:ext uri="{A12FA001-AC4F-418D-AE19-62706E023703}">
                      <ahyp:hlinkClr xmlns:ahyp="http://schemas.microsoft.com/office/drawing/2018/hyperlinkcolor" val="tx"/>
                    </a:ext>
                  </a:extLst>
                </a:hlinkClick>
              </a:rPr>
              <a:t>https://www.cacfp.org/learning-center/</a:t>
            </a:r>
            <a:r>
              <a:rPr lang="en-US" sz="1600" b="0" i="0" dirty="0">
                <a:solidFill>
                  <a:schemeClr val="accent4">
                    <a:lumMod val="60000"/>
                    <a:lumOff val="40000"/>
                  </a:schemeClr>
                </a:solidFill>
                <a:effectLst/>
                <a:latin typeface="Source Sans Pro Web"/>
              </a:rPr>
              <a:t> </a:t>
            </a:r>
            <a:r>
              <a:rPr lang="en-US" sz="1600" b="0" i="0" dirty="0">
                <a:solidFill>
                  <a:schemeClr val="bg1"/>
                </a:solidFill>
                <a:effectLst/>
                <a:latin typeface="Source Sans Pro Web"/>
              </a:rPr>
              <a:t>and complete the post-webinar practice questions. It may take a few days to receive your certificate.</a:t>
            </a:r>
            <a:endParaRPr lang="en-US" sz="1050" dirty="0">
              <a:solidFill>
                <a:schemeClr val="bg1"/>
              </a:solidFill>
            </a:endParaRPr>
          </a:p>
          <a:p>
            <a:endParaRPr lang="en-US" sz="1400" dirty="0">
              <a:solidFill>
                <a:schemeClr val="bg1"/>
              </a:solidFill>
            </a:endParaRPr>
          </a:p>
        </p:txBody>
      </p:sp>
    </p:spTree>
    <p:extLst>
      <p:ext uri="{BB962C8B-B14F-4D97-AF65-F5344CB8AC3E}">
        <p14:creationId xmlns:p14="http://schemas.microsoft.com/office/powerpoint/2010/main" val="696014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3" y="5191207"/>
            <a:ext cx="2142837" cy="1666793"/>
          </a:xfrm>
          <a:prstGeom prst="rect">
            <a:avLst/>
          </a:prstGeom>
        </p:spPr>
      </p:pic>
      <p:sp>
        <p:nvSpPr>
          <p:cNvPr id="23" name="Rectangle 22">
            <a:extLst>
              <a:ext uri="{FF2B5EF4-FFF2-40B4-BE49-F238E27FC236}">
                <a16:creationId xmlns:a16="http://schemas.microsoft.com/office/drawing/2014/main" id="{5360D8EB-14D0-432D-BD44-570F420AFCDA}"/>
              </a:ext>
            </a:extLst>
          </p:cNvPr>
          <p:cNvSpPr/>
          <p:nvPr/>
        </p:nvSpPr>
        <p:spPr>
          <a:xfrm>
            <a:off x="0" y="0"/>
            <a:ext cx="3929492" cy="713232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6FDB4E8-D671-4530-B09C-A83B2B3B2382}"/>
              </a:ext>
            </a:extLst>
          </p:cNvPr>
          <p:cNvSpPr txBox="1"/>
          <p:nvPr/>
        </p:nvSpPr>
        <p:spPr>
          <a:xfrm>
            <a:off x="3965608" y="198821"/>
            <a:ext cx="7653315" cy="6458371"/>
          </a:xfrm>
          <a:prstGeom prst="rect">
            <a:avLst/>
          </a:prstGeom>
          <a:noFill/>
        </p:spPr>
        <p:txBody>
          <a:bodyPr wrap="square">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2400" b="1" i="0" u="sng" strike="noStrike" kern="1800" cap="none" spc="0" normalizeH="0" baseline="0" noProof="0" dirty="0">
                <a:ln>
                  <a:noFill/>
                </a:ln>
                <a:solidFill>
                  <a:srgbClr val="0071BC"/>
                </a:solidFill>
                <a:effectLst/>
                <a:uLnTx/>
                <a:uFillTx/>
                <a:latin typeface="Source Sans Pro" panose="020B0503030403020204" pitchFamily="34" charset="0"/>
                <a:ea typeface="Times New Roman" panose="02020603050405020304" pitchFamily="18" charset="0"/>
                <a:cs typeface="Arial" panose="020B0604020202020204" pitchFamily="34" charset="0"/>
              </a:rPr>
              <a:t>USDA Non-Discrimination Statement</a:t>
            </a:r>
            <a:endParaRPr kumimoji="0" lang="en-US" sz="16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400" kern="1600" dirty="0">
              <a:effectLst/>
              <a:latin typeface="Arial" panose="020B0604020202020204" pitchFamily="34" charset="0"/>
              <a:ea typeface="Arial" panose="020B0604020202020204" pitchFamily="34" charset="0"/>
              <a:cs typeface="Arial" panose="020B0604020202020204" pitchFamily="34"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In accordance with Federal civil rights law and U.S. Department of Agriculture (USDA) civil rights regulations and policies, the USDA, its Agencies, offices, and employees, and institutions participating in or administering USDA programs are prohibited from discriminating based on race, color, national origin, religion, sex, gender identity (including gender expression), sexual orientation, disability, age, marital status, family/parental status, income derived from a public assistance program, political beliefs, or reprisal or retaliation for prior civil rights activity, in any program or activity conducted or funded by USDA (not all bases apply to all programs). Remedies and complaint filing deadlines vary by program or incident.</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Persons with disabilities who require alternative means of communication for program information (e.g., Braille, large print, audiotape, American Sign Language, etc.) should contact the responsible Agency or USDA's TARGET Center at (202) 720-2600 (voice and TTY) or contact USDA through the Federal Relay Service at (800) 877-8339. Additionally, program information may be made available in languages other than English.</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To file a program discrimination complaint, complete the USDA Program Discrimination Complaint Form, AD-3027, found online at How to File a Program Discrimination Complaint and at any USDA office or write a letter addressed to USDA and provide in the letter all of the information requested in the form. To request a copy of the complaint form, call (866) 632-9992. Submit your completed form or letter to USDA by: (1) mail: U.S. Department of Agriculture, Office of the Assistant Secretary for Civil Rights, 1400 Independence Avenue, SW, Washington, D.C. 20250-9410; (2) fax: (202) 690-7442; or (3) email: </a:t>
            </a:r>
            <a:r>
              <a:rPr lang="en-US" sz="1400" kern="1600" dirty="0">
                <a:effectLst/>
                <a:latin typeface="Arial" panose="020B0604020202020204" pitchFamily="34" charset="0"/>
                <a:ea typeface="Arial" panose="020B0604020202020204" pitchFamily="34" charset="0"/>
                <a:cs typeface="Arial" panose="020B0604020202020204" pitchFamily="34" charset="0"/>
                <a:hlinkClick r:id="rId3"/>
              </a:rPr>
              <a:t>program.intake@usda.gov</a:t>
            </a: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p>
          <a:p>
            <a:pPr marL="0" marR="0">
              <a:spcBef>
                <a:spcPts val="0"/>
              </a:spcBef>
              <a:spcAft>
                <a:spcPts val="0"/>
              </a:spcAft>
            </a:pP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b="1" kern="1600" dirty="0">
                <a:effectLst/>
                <a:latin typeface="Arial" panose="020B0604020202020204" pitchFamily="34" charset="0"/>
                <a:ea typeface="Arial" panose="020B0604020202020204" pitchFamily="34" charset="0"/>
                <a:cs typeface="Arial" panose="020B0604020202020204" pitchFamily="34" charset="0"/>
              </a:rPr>
              <a:t>USDA is an equal opportunity provider, employer, and lender.</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98294908-3904-4427-8F36-A39E5F3B831A}"/>
              </a:ext>
            </a:extLst>
          </p:cNvPr>
          <p:cNvSpPr txBox="1"/>
          <p:nvPr/>
        </p:nvSpPr>
        <p:spPr>
          <a:xfrm>
            <a:off x="190063" y="1022003"/>
            <a:ext cx="3539353" cy="1384995"/>
          </a:xfrm>
          <a:prstGeom prst="rect">
            <a:avLst/>
          </a:prstGeom>
          <a:noFill/>
        </p:spPr>
        <p:txBody>
          <a:bodyPr wrap="square" rtlCol="0">
            <a:spAutoFit/>
          </a:bodyPr>
          <a:lstStyle/>
          <a:p>
            <a:pPr algn="ctr"/>
            <a:r>
              <a:rPr lang="en-US" sz="2800" b="1" dirty="0">
                <a:solidFill>
                  <a:schemeClr val="bg1"/>
                </a:solidFill>
              </a:rPr>
              <a:t>Arkansas Special Nutrition Program Website:</a:t>
            </a:r>
          </a:p>
        </p:txBody>
      </p:sp>
      <p:sp>
        <p:nvSpPr>
          <p:cNvPr id="13" name="TextBox 12">
            <a:extLst>
              <a:ext uri="{FF2B5EF4-FFF2-40B4-BE49-F238E27FC236}">
                <a16:creationId xmlns:a16="http://schemas.microsoft.com/office/drawing/2014/main" id="{303C095D-3E77-40F3-94EC-77DC07E0FDA0}"/>
              </a:ext>
            </a:extLst>
          </p:cNvPr>
          <p:cNvSpPr txBox="1"/>
          <p:nvPr/>
        </p:nvSpPr>
        <p:spPr>
          <a:xfrm>
            <a:off x="-11004" y="3429000"/>
            <a:ext cx="3764857" cy="1200329"/>
          </a:xfrm>
          <a:prstGeom prst="rect">
            <a:avLst/>
          </a:prstGeom>
          <a:noFill/>
        </p:spPr>
        <p:txBody>
          <a:bodyPr wrap="square" rtlCol="0">
            <a:spAutoFit/>
          </a:bodyPr>
          <a:lstStyle/>
          <a:p>
            <a:pPr marL="285750" indent="-285750">
              <a:buFont typeface="Arial" panose="020B0604020202020204" pitchFamily="34" charset="0"/>
              <a:buChar char="•"/>
            </a:pPr>
            <a:r>
              <a:rPr lang="en-US" sz="2400" b="0" i="0" dirty="0">
                <a:solidFill>
                  <a:schemeClr val="accent4">
                    <a:lumMod val="60000"/>
                    <a:lumOff val="40000"/>
                  </a:schemeClr>
                </a:solidFill>
                <a:effectLst/>
                <a:latin typeface="Source Sans Pro Web"/>
                <a:hlinkClick r:id="rId4">
                  <a:extLst>
                    <a:ext uri="{A12FA001-AC4F-418D-AE19-62706E023703}">
                      <ahyp:hlinkClr xmlns:ahyp="http://schemas.microsoft.com/office/drawing/2018/hyperlinkcolor" val="tx"/>
                    </a:ext>
                  </a:extLst>
                </a:hlinkClick>
              </a:rPr>
              <a:t>https://dhs.arkansas.gov/dccece/snp/WelcomeSNPM.aspx</a:t>
            </a:r>
            <a:r>
              <a:rPr lang="en-US" sz="2400" b="0" i="0" dirty="0">
                <a:solidFill>
                  <a:schemeClr val="accent4">
                    <a:lumMod val="60000"/>
                    <a:lumOff val="40000"/>
                  </a:schemeClr>
                </a:solidFill>
                <a:effectLst/>
                <a:latin typeface="Source Sans Pro Web"/>
              </a:rPr>
              <a:t> </a:t>
            </a:r>
            <a:endParaRPr lang="en-US" sz="1400" dirty="0">
              <a:solidFill>
                <a:schemeClr val="accent4">
                  <a:lumMod val="60000"/>
                  <a:lumOff val="40000"/>
                </a:schemeClr>
              </a:solidFill>
            </a:endParaRPr>
          </a:p>
        </p:txBody>
      </p:sp>
    </p:spTree>
    <p:extLst>
      <p:ext uri="{BB962C8B-B14F-4D97-AF65-F5344CB8AC3E}">
        <p14:creationId xmlns:p14="http://schemas.microsoft.com/office/powerpoint/2010/main" val="440377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3" y="5191207"/>
            <a:ext cx="2142837" cy="1666793"/>
          </a:xfrm>
          <a:prstGeom prst="rect">
            <a:avLst/>
          </a:prstGeom>
        </p:spPr>
      </p:pic>
      <p:pic>
        <p:nvPicPr>
          <p:cNvPr id="8" name="Picture 7">
            <a:extLst>
              <a:ext uri="{FF2B5EF4-FFF2-40B4-BE49-F238E27FC236}">
                <a16:creationId xmlns:a16="http://schemas.microsoft.com/office/drawing/2014/main" id="{821203D5-60C4-4E7A-8905-DB1BFE841D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7195" y="627807"/>
            <a:ext cx="1964329" cy="1964329"/>
          </a:xfrm>
          <a:prstGeom prst="rect">
            <a:avLst/>
          </a:prstGeom>
        </p:spPr>
      </p:pic>
      <p:pic>
        <p:nvPicPr>
          <p:cNvPr id="16" name="Picture 15">
            <a:extLst>
              <a:ext uri="{FF2B5EF4-FFF2-40B4-BE49-F238E27FC236}">
                <a16:creationId xmlns:a16="http://schemas.microsoft.com/office/drawing/2014/main" id="{5B15E121-D3FB-4638-9A55-82071F4FB8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74408" y="1671849"/>
            <a:ext cx="1964329" cy="1964329"/>
          </a:xfrm>
          <a:prstGeom prst="rect">
            <a:avLst/>
          </a:prstGeom>
        </p:spPr>
      </p:pic>
      <p:pic>
        <p:nvPicPr>
          <p:cNvPr id="18" name="Picture 17">
            <a:extLst>
              <a:ext uri="{FF2B5EF4-FFF2-40B4-BE49-F238E27FC236}">
                <a16:creationId xmlns:a16="http://schemas.microsoft.com/office/drawing/2014/main" id="{BD9EECAE-1243-4899-AB78-30D98D693C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04887" y="3843283"/>
            <a:ext cx="1964329" cy="1964329"/>
          </a:xfrm>
          <a:prstGeom prst="rect">
            <a:avLst/>
          </a:prstGeom>
        </p:spPr>
      </p:pic>
      <p:sp>
        <p:nvSpPr>
          <p:cNvPr id="19" name="TextBox 18">
            <a:extLst>
              <a:ext uri="{FF2B5EF4-FFF2-40B4-BE49-F238E27FC236}">
                <a16:creationId xmlns:a16="http://schemas.microsoft.com/office/drawing/2014/main" id="{3DAF46F6-A63B-4EED-A2A5-F965259D6F09}"/>
              </a:ext>
            </a:extLst>
          </p:cNvPr>
          <p:cNvSpPr txBox="1"/>
          <p:nvPr/>
        </p:nvSpPr>
        <p:spPr>
          <a:xfrm>
            <a:off x="6018383" y="4554935"/>
            <a:ext cx="4604304" cy="861774"/>
          </a:xfrm>
          <a:prstGeom prst="rect">
            <a:avLst/>
          </a:prstGeom>
          <a:noFill/>
        </p:spPr>
        <p:txBody>
          <a:bodyPr wrap="square" rtlCol="0">
            <a:spAutoFit/>
          </a:bodyPr>
          <a:lstStyle/>
          <a:p>
            <a:r>
              <a:rPr lang="en-US" sz="2400" dirty="0">
                <a:solidFill>
                  <a:srgbClr val="007CC2"/>
                </a:solidFill>
              </a:rPr>
              <a:t>Arkansas DHS</a:t>
            </a:r>
          </a:p>
          <a:p>
            <a:endParaRPr lang="en-US" sz="2400" dirty="0">
              <a:solidFill>
                <a:srgbClr val="007CC2"/>
              </a:solidFill>
            </a:endParaRPr>
          </a:p>
        </p:txBody>
      </p:sp>
      <p:sp>
        <p:nvSpPr>
          <p:cNvPr id="20" name="TextBox 19">
            <a:extLst>
              <a:ext uri="{FF2B5EF4-FFF2-40B4-BE49-F238E27FC236}">
                <a16:creationId xmlns:a16="http://schemas.microsoft.com/office/drawing/2014/main" id="{BC3F9713-DD34-4EC3-83DB-CE0D55162321}"/>
              </a:ext>
            </a:extLst>
          </p:cNvPr>
          <p:cNvSpPr txBox="1"/>
          <p:nvPr/>
        </p:nvSpPr>
        <p:spPr>
          <a:xfrm>
            <a:off x="6018383" y="1264712"/>
            <a:ext cx="4604304" cy="861774"/>
          </a:xfrm>
          <a:prstGeom prst="rect">
            <a:avLst/>
          </a:prstGeom>
          <a:noFill/>
        </p:spPr>
        <p:txBody>
          <a:bodyPr wrap="square" rtlCol="0">
            <a:spAutoFit/>
          </a:bodyPr>
          <a:lstStyle/>
          <a:p>
            <a:r>
              <a:rPr lang="en-US" sz="2400" dirty="0">
                <a:solidFill>
                  <a:srgbClr val="007CC2"/>
                </a:solidFill>
              </a:rPr>
              <a:t>www.facebook.com/ArkDHS</a:t>
            </a:r>
          </a:p>
          <a:p>
            <a:endParaRPr lang="en-US" sz="2400" dirty="0">
              <a:solidFill>
                <a:srgbClr val="007CC2"/>
              </a:solidFill>
            </a:endParaRPr>
          </a:p>
        </p:txBody>
      </p:sp>
      <p:sp>
        <p:nvSpPr>
          <p:cNvPr id="21" name="TextBox 20">
            <a:extLst>
              <a:ext uri="{FF2B5EF4-FFF2-40B4-BE49-F238E27FC236}">
                <a16:creationId xmlns:a16="http://schemas.microsoft.com/office/drawing/2014/main" id="{5020FCBA-AC11-4E7C-8A41-A50C579BF752}"/>
              </a:ext>
            </a:extLst>
          </p:cNvPr>
          <p:cNvSpPr txBox="1"/>
          <p:nvPr/>
        </p:nvSpPr>
        <p:spPr>
          <a:xfrm>
            <a:off x="6018383" y="2361867"/>
            <a:ext cx="4604304" cy="861774"/>
          </a:xfrm>
          <a:prstGeom prst="rect">
            <a:avLst/>
          </a:prstGeom>
          <a:noFill/>
        </p:spPr>
        <p:txBody>
          <a:bodyPr wrap="square" rtlCol="0">
            <a:spAutoFit/>
          </a:bodyPr>
          <a:lstStyle/>
          <a:p>
            <a:r>
              <a:rPr lang="en-US" sz="2400" dirty="0">
                <a:solidFill>
                  <a:srgbClr val="007CC2"/>
                </a:solidFill>
              </a:rPr>
              <a:t>@</a:t>
            </a:r>
            <a:r>
              <a:rPr lang="en-US" sz="2400" dirty="0" err="1">
                <a:solidFill>
                  <a:srgbClr val="007CC2"/>
                </a:solidFill>
              </a:rPr>
              <a:t>ARHumanServices</a:t>
            </a:r>
            <a:endParaRPr lang="en-US" sz="2400" dirty="0">
              <a:solidFill>
                <a:srgbClr val="007CC2"/>
              </a:solidFill>
            </a:endParaRPr>
          </a:p>
          <a:p>
            <a:endParaRPr lang="en-US" sz="2400" dirty="0">
              <a:solidFill>
                <a:srgbClr val="007CC2"/>
              </a:solidFill>
            </a:endParaRPr>
          </a:p>
        </p:txBody>
      </p:sp>
      <p:sp>
        <p:nvSpPr>
          <p:cNvPr id="25" name="Pentagon 8">
            <a:extLst>
              <a:ext uri="{FF2B5EF4-FFF2-40B4-BE49-F238E27FC236}">
                <a16:creationId xmlns:a16="http://schemas.microsoft.com/office/drawing/2014/main" id="{462F9360-DDA4-4C78-96CB-F905558BE09E}"/>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Rectangle 25">
            <a:extLst>
              <a:ext uri="{FF2B5EF4-FFF2-40B4-BE49-F238E27FC236}">
                <a16:creationId xmlns:a16="http://schemas.microsoft.com/office/drawing/2014/main" id="{25298591-8563-4AB2-8074-CF621AD331C7}"/>
              </a:ext>
            </a:extLst>
          </p:cNvPr>
          <p:cNvSpPr/>
          <p:nvPr/>
        </p:nvSpPr>
        <p:spPr>
          <a:xfrm>
            <a:off x="-18866" y="18670"/>
            <a:ext cx="3844148" cy="683933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entagon 5">
            <a:extLst>
              <a:ext uri="{FF2B5EF4-FFF2-40B4-BE49-F238E27FC236}">
                <a16:creationId xmlns:a16="http://schemas.microsoft.com/office/drawing/2014/main" id="{F018FBA2-D0EB-4394-B23F-90F50D6AA0C0}"/>
              </a:ext>
            </a:extLst>
          </p:cNvPr>
          <p:cNvSpPr/>
          <p:nvPr/>
        </p:nvSpPr>
        <p:spPr>
          <a:xfrm>
            <a:off x="1126103" y="5948755"/>
            <a:ext cx="3270521" cy="445134"/>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Subtitle 2">
            <a:extLst>
              <a:ext uri="{FF2B5EF4-FFF2-40B4-BE49-F238E27FC236}">
                <a16:creationId xmlns:a16="http://schemas.microsoft.com/office/drawing/2014/main" id="{5E4B166F-8E70-4F2C-9426-7AA30CC8B775}"/>
              </a:ext>
            </a:extLst>
          </p:cNvPr>
          <p:cNvSpPr>
            <a:spLocks noGrp="1"/>
          </p:cNvSpPr>
          <p:nvPr>
            <p:ph type="subTitle" idx="1"/>
          </p:nvPr>
        </p:nvSpPr>
        <p:spPr>
          <a:xfrm>
            <a:off x="1555978" y="6001430"/>
            <a:ext cx="2579388" cy="370558"/>
          </a:xfrm>
        </p:spPr>
        <p:txBody>
          <a:bodyPr>
            <a:normAutofit/>
          </a:bodyPr>
          <a:lstStyle/>
          <a:p>
            <a:pPr algn="l"/>
            <a:r>
              <a:rPr lang="en-US" sz="2000" dirty="0">
                <a:solidFill>
                  <a:srgbClr val="007CC2"/>
                </a:solidFill>
                <a:latin typeface="Franklin Gothic Medium" panose="020B0603020102020204" pitchFamily="34" charset="0"/>
              </a:rPr>
              <a:t>Social Media</a:t>
            </a:r>
          </a:p>
        </p:txBody>
      </p:sp>
      <p:pic>
        <p:nvPicPr>
          <p:cNvPr id="34" name="Graphic 33" descr="Smart Phone">
            <a:extLst>
              <a:ext uri="{FF2B5EF4-FFF2-40B4-BE49-F238E27FC236}">
                <a16:creationId xmlns:a16="http://schemas.microsoft.com/office/drawing/2014/main" id="{DFB2496F-AD95-4056-B1D9-8B6D193B2A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3704" y="2895072"/>
            <a:ext cx="542983" cy="542983"/>
          </a:xfrm>
          <a:prstGeom prst="rect">
            <a:avLst/>
          </a:prstGeom>
        </p:spPr>
      </p:pic>
      <p:pic>
        <p:nvPicPr>
          <p:cNvPr id="36" name="Graphic 35" descr="Tablet">
            <a:extLst>
              <a:ext uri="{FF2B5EF4-FFF2-40B4-BE49-F238E27FC236}">
                <a16:creationId xmlns:a16="http://schemas.microsoft.com/office/drawing/2014/main" id="{CE6A98CB-0FF0-44BD-99F8-14FDFD659B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387" y="4404522"/>
            <a:ext cx="542983" cy="542983"/>
          </a:xfrm>
          <a:prstGeom prst="rect">
            <a:avLst/>
          </a:prstGeom>
        </p:spPr>
      </p:pic>
      <p:pic>
        <p:nvPicPr>
          <p:cNvPr id="39" name="Graphic 38" descr="Wireless router">
            <a:extLst>
              <a:ext uri="{FF2B5EF4-FFF2-40B4-BE49-F238E27FC236}">
                <a16:creationId xmlns:a16="http://schemas.microsoft.com/office/drawing/2014/main" id="{28D01F5A-154A-4187-8DFB-6516E33141B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98022" y="1491141"/>
            <a:ext cx="542983" cy="542983"/>
          </a:xfrm>
          <a:prstGeom prst="rect">
            <a:avLst/>
          </a:prstGeom>
        </p:spPr>
      </p:pic>
      <p:pic>
        <p:nvPicPr>
          <p:cNvPr id="40" name="Graphic 39" descr="Laptop">
            <a:extLst>
              <a:ext uri="{FF2B5EF4-FFF2-40B4-BE49-F238E27FC236}">
                <a16:creationId xmlns:a16="http://schemas.microsoft.com/office/drawing/2014/main" id="{B18E3CD5-4A61-40CE-9292-949A437D1B6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413964" y="968205"/>
            <a:ext cx="542983" cy="542983"/>
          </a:xfrm>
          <a:prstGeom prst="rect">
            <a:avLst/>
          </a:prstGeom>
        </p:spPr>
      </p:pic>
      <p:pic>
        <p:nvPicPr>
          <p:cNvPr id="41" name="Graphic 40" descr="Computer">
            <a:extLst>
              <a:ext uri="{FF2B5EF4-FFF2-40B4-BE49-F238E27FC236}">
                <a16:creationId xmlns:a16="http://schemas.microsoft.com/office/drawing/2014/main" id="{0379C988-001E-404E-8A03-06F1C5CA19E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310100" y="2393762"/>
            <a:ext cx="542983" cy="542983"/>
          </a:xfrm>
          <a:prstGeom prst="rect">
            <a:avLst/>
          </a:prstGeom>
        </p:spPr>
      </p:pic>
      <p:pic>
        <p:nvPicPr>
          <p:cNvPr id="42" name="Graphic 41" descr="Smart Phone">
            <a:extLst>
              <a:ext uri="{FF2B5EF4-FFF2-40B4-BE49-F238E27FC236}">
                <a16:creationId xmlns:a16="http://schemas.microsoft.com/office/drawing/2014/main" id="{35589F1D-A077-4DA5-A8C3-4A28624D9EB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1104" y="579347"/>
            <a:ext cx="542983" cy="542983"/>
          </a:xfrm>
          <a:prstGeom prst="rect">
            <a:avLst/>
          </a:prstGeom>
        </p:spPr>
      </p:pic>
      <p:pic>
        <p:nvPicPr>
          <p:cNvPr id="43" name="Graphic 42" descr="Tablet">
            <a:extLst>
              <a:ext uri="{FF2B5EF4-FFF2-40B4-BE49-F238E27FC236}">
                <a16:creationId xmlns:a16="http://schemas.microsoft.com/office/drawing/2014/main" id="{7B4A4787-4ACB-4BF8-BAD1-202A2FA5D36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51665" y="-18309"/>
            <a:ext cx="542983" cy="542983"/>
          </a:xfrm>
          <a:prstGeom prst="rect">
            <a:avLst/>
          </a:prstGeom>
        </p:spPr>
      </p:pic>
      <p:pic>
        <p:nvPicPr>
          <p:cNvPr id="44" name="Graphic 43" descr="Wireless router">
            <a:extLst>
              <a:ext uri="{FF2B5EF4-FFF2-40B4-BE49-F238E27FC236}">
                <a16:creationId xmlns:a16="http://schemas.microsoft.com/office/drawing/2014/main" id="{F558AE83-6B91-49DC-BAB2-1581430EBAE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258261" y="3843616"/>
            <a:ext cx="542983" cy="542983"/>
          </a:xfrm>
          <a:prstGeom prst="rect">
            <a:avLst/>
          </a:prstGeom>
        </p:spPr>
      </p:pic>
      <p:pic>
        <p:nvPicPr>
          <p:cNvPr id="29" name="Graphic 28" descr="Computer">
            <a:extLst>
              <a:ext uri="{FF2B5EF4-FFF2-40B4-BE49-F238E27FC236}">
                <a16:creationId xmlns:a16="http://schemas.microsoft.com/office/drawing/2014/main" id="{4341F07C-432E-42EA-BA53-2E83A69B99A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86769" y="5087182"/>
            <a:ext cx="542983" cy="542983"/>
          </a:xfrm>
          <a:prstGeom prst="rect">
            <a:avLst/>
          </a:prstGeom>
        </p:spPr>
      </p:pic>
      <p:sp>
        <p:nvSpPr>
          <p:cNvPr id="22" name="TextBox 21">
            <a:extLst>
              <a:ext uri="{FF2B5EF4-FFF2-40B4-BE49-F238E27FC236}">
                <a16:creationId xmlns:a16="http://schemas.microsoft.com/office/drawing/2014/main" id="{2C1E7FE0-301E-4AF1-A077-7463BF23C80D}"/>
              </a:ext>
            </a:extLst>
          </p:cNvPr>
          <p:cNvSpPr txBox="1"/>
          <p:nvPr/>
        </p:nvSpPr>
        <p:spPr>
          <a:xfrm>
            <a:off x="6012159" y="3475323"/>
            <a:ext cx="4604304" cy="861774"/>
          </a:xfrm>
          <a:prstGeom prst="rect">
            <a:avLst/>
          </a:prstGeom>
          <a:noFill/>
        </p:spPr>
        <p:txBody>
          <a:bodyPr wrap="square" rtlCol="0">
            <a:spAutoFit/>
          </a:bodyPr>
          <a:lstStyle/>
          <a:p>
            <a:r>
              <a:rPr lang="en-US" sz="2400" dirty="0">
                <a:solidFill>
                  <a:srgbClr val="007CC2"/>
                </a:solidFill>
              </a:rPr>
              <a:t>@</a:t>
            </a:r>
            <a:r>
              <a:rPr lang="en-US" sz="2400" dirty="0" err="1">
                <a:solidFill>
                  <a:srgbClr val="007CC2"/>
                </a:solidFill>
              </a:rPr>
              <a:t>arkansasdhs</a:t>
            </a:r>
            <a:endParaRPr lang="en-US" sz="2400" dirty="0">
              <a:solidFill>
                <a:srgbClr val="007CC2"/>
              </a:solidFill>
            </a:endParaRPr>
          </a:p>
          <a:p>
            <a:endParaRPr lang="en-US" sz="2400" dirty="0">
              <a:solidFill>
                <a:srgbClr val="007CC2"/>
              </a:solidFill>
            </a:endParaRPr>
          </a:p>
        </p:txBody>
      </p:sp>
      <p:pic>
        <p:nvPicPr>
          <p:cNvPr id="23" name="Picture 22">
            <a:extLst>
              <a:ext uri="{FF2B5EF4-FFF2-40B4-BE49-F238E27FC236}">
                <a16:creationId xmlns:a16="http://schemas.microsoft.com/office/drawing/2014/main" id="{2D12BDD0-5EB9-483E-A675-604886B318A5}"/>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645148" y="3283484"/>
            <a:ext cx="1233139" cy="924853"/>
          </a:xfrm>
          <a:prstGeom prst="rect">
            <a:avLst/>
          </a:prstGeom>
        </p:spPr>
      </p:pic>
    </p:spTree>
    <p:extLst>
      <p:ext uri="{BB962C8B-B14F-4D97-AF65-F5344CB8AC3E}">
        <p14:creationId xmlns:p14="http://schemas.microsoft.com/office/powerpoint/2010/main" val="2750498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2B91CB588D2940B7FD927D6799C4E9" ma:contentTypeVersion="0" ma:contentTypeDescription="Create a new document." ma:contentTypeScope="" ma:versionID="f83e0b1fb0d2a44b2372087b2ea277c4">
  <xsd:schema xmlns:xsd="http://www.w3.org/2001/XMLSchema" xmlns:xs="http://www.w3.org/2001/XMLSchema" xmlns:p="http://schemas.microsoft.com/office/2006/metadata/properties" targetNamespace="http://schemas.microsoft.com/office/2006/metadata/properties" ma:root="true" ma:fieldsID="8022916f55ab85163ee9a5069dec31d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72DA58-3F64-4B1E-AE65-D8A3F9F120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594B396-8F74-4E3F-8745-DEB1DA1D3F2E}">
  <ds:schemaRefs>
    <ds:schemaRef ds:uri="http://schemas.microsoft.com/office/infopath/2007/PartnerControls"/>
    <ds:schemaRef ds:uri="http://schemas.microsoft.com/office/2006/metadata/properties"/>
    <ds:schemaRef ds:uri="http://www.w3.org/XML/1998/namespace"/>
    <ds:schemaRef ds:uri="http://purl.org/dc/elements/1.1/"/>
    <ds:schemaRef ds:uri="http://purl.org/dc/dcmitype/"/>
    <ds:schemaRef ds:uri="http://schemas.openxmlformats.org/package/2006/metadata/core-properties"/>
    <ds:schemaRef ds:uri="http://schemas.microsoft.com/office/2006/documentManagement/types"/>
    <ds:schemaRef ds:uri="http://purl.org/dc/terms/"/>
  </ds:schemaRefs>
</ds:datastoreItem>
</file>

<file path=customXml/itemProps3.xml><?xml version="1.0" encoding="utf-8"?>
<ds:datastoreItem xmlns:ds="http://schemas.openxmlformats.org/officeDocument/2006/customXml" ds:itemID="{AD425492-2FBD-472F-B61B-5ED29E9ACE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484</TotalTime>
  <Words>566</Words>
  <Application>Microsoft Office PowerPoint</Application>
  <PresentationFormat>Widescreen</PresentationFormat>
  <Paragraphs>27</Paragraphs>
  <Slides>4</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Franklin Gothic Medium</vt:lpstr>
      <vt:lpstr>Source Sans Pro</vt:lpstr>
      <vt:lpstr>Source Sans Pro Web</vt:lpstr>
      <vt:lpstr>Office Theme</vt:lpstr>
      <vt:lpstr>Module 1: Team Nutrition Webinar: Thirty on Thursdays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DHS PowerPoint Template</dc:title>
  <dc:creator>Meredith Parker</dc:creator>
  <cp:lastModifiedBy>Stephanie Clowers</cp:lastModifiedBy>
  <cp:revision>56</cp:revision>
  <dcterms:created xsi:type="dcterms:W3CDTF">2018-08-07T19:02:31Z</dcterms:created>
  <dcterms:modified xsi:type="dcterms:W3CDTF">2022-06-09T16:59:43Z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0x010100CA2B91CB588D2940B7FD927D6799C4E9</vt:lpwstr>
  </property>
</Properties>
</file>