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134804626" r:id="rId2"/>
    <p:sldId id="2147469418" r:id="rId3"/>
    <p:sldId id="2147469419" r:id="rId4"/>
    <p:sldId id="2147469420" r:id="rId5"/>
    <p:sldId id="2147469421" r:id="rId6"/>
    <p:sldId id="2147469422" r:id="rId7"/>
    <p:sldId id="2147469423" r:id="rId8"/>
    <p:sldId id="2147469424" r:id="rId9"/>
    <p:sldId id="2147469425" r:id="rId10"/>
    <p:sldId id="2147469427" r:id="rId11"/>
    <p:sldId id="2147469429" r:id="rId12"/>
    <p:sldId id="2147469430" r:id="rId13"/>
    <p:sldId id="2147469432" r:id="rId14"/>
    <p:sldId id="2147469433" r:id="rId15"/>
    <p:sldId id="2147469435" r:id="rId16"/>
    <p:sldId id="21474694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36EA0-FC07-4670-92E3-00DD269B7076}" v="17" dt="2025-03-19T17:45:48.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5F6A9-C335-4874-8468-2DC827924AB3}"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43DE5-F04B-41A0-88DF-F91B4C49C2EF}" type="slidenum">
              <a:rPr lang="en-US" smtClean="0"/>
              <a:t>‹#›</a:t>
            </a:fld>
            <a:endParaRPr lang="en-US"/>
          </a:p>
        </p:txBody>
      </p:sp>
    </p:spTree>
    <p:extLst>
      <p:ext uri="{BB962C8B-B14F-4D97-AF65-F5344CB8AC3E}">
        <p14:creationId xmlns:p14="http://schemas.microsoft.com/office/powerpoint/2010/main" val="326133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B8535-DC0F-AF47-A510-8461A80C06B7}" type="slidenum">
              <a:rPr lang="en-US" smtClean="0"/>
              <a:t>1</a:t>
            </a:fld>
            <a:endParaRPr lang="en-US"/>
          </a:p>
        </p:txBody>
      </p:sp>
    </p:spTree>
    <p:extLst>
      <p:ext uri="{BB962C8B-B14F-4D97-AF65-F5344CB8AC3E}">
        <p14:creationId xmlns:p14="http://schemas.microsoft.com/office/powerpoint/2010/main" val="274194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10</a:t>
            </a:fld>
            <a:endParaRPr lang="en-US" dirty="0"/>
          </a:p>
        </p:txBody>
      </p:sp>
    </p:spTree>
    <p:extLst>
      <p:ext uri="{BB962C8B-B14F-4D97-AF65-F5344CB8AC3E}">
        <p14:creationId xmlns:p14="http://schemas.microsoft.com/office/powerpoint/2010/main" val="113398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11</a:t>
            </a:fld>
            <a:endParaRPr lang="en-US" dirty="0"/>
          </a:p>
        </p:txBody>
      </p:sp>
    </p:spTree>
    <p:extLst>
      <p:ext uri="{BB962C8B-B14F-4D97-AF65-F5344CB8AC3E}">
        <p14:creationId xmlns:p14="http://schemas.microsoft.com/office/powerpoint/2010/main" val="414627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12</a:t>
            </a:fld>
            <a:endParaRPr lang="en-US" dirty="0"/>
          </a:p>
        </p:txBody>
      </p:sp>
    </p:spTree>
    <p:extLst>
      <p:ext uri="{BB962C8B-B14F-4D97-AF65-F5344CB8AC3E}">
        <p14:creationId xmlns:p14="http://schemas.microsoft.com/office/powerpoint/2010/main" val="380798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13</a:t>
            </a:fld>
            <a:endParaRPr lang="en-US" dirty="0"/>
          </a:p>
        </p:txBody>
      </p:sp>
    </p:spTree>
    <p:extLst>
      <p:ext uri="{BB962C8B-B14F-4D97-AF65-F5344CB8AC3E}">
        <p14:creationId xmlns:p14="http://schemas.microsoft.com/office/powerpoint/2010/main" val="49636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14</a:t>
            </a:fld>
            <a:endParaRPr lang="en-US" dirty="0"/>
          </a:p>
        </p:txBody>
      </p:sp>
    </p:spTree>
    <p:extLst>
      <p:ext uri="{BB962C8B-B14F-4D97-AF65-F5344CB8AC3E}">
        <p14:creationId xmlns:p14="http://schemas.microsoft.com/office/powerpoint/2010/main" val="338139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15</a:t>
            </a:fld>
            <a:endParaRPr lang="en-US" dirty="0"/>
          </a:p>
        </p:txBody>
      </p:sp>
    </p:spTree>
    <p:extLst>
      <p:ext uri="{BB962C8B-B14F-4D97-AF65-F5344CB8AC3E}">
        <p14:creationId xmlns:p14="http://schemas.microsoft.com/office/powerpoint/2010/main" val="39466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2</a:t>
            </a:fld>
            <a:endParaRPr lang="en-US" dirty="0"/>
          </a:p>
        </p:txBody>
      </p:sp>
    </p:spTree>
    <p:extLst>
      <p:ext uri="{BB962C8B-B14F-4D97-AF65-F5344CB8AC3E}">
        <p14:creationId xmlns:p14="http://schemas.microsoft.com/office/powerpoint/2010/main" val="129920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3</a:t>
            </a:fld>
            <a:endParaRPr lang="en-US" dirty="0"/>
          </a:p>
        </p:txBody>
      </p:sp>
    </p:spTree>
    <p:extLst>
      <p:ext uri="{BB962C8B-B14F-4D97-AF65-F5344CB8AC3E}">
        <p14:creationId xmlns:p14="http://schemas.microsoft.com/office/powerpoint/2010/main" val="174359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4</a:t>
            </a:fld>
            <a:endParaRPr lang="en-US" dirty="0"/>
          </a:p>
        </p:txBody>
      </p:sp>
    </p:spTree>
    <p:extLst>
      <p:ext uri="{BB962C8B-B14F-4D97-AF65-F5344CB8AC3E}">
        <p14:creationId xmlns:p14="http://schemas.microsoft.com/office/powerpoint/2010/main" val="222006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5</a:t>
            </a:fld>
            <a:endParaRPr lang="en-US" dirty="0"/>
          </a:p>
        </p:txBody>
      </p:sp>
    </p:spTree>
    <p:extLst>
      <p:ext uri="{BB962C8B-B14F-4D97-AF65-F5344CB8AC3E}">
        <p14:creationId xmlns:p14="http://schemas.microsoft.com/office/powerpoint/2010/main" val="6776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6</a:t>
            </a:fld>
            <a:endParaRPr lang="en-US" dirty="0"/>
          </a:p>
        </p:txBody>
      </p:sp>
    </p:spTree>
    <p:extLst>
      <p:ext uri="{BB962C8B-B14F-4D97-AF65-F5344CB8AC3E}">
        <p14:creationId xmlns:p14="http://schemas.microsoft.com/office/powerpoint/2010/main" val="36249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7</a:t>
            </a:fld>
            <a:endParaRPr lang="en-US" dirty="0"/>
          </a:p>
        </p:txBody>
      </p:sp>
    </p:spTree>
    <p:extLst>
      <p:ext uri="{BB962C8B-B14F-4D97-AF65-F5344CB8AC3E}">
        <p14:creationId xmlns:p14="http://schemas.microsoft.com/office/powerpoint/2010/main" val="111397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8</a:t>
            </a:fld>
            <a:endParaRPr lang="en-US" dirty="0"/>
          </a:p>
        </p:txBody>
      </p:sp>
    </p:spTree>
    <p:extLst>
      <p:ext uri="{BB962C8B-B14F-4D97-AF65-F5344CB8AC3E}">
        <p14:creationId xmlns:p14="http://schemas.microsoft.com/office/powerpoint/2010/main" val="323501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91CB8535-DC0F-AF47-A510-8461A80C06B7}" type="slidenum">
              <a:rPr lang="en-US" smtClean="0"/>
              <a:t>9</a:t>
            </a:fld>
            <a:endParaRPr lang="en-US" dirty="0"/>
          </a:p>
        </p:txBody>
      </p:sp>
    </p:spTree>
    <p:extLst>
      <p:ext uri="{BB962C8B-B14F-4D97-AF65-F5344CB8AC3E}">
        <p14:creationId xmlns:p14="http://schemas.microsoft.com/office/powerpoint/2010/main" val="399607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B27-7FE2-8148-B4D0-5FB126E16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C899C-3F17-95E2-51E6-F654A4BD9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96826-B4C0-D49A-D647-71AB2734FB9A}"/>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A15F3BC2-4436-23B2-EA55-8A235CA6A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90ED9-680C-0DD2-E073-49FA8AA5E93C}"/>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08800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2C56-5BD8-B563-43E1-D4474F7487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F8368-0C00-5FC8-F0CC-0F9FF87F68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CC000-22BA-D6F4-C6BE-034E19D3B127}"/>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A88E8C98-9872-6F3F-FE15-A6BE440DD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1E0A3-DB46-C15E-CE28-487F81B040F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6394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D3D5A-7812-E99F-38E8-610EAD04B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845AA-CBE2-05E8-0095-B867AFF77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9AE2F-FAAC-2BB2-395E-C04110B9B574}"/>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BF870040-EF66-D70D-55F8-5409178E3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20C9D-FF6D-0D04-663B-429F54D80A0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90366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5C8D-C0A0-975B-C265-4E1B6DBC9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E07DF-2FC7-0E9B-CAF1-7A2766A234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7E6AA-E4EB-34CF-7928-7156C95C47B0}"/>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93D781FE-BD12-8328-7DB7-704B86CE5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C05D3-A3E7-7BF7-8D93-9AAA6190F6BB}"/>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05267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CD22-DEB5-5CF1-E989-F403F56CD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F2F30-B333-3E33-99E3-D6AB849CB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CDA0F-9ACE-52DF-DC7F-51425A049226}"/>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C9D8BB68-0C42-E19B-02E3-D56C203A9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CCE33-E433-AEFA-DBC3-42FCD89A6085}"/>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92605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E5C2-FBEE-7E0C-5C82-080C8E0C9C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5BABC-F0F7-428F-8718-2A4F31768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DCF10-27B0-3C0D-CDCD-8097A72E6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1CB43-AEA1-5ECC-AD6A-DC8694C267B6}"/>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6" name="Footer Placeholder 5">
            <a:extLst>
              <a:ext uri="{FF2B5EF4-FFF2-40B4-BE49-F238E27FC236}">
                <a16:creationId xmlns:a16="http://schemas.microsoft.com/office/drawing/2014/main" id="{008111DD-98C7-45CC-885E-4339097A2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935C8-4F54-30FB-5BF5-95712DB94BB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62452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F0A3-E7D7-D869-630F-1C11C416AB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97A53-D9E2-05C2-42A0-E4E40571D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B3D05-2632-BA92-8DCD-F85A0431FF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88ED66-400E-C056-3BAA-F3B084059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AF29C-67B2-CE6E-3AD1-4CC136B87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A3175-1D46-1992-FC75-6812819CF374}"/>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8" name="Footer Placeholder 7">
            <a:extLst>
              <a:ext uri="{FF2B5EF4-FFF2-40B4-BE49-F238E27FC236}">
                <a16:creationId xmlns:a16="http://schemas.microsoft.com/office/drawing/2014/main" id="{4ADC593D-2724-DD1E-C424-4D10BED16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284FC-6ABD-C9AF-46EF-BB5B155FE4C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5388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A84A-168F-A2B6-BD97-4C8CCF442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18603-1C9C-F20C-1C56-5D351D123DF8}"/>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4" name="Footer Placeholder 3">
            <a:extLst>
              <a:ext uri="{FF2B5EF4-FFF2-40B4-BE49-F238E27FC236}">
                <a16:creationId xmlns:a16="http://schemas.microsoft.com/office/drawing/2014/main" id="{F6675ACA-1E06-269C-0AAB-731C9B250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DB4FA-3899-E7F5-2590-39DB6FECEE68}"/>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31805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C4546-9746-327C-5368-87B263046183}"/>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3" name="Footer Placeholder 2">
            <a:extLst>
              <a:ext uri="{FF2B5EF4-FFF2-40B4-BE49-F238E27FC236}">
                <a16:creationId xmlns:a16="http://schemas.microsoft.com/office/drawing/2014/main" id="{BEC94F06-CD1C-A14E-52F3-E66BF213CE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BE86F-79AA-9DB4-F4ED-7061ACFA7DB7}"/>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291250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BF7B-E7A0-39D2-5C9B-090884F86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DFA8DA-1D6C-F316-CF7A-BD026329F0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AC690-4227-48DC-4E20-829C66662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D5C43-8560-00E7-28FB-9BD21265DD61}"/>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6" name="Footer Placeholder 5">
            <a:extLst>
              <a:ext uri="{FF2B5EF4-FFF2-40B4-BE49-F238E27FC236}">
                <a16:creationId xmlns:a16="http://schemas.microsoft.com/office/drawing/2014/main" id="{9EA2A51C-BF47-C9ED-D1D3-4CD361E6E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4F444-45CC-887E-C5CC-0E787902E69F}"/>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226979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6194-646D-A505-8738-F22B2F1FE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1C2ED-51E4-FAE0-E23D-0F9716248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C74350-C4D5-D9ED-6CFC-FB0462845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C78A5-1624-9EDD-0F6D-3A2DD8D051E3}"/>
              </a:ext>
            </a:extLst>
          </p:cNvPr>
          <p:cNvSpPr>
            <a:spLocks noGrp="1"/>
          </p:cNvSpPr>
          <p:nvPr>
            <p:ph type="dt" sz="half" idx="10"/>
          </p:nvPr>
        </p:nvSpPr>
        <p:spPr/>
        <p:txBody>
          <a:bodyPr/>
          <a:lstStyle/>
          <a:p>
            <a:fld id="{07CCF4D0-986C-4077-98DD-28836A9FA91F}" type="datetimeFigureOut">
              <a:rPr lang="en-US" smtClean="0"/>
              <a:t>3/19/2025</a:t>
            </a:fld>
            <a:endParaRPr lang="en-US"/>
          </a:p>
        </p:txBody>
      </p:sp>
      <p:sp>
        <p:nvSpPr>
          <p:cNvPr id="6" name="Footer Placeholder 5">
            <a:extLst>
              <a:ext uri="{FF2B5EF4-FFF2-40B4-BE49-F238E27FC236}">
                <a16:creationId xmlns:a16="http://schemas.microsoft.com/office/drawing/2014/main" id="{FDF4E95D-BE4C-5B9C-087A-7A73A5B3B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D747D-5E54-0FCF-A21A-F8366E4B0E81}"/>
              </a:ext>
            </a:extLst>
          </p:cNvPr>
          <p:cNvSpPr>
            <a:spLocks noGrp="1"/>
          </p:cNvSpPr>
          <p:nvPr>
            <p:ph type="sldNum" sz="quarter" idx="12"/>
          </p:nvPr>
        </p:nvSpPr>
        <p:spPr/>
        <p:txBody>
          <a:bodyPr/>
          <a:lstStyle/>
          <a:p>
            <a:fld id="{F4B4D162-B0BE-451E-8D04-1CFE097467CE}" type="slidenum">
              <a:rPr lang="en-US" smtClean="0"/>
              <a:t>‹#›</a:t>
            </a:fld>
            <a:endParaRPr lang="en-US"/>
          </a:p>
        </p:txBody>
      </p:sp>
    </p:spTree>
    <p:extLst>
      <p:ext uri="{BB962C8B-B14F-4D97-AF65-F5344CB8AC3E}">
        <p14:creationId xmlns:p14="http://schemas.microsoft.com/office/powerpoint/2010/main" val="134412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929B7C-1D9B-0654-2CA5-B25AEEA08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6D9548-A912-3C7E-BCCC-D9E5A8E5D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CCEF4-5B09-DAF0-EA47-3853C2799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CF4D0-986C-4077-98DD-28836A9FA91F}" type="datetimeFigureOut">
              <a:rPr lang="en-US" smtClean="0"/>
              <a:t>3/19/2025</a:t>
            </a:fld>
            <a:endParaRPr lang="en-US"/>
          </a:p>
        </p:txBody>
      </p:sp>
      <p:sp>
        <p:nvSpPr>
          <p:cNvPr id="5" name="Footer Placeholder 4">
            <a:extLst>
              <a:ext uri="{FF2B5EF4-FFF2-40B4-BE49-F238E27FC236}">
                <a16:creationId xmlns:a16="http://schemas.microsoft.com/office/drawing/2014/main" id="{FC8879BF-F799-2ED2-C0B4-AC7C87F48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9D621-5538-6050-4948-1B7A14C6C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4D162-B0BE-451E-8D04-1CFE097467CE}" type="slidenum">
              <a:rPr lang="en-US" smtClean="0"/>
              <a:t>‹#›</a:t>
            </a:fld>
            <a:endParaRPr lang="en-US"/>
          </a:p>
        </p:txBody>
      </p:sp>
    </p:spTree>
    <p:extLst>
      <p:ext uri="{BB962C8B-B14F-4D97-AF65-F5344CB8AC3E}">
        <p14:creationId xmlns:p14="http://schemas.microsoft.com/office/powerpoint/2010/main" val="13525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man wearing a stethoscope around the neck">
            <a:extLst>
              <a:ext uri="{FF2B5EF4-FFF2-40B4-BE49-F238E27FC236}">
                <a16:creationId xmlns:a16="http://schemas.microsoft.com/office/drawing/2014/main" id="{B1E3AB62-A9D3-4CA5-A8D4-E8DC7C76ED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57" t="9838" r="8741" b="11256"/>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415A9111-D054-49C4-B83F-71B0D9A0F476}"/>
              </a:ext>
            </a:extLst>
          </p:cNvPr>
          <p:cNvSpPr>
            <a:spLocks noGrp="1"/>
          </p:cNvSpPr>
          <p:nvPr>
            <p:ph type="sldNum" sz="quarter" idx="4294967295"/>
          </p:nvPr>
        </p:nvSpPr>
        <p:spPr>
          <a:xfrm>
            <a:off x="11871325" y="6402388"/>
            <a:ext cx="320675" cy="182562"/>
          </a:xfrm>
        </p:spPr>
        <p:txBody>
          <a:bodyPr wrap="none" anchor="b">
            <a:normAutofit fontScale="55000" lnSpcReduction="20000"/>
          </a:bodyPr>
          <a:lstStyle/>
          <a:p>
            <a:pPr>
              <a:spcAft>
                <a:spcPts val="600"/>
              </a:spcAft>
            </a:pPr>
            <a:fld id="{B58DE5F1-E0F9-4CCA-92B7-7A6FC4DFEE14}" type="slidenum">
              <a:rPr lang="en-US" smtClean="0"/>
              <a:pPr>
                <a:spcAft>
                  <a:spcPts val="600"/>
                </a:spcAft>
              </a:pPr>
              <a:t>1</a:t>
            </a:fld>
            <a:endParaRPr lang="en-US"/>
          </a:p>
        </p:txBody>
      </p:sp>
      <p:pic>
        <p:nvPicPr>
          <p:cNvPr id="11" name="Picture 10">
            <a:extLst>
              <a:ext uri="{FF2B5EF4-FFF2-40B4-BE49-F238E27FC236}">
                <a16:creationId xmlns:a16="http://schemas.microsoft.com/office/drawing/2014/main" id="{B8CCB4D5-7A2B-7322-A291-DD3D2DB624B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48000" y="6034750"/>
            <a:ext cx="2561419" cy="367638"/>
          </a:xfrm>
          <a:prstGeom prst="rect">
            <a:avLst/>
          </a:prstGeom>
        </p:spPr>
      </p:pic>
      <p:pic>
        <p:nvPicPr>
          <p:cNvPr id="10" name="Picture 9">
            <a:extLst>
              <a:ext uri="{FF2B5EF4-FFF2-40B4-BE49-F238E27FC236}">
                <a16:creationId xmlns:a16="http://schemas.microsoft.com/office/drawing/2014/main" id="{F927876B-E079-D225-9B6B-1B7A518894D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04800" y="6052110"/>
            <a:ext cx="1370640" cy="337149"/>
          </a:xfrm>
          <a:prstGeom prst="rect">
            <a:avLst/>
          </a:prstGeom>
        </p:spPr>
      </p:pic>
      <p:sp>
        <p:nvSpPr>
          <p:cNvPr id="7" name="Title 6">
            <a:extLst>
              <a:ext uri="{FF2B5EF4-FFF2-40B4-BE49-F238E27FC236}">
                <a16:creationId xmlns:a16="http://schemas.microsoft.com/office/drawing/2014/main" id="{9EAF3D7A-EDAF-449F-901E-660FD41EC665}"/>
              </a:ext>
            </a:extLst>
          </p:cNvPr>
          <p:cNvSpPr>
            <a:spLocks noGrp="1"/>
          </p:cNvSpPr>
          <p:nvPr>
            <p:ph type="ctrTitle"/>
          </p:nvPr>
        </p:nvSpPr>
        <p:spPr>
          <a:xfrm>
            <a:off x="-238664" y="2012075"/>
            <a:ext cx="7470475" cy="1798680"/>
          </a:xfrm>
        </p:spPr>
        <p:txBody>
          <a:bodyPr>
            <a:noAutofit/>
          </a:bodyPr>
          <a:lstStyle/>
          <a:p>
            <a:r>
              <a:rPr lang="en-US" sz="4800" dirty="0"/>
              <a:t>How to submit a PT 95 </a:t>
            </a:r>
            <a:r>
              <a:rPr lang="en-US" sz="4800" u="sng" dirty="0"/>
              <a:t>NT </a:t>
            </a:r>
            <a:r>
              <a:rPr lang="en-US" sz="4800" dirty="0"/>
              <a:t>application? </a:t>
            </a:r>
          </a:p>
        </p:txBody>
      </p:sp>
    </p:spTree>
    <p:extLst>
      <p:ext uri="{BB962C8B-B14F-4D97-AF65-F5344CB8AC3E}">
        <p14:creationId xmlns:p14="http://schemas.microsoft.com/office/powerpoint/2010/main" val="360186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Provider Identification</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3E63D38D-C405-D4D9-4C0A-F14B473EE7C2}"/>
              </a:ext>
            </a:extLst>
          </p:cNvPr>
          <p:cNvSpPr txBox="1">
            <a:spLocks/>
          </p:cNvSpPr>
          <p:nvPr/>
        </p:nvSpPr>
        <p:spPr>
          <a:xfrm>
            <a:off x="315566" y="2503158"/>
            <a:ext cx="4883425"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Provider Legal Name</a:t>
            </a:r>
            <a:r>
              <a:rPr lang="en-US" sz="1600" dirty="0">
                <a:solidFill>
                  <a:srgbClr val="000000"/>
                </a:solidFill>
                <a:latin typeface="+mj-lt"/>
              </a:rPr>
              <a:t>:  List the Individual personal care aides’ legal name.</a:t>
            </a:r>
          </a:p>
          <a:p>
            <a:pPr marL="1009658" indent="-285750">
              <a:lnSpc>
                <a:spcPct val="107000"/>
              </a:lnSpc>
              <a:spcBef>
                <a:spcPts val="0"/>
              </a:spcBef>
            </a:pPr>
            <a:r>
              <a:rPr lang="en-US" sz="1600" b="1" dirty="0">
                <a:solidFill>
                  <a:srgbClr val="000000"/>
                </a:solidFill>
                <a:latin typeface="+mj-lt"/>
              </a:rPr>
              <a:t>Tax Name</a:t>
            </a:r>
            <a:r>
              <a:rPr lang="en-US" sz="1600" dirty="0">
                <a:solidFill>
                  <a:srgbClr val="000000"/>
                </a:solidFill>
                <a:latin typeface="+mj-lt"/>
              </a:rPr>
              <a:t>:  This section should match the same individual name.</a:t>
            </a:r>
          </a:p>
          <a:p>
            <a:pPr marL="1009658" indent="-285750">
              <a:lnSpc>
                <a:spcPct val="107000"/>
              </a:lnSpc>
              <a:spcBef>
                <a:spcPts val="0"/>
              </a:spcBef>
            </a:pPr>
            <a:r>
              <a:rPr lang="en-US" sz="1600" b="1" dirty="0">
                <a:solidFill>
                  <a:srgbClr val="000000"/>
                </a:solidFill>
                <a:latin typeface="+mj-lt"/>
              </a:rPr>
              <a:t>Gender/DOB</a:t>
            </a:r>
            <a:r>
              <a:rPr lang="en-US" sz="1600" dirty="0">
                <a:solidFill>
                  <a:srgbClr val="000000"/>
                </a:solidFill>
                <a:latin typeface="+mj-lt"/>
              </a:rPr>
              <a:t>:  Enter the gender &amp; DOB of the Personal Care provider.</a:t>
            </a:r>
          </a:p>
          <a:p>
            <a:pPr marL="1009658" indent="-285750">
              <a:lnSpc>
                <a:spcPct val="107000"/>
              </a:lnSpc>
              <a:spcBef>
                <a:spcPts val="0"/>
              </a:spcBef>
            </a:pPr>
            <a:r>
              <a:rPr lang="en-US" sz="1600" b="1" dirty="0">
                <a:solidFill>
                  <a:srgbClr val="000000"/>
                </a:solidFill>
                <a:latin typeface="+mj-lt"/>
              </a:rPr>
              <a:t>License, Medicare, CLIA, and DEA – </a:t>
            </a:r>
            <a:r>
              <a:rPr lang="en-US" sz="1600" dirty="0">
                <a:solidFill>
                  <a:srgbClr val="000000"/>
                </a:solidFill>
                <a:latin typeface="+mj-lt"/>
              </a:rPr>
              <a:t>These sections do not apply to enrolling PCA providers.  Should be left blank, and the application will allow you to continue through submission. </a:t>
            </a:r>
          </a:p>
        </p:txBody>
      </p:sp>
      <p:pic>
        <p:nvPicPr>
          <p:cNvPr id="8" name="Picture 7">
            <a:extLst>
              <a:ext uri="{FF2B5EF4-FFF2-40B4-BE49-F238E27FC236}">
                <a16:creationId xmlns:a16="http://schemas.microsoft.com/office/drawing/2014/main" id="{99A4200E-660A-EB98-42D8-AC721C01D8C8}"/>
              </a:ext>
            </a:extLst>
          </p:cNvPr>
          <p:cNvPicPr>
            <a:picLocks noChangeAspect="1"/>
          </p:cNvPicPr>
          <p:nvPr/>
        </p:nvPicPr>
        <p:blipFill>
          <a:blip r:embed="rId3"/>
          <a:stretch>
            <a:fillRect/>
          </a:stretch>
        </p:blipFill>
        <p:spPr>
          <a:xfrm>
            <a:off x="5889575" y="14975"/>
            <a:ext cx="5312654" cy="6858000"/>
          </a:xfrm>
          <a:prstGeom prst="rect">
            <a:avLst/>
          </a:prstGeom>
        </p:spPr>
      </p:pic>
    </p:spTree>
    <p:extLst>
      <p:ext uri="{BB962C8B-B14F-4D97-AF65-F5344CB8AC3E}">
        <p14:creationId xmlns:p14="http://schemas.microsoft.com/office/powerpoint/2010/main" val="4203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Languages</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ABD8EE17-F100-8E0D-DD14-904D2E1B3D4D}"/>
              </a:ext>
            </a:extLst>
          </p:cNvPr>
          <p:cNvSpPr txBox="1">
            <a:spLocks/>
          </p:cNvSpPr>
          <p:nvPr/>
        </p:nvSpPr>
        <p:spPr>
          <a:xfrm>
            <a:off x="315566" y="2503158"/>
            <a:ext cx="4883425"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Language is optional – You can list any language or continue to proceed with the application. </a:t>
            </a:r>
          </a:p>
        </p:txBody>
      </p:sp>
      <p:pic>
        <p:nvPicPr>
          <p:cNvPr id="7" name="Picture 6">
            <a:extLst>
              <a:ext uri="{FF2B5EF4-FFF2-40B4-BE49-F238E27FC236}">
                <a16:creationId xmlns:a16="http://schemas.microsoft.com/office/drawing/2014/main" id="{327A9A5E-188D-C168-C9D5-F6F6C861CE1C}"/>
              </a:ext>
            </a:extLst>
          </p:cNvPr>
          <p:cNvPicPr>
            <a:picLocks noChangeAspect="1"/>
          </p:cNvPicPr>
          <p:nvPr/>
        </p:nvPicPr>
        <p:blipFill>
          <a:blip r:embed="rId3"/>
          <a:stretch>
            <a:fillRect/>
          </a:stretch>
        </p:blipFill>
        <p:spPr>
          <a:xfrm>
            <a:off x="5337701" y="2104840"/>
            <a:ext cx="6192114" cy="2648320"/>
          </a:xfrm>
          <a:prstGeom prst="rect">
            <a:avLst/>
          </a:prstGeom>
        </p:spPr>
      </p:pic>
    </p:spTree>
    <p:extLst>
      <p:ext uri="{BB962C8B-B14F-4D97-AF65-F5344CB8AC3E}">
        <p14:creationId xmlns:p14="http://schemas.microsoft.com/office/powerpoint/2010/main" val="2600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Attachments and Fees</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BE70F054-4AE5-2F87-7374-39FEFEA5284D}"/>
              </a:ext>
            </a:extLst>
          </p:cNvPr>
          <p:cNvSpPr txBox="1">
            <a:spLocks/>
          </p:cNvSpPr>
          <p:nvPr/>
        </p:nvSpPr>
        <p:spPr>
          <a:xfrm>
            <a:off x="-504498" y="1785283"/>
            <a:ext cx="4457771" cy="308391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The application doesn’t require attachments to be with the initial submission.</a:t>
            </a:r>
          </a:p>
          <a:p>
            <a:pPr marL="1009658" indent="-285750">
              <a:lnSpc>
                <a:spcPct val="107000"/>
              </a:lnSpc>
              <a:spcBef>
                <a:spcPts val="0"/>
              </a:spcBef>
            </a:pPr>
            <a:r>
              <a:rPr lang="en-US" sz="1600" dirty="0">
                <a:solidFill>
                  <a:srgbClr val="000000"/>
                </a:solidFill>
                <a:latin typeface="+mj-lt"/>
              </a:rPr>
              <a:t> It is recommended not to attach any additional documents to the initial submission unless additional information is being requested.</a:t>
            </a:r>
          </a:p>
          <a:p>
            <a:pPr marL="1009658" indent="-285750">
              <a:lnSpc>
                <a:spcPct val="107000"/>
              </a:lnSpc>
              <a:spcBef>
                <a:spcPts val="0"/>
              </a:spcBef>
            </a:pPr>
            <a:r>
              <a:rPr lang="en-US" sz="1600" dirty="0">
                <a:solidFill>
                  <a:srgbClr val="000000"/>
                </a:solidFill>
                <a:latin typeface="+mj-lt"/>
              </a:rPr>
              <a:t>Paper pin forms should not be uploaded when submitting applications electronically through the portal website.</a:t>
            </a:r>
          </a:p>
          <a:p>
            <a:pPr marL="1009658" indent="-285750">
              <a:lnSpc>
                <a:spcPct val="107000"/>
              </a:lnSpc>
              <a:spcBef>
                <a:spcPts val="0"/>
              </a:spcBef>
            </a:pPr>
            <a:r>
              <a:rPr lang="en-US" sz="1600" dirty="0">
                <a:solidFill>
                  <a:srgbClr val="000000"/>
                </a:solidFill>
                <a:latin typeface="+mj-lt"/>
              </a:rPr>
              <a:t>All optional listings are only needed if applicable or requested. </a:t>
            </a:r>
          </a:p>
        </p:txBody>
      </p:sp>
      <p:pic>
        <p:nvPicPr>
          <p:cNvPr id="7" name="Picture 6">
            <a:extLst>
              <a:ext uri="{FF2B5EF4-FFF2-40B4-BE49-F238E27FC236}">
                <a16:creationId xmlns:a16="http://schemas.microsoft.com/office/drawing/2014/main" id="{5B55DC3E-4B54-09D9-E960-A09B58247CF3}"/>
              </a:ext>
            </a:extLst>
          </p:cNvPr>
          <p:cNvPicPr>
            <a:picLocks noChangeAspect="1"/>
          </p:cNvPicPr>
          <p:nvPr/>
        </p:nvPicPr>
        <p:blipFill>
          <a:blip r:embed="rId3"/>
          <a:stretch>
            <a:fillRect/>
          </a:stretch>
        </p:blipFill>
        <p:spPr>
          <a:xfrm>
            <a:off x="4584239" y="1033390"/>
            <a:ext cx="6163535" cy="5363323"/>
          </a:xfrm>
          <a:prstGeom prst="rect">
            <a:avLst/>
          </a:prstGeom>
        </p:spPr>
      </p:pic>
    </p:spTree>
    <p:extLst>
      <p:ext uri="{BB962C8B-B14F-4D97-AF65-F5344CB8AC3E}">
        <p14:creationId xmlns:p14="http://schemas.microsoft.com/office/powerpoint/2010/main" val="38372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Agreement</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7E4DA376-730D-2A9B-8AB1-17F7078369DB}"/>
              </a:ext>
            </a:extLst>
          </p:cNvPr>
          <p:cNvSpPr txBox="1">
            <a:spLocks/>
          </p:cNvSpPr>
          <p:nvPr/>
        </p:nvSpPr>
        <p:spPr>
          <a:xfrm>
            <a:off x="-380721" y="2486380"/>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Click “I Accept” to terms of agreement</a:t>
            </a:r>
          </a:p>
          <a:p>
            <a:pPr marL="1009658" indent="-285750">
              <a:lnSpc>
                <a:spcPct val="107000"/>
              </a:lnSpc>
              <a:spcBef>
                <a:spcPts val="0"/>
              </a:spcBef>
            </a:pPr>
            <a:r>
              <a:rPr lang="en-US" sz="1600" dirty="0">
                <a:solidFill>
                  <a:srgbClr val="000000"/>
                </a:solidFill>
                <a:latin typeface="+mj-lt"/>
              </a:rPr>
              <a:t>Enter the providers legal name and title to finalize the signature page for the application.</a:t>
            </a:r>
          </a:p>
        </p:txBody>
      </p:sp>
      <p:pic>
        <p:nvPicPr>
          <p:cNvPr id="9" name="Picture 8">
            <a:extLst>
              <a:ext uri="{FF2B5EF4-FFF2-40B4-BE49-F238E27FC236}">
                <a16:creationId xmlns:a16="http://schemas.microsoft.com/office/drawing/2014/main" id="{D48957E8-BC34-B2C9-2951-4F05CA48921D}"/>
              </a:ext>
            </a:extLst>
          </p:cNvPr>
          <p:cNvPicPr>
            <a:picLocks noChangeAspect="1"/>
          </p:cNvPicPr>
          <p:nvPr/>
        </p:nvPicPr>
        <p:blipFill>
          <a:blip r:embed="rId3"/>
          <a:stretch>
            <a:fillRect/>
          </a:stretch>
        </p:blipFill>
        <p:spPr>
          <a:xfrm>
            <a:off x="5951475" y="14975"/>
            <a:ext cx="5947978" cy="6858000"/>
          </a:xfrm>
          <a:prstGeom prst="rect">
            <a:avLst/>
          </a:prstGeom>
        </p:spPr>
      </p:pic>
    </p:spTree>
    <p:extLst>
      <p:ext uri="{BB962C8B-B14F-4D97-AF65-F5344CB8AC3E}">
        <p14:creationId xmlns:p14="http://schemas.microsoft.com/office/powerpoint/2010/main" val="8090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Summary</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46020382-65EF-2C4A-B828-DAFA20C09263}"/>
              </a:ext>
            </a:extLst>
          </p:cNvPr>
          <p:cNvSpPr txBox="1">
            <a:spLocks/>
          </p:cNvSpPr>
          <p:nvPr/>
        </p:nvSpPr>
        <p:spPr>
          <a:xfrm>
            <a:off x="-380721" y="2486380"/>
            <a:ext cx="4457771"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This is a preview of your application before you complete your submission.</a:t>
            </a:r>
          </a:p>
          <a:p>
            <a:pPr marL="1009658" indent="-285750">
              <a:lnSpc>
                <a:spcPct val="107000"/>
              </a:lnSpc>
              <a:spcBef>
                <a:spcPts val="0"/>
              </a:spcBef>
            </a:pPr>
            <a:r>
              <a:rPr lang="en-US" sz="1600" dirty="0">
                <a:solidFill>
                  <a:srgbClr val="000000"/>
                </a:solidFill>
                <a:latin typeface="+mj-lt"/>
              </a:rPr>
              <a:t>Hit “Print Preview”</a:t>
            </a:r>
          </a:p>
          <a:p>
            <a:pPr marL="1009658" indent="-285750">
              <a:lnSpc>
                <a:spcPct val="107000"/>
              </a:lnSpc>
              <a:spcBef>
                <a:spcPts val="0"/>
              </a:spcBef>
            </a:pPr>
            <a:r>
              <a:rPr lang="en-US" sz="1600" dirty="0">
                <a:solidFill>
                  <a:srgbClr val="000000"/>
                </a:solidFill>
                <a:latin typeface="+mj-lt"/>
              </a:rPr>
              <a:t>Save a copy of the application summary for your records.</a:t>
            </a:r>
          </a:p>
          <a:p>
            <a:pPr marL="1009658" indent="-285750">
              <a:lnSpc>
                <a:spcPct val="107000"/>
              </a:lnSpc>
              <a:spcBef>
                <a:spcPts val="0"/>
              </a:spcBef>
            </a:pPr>
            <a:r>
              <a:rPr lang="en-US" sz="1600" dirty="0">
                <a:solidFill>
                  <a:srgbClr val="000000"/>
                </a:solidFill>
                <a:latin typeface="+mj-lt"/>
              </a:rPr>
              <a:t>Must go to the bottom of the page to complete the submission of the application. </a:t>
            </a:r>
          </a:p>
        </p:txBody>
      </p:sp>
      <p:pic>
        <p:nvPicPr>
          <p:cNvPr id="6" name="Picture 5">
            <a:extLst>
              <a:ext uri="{FF2B5EF4-FFF2-40B4-BE49-F238E27FC236}">
                <a16:creationId xmlns:a16="http://schemas.microsoft.com/office/drawing/2014/main" id="{D2A8AD99-A04A-393A-FF21-A1242FE03714}"/>
              </a:ext>
            </a:extLst>
          </p:cNvPr>
          <p:cNvPicPr>
            <a:picLocks noChangeAspect="1"/>
          </p:cNvPicPr>
          <p:nvPr/>
        </p:nvPicPr>
        <p:blipFill>
          <a:blip r:embed="rId3"/>
          <a:stretch>
            <a:fillRect/>
          </a:stretch>
        </p:blipFill>
        <p:spPr>
          <a:xfrm>
            <a:off x="5090342" y="1033390"/>
            <a:ext cx="6049219" cy="5344271"/>
          </a:xfrm>
          <a:prstGeom prst="rect">
            <a:avLst/>
          </a:prstGeom>
        </p:spPr>
      </p:pic>
    </p:spTree>
    <p:extLst>
      <p:ext uri="{BB962C8B-B14F-4D97-AF65-F5344CB8AC3E}">
        <p14:creationId xmlns:p14="http://schemas.microsoft.com/office/powerpoint/2010/main" val="26647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45790" cy="914400"/>
          </a:xfrm>
        </p:spPr>
        <p:txBody>
          <a:bodyPr anchor="t">
            <a:noAutofit/>
          </a:bodyPr>
          <a:lstStyle/>
          <a:p>
            <a:r>
              <a:rPr lang="en-US" sz="3600" dirty="0"/>
              <a:t>Entering the application data: Finalizing Submission</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3" name="Content Placeholder 2">
            <a:extLst>
              <a:ext uri="{FF2B5EF4-FFF2-40B4-BE49-F238E27FC236}">
                <a16:creationId xmlns:a16="http://schemas.microsoft.com/office/drawing/2014/main" id="{300EA579-11A1-4AE4-97DD-B716A3B1E490}"/>
              </a:ext>
            </a:extLst>
          </p:cNvPr>
          <p:cNvSpPr txBox="1">
            <a:spLocks/>
          </p:cNvSpPr>
          <p:nvPr/>
        </p:nvSpPr>
        <p:spPr>
          <a:xfrm>
            <a:off x="-530930" y="2717485"/>
            <a:ext cx="6779210" cy="3083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400" dirty="0">
                <a:solidFill>
                  <a:srgbClr val="000000"/>
                </a:solidFill>
                <a:latin typeface="+mj-lt"/>
              </a:rPr>
              <a:t>Must go to the bottom of the page to complete the submission of the application. </a:t>
            </a:r>
          </a:p>
          <a:p>
            <a:pPr marL="1009658" indent="-285750">
              <a:lnSpc>
                <a:spcPct val="107000"/>
              </a:lnSpc>
              <a:spcBef>
                <a:spcPts val="0"/>
              </a:spcBef>
            </a:pPr>
            <a:r>
              <a:rPr lang="en-US" sz="1400" dirty="0">
                <a:solidFill>
                  <a:srgbClr val="000000"/>
                </a:solidFill>
                <a:latin typeface="+mj-lt"/>
              </a:rPr>
              <a:t>Hit “Submit” to complete the application.  Save the tracking ID for your records.</a:t>
            </a:r>
          </a:p>
        </p:txBody>
      </p:sp>
      <p:pic>
        <p:nvPicPr>
          <p:cNvPr id="8" name="Picture 7">
            <a:extLst>
              <a:ext uri="{FF2B5EF4-FFF2-40B4-BE49-F238E27FC236}">
                <a16:creationId xmlns:a16="http://schemas.microsoft.com/office/drawing/2014/main" id="{19F256F8-A69B-5210-DB5B-8AD47BACA9BC}"/>
              </a:ext>
            </a:extLst>
          </p:cNvPr>
          <p:cNvPicPr>
            <a:picLocks noChangeAspect="1"/>
          </p:cNvPicPr>
          <p:nvPr/>
        </p:nvPicPr>
        <p:blipFill>
          <a:blip r:embed="rId3"/>
          <a:stretch>
            <a:fillRect/>
          </a:stretch>
        </p:blipFill>
        <p:spPr>
          <a:xfrm>
            <a:off x="6416131" y="1224118"/>
            <a:ext cx="4363059" cy="4991797"/>
          </a:xfrm>
          <a:prstGeom prst="rect">
            <a:avLst/>
          </a:prstGeom>
        </p:spPr>
      </p:pic>
    </p:spTree>
    <p:extLst>
      <p:ext uri="{BB962C8B-B14F-4D97-AF65-F5344CB8AC3E}">
        <p14:creationId xmlns:p14="http://schemas.microsoft.com/office/powerpoint/2010/main" val="72193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8BFE-12F7-4007-A2CB-A1E4A9F6F3EA}"/>
              </a:ext>
            </a:extLst>
          </p:cNvPr>
          <p:cNvSpPr>
            <a:spLocks noGrp="1"/>
          </p:cNvSpPr>
          <p:nvPr>
            <p:ph type="title"/>
          </p:nvPr>
        </p:nvSpPr>
        <p:spPr/>
        <p:txBody>
          <a:bodyPr anchor="t">
            <a:normAutofit/>
          </a:bodyPr>
          <a:lstStyle/>
          <a:p>
            <a:r>
              <a:rPr lang="en-US" dirty="0"/>
              <a:t> </a:t>
            </a:r>
          </a:p>
        </p:txBody>
      </p:sp>
      <p:sp>
        <p:nvSpPr>
          <p:cNvPr id="3" name="Content Placeholder 2">
            <a:extLst>
              <a:ext uri="{FF2B5EF4-FFF2-40B4-BE49-F238E27FC236}">
                <a16:creationId xmlns:a16="http://schemas.microsoft.com/office/drawing/2014/main" id="{304D549E-7DA2-4E32-A49E-C4363D8CA1F6}"/>
              </a:ext>
            </a:extLst>
          </p:cNvPr>
          <p:cNvSpPr>
            <a:spLocks noGrp="1"/>
          </p:cNvSpPr>
          <p:nvPr>
            <p:ph idx="1"/>
          </p:nvPr>
        </p:nvSpPr>
        <p:spPr>
          <a:xfrm>
            <a:off x="457200" y="1291257"/>
            <a:ext cx="8381999" cy="5109543"/>
          </a:xfrm>
        </p:spPr>
        <p:txBody>
          <a:bodyPr>
            <a:noAutofit/>
          </a:bodyPr>
          <a:lstStyle/>
          <a:p>
            <a:pPr marL="0" indent="0">
              <a:spcAft>
                <a:spcPts val="600"/>
              </a:spcAft>
              <a:buNone/>
            </a:pPr>
            <a:endParaRPr lang="en-US" sz="2400" dirty="0"/>
          </a:p>
          <a:p>
            <a:pPr>
              <a:spcAft>
                <a:spcPts val="600"/>
              </a:spcAft>
            </a:pPr>
            <a:endParaRPr lang="en-US" sz="2400" dirty="0"/>
          </a:p>
        </p:txBody>
      </p:sp>
      <p:sp>
        <p:nvSpPr>
          <p:cNvPr id="4" name="Slide Number Placeholder 3">
            <a:extLst>
              <a:ext uri="{FF2B5EF4-FFF2-40B4-BE49-F238E27FC236}">
                <a16:creationId xmlns:a16="http://schemas.microsoft.com/office/drawing/2014/main" id="{FDADB237-20FB-4224-B1C3-30B36A904A6C}"/>
              </a:ext>
            </a:extLst>
          </p:cNvPr>
          <p:cNvSpPr>
            <a:spLocks noGrp="1"/>
          </p:cNvSpPr>
          <p:nvPr>
            <p:ph type="sldNum" sz="quarter" idx="4294967295"/>
          </p:nvPr>
        </p:nvSpPr>
        <p:spPr>
          <a:xfrm>
            <a:off x="11414760" y="6402070"/>
            <a:ext cx="320040" cy="182880"/>
          </a:xfrm>
        </p:spPr>
        <p:txBody>
          <a:bodyPr wrap="none" anchor="b">
            <a:normAutofit fontScale="55000" lnSpcReduction="20000"/>
          </a:bodyPr>
          <a:lstStyle/>
          <a:p>
            <a:pPr>
              <a:spcAft>
                <a:spcPts val="600"/>
              </a:spcAft>
            </a:pPr>
            <a:fld id="{B58DE5F1-E0F9-4CCA-92B7-7A6FC4DFEE14}" type="slidenum">
              <a:rPr lang="en-US" smtClean="0"/>
              <a:pPr>
                <a:spcAft>
                  <a:spcPts val="600"/>
                </a:spcAft>
              </a:pPr>
              <a:t>16</a:t>
            </a:fld>
            <a:endParaRPr lang="en-US"/>
          </a:p>
        </p:txBody>
      </p:sp>
      <p:sp>
        <p:nvSpPr>
          <p:cNvPr id="7" name="Content Placeholder 2">
            <a:extLst>
              <a:ext uri="{FF2B5EF4-FFF2-40B4-BE49-F238E27FC236}">
                <a16:creationId xmlns:a16="http://schemas.microsoft.com/office/drawing/2014/main" id="{31C74A35-007A-4917-1AA7-CBF53A4B2E99}"/>
              </a:ext>
            </a:extLst>
          </p:cNvPr>
          <p:cNvSpPr txBox="1">
            <a:spLocks/>
          </p:cNvSpPr>
          <p:nvPr/>
        </p:nvSpPr>
        <p:spPr>
          <a:xfrm>
            <a:off x="342418" y="1291257"/>
            <a:ext cx="3998090" cy="4043002"/>
          </a:xfrm>
          <a:prstGeom prst="rect">
            <a:avLst/>
          </a:prstGeom>
        </p:spPr>
        <p:txBody>
          <a:bodyPr vert="horz" lIns="0" tIns="0" rIns="0" bIns="0" spcCol="301752" rtlCol="0">
            <a:noAutofit/>
          </a:bodyPr>
          <a:lstStyle>
            <a:lvl1pPr marL="182880" indent="-182880" algn="l" defTabSz="9144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657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2pPr>
            <a:lvl3pPr marL="5486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5pPr>
            <a:lvl6pPr marL="109728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6pPr>
            <a:lvl7pPr marL="128016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7pPr>
            <a:lvl8pPr marL="146304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8pPr>
            <a:lvl9pPr marL="1645920" indent="-182880" algn="l" defTabSz="914400" rtl="0" eaLnBrk="1" latinLnBrk="0" hangingPunct="1">
              <a:lnSpc>
                <a:spcPct val="100000"/>
              </a:lnSpc>
              <a:spcBef>
                <a:spcPts val="4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2B3A44"/>
                </a:solidFill>
                <a:latin typeface="Calibri" panose="020F0502020204030204" pitchFamily="34" charset="0"/>
                <a:cs typeface="Calibri" panose="020F0502020204030204" pitchFamily="34" charset="0"/>
              </a:rPr>
              <a:t>Applications submitted on portal</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You can </a:t>
            </a:r>
            <a:r>
              <a:rPr lang="en-US" b="1" dirty="0">
                <a:solidFill>
                  <a:schemeClr val="accent1">
                    <a:lumMod val="75000"/>
                  </a:schemeClr>
                </a:solidFill>
                <a:latin typeface="Calibri" panose="020F0502020204030204" pitchFamily="34" charset="0"/>
                <a:cs typeface="Calibri" panose="020F0502020204030204" pitchFamily="34" charset="0"/>
              </a:rPr>
              <a:t>check the status </a:t>
            </a:r>
            <a:r>
              <a:rPr lang="en-US" dirty="0">
                <a:latin typeface="Calibri" panose="020F0502020204030204" pitchFamily="34" charset="0"/>
                <a:cs typeface="Calibri" panose="020F0502020204030204" pitchFamily="34" charset="0"/>
              </a:rPr>
              <a:t>of any application submitted and see any notes for corrections or documents needed to complete your application.</a:t>
            </a:r>
          </a:p>
          <a:p>
            <a:pPr marL="0" indent="0">
              <a:buFont typeface="Arial" panose="020B0604020202020204" pitchFamily="34" charset="0"/>
              <a:buNone/>
            </a:pPr>
            <a:endParaRPr lang="en-US" sz="100" dirty="0">
              <a:latin typeface="Calibri" panose="020F0502020204030204" pitchFamily="34" charset="0"/>
              <a:cs typeface="Calibri" panose="020F0502020204030204" pitchFamily="34" charset="0"/>
            </a:endParaRPr>
          </a:p>
          <a:p>
            <a:pPr marL="0" indent="0">
              <a:buNone/>
            </a:pPr>
            <a:r>
              <a:rPr lang="en-US" b="1" dirty="0">
                <a:solidFill>
                  <a:schemeClr val="accent1">
                    <a:lumMod val="75000"/>
                  </a:schemeClr>
                </a:solidFill>
                <a:latin typeface="Calibri" panose="020F0502020204030204" pitchFamily="34" charset="0"/>
                <a:cs typeface="Calibri" panose="020F0502020204030204" pitchFamily="34" charset="0"/>
              </a:rPr>
              <a:t>If corrections are needed</a:t>
            </a:r>
            <a:r>
              <a:rPr lang="en-US" dirty="0">
                <a:latin typeface="Calibri" panose="020F0502020204030204" pitchFamily="34" charset="0"/>
                <a:cs typeface="Calibri" panose="020F0502020204030204" pitchFamily="34" charset="0"/>
              </a:rPr>
              <a:t>, you can click the “Resume Enrollment” to </a:t>
            </a:r>
            <a:r>
              <a:rPr lang="en-US" sz="1600" dirty="0">
                <a:latin typeface="Calibri" panose="020F0502020204030204" pitchFamily="34" charset="0"/>
                <a:cs typeface="Calibri" panose="020F0502020204030204" pitchFamily="34" charset="0"/>
              </a:rPr>
              <a:t>access</a:t>
            </a:r>
            <a:r>
              <a:rPr lang="en-US" dirty="0">
                <a:latin typeface="Calibri" panose="020F0502020204030204" pitchFamily="34" charset="0"/>
                <a:cs typeface="Calibri" panose="020F0502020204030204" pitchFamily="34" charset="0"/>
              </a:rPr>
              <a:t> the previously submitted application and upload any document or make changes need for your application and resubmit.</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400" dirty="0">
              <a:solidFill>
                <a:srgbClr val="FF00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089263E-C813-BF7E-E9E9-1C283B9BAFA9}"/>
              </a:ext>
            </a:extLst>
          </p:cNvPr>
          <p:cNvPicPr>
            <a:picLocks noChangeAspect="1"/>
          </p:cNvPicPr>
          <p:nvPr/>
        </p:nvPicPr>
        <p:blipFill rotWithShape="1">
          <a:blip r:embed="rId2"/>
          <a:srcRect l="1256" t="1401" r="1433" b="11468"/>
          <a:stretch/>
        </p:blipFill>
        <p:spPr>
          <a:xfrm>
            <a:off x="4594186" y="364600"/>
            <a:ext cx="7301696" cy="5335929"/>
          </a:xfrm>
          <a:prstGeom prst="rect">
            <a:avLst/>
          </a:prstGeom>
        </p:spPr>
      </p:pic>
    </p:spTree>
    <p:extLst>
      <p:ext uri="{BB962C8B-B14F-4D97-AF65-F5344CB8AC3E}">
        <p14:creationId xmlns:p14="http://schemas.microsoft.com/office/powerpoint/2010/main" val="8684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44369" y="0"/>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914400" y="353144"/>
            <a:ext cx="11277600" cy="914400"/>
          </a:xfrm>
        </p:spPr>
        <p:txBody>
          <a:bodyPr anchor="t">
            <a:normAutofit/>
          </a:bodyPr>
          <a:lstStyle/>
          <a:p>
            <a:r>
              <a:rPr lang="en-US" sz="4400" dirty="0"/>
              <a:t>Starting the application</a:t>
            </a:r>
          </a:p>
        </p:txBody>
      </p:sp>
      <p:sp>
        <p:nvSpPr>
          <p:cNvPr id="3" name="Content Placeholder 2">
            <a:extLst>
              <a:ext uri="{FF2B5EF4-FFF2-40B4-BE49-F238E27FC236}">
                <a16:creationId xmlns:a16="http://schemas.microsoft.com/office/drawing/2014/main" id="{E13CC591-1E98-4526-A985-2F9E75D87F48}"/>
              </a:ext>
            </a:extLst>
          </p:cNvPr>
          <p:cNvSpPr>
            <a:spLocks noGrp="1"/>
          </p:cNvSpPr>
          <p:nvPr>
            <p:ph idx="1"/>
          </p:nvPr>
        </p:nvSpPr>
        <p:spPr>
          <a:xfrm>
            <a:off x="-251670" y="1241242"/>
            <a:ext cx="5117285" cy="838480"/>
          </a:xfrm>
        </p:spPr>
        <p:txBody>
          <a:bodyPr>
            <a:normAutofit/>
          </a:bodyPr>
          <a:lstStyle/>
          <a:p>
            <a:pPr marL="1009658" indent="-285750">
              <a:lnSpc>
                <a:spcPct val="107000"/>
              </a:lnSpc>
              <a:spcBef>
                <a:spcPts val="0"/>
              </a:spcBef>
            </a:pPr>
            <a:r>
              <a:rPr lang="en-US" sz="1600" b="0" i="0" u="none" strike="noStrike" dirty="0">
                <a:effectLst/>
                <a:latin typeface="+mj-lt"/>
              </a:rPr>
              <a:t>Click the </a:t>
            </a:r>
            <a:r>
              <a:rPr lang="en-US" sz="1600" dirty="0">
                <a:latin typeface="+mj-lt"/>
              </a:rPr>
              <a:t>link to - </a:t>
            </a:r>
            <a:r>
              <a:rPr lang="en-US" sz="1600" dirty="0">
                <a:solidFill>
                  <a:srgbClr val="30B18B"/>
                </a:solidFill>
                <a:latin typeface="+mj-lt"/>
              </a:rPr>
              <a:t>Start your application</a:t>
            </a:r>
            <a:endParaRPr lang="en-US" sz="1050" dirty="0">
              <a:solidFill>
                <a:srgbClr val="30B18B"/>
              </a:solidFill>
              <a:latin typeface="+mj-lt"/>
              <a:cs typeface="Times New Roman" panose="02020603050405020304" pitchFamily="18" charset="0"/>
            </a:endParaRPr>
          </a:p>
          <a:p>
            <a:pPr marL="1009658" indent="-285750">
              <a:lnSpc>
                <a:spcPct val="107000"/>
              </a:lnSpc>
              <a:spcBef>
                <a:spcPts val="0"/>
              </a:spcBef>
            </a:pPr>
            <a:r>
              <a:rPr lang="en-US" sz="1600" b="0" i="0" dirty="0">
                <a:solidFill>
                  <a:srgbClr val="000000"/>
                </a:solidFill>
                <a:effectLst/>
                <a:latin typeface="+mj-lt"/>
              </a:rPr>
              <a:t>Select “</a:t>
            </a:r>
            <a:r>
              <a:rPr lang="en-US" sz="1600" b="1" i="0" dirty="0">
                <a:solidFill>
                  <a:srgbClr val="000000"/>
                </a:solidFill>
                <a:effectLst/>
                <a:latin typeface="+mj-lt"/>
              </a:rPr>
              <a:t>Enrollment Application</a:t>
            </a:r>
            <a:r>
              <a:rPr lang="en-US" sz="1600" b="0" i="0" dirty="0">
                <a:solidFill>
                  <a:srgbClr val="000000"/>
                </a:solidFill>
                <a:effectLst/>
                <a:latin typeface="+mj-lt"/>
              </a:rPr>
              <a:t>”</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14" name="Picture 13">
            <a:extLst>
              <a:ext uri="{FF2B5EF4-FFF2-40B4-BE49-F238E27FC236}">
                <a16:creationId xmlns:a16="http://schemas.microsoft.com/office/drawing/2014/main" id="{8548F38A-26A0-8E47-4519-BBBBFB84FDE8}"/>
              </a:ext>
            </a:extLst>
          </p:cNvPr>
          <p:cNvPicPr>
            <a:picLocks noChangeAspect="1"/>
          </p:cNvPicPr>
          <p:nvPr/>
        </p:nvPicPr>
        <p:blipFill>
          <a:blip r:embed="rId3"/>
          <a:stretch>
            <a:fillRect/>
          </a:stretch>
        </p:blipFill>
        <p:spPr>
          <a:xfrm>
            <a:off x="577530" y="2258254"/>
            <a:ext cx="2324100" cy="4352925"/>
          </a:xfrm>
          <a:prstGeom prst="rect">
            <a:avLst/>
          </a:prstGeom>
        </p:spPr>
      </p:pic>
      <p:sp>
        <p:nvSpPr>
          <p:cNvPr id="16" name="Content Placeholder 2">
            <a:extLst>
              <a:ext uri="{FF2B5EF4-FFF2-40B4-BE49-F238E27FC236}">
                <a16:creationId xmlns:a16="http://schemas.microsoft.com/office/drawing/2014/main" id="{444D9163-D502-6270-B2AE-99A029AA9005}"/>
              </a:ext>
            </a:extLst>
          </p:cNvPr>
          <p:cNvSpPr txBox="1">
            <a:spLocks/>
          </p:cNvSpPr>
          <p:nvPr/>
        </p:nvSpPr>
        <p:spPr>
          <a:xfrm>
            <a:off x="3940728" y="1236421"/>
            <a:ext cx="7481582" cy="8384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3908" indent="0">
              <a:lnSpc>
                <a:spcPct val="107000"/>
              </a:lnSpc>
              <a:spcBef>
                <a:spcPts val="0"/>
              </a:spcBef>
              <a:buNone/>
            </a:pPr>
            <a:r>
              <a:rPr lang="en-US" sz="1600" dirty="0">
                <a:latin typeface="+mj-lt"/>
              </a:rPr>
              <a:t>Select the options below</a:t>
            </a:r>
            <a:endParaRPr lang="en-US" sz="1050" dirty="0">
              <a:solidFill>
                <a:srgbClr val="30B18B"/>
              </a:solidFill>
              <a:latin typeface="+mj-lt"/>
              <a:cs typeface="Times New Roman" panose="02020603050405020304" pitchFamily="18" charset="0"/>
            </a:endParaRPr>
          </a:p>
          <a:p>
            <a:pPr marL="1009658" indent="-285750">
              <a:lnSpc>
                <a:spcPct val="107000"/>
              </a:lnSpc>
              <a:spcBef>
                <a:spcPts val="0"/>
              </a:spcBef>
            </a:pPr>
            <a:r>
              <a:rPr lang="en-US" sz="1600" b="1" dirty="0">
                <a:solidFill>
                  <a:srgbClr val="000000"/>
                </a:solidFill>
                <a:latin typeface="+mj-lt"/>
              </a:rPr>
              <a:t>Enrollment Type: </a:t>
            </a:r>
            <a:r>
              <a:rPr lang="en-US" sz="1600" dirty="0">
                <a:solidFill>
                  <a:srgbClr val="000000"/>
                </a:solidFill>
                <a:latin typeface="+mj-lt"/>
              </a:rPr>
              <a:t>Atypical</a:t>
            </a:r>
          </a:p>
          <a:p>
            <a:pPr marL="1009658" indent="-285750">
              <a:lnSpc>
                <a:spcPct val="107000"/>
              </a:lnSpc>
              <a:spcBef>
                <a:spcPts val="0"/>
              </a:spcBef>
            </a:pPr>
            <a:r>
              <a:rPr lang="en-US" sz="1600" b="1" dirty="0">
                <a:solidFill>
                  <a:srgbClr val="000000"/>
                </a:solidFill>
                <a:latin typeface="+mj-lt"/>
              </a:rPr>
              <a:t>Provider Type</a:t>
            </a:r>
            <a:r>
              <a:rPr lang="en-US" sz="1600" dirty="0">
                <a:solidFill>
                  <a:srgbClr val="000000"/>
                </a:solidFill>
                <a:latin typeface="+mj-lt"/>
              </a:rPr>
              <a:t>: 95</a:t>
            </a:r>
          </a:p>
          <a:p>
            <a:pPr marL="1009658" indent="-285750">
              <a:lnSpc>
                <a:spcPct val="107000"/>
              </a:lnSpc>
              <a:spcBef>
                <a:spcPts val="0"/>
              </a:spcBef>
            </a:pPr>
            <a:r>
              <a:rPr lang="en-US" sz="1600" b="1" dirty="0">
                <a:solidFill>
                  <a:srgbClr val="000000"/>
                </a:solidFill>
                <a:latin typeface="+mj-lt"/>
              </a:rPr>
              <a:t>Specialty</a:t>
            </a:r>
            <a:r>
              <a:rPr lang="en-US" sz="1600" dirty="0">
                <a:solidFill>
                  <a:srgbClr val="000000"/>
                </a:solidFill>
                <a:latin typeface="+mj-lt"/>
              </a:rPr>
              <a:t>: NT</a:t>
            </a:r>
          </a:p>
          <a:p>
            <a:pPr marL="1009658" indent="-285750">
              <a:lnSpc>
                <a:spcPct val="107000"/>
              </a:lnSpc>
              <a:spcBef>
                <a:spcPts val="0"/>
              </a:spcBef>
            </a:pPr>
            <a:r>
              <a:rPr lang="en-US" sz="1600" b="1" dirty="0">
                <a:solidFill>
                  <a:srgbClr val="000000"/>
                </a:solidFill>
                <a:latin typeface="+mj-lt"/>
              </a:rPr>
              <a:t>TAX ID</a:t>
            </a:r>
            <a:r>
              <a:rPr lang="en-US" sz="1600" dirty="0">
                <a:solidFill>
                  <a:srgbClr val="000000"/>
                </a:solidFill>
                <a:latin typeface="+mj-lt"/>
              </a:rPr>
              <a:t>: List the SSN of the enrolling personal care aide.</a:t>
            </a:r>
          </a:p>
        </p:txBody>
      </p:sp>
      <p:pic>
        <p:nvPicPr>
          <p:cNvPr id="6" name="Picture 5">
            <a:extLst>
              <a:ext uri="{FF2B5EF4-FFF2-40B4-BE49-F238E27FC236}">
                <a16:creationId xmlns:a16="http://schemas.microsoft.com/office/drawing/2014/main" id="{1B0EE786-6920-9E59-F9E0-0EC1F7B13A52}"/>
              </a:ext>
            </a:extLst>
          </p:cNvPr>
          <p:cNvPicPr>
            <a:picLocks noChangeAspect="1"/>
          </p:cNvPicPr>
          <p:nvPr/>
        </p:nvPicPr>
        <p:blipFill>
          <a:blip r:embed="rId4"/>
          <a:stretch>
            <a:fillRect/>
          </a:stretch>
        </p:blipFill>
        <p:spPr>
          <a:xfrm>
            <a:off x="4153721" y="2434802"/>
            <a:ext cx="7268589" cy="2343477"/>
          </a:xfrm>
          <a:prstGeom prst="rect">
            <a:avLst/>
          </a:prstGeom>
        </p:spPr>
      </p:pic>
    </p:spTree>
    <p:extLst>
      <p:ext uri="{BB962C8B-B14F-4D97-AF65-F5344CB8AC3E}">
        <p14:creationId xmlns:p14="http://schemas.microsoft.com/office/powerpoint/2010/main" val="35106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44369" y="0"/>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914400" y="353144"/>
            <a:ext cx="11277600" cy="914400"/>
          </a:xfrm>
        </p:spPr>
        <p:txBody>
          <a:bodyPr anchor="t">
            <a:normAutofit/>
          </a:bodyPr>
          <a:lstStyle/>
          <a:p>
            <a:r>
              <a:rPr lang="en-US" sz="4400" dirty="0"/>
              <a:t>Entering the application data: Welcome tab</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7" name="Content Placeholder 2">
            <a:extLst>
              <a:ext uri="{FF2B5EF4-FFF2-40B4-BE49-F238E27FC236}">
                <a16:creationId xmlns:a16="http://schemas.microsoft.com/office/drawing/2014/main" id="{4ED4BDB0-E1E8-6912-D725-8C85E697672A}"/>
              </a:ext>
            </a:extLst>
          </p:cNvPr>
          <p:cNvSpPr txBox="1">
            <a:spLocks/>
          </p:cNvSpPr>
          <p:nvPr/>
        </p:nvSpPr>
        <p:spPr>
          <a:xfrm>
            <a:off x="-44369" y="1739760"/>
            <a:ext cx="4883425" cy="228695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latin typeface="+mj-lt"/>
              </a:rPr>
              <a:t>The welcome tab details key information that will be asked during the application process. At the bottom, the online application shows if any documentation needs to be attached towards the end of the application. For PCA enrollments, no additional documentation is needed to submit the application electronically.  </a:t>
            </a:r>
          </a:p>
          <a:p>
            <a:pPr marL="1009658" indent="-285750">
              <a:lnSpc>
                <a:spcPct val="107000"/>
              </a:lnSpc>
              <a:spcBef>
                <a:spcPts val="0"/>
              </a:spcBef>
            </a:pPr>
            <a:r>
              <a:rPr lang="en-US" sz="1600" dirty="0">
                <a:latin typeface="+mj-lt"/>
              </a:rPr>
              <a:t>If submitting through the portal it is recommended not to add any additional paper documents unless additional information is requested or</a:t>
            </a:r>
          </a:p>
          <a:p>
            <a:pPr marL="1009658" indent="-285750">
              <a:lnSpc>
                <a:spcPct val="107000"/>
              </a:lnSpc>
              <a:spcBef>
                <a:spcPts val="0"/>
              </a:spcBef>
            </a:pPr>
            <a:r>
              <a:rPr lang="en-US" sz="1600" dirty="0">
                <a:solidFill>
                  <a:srgbClr val="000000"/>
                </a:solidFill>
                <a:latin typeface="+mj-lt"/>
              </a:rPr>
              <a:t>Hit continue to proceed with the application.</a:t>
            </a:r>
          </a:p>
        </p:txBody>
      </p:sp>
      <p:pic>
        <p:nvPicPr>
          <p:cNvPr id="5" name="Picture 4">
            <a:extLst>
              <a:ext uri="{FF2B5EF4-FFF2-40B4-BE49-F238E27FC236}">
                <a16:creationId xmlns:a16="http://schemas.microsoft.com/office/drawing/2014/main" id="{9B110A80-4702-CAD6-C066-95448AFA3210}"/>
              </a:ext>
            </a:extLst>
          </p:cNvPr>
          <p:cNvPicPr>
            <a:picLocks noChangeAspect="1"/>
          </p:cNvPicPr>
          <p:nvPr/>
        </p:nvPicPr>
        <p:blipFill>
          <a:blip r:embed="rId3"/>
          <a:stretch>
            <a:fillRect/>
          </a:stretch>
        </p:blipFill>
        <p:spPr>
          <a:xfrm>
            <a:off x="5900468" y="1224118"/>
            <a:ext cx="4845491" cy="5177122"/>
          </a:xfrm>
          <a:prstGeom prst="rect">
            <a:avLst/>
          </a:prstGeom>
        </p:spPr>
      </p:pic>
    </p:spTree>
    <p:extLst>
      <p:ext uri="{BB962C8B-B14F-4D97-AF65-F5344CB8AC3E}">
        <p14:creationId xmlns:p14="http://schemas.microsoft.com/office/powerpoint/2010/main" val="2514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5" name="Content Placeholder 2">
            <a:extLst>
              <a:ext uri="{FF2B5EF4-FFF2-40B4-BE49-F238E27FC236}">
                <a16:creationId xmlns:a16="http://schemas.microsoft.com/office/drawing/2014/main" id="{D5AC3222-157E-A33D-C4A2-B245EEA9BC3A}"/>
              </a:ext>
            </a:extLst>
          </p:cNvPr>
          <p:cNvSpPr txBox="1">
            <a:spLocks/>
          </p:cNvSpPr>
          <p:nvPr/>
        </p:nvSpPr>
        <p:spPr>
          <a:xfrm>
            <a:off x="-586392" y="1063422"/>
            <a:ext cx="6682391" cy="3737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000000"/>
                </a:solidFill>
                <a:latin typeface="+mj-lt"/>
              </a:rPr>
              <a:t>NPI &amp; Taxonomy</a:t>
            </a:r>
            <a:r>
              <a:rPr lang="en-US" sz="1600" dirty="0">
                <a:solidFill>
                  <a:srgbClr val="000000"/>
                </a:solidFill>
                <a:latin typeface="+mj-lt"/>
              </a:rPr>
              <a:t>:  Not required.</a:t>
            </a:r>
          </a:p>
          <a:p>
            <a:pPr marL="1009658" indent="-285750">
              <a:lnSpc>
                <a:spcPct val="107000"/>
              </a:lnSpc>
              <a:spcBef>
                <a:spcPts val="0"/>
              </a:spcBef>
            </a:pPr>
            <a:r>
              <a:rPr lang="en-US" sz="1600" b="1" dirty="0">
                <a:solidFill>
                  <a:srgbClr val="000000"/>
                </a:solidFill>
                <a:latin typeface="+mj-lt"/>
              </a:rPr>
              <a:t>TAX ID</a:t>
            </a:r>
            <a:r>
              <a:rPr lang="en-US" sz="1600" dirty="0">
                <a:solidFill>
                  <a:srgbClr val="000000"/>
                </a:solidFill>
                <a:latin typeface="+mj-lt"/>
              </a:rPr>
              <a:t>: List the </a:t>
            </a:r>
            <a:r>
              <a:rPr lang="en-US" sz="1600" b="1" dirty="0">
                <a:solidFill>
                  <a:srgbClr val="FF0000"/>
                </a:solidFill>
                <a:latin typeface="+mj-lt"/>
              </a:rPr>
              <a:t>SSN</a:t>
            </a:r>
            <a:r>
              <a:rPr lang="en-US" sz="1600" dirty="0">
                <a:solidFill>
                  <a:srgbClr val="000000"/>
                </a:solidFill>
                <a:latin typeface="+mj-lt"/>
              </a:rPr>
              <a:t> of the enrolling personal care aide.</a:t>
            </a:r>
          </a:p>
          <a:p>
            <a:pPr marL="1009658" indent="-285750">
              <a:lnSpc>
                <a:spcPct val="107000"/>
              </a:lnSpc>
              <a:spcBef>
                <a:spcPts val="0"/>
              </a:spcBef>
            </a:pPr>
            <a:r>
              <a:rPr lang="en-US" sz="1600" b="1" dirty="0">
                <a:solidFill>
                  <a:srgbClr val="000000"/>
                </a:solidFill>
                <a:latin typeface="+mj-lt"/>
              </a:rPr>
              <a:t>Effective date </a:t>
            </a:r>
            <a:r>
              <a:rPr lang="en-US" sz="1600" dirty="0">
                <a:solidFill>
                  <a:srgbClr val="000000"/>
                </a:solidFill>
                <a:latin typeface="+mj-lt"/>
              </a:rPr>
              <a:t>– List a requested effective date or place today’s date.</a:t>
            </a:r>
          </a:p>
          <a:p>
            <a:pPr marL="1009658" indent="-285750">
              <a:lnSpc>
                <a:spcPct val="107000"/>
              </a:lnSpc>
              <a:spcBef>
                <a:spcPts val="0"/>
              </a:spcBef>
            </a:pPr>
            <a:r>
              <a:rPr lang="en-US" sz="1600" b="1" dirty="0">
                <a:solidFill>
                  <a:srgbClr val="000000"/>
                </a:solidFill>
                <a:latin typeface="+mj-lt"/>
              </a:rPr>
              <a:t>Fiscal Year End</a:t>
            </a:r>
            <a:r>
              <a:rPr lang="en-US" sz="1600" dirty="0">
                <a:solidFill>
                  <a:srgbClr val="000000"/>
                </a:solidFill>
                <a:latin typeface="+mj-lt"/>
              </a:rPr>
              <a:t>: Enter December unless the fiscal year ends on another date.</a:t>
            </a:r>
          </a:p>
          <a:p>
            <a:pPr marL="1009658" indent="-285750">
              <a:lnSpc>
                <a:spcPct val="107000"/>
              </a:lnSpc>
              <a:spcBef>
                <a:spcPts val="0"/>
              </a:spcBef>
            </a:pPr>
            <a:r>
              <a:rPr lang="en-US" sz="1600" b="1" dirty="0">
                <a:solidFill>
                  <a:srgbClr val="000000"/>
                </a:solidFill>
                <a:latin typeface="+mj-lt"/>
              </a:rPr>
              <a:t>Complete Contact Information</a:t>
            </a:r>
            <a:r>
              <a:rPr lang="en-US" sz="1600" dirty="0">
                <a:solidFill>
                  <a:srgbClr val="000000"/>
                </a:solidFill>
                <a:latin typeface="+mj-lt"/>
              </a:rPr>
              <a:t>: This section will receive email notifications if the ATN is </a:t>
            </a:r>
            <a:r>
              <a:rPr lang="en-US" sz="1600" dirty="0" err="1">
                <a:solidFill>
                  <a:srgbClr val="000000"/>
                </a:solidFill>
                <a:latin typeface="+mj-lt"/>
              </a:rPr>
              <a:t>RTP’d</a:t>
            </a:r>
            <a:r>
              <a:rPr lang="en-US" sz="1600" dirty="0">
                <a:solidFill>
                  <a:srgbClr val="000000"/>
                </a:solidFill>
                <a:latin typeface="+mj-lt"/>
              </a:rPr>
              <a:t>. RTP = Returned to Provider for review/corrections. The contact information listed here is only for the application record.</a:t>
            </a:r>
          </a:p>
          <a:p>
            <a:pPr marL="1009658" indent="-285750">
              <a:lnSpc>
                <a:spcPct val="107000"/>
              </a:lnSpc>
              <a:spcBef>
                <a:spcPts val="0"/>
              </a:spcBef>
            </a:pPr>
            <a:r>
              <a:rPr lang="en-US" sz="1600" b="1" dirty="0">
                <a:solidFill>
                  <a:srgbClr val="000000"/>
                </a:solidFill>
                <a:latin typeface="+mj-lt"/>
              </a:rPr>
              <a:t>Provider Enrollment Credentials</a:t>
            </a:r>
            <a:r>
              <a:rPr lang="en-US" sz="1600" dirty="0">
                <a:solidFill>
                  <a:srgbClr val="000000"/>
                </a:solidFill>
                <a:latin typeface="+mj-lt"/>
              </a:rPr>
              <a:t>: Note the password and security questions you completed for your application.  If you need to check the status online or re-access the application after RTP to resubmit for processing, this information will be asked and can't be reset.</a:t>
            </a:r>
          </a:p>
        </p:txBody>
      </p:sp>
      <p:sp>
        <p:nvSpPr>
          <p:cNvPr id="8" name="Content Placeholder 2">
            <a:extLst>
              <a:ext uri="{FF2B5EF4-FFF2-40B4-BE49-F238E27FC236}">
                <a16:creationId xmlns:a16="http://schemas.microsoft.com/office/drawing/2014/main" id="{0B708E08-B098-D66C-3E4D-73CCBBBEF054}"/>
              </a:ext>
            </a:extLst>
          </p:cNvPr>
          <p:cNvSpPr txBox="1">
            <a:spLocks/>
          </p:cNvSpPr>
          <p:nvPr/>
        </p:nvSpPr>
        <p:spPr>
          <a:xfrm>
            <a:off x="-746410" y="5068903"/>
            <a:ext cx="3816991" cy="17536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09658" indent="-285750" algn="l">
              <a:lnSpc>
                <a:spcPct val="107000"/>
              </a:lnSpc>
              <a:spcBef>
                <a:spcPts val="0"/>
              </a:spcBef>
            </a:pPr>
            <a:r>
              <a:rPr lang="en-US" sz="1600" dirty="0">
                <a:latin typeface="+mj-lt"/>
              </a:rPr>
              <a:t>	Once all sections have been completed, hit continue and a message will pop up with your application tracking ID. An email notification will also be sent.</a:t>
            </a:r>
            <a:endParaRPr lang="en-US" sz="1600" dirty="0">
              <a:solidFill>
                <a:srgbClr val="000000"/>
              </a:solidFill>
              <a:latin typeface="+mj-lt"/>
            </a:endParaRPr>
          </a:p>
        </p:txBody>
      </p:sp>
      <p:pic>
        <p:nvPicPr>
          <p:cNvPr id="9" name="Picture 8">
            <a:extLst>
              <a:ext uri="{FF2B5EF4-FFF2-40B4-BE49-F238E27FC236}">
                <a16:creationId xmlns:a16="http://schemas.microsoft.com/office/drawing/2014/main" id="{CA19259A-DCAE-5D46-934D-127F4A94E1B9}"/>
              </a:ext>
            </a:extLst>
          </p:cNvPr>
          <p:cNvPicPr>
            <a:picLocks noChangeAspect="1"/>
          </p:cNvPicPr>
          <p:nvPr/>
        </p:nvPicPr>
        <p:blipFill>
          <a:blip r:embed="rId3"/>
          <a:stretch>
            <a:fillRect/>
          </a:stretch>
        </p:blipFill>
        <p:spPr>
          <a:xfrm>
            <a:off x="3161147" y="4991449"/>
            <a:ext cx="3050797" cy="1764925"/>
          </a:xfrm>
          <a:prstGeom prst="rect">
            <a:avLst/>
          </a:prstGeom>
        </p:spPr>
      </p:pic>
      <p:pic>
        <p:nvPicPr>
          <p:cNvPr id="12" name="Picture 11">
            <a:extLst>
              <a:ext uri="{FF2B5EF4-FFF2-40B4-BE49-F238E27FC236}">
                <a16:creationId xmlns:a16="http://schemas.microsoft.com/office/drawing/2014/main" id="{F0EEA4AA-F699-EEDE-D098-BD7AE0CE9D9A}"/>
              </a:ext>
            </a:extLst>
          </p:cNvPr>
          <p:cNvPicPr>
            <a:picLocks noChangeAspect="1"/>
          </p:cNvPicPr>
          <p:nvPr/>
        </p:nvPicPr>
        <p:blipFill>
          <a:blip r:embed="rId4"/>
          <a:stretch>
            <a:fillRect/>
          </a:stretch>
        </p:blipFill>
        <p:spPr>
          <a:xfrm>
            <a:off x="6391824" y="14975"/>
            <a:ext cx="5278056" cy="6858000"/>
          </a:xfrm>
          <a:prstGeom prst="rect">
            <a:avLst/>
          </a:prstGeom>
        </p:spPr>
      </p:pic>
    </p:spTree>
    <p:extLst>
      <p:ext uri="{BB962C8B-B14F-4D97-AF65-F5344CB8AC3E}">
        <p14:creationId xmlns:p14="http://schemas.microsoft.com/office/powerpoint/2010/main" val="33891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69" y="14975"/>
            <a:ext cx="11434193" cy="914400"/>
          </a:xfrm>
        </p:spPr>
        <p:txBody>
          <a:bodyPr anchor="t">
            <a:noAutofit/>
          </a:bodyPr>
          <a:lstStyle/>
          <a:p>
            <a:r>
              <a:rPr lang="en-US" sz="3600" dirty="0"/>
              <a:t>Entering the application data: Specialties tab</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13" name="Content Placeholder 2">
            <a:extLst>
              <a:ext uri="{FF2B5EF4-FFF2-40B4-BE49-F238E27FC236}">
                <a16:creationId xmlns:a16="http://schemas.microsoft.com/office/drawing/2014/main" id="{A766DC2C-609B-0FB0-F211-A3AF66C6090C}"/>
              </a:ext>
            </a:extLst>
          </p:cNvPr>
          <p:cNvSpPr txBox="1">
            <a:spLocks/>
          </p:cNvSpPr>
          <p:nvPr/>
        </p:nvSpPr>
        <p:spPr>
          <a:xfrm>
            <a:off x="-681932" y="3216222"/>
            <a:ext cx="4883425" cy="2286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dirty="0">
                <a:solidFill>
                  <a:srgbClr val="000000"/>
                </a:solidFill>
                <a:latin typeface="+mj-lt"/>
              </a:rPr>
              <a:t>Hit continue to proceed with the application.</a:t>
            </a:r>
          </a:p>
        </p:txBody>
      </p:sp>
      <p:pic>
        <p:nvPicPr>
          <p:cNvPr id="5" name="Picture 4">
            <a:extLst>
              <a:ext uri="{FF2B5EF4-FFF2-40B4-BE49-F238E27FC236}">
                <a16:creationId xmlns:a16="http://schemas.microsoft.com/office/drawing/2014/main" id="{C03EDF9A-0573-6ABF-D192-D2BAC0608242}"/>
              </a:ext>
            </a:extLst>
          </p:cNvPr>
          <p:cNvPicPr>
            <a:picLocks noChangeAspect="1"/>
          </p:cNvPicPr>
          <p:nvPr/>
        </p:nvPicPr>
        <p:blipFill>
          <a:blip r:embed="rId3"/>
          <a:stretch>
            <a:fillRect/>
          </a:stretch>
        </p:blipFill>
        <p:spPr>
          <a:xfrm>
            <a:off x="4674630" y="1248566"/>
            <a:ext cx="7041007" cy="4254612"/>
          </a:xfrm>
          <a:prstGeom prst="rect">
            <a:avLst/>
          </a:prstGeom>
        </p:spPr>
      </p:pic>
    </p:spTree>
    <p:extLst>
      <p:ext uri="{BB962C8B-B14F-4D97-AF65-F5344CB8AC3E}">
        <p14:creationId xmlns:p14="http://schemas.microsoft.com/office/powerpoint/2010/main" val="24757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4865613" cy="914400"/>
          </a:xfrm>
        </p:spPr>
        <p:txBody>
          <a:bodyPr anchor="t">
            <a:noAutofit/>
          </a:bodyPr>
          <a:lstStyle/>
          <a:p>
            <a:r>
              <a:rPr lang="en-US" sz="3600" dirty="0"/>
              <a:t>Entering the application data: Addresses</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7" name="Picture 6">
            <a:extLst>
              <a:ext uri="{FF2B5EF4-FFF2-40B4-BE49-F238E27FC236}">
                <a16:creationId xmlns:a16="http://schemas.microsoft.com/office/drawing/2014/main" id="{9C86F8A2-5024-EF33-F18B-44D16EDD2B1C}"/>
              </a:ext>
            </a:extLst>
          </p:cNvPr>
          <p:cNvPicPr>
            <a:picLocks noChangeAspect="1"/>
          </p:cNvPicPr>
          <p:nvPr/>
        </p:nvPicPr>
        <p:blipFill>
          <a:blip r:embed="rId3"/>
          <a:stretch>
            <a:fillRect/>
          </a:stretch>
        </p:blipFill>
        <p:spPr>
          <a:xfrm>
            <a:off x="5106666" y="14975"/>
            <a:ext cx="7045768" cy="6858000"/>
          </a:xfrm>
          <a:prstGeom prst="rect">
            <a:avLst/>
          </a:prstGeom>
        </p:spPr>
      </p:pic>
      <p:sp>
        <p:nvSpPr>
          <p:cNvPr id="3" name="Content Placeholder 2">
            <a:extLst>
              <a:ext uri="{FF2B5EF4-FFF2-40B4-BE49-F238E27FC236}">
                <a16:creationId xmlns:a16="http://schemas.microsoft.com/office/drawing/2014/main" id="{FA46F424-FBF8-1A03-7D1A-0F22C73FFD9C}"/>
              </a:ext>
            </a:extLst>
          </p:cNvPr>
          <p:cNvSpPr txBox="1">
            <a:spLocks/>
          </p:cNvSpPr>
          <p:nvPr/>
        </p:nvSpPr>
        <p:spPr>
          <a:xfrm>
            <a:off x="-607223" y="2654160"/>
            <a:ext cx="4883425" cy="22869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09658" indent="-285750">
              <a:lnSpc>
                <a:spcPct val="107000"/>
              </a:lnSpc>
              <a:spcBef>
                <a:spcPts val="0"/>
              </a:spcBef>
            </a:pPr>
            <a:r>
              <a:rPr lang="en-US" sz="1600" b="1" dirty="0">
                <a:solidFill>
                  <a:srgbClr val="FF0000"/>
                </a:solidFill>
                <a:latin typeface="+mj-lt"/>
              </a:rPr>
              <a:t>Service location is required</a:t>
            </a:r>
            <a:r>
              <a:rPr lang="en-US" sz="1600" dirty="0">
                <a:solidFill>
                  <a:srgbClr val="000000"/>
                </a:solidFill>
                <a:latin typeface="+mj-lt"/>
              </a:rPr>
              <a:t>. Once entered, you must hit “Verify Address” before the application will allow you to save the information. </a:t>
            </a:r>
          </a:p>
          <a:p>
            <a:pPr marL="1009658" indent="-285750">
              <a:lnSpc>
                <a:spcPct val="107000"/>
              </a:lnSpc>
              <a:spcBef>
                <a:spcPts val="0"/>
              </a:spcBef>
            </a:pPr>
            <a:r>
              <a:rPr lang="en-US" sz="1600" dirty="0">
                <a:solidFill>
                  <a:srgbClr val="000000"/>
                </a:solidFill>
                <a:latin typeface="+mj-lt"/>
              </a:rPr>
              <a:t>Complete address info for the Home Office, Mail to, and Pay to. If these sections are not completed, the information listed on the service location will be copied to all addresses upon enrollment.</a:t>
            </a:r>
          </a:p>
        </p:txBody>
      </p:sp>
    </p:spTree>
    <p:extLst>
      <p:ext uri="{BB962C8B-B14F-4D97-AF65-F5344CB8AC3E}">
        <p14:creationId xmlns:p14="http://schemas.microsoft.com/office/powerpoint/2010/main" val="210666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Addresses</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Picture 4">
            <a:extLst>
              <a:ext uri="{FF2B5EF4-FFF2-40B4-BE49-F238E27FC236}">
                <a16:creationId xmlns:a16="http://schemas.microsoft.com/office/drawing/2014/main" id="{93F232D3-5DF8-B3C3-9888-BC243D0482E8}"/>
              </a:ext>
            </a:extLst>
          </p:cNvPr>
          <p:cNvPicPr>
            <a:picLocks noChangeAspect="1"/>
          </p:cNvPicPr>
          <p:nvPr/>
        </p:nvPicPr>
        <p:blipFill>
          <a:blip r:embed="rId3"/>
          <a:stretch>
            <a:fillRect/>
          </a:stretch>
        </p:blipFill>
        <p:spPr>
          <a:xfrm>
            <a:off x="176170" y="1167437"/>
            <a:ext cx="6096000" cy="3810000"/>
          </a:xfrm>
          <a:prstGeom prst="rect">
            <a:avLst/>
          </a:prstGeom>
        </p:spPr>
      </p:pic>
      <p:pic>
        <p:nvPicPr>
          <p:cNvPr id="8" name="Picture 7">
            <a:extLst>
              <a:ext uri="{FF2B5EF4-FFF2-40B4-BE49-F238E27FC236}">
                <a16:creationId xmlns:a16="http://schemas.microsoft.com/office/drawing/2014/main" id="{BC274E15-9062-9BBA-88EE-33EF2F0E59B6}"/>
              </a:ext>
            </a:extLst>
          </p:cNvPr>
          <p:cNvPicPr>
            <a:picLocks noChangeAspect="1"/>
          </p:cNvPicPr>
          <p:nvPr/>
        </p:nvPicPr>
        <p:blipFill>
          <a:blip r:embed="rId4"/>
          <a:stretch>
            <a:fillRect/>
          </a:stretch>
        </p:blipFill>
        <p:spPr>
          <a:xfrm>
            <a:off x="6435447" y="1167437"/>
            <a:ext cx="5210175" cy="3695700"/>
          </a:xfrm>
          <a:prstGeom prst="rect">
            <a:avLst/>
          </a:prstGeom>
        </p:spPr>
      </p:pic>
    </p:spTree>
    <p:extLst>
      <p:ext uri="{BB962C8B-B14F-4D97-AF65-F5344CB8AC3E}">
        <p14:creationId xmlns:p14="http://schemas.microsoft.com/office/powerpoint/2010/main" val="21729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Picture 4">
            <a:extLst>
              <a:ext uri="{FF2B5EF4-FFF2-40B4-BE49-F238E27FC236}">
                <a16:creationId xmlns:a16="http://schemas.microsoft.com/office/drawing/2014/main" id="{A4F693E3-09C2-E084-3065-76A4599B8D56}"/>
              </a:ext>
            </a:extLst>
          </p:cNvPr>
          <p:cNvPicPr>
            <a:picLocks noChangeAspect="1"/>
          </p:cNvPicPr>
          <p:nvPr/>
        </p:nvPicPr>
        <p:blipFill>
          <a:blip r:embed="rId3"/>
          <a:stretch>
            <a:fillRect/>
          </a:stretch>
        </p:blipFill>
        <p:spPr>
          <a:xfrm>
            <a:off x="2703199" y="1495155"/>
            <a:ext cx="6630325" cy="3867690"/>
          </a:xfrm>
          <a:prstGeom prst="rect">
            <a:avLst/>
          </a:prstGeom>
        </p:spPr>
      </p:pic>
    </p:spTree>
    <p:extLst>
      <p:ext uri="{BB962C8B-B14F-4D97-AF65-F5344CB8AC3E}">
        <p14:creationId xmlns:p14="http://schemas.microsoft.com/office/powerpoint/2010/main" val="18318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6CFF7F-6976-729B-1471-2AF8F38F9C85}"/>
              </a:ext>
            </a:extLst>
          </p:cNvPr>
          <p:cNvSpPr/>
          <p:nvPr/>
        </p:nvSpPr>
        <p:spPr>
          <a:xfrm>
            <a:off x="-530930" y="-119072"/>
            <a:ext cx="12326112" cy="1152462"/>
          </a:xfrm>
          <a:prstGeom prst="rect">
            <a:avLst/>
          </a:prstGeom>
          <a:solidFill>
            <a:srgbClr val="EBEDF5">
              <a:alpha val="42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00000"/>
              </a:lnSpc>
            </a:pPr>
            <a:endParaRPr lang="en-US" sz="1800" dirty="0"/>
          </a:p>
        </p:txBody>
      </p:sp>
      <p:sp>
        <p:nvSpPr>
          <p:cNvPr id="2" name="Title 1">
            <a:extLst>
              <a:ext uri="{FF2B5EF4-FFF2-40B4-BE49-F238E27FC236}">
                <a16:creationId xmlns:a16="http://schemas.microsoft.com/office/drawing/2014/main" id="{7CA0DEF9-1CDA-4A89-832F-9A28E07931CE}"/>
              </a:ext>
            </a:extLst>
          </p:cNvPr>
          <p:cNvSpPr>
            <a:spLocks noGrp="1"/>
          </p:cNvSpPr>
          <p:nvPr>
            <p:ph type="title"/>
          </p:nvPr>
        </p:nvSpPr>
        <p:spPr>
          <a:xfrm>
            <a:off x="176170" y="14975"/>
            <a:ext cx="5637820" cy="914400"/>
          </a:xfrm>
        </p:spPr>
        <p:txBody>
          <a:bodyPr anchor="t">
            <a:noAutofit/>
          </a:bodyPr>
          <a:lstStyle/>
          <a:p>
            <a:r>
              <a:rPr lang="en-US" sz="3600" dirty="0"/>
              <a:t>Entering the application data: Requested Information</a:t>
            </a:r>
          </a:p>
        </p:txBody>
      </p:sp>
      <p:sp>
        <p:nvSpPr>
          <p:cNvPr id="10" name="Content Placeholder 2">
            <a:extLst>
              <a:ext uri="{FF2B5EF4-FFF2-40B4-BE49-F238E27FC236}">
                <a16:creationId xmlns:a16="http://schemas.microsoft.com/office/drawing/2014/main" id="{4112FC93-9105-6697-FF06-DDF312353F03}"/>
              </a:ext>
            </a:extLst>
          </p:cNvPr>
          <p:cNvSpPr txBox="1">
            <a:spLocks/>
          </p:cNvSpPr>
          <p:nvPr/>
        </p:nvSpPr>
        <p:spPr>
          <a:xfrm>
            <a:off x="6096000" y="1224118"/>
            <a:ext cx="5225970" cy="4206240"/>
          </a:xfrm>
          <a:prstGeom prst="rect">
            <a:avLst/>
          </a:prstGeom>
        </p:spPr>
        <p:txBody>
          <a:bodyPr vert="horz" lIns="0" tIns="0" rIns="0" bIns="0" spcCol="301752" rtlCol="0">
            <a:normAutofit/>
          </a:bodyPr>
          <a:lstStyle>
            <a:lvl1pPr marL="190492" indent="-190492" algn="l" defTabSz="914400" rtl="0" eaLnBrk="1" latinLnBrk="0" hangingPunct="1">
              <a:lnSpc>
                <a:spcPct val="100000"/>
              </a:lnSpc>
              <a:spcBef>
                <a:spcPts val="1200"/>
              </a:spcBef>
              <a:buFont typeface="Arial" pitchFamily="34" charset="0"/>
              <a:buChar char="•"/>
              <a:defRPr sz="1800" b="0" kern="1200">
                <a:solidFill>
                  <a:schemeClr val="tx1"/>
                </a:solidFill>
                <a:latin typeface="+mn-lt"/>
                <a:ea typeface="+mn-ea"/>
                <a:cs typeface="+mn-cs"/>
              </a:defRPr>
            </a:lvl1pPr>
            <a:lvl2pPr marL="380985"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2pPr>
            <a:lvl3pPr marL="571477"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3pPr>
            <a:lvl4pPr marL="761970"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4pPr>
            <a:lvl5pPr marL="952462" indent="-190492" algn="l" defTabSz="914400" rtl="0" eaLnBrk="1" latinLnBrk="0" hangingPunct="1">
              <a:lnSpc>
                <a:spcPct val="100000"/>
              </a:lnSpc>
              <a:spcBef>
                <a:spcPts val="500"/>
              </a:spcBef>
              <a:buFont typeface="Arial" pitchFamily="34" charset="0"/>
              <a:buChar char="–"/>
              <a:defRPr sz="1800" b="0" kern="1200">
                <a:solidFill>
                  <a:schemeClr val="tx1"/>
                </a:solidFill>
                <a:latin typeface="+mn-lt"/>
                <a:ea typeface="+mn-ea"/>
                <a:cs typeface="+mn-cs"/>
              </a:defRPr>
            </a:lvl5pPr>
            <a:lvl6pPr marL="1142954"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6pPr>
            <a:lvl7pPr marL="1333447"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7pPr>
            <a:lvl8pPr marL="1523939"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8pPr>
            <a:lvl9pPr marL="1714431" indent="-190492" algn="l" defTabSz="914400" rtl="0" eaLnBrk="1" latinLnBrk="0" hangingPunct="1">
              <a:lnSpc>
                <a:spcPct val="100000"/>
              </a:lnSpc>
              <a:spcBef>
                <a:spcPts val="500"/>
              </a:spcBef>
              <a:buFont typeface="Arial" pitchFamily="34" charset="0"/>
              <a:buChar char="–"/>
              <a:defRPr sz="1800" kern="1200" baseline="0">
                <a:solidFill>
                  <a:schemeClr val="tx1"/>
                </a:solidFill>
                <a:latin typeface="+mn-lt"/>
                <a:ea typeface="+mn-ea"/>
                <a:cs typeface="+mn-cs"/>
              </a:defRPr>
            </a:lvl9pPr>
          </a:lstStyle>
          <a:p>
            <a:pPr marL="723908" indent="0">
              <a:lnSpc>
                <a:spcPct val="107000"/>
              </a:lnSpc>
              <a:spcBef>
                <a:spcPts val="0"/>
              </a:spcBef>
              <a:buFont typeface="Arial" pitchFamily="34" charset="0"/>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6" name="Picture 5">
            <a:extLst>
              <a:ext uri="{FF2B5EF4-FFF2-40B4-BE49-F238E27FC236}">
                <a16:creationId xmlns:a16="http://schemas.microsoft.com/office/drawing/2014/main" id="{7A3C9389-6C66-E992-7957-BF4C4E6D8F1E}"/>
              </a:ext>
            </a:extLst>
          </p:cNvPr>
          <p:cNvPicPr>
            <a:picLocks noChangeAspect="1"/>
          </p:cNvPicPr>
          <p:nvPr/>
        </p:nvPicPr>
        <p:blipFill>
          <a:blip r:embed="rId3"/>
          <a:stretch>
            <a:fillRect/>
          </a:stretch>
        </p:blipFill>
        <p:spPr>
          <a:xfrm>
            <a:off x="2553092" y="1553579"/>
            <a:ext cx="7572375" cy="4791075"/>
          </a:xfrm>
          <a:prstGeom prst="rect">
            <a:avLst/>
          </a:prstGeom>
        </p:spPr>
      </p:pic>
    </p:spTree>
    <p:extLst>
      <p:ext uri="{BB962C8B-B14F-4D97-AF65-F5344CB8AC3E}">
        <p14:creationId xmlns:p14="http://schemas.microsoft.com/office/powerpoint/2010/main" val="36654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1c35869-6495-4b3a-952e-bc5e37f13032}" enabled="1" method="Standard" siteId="{c663f89c-ef9b-418f-bd3d-41e46c0ce068}" removed="0"/>
</clbl:labelList>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Widescreen</PresentationFormat>
  <Paragraphs>88</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How to submit a PT 95 NT application? </vt:lpstr>
      <vt:lpstr>Starting the application</vt:lpstr>
      <vt:lpstr>Entering the application data: Welcome tab</vt:lpstr>
      <vt:lpstr>Entering the application data: Requested Information</vt:lpstr>
      <vt:lpstr>Entering the application data: Specialties tab</vt:lpstr>
      <vt:lpstr>Entering the application data: Addresses</vt:lpstr>
      <vt:lpstr>Entering the application data: Addresses</vt:lpstr>
      <vt:lpstr>Entering the application data: Requested Information</vt:lpstr>
      <vt:lpstr>Entering the application data: Requested Information</vt:lpstr>
      <vt:lpstr>Entering the application data: Provider Identification</vt:lpstr>
      <vt:lpstr>Entering the application data: Languages</vt:lpstr>
      <vt:lpstr>Entering the application data: Attachments and Fees</vt:lpstr>
      <vt:lpstr>Entering the application data: Agreement</vt:lpstr>
      <vt:lpstr>Entering the application data: Summary</vt:lpstr>
      <vt:lpstr>Entering the application data: Finalizing Submission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submit a PT 95 RX Pharmacist application</dc:title>
  <dc:creator/>
  <cp:lastModifiedBy/>
  <cp:revision>1</cp:revision>
  <dcterms:created xsi:type="dcterms:W3CDTF">2025-03-19T17:45:32Z</dcterms:created>
  <dcterms:modified xsi:type="dcterms:W3CDTF">2025-03-19T17:45:52Z</dcterms:modified>
</cp:coreProperties>
</file>