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71" r:id="rId4"/>
    <p:sldId id="291" r:id="rId5"/>
    <p:sldId id="288" r:id="rId6"/>
    <p:sldId id="274" r:id="rId7"/>
    <p:sldId id="273" r:id="rId8"/>
    <p:sldId id="287" r:id="rId9"/>
    <p:sldId id="286" r:id="rId10"/>
    <p:sldId id="2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 Manley" initials="MM" lastIdx="12" clrIdx="0">
    <p:extLst/>
  </p:cmAuthor>
  <p:cmAuthor id="2" name="Keesa Smith" initials="KS" lastIdx="2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74BA"/>
    <a:srgbClr val="007CC2"/>
    <a:srgbClr val="00497A"/>
    <a:srgbClr val="00497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47" autoAdjust="0"/>
    <p:restoredTop sz="94660"/>
  </p:normalViewPr>
  <p:slideViewPr>
    <p:cSldViewPr snapToGrid="0">
      <p:cViewPr varScale="1">
        <p:scale>
          <a:sx n="76" d="100"/>
          <a:sy n="76" d="100"/>
        </p:scale>
        <p:origin x="77" y="3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961AA-2B8D-4097-A80D-1D17B2650256}" type="datetimeFigureOut">
              <a:rPr lang="en-US" smtClean="0"/>
              <a:t>12/11/2018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1D31B1-34F6-4ABB-9AA8-7F427428D181}" type="slidenum">
              <a:rPr lang="en-US" smtClean="0"/>
              <a:t>‹#›</a:t>
            </a:fld>
            <a:endParaRPr lang="en-US"/>
          </a:p>
        </p:txBody>
      </p:sp>
    </p:spTree>
    <p:extLst>
      <p:ext uri="{BB962C8B-B14F-4D97-AF65-F5344CB8AC3E}">
        <p14:creationId xmlns:p14="http://schemas.microsoft.com/office/powerpoint/2010/main" val="537110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D31B1-34F6-4ABB-9AA8-7F427428D181}" type="slidenum">
              <a:rPr lang="en-US" smtClean="0"/>
              <a:t>3</a:t>
            </a:fld>
            <a:endParaRPr lang="en-US"/>
          </a:p>
        </p:txBody>
      </p:sp>
    </p:spTree>
    <p:extLst>
      <p:ext uri="{BB962C8B-B14F-4D97-AF65-F5344CB8AC3E}">
        <p14:creationId xmlns:p14="http://schemas.microsoft.com/office/powerpoint/2010/main" val="2881345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0CE4D59-EE65-4420-8817-C89981750B11}" type="datetime1">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1046614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1F2BE1-E103-4D30-9C06-24BB609CE6C9}" type="datetime1">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050688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459D5C-A23E-4354-A943-6D2DFE45AE17}" type="datetime1">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300534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3B4EAA-7366-486A-9EA7-8D18FBF866C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2333810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B4EAA-7366-486A-9EA7-8D18FBF866C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4005884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3B4EAA-7366-486A-9EA7-8D18FBF866C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89069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3B4EAA-7366-486A-9EA7-8D18FBF866C6}"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328281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3B4EAA-7366-486A-9EA7-8D18FBF866C6}" type="datetimeFigureOut">
              <a:rPr lang="en-US" smtClean="0"/>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2176041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3B4EAA-7366-486A-9EA7-8D18FBF866C6}"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3737540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B4EAA-7366-486A-9EA7-8D18FBF866C6}"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2686843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3B4EAA-7366-486A-9EA7-8D18FBF866C6}"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237125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DE20C1-4B80-401E-AB92-69485AF0C567}" type="datetime1">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17650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3B4EAA-7366-486A-9EA7-8D18FBF866C6}"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3811954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B4EAA-7366-486A-9EA7-8D18FBF866C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887096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3B4EAA-7366-486A-9EA7-8D18FBF866C6}"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2B34-ACE8-47D3-A041-E6C88F805C44}" type="slidenum">
              <a:rPr lang="en-US" smtClean="0"/>
              <a:t>‹#›</a:t>
            </a:fld>
            <a:endParaRPr lang="en-US"/>
          </a:p>
        </p:txBody>
      </p:sp>
    </p:spTree>
    <p:extLst>
      <p:ext uri="{BB962C8B-B14F-4D97-AF65-F5344CB8AC3E}">
        <p14:creationId xmlns:p14="http://schemas.microsoft.com/office/powerpoint/2010/main" val="344430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E0BE48-6427-4612-AA87-12BE39BFD11E}" type="datetime1">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17085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2C6648-6A13-4D4B-B7B9-46A8AB97CED2}" type="datetime1">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1492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32790182-503B-4F7E-996A-2E7F1DC3D000}" type="datetime1">
              <a:rPr lang="en-US" smtClean="0"/>
              <a:t>12/11/2018</a:t>
            </a:fld>
            <a:endParaRPr lang="en-US"/>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81950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F6BF80-3181-4E4E-8C0C-F702415538A2}" type="datetime1">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05940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8DB69-AA31-4175-A67B-79129FFD5DC8}" type="datetime1">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ED514-35AA-4ED6-9D40-50C3B09B3AEC}" type="slidenum">
              <a:rPr lang="en-US" smtClean="0"/>
              <a:t>‹#›</a:t>
            </a:fld>
            <a:endParaRPr lang="en-US" dirty="0"/>
          </a:p>
        </p:txBody>
      </p:sp>
    </p:spTree>
    <p:extLst>
      <p:ext uri="{BB962C8B-B14F-4D97-AF65-F5344CB8AC3E}">
        <p14:creationId xmlns:p14="http://schemas.microsoft.com/office/powerpoint/2010/main" val="175102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198B9B-BD23-4556-A00B-C0C1C2351AAE}" type="datetime1">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dirty="0"/>
          </a:p>
        </p:txBody>
      </p:sp>
    </p:spTree>
    <p:extLst>
      <p:ext uri="{BB962C8B-B14F-4D97-AF65-F5344CB8AC3E}">
        <p14:creationId xmlns:p14="http://schemas.microsoft.com/office/powerpoint/2010/main" val="1657098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A6AFD-5C47-4DAA-92BB-2468B4BE254B}" type="datetime1">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40747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90182-503B-4F7E-996A-2E7F1DC3D000}" type="datetime1">
              <a:rPr lang="en-US" smtClean="0"/>
              <a:t>12/11/2018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ED514-35AA-4ED6-9D40-50C3B09B3AEC}" type="slidenum">
              <a:rPr lang="en-US" smtClean="0"/>
              <a:t>‹#›</a:t>
            </a:fld>
            <a:endParaRPr lang="en-US"/>
          </a:p>
        </p:txBody>
      </p:sp>
    </p:spTree>
    <p:extLst>
      <p:ext uri="{BB962C8B-B14F-4D97-AF65-F5344CB8AC3E}">
        <p14:creationId xmlns:p14="http://schemas.microsoft.com/office/powerpoint/2010/main" val="276894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B4EAA-7366-486A-9EA7-8D18FBF866C6}" type="datetimeFigureOut">
              <a:rPr lang="en-US" smtClean="0"/>
              <a:t>12/11/2018</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AA2B34-ACE8-47D3-A041-E6C88F805C44}" type="slidenum">
              <a:rPr lang="en-US" smtClean="0"/>
              <a:t>‹#›</a:t>
            </a:fld>
            <a:endParaRPr lang="en-US"/>
          </a:p>
        </p:txBody>
      </p:sp>
    </p:spTree>
    <p:extLst>
      <p:ext uri="{BB962C8B-B14F-4D97-AF65-F5344CB8AC3E}">
        <p14:creationId xmlns:p14="http://schemas.microsoft.com/office/powerpoint/2010/main" val="2769466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33559" y="-108065"/>
            <a:ext cx="4254021"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entagon 7"/>
          <p:cNvSpPr/>
          <p:nvPr/>
        </p:nvSpPr>
        <p:spPr>
          <a:xfrm>
            <a:off x="140677" y="1395282"/>
            <a:ext cx="9876159" cy="2255365"/>
          </a:xfrm>
          <a:prstGeom prst="rect">
            <a:avLst/>
          </a:prstGeom>
          <a:solidFill>
            <a:srgbClr val="004979"/>
          </a:solidFill>
          <a:ln w="19050">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72836" y="1551584"/>
            <a:ext cx="9144000" cy="1136921"/>
          </a:xfrm>
        </p:spPr>
        <p:txBody>
          <a:bodyPr>
            <a:noAutofit/>
          </a:bodyPr>
          <a:lstStyle/>
          <a:p>
            <a:pPr algn="l"/>
            <a:r>
              <a:rPr lang="en-US" sz="4800" dirty="0">
                <a:solidFill>
                  <a:schemeClr val="bg1"/>
                </a:solidFill>
                <a:latin typeface="Franklin Gothic Medium" panose="020B0603020102020204" pitchFamily="34" charset="0"/>
              </a:rPr>
              <a:t>Division of Youth Services</a:t>
            </a:r>
          </a:p>
        </p:txBody>
      </p:sp>
      <p:sp>
        <p:nvSpPr>
          <p:cNvPr id="3" name="Subtitle 2"/>
          <p:cNvSpPr>
            <a:spLocks noGrp="1"/>
          </p:cNvSpPr>
          <p:nvPr>
            <p:ph type="subTitle" idx="1"/>
          </p:nvPr>
        </p:nvSpPr>
        <p:spPr>
          <a:xfrm>
            <a:off x="506756" y="2627468"/>
            <a:ext cx="9144000" cy="546807"/>
          </a:xfrm>
          <a:solidFill>
            <a:schemeClr val="bg1"/>
          </a:solidFill>
          <a:ln>
            <a:solidFill>
              <a:schemeClr val="bg1"/>
            </a:solidFill>
          </a:ln>
        </p:spPr>
        <p:txBody>
          <a:bodyPr>
            <a:normAutofit lnSpcReduction="10000"/>
          </a:bodyPr>
          <a:lstStyle/>
          <a:p>
            <a:pPr algn="l"/>
            <a:r>
              <a:rPr lang="en-US" sz="3600" dirty="0">
                <a:solidFill>
                  <a:srgbClr val="007CC2"/>
                </a:solidFill>
                <a:latin typeface="Franklin Gothic Medium" panose="020B0603020102020204" pitchFamily="34" charset="0"/>
              </a:rPr>
              <a:t>   Transformation Plan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0028" y="3339240"/>
            <a:ext cx="5058024" cy="3934352"/>
          </a:xfrm>
          <a:prstGeom prst="rect">
            <a:avLst/>
          </a:prstGeom>
        </p:spPr>
      </p:pic>
      <p:sp>
        <p:nvSpPr>
          <p:cNvPr id="5" name="TextBox 4">
            <a:extLst>
              <a:ext uri="{FF2B5EF4-FFF2-40B4-BE49-F238E27FC236}">
                <a16:creationId xmlns:a16="http://schemas.microsoft.com/office/drawing/2014/main" id="{40001ADF-E1C8-4063-93F4-8763D4A1CF0A}"/>
              </a:ext>
            </a:extLst>
          </p:cNvPr>
          <p:cNvSpPr txBox="1"/>
          <p:nvPr/>
        </p:nvSpPr>
        <p:spPr>
          <a:xfrm>
            <a:off x="9745192" y="254518"/>
            <a:ext cx="2446808" cy="553998"/>
          </a:xfrm>
          <a:prstGeom prst="rect">
            <a:avLst/>
          </a:prstGeom>
          <a:noFill/>
        </p:spPr>
        <p:txBody>
          <a:bodyPr wrap="square" rtlCol="0">
            <a:spAutoFit/>
          </a:bodyPr>
          <a:lstStyle/>
          <a:p>
            <a:pPr algn="r"/>
            <a:r>
              <a:rPr lang="en-US" sz="1200">
                <a:latin typeface="Arial" panose="020B0604020202020204" pitchFamily="34" charset="0"/>
                <a:cs typeface="Arial" panose="020B0604020202020204" pitchFamily="34" charset="0"/>
              </a:rPr>
              <a:t>Attachment G</a:t>
            </a:r>
            <a:endParaRPr lang="en-US" sz="1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4347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a:latin typeface="+mn-lt"/>
              </a:rPr>
              <a:t>Arkansas Division of Youth Services Core Beliefs</a:t>
            </a:r>
            <a:r>
              <a:rPr lang="en-US" b="1" dirty="0"/>
              <a:t/>
            </a:r>
            <a:br>
              <a:rPr lang="en-US" b="1" dirty="0"/>
            </a:br>
            <a:endParaRPr lang="en-US" b="1" dirty="0"/>
          </a:p>
        </p:txBody>
      </p:sp>
      <p:sp>
        <p:nvSpPr>
          <p:cNvPr id="3" name="Content Placeholder 2"/>
          <p:cNvSpPr>
            <a:spLocks noGrp="1"/>
          </p:cNvSpPr>
          <p:nvPr>
            <p:ph sz="half" idx="2"/>
          </p:nvPr>
        </p:nvSpPr>
        <p:spPr>
          <a:xfrm>
            <a:off x="839788" y="1352939"/>
            <a:ext cx="5157787" cy="5340938"/>
          </a:xfrm>
        </p:spPr>
        <p:txBody>
          <a:bodyPr>
            <a:normAutofit fontScale="25000" lnSpcReduction="20000"/>
          </a:bodyPr>
          <a:lstStyle/>
          <a:p>
            <a:pPr marL="0" indent="0">
              <a:buNone/>
            </a:pPr>
            <a:endParaRPr lang="en-US" dirty="0"/>
          </a:p>
          <a:p>
            <a:pPr marL="0" indent="0">
              <a:lnSpc>
                <a:spcPct val="120000"/>
              </a:lnSpc>
              <a:spcBef>
                <a:spcPts val="0"/>
              </a:spcBef>
              <a:buNone/>
            </a:pPr>
            <a:r>
              <a:rPr lang="en-US" sz="6400" dirty="0">
                <a:solidFill>
                  <a:schemeClr val="accent1">
                    <a:lumMod val="75000"/>
                  </a:schemeClr>
                </a:solidFill>
              </a:rPr>
              <a:t>1. Youth are best served in least-restrictive settings located close to home, when appropriate; evidence-based rehabilitative services are available; and removing youth from the home should be the option of last resort.</a:t>
            </a:r>
          </a:p>
          <a:p>
            <a:pPr marL="0" indent="0">
              <a:lnSpc>
                <a:spcPct val="120000"/>
              </a:lnSpc>
              <a:spcBef>
                <a:spcPts val="0"/>
              </a:spcBef>
              <a:buNone/>
            </a:pPr>
            <a:endParaRPr lang="en-US" sz="3200" dirty="0">
              <a:solidFill>
                <a:schemeClr val="accent1">
                  <a:lumMod val="75000"/>
                </a:schemeClr>
              </a:solidFill>
            </a:endParaRPr>
          </a:p>
          <a:p>
            <a:pPr marL="0" indent="0">
              <a:lnSpc>
                <a:spcPct val="120000"/>
              </a:lnSpc>
              <a:spcBef>
                <a:spcPts val="0"/>
              </a:spcBef>
              <a:buNone/>
            </a:pPr>
            <a:r>
              <a:rPr lang="en-US" sz="6400" dirty="0">
                <a:solidFill>
                  <a:schemeClr val="accent1">
                    <a:lumMod val="75000"/>
                  </a:schemeClr>
                </a:solidFill>
              </a:rPr>
              <a:t>2. Families, schools, law enforcement, and courts need a wide array of service options, including graduated sanctions outside the courtroom.</a:t>
            </a:r>
          </a:p>
          <a:p>
            <a:pPr marL="0" indent="0">
              <a:lnSpc>
                <a:spcPct val="120000"/>
              </a:lnSpc>
              <a:spcBef>
                <a:spcPts val="0"/>
              </a:spcBef>
              <a:buNone/>
            </a:pPr>
            <a:endParaRPr lang="en-US" sz="3200" dirty="0">
              <a:solidFill>
                <a:schemeClr val="accent1">
                  <a:lumMod val="75000"/>
                </a:schemeClr>
              </a:solidFill>
            </a:endParaRPr>
          </a:p>
          <a:p>
            <a:pPr marL="0" indent="0">
              <a:lnSpc>
                <a:spcPct val="120000"/>
              </a:lnSpc>
              <a:spcBef>
                <a:spcPts val="0"/>
              </a:spcBef>
              <a:buNone/>
            </a:pPr>
            <a:r>
              <a:rPr lang="en-US" sz="6400" dirty="0">
                <a:solidFill>
                  <a:schemeClr val="accent1">
                    <a:lumMod val="75000"/>
                  </a:schemeClr>
                </a:solidFill>
              </a:rPr>
              <a:t>3. Decision-making should be data-driven, and programs and services should be supported by data demonstrating their effectiveness in improving outcomes for youth and families.</a:t>
            </a:r>
          </a:p>
          <a:p>
            <a:pPr marL="0" indent="0">
              <a:lnSpc>
                <a:spcPct val="120000"/>
              </a:lnSpc>
              <a:spcBef>
                <a:spcPts val="0"/>
              </a:spcBef>
              <a:buNone/>
            </a:pPr>
            <a:endParaRPr lang="en-US" sz="3200" dirty="0">
              <a:solidFill>
                <a:schemeClr val="accent1">
                  <a:lumMod val="75000"/>
                </a:schemeClr>
              </a:solidFill>
            </a:endParaRPr>
          </a:p>
          <a:p>
            <a:pPr marL="0" indent="0">
              <a:lnSpc>
                <a:spcPct val="120000"/>
              </a:lnSpc>
              <a:spcBef>
                <a:spcPts val="0"/>
              </a:spcBef>
              <a:buNone/>
            </a:pPr>
            <a:r>
              <a:rPr lang="en-US" sz="6400" dirty="0">
                <a:solidFill>
                  <a:schemeClr val="accent1">
                    <a:lumMod val="75000"/>
                  </a:schemeClr>
                </a:solidFill>
              </a:rPr>
              <a:t>4. Effective community-based services can reduce the use of confinement and commitment to the Division of Youth Services (DYS) and result in significant savings in state revenue.</a:t>
            </a:r>
          </a:p>
          <a:p>
            <a:pPr marL="0" indent="0">
              <a:lnSpc>
                <a:spcPct val="120000"/>
              </a:lnSpc>
              <a:spcBef>
                <a:spcPts val="0"/>
              </a:spcBef>
              <a:buNone/>
            </a:pPr>
            <a:endParaRPr lang="en-US" sz="3200" dirty="0">
              <a:solidFill>
                <a:schemeClr val="accent1">
                  <a:lumMod val="75000"/>
                </a:schemeClr>
              </a:solidFill>
            </a:endParaRPr>
          </a:p>
          <a:p>
            <a:pPr marL="0" indent="0">
              <a:lnSpc>
                <a:spcPct val="120000"/>
              </a:lnSpc>
              <a:spcBef>
                <a:spcPts val="0"/>
              </a:spcBef>
              <a:buNone/>
            </a:pPr>
            <a:r>
              <a:rPr lang="en-US" sz="6400" dirty="0">
                <a:solidFill>
                  <a:schemeClr val="accent1">
                    <a:lumMod val="75000"/>
                  </a:schemeClr>
                </a:solidFill>
              </a:rPr>
              <a:t>5. Treatment and placement decisions should be individualized, based on comprehensive, standardized assessments, and actively involve youth and families in the planning process.</a:t>
            </a:r>
          </a:p>
        </p:txBody>
      </p:sp>
      <p:sp>
        <p:nvSpPr>
          <p:cNvPr id="7" name="Content Placeholder 6"/>
          <p:cNvSpPr>
            <a:spLocks noGrp="1"/>
          </p:cNvSpPr>
          <p:nvPr>
            <p:ph sz="quarter" idx="4"/>
          </p:nvPr>
        </p:nvSpPr>
        <p:spPr>
          <a:xfrm>
            <a:off x="6172200" y="1502230"/>
            <a:ext cx="5183188" cy="4687433"/>
          </a:xfrm>
        </p:spPr>
        <p:txBody>
          <a:bodyPr>
            <a:normAutofit/>
          </a:bodyPr>
          <a:lstStyle/>
          <a:p>
            <a:pPr marL="0" indent="0">
              <a:lnSpc>
                <a:spcPct val="100000"/>
              </a:lnSpc>
              <a:spcBef>
                <a:spcPts val="0"/>
              </a:spcBef>
              <a:buNone/>
            </a:pPr>
            <a:r>
              <a:rPr lang="en-US" sz="1600" dirty="0">
                <a:solidFill>
                  <a:schemeClr val="accent1">
                    <a:lumMod val="75000"/>
                  </a:schemeClr>
                </a:solidFill>
              </a:rPr>
              <a:t>6. All youth in DYS custody should be provided effective education and vocational training opportunities.</a:t>
            </a:r>
          </a:p>
          <a:p>
            <a:pPr marL="0" indent="0">
              <a:lnSpc>
                <a:spcPct val="100000"/>
              </a:lnSpc>
              <a:spcBef>
                <a:spcPts val="0"/>
              </a:spcBef>
              <a:buNone/>
            </a:pPr>
            <a:endParaRPr lang="en-US" sz="800" dirty="0">
              <a:solidFill>
                <a:schemeClr val="accent1">
                  <a:lumMod val="75000"/>
                </a:schemeClr>
              </a:solidFill>
            </a:endParaRPr>
          </a:p>
          <a:p>
            <a:pPr marL="0" indent="0">
              <a:lnSpc>
                <a:spcPct val="100000"/>
              </a:lnSpc>
              <a:spcBef>
                <a:spcPts val="0"/>
              </a:spcBef>
              <a:buNone/>
            </a:pPr>
            <a:r>
              <a:rPr lang="en-US" sz="1600" dirty="0">
                <a:solidFill>
                  <a:schemeClr val="accent1">
                    <a:lumMod val="75000"/>
                  </a:schemeClr>
                </a:solidFill>
              </a:rPr>
              <a:t>7. Limiting length-of-stay recommendations in order to recognize that the effectiveness of treatment provided in institutional settings is diminished after six months, notwithstanding correctional and public safety goals.</a:t>
            </a:r>
          </a:p>
          <a:p>
            <a:pPr marL="0" indent="0">
              <a:lnSpc>
                <a:spcPct val="100000"/>
              </a:lnSpc>
              <a:spcBef>
                <a:spcPts val="0"/>
              </a:spcBef>
              <a:buNone/>
            </a:pPr>
            <a:endParaRPr lang="en-US" sz="800" dirty="0">
              <a:solidFill>
                <a:schemeClr val="accent1">
                  <a:lumMod val="75000"/>
                </a:schemeClr>
              </a:solidFill>
            </a:endParaRPr>
          </a:p>
          <a:p>
            <a:pPr marL="0" indent="0">
              <a:lnSpc>
                <a:spcPct val="100000"/>
              </a:lnSpc>
              <a:spcBef>
                <a:spcPts val="0"/>
              </a:spcBef>
              <a:buNone/>
            </a:pPr>
            <a:r>
              <a:rPr lang="en-US" sz="1600" dirty="0">
                <a:solidFill>
                  <a:schemeClr val="accent1">
                    <a:lumMod val="75000"/>
                  </a:schemeClr>
                </a:solidFill>
              </a:rPr>
              <a:t>8. Collaboration with local school districts is critical to a youth’s successfully returning home to his or her community, along with effective aftercare and prevention programs.</a:t>
            </a:r>
          </a:p>
          <a:p>
            <a:pPr marL="0" indent="0">
              <a:lnSpc>
                <a:spcPct val="100000"/>
              </a:lnSpc>
              <a:spcBef>
                <a:spcPts val="0"/>
              </a:spcBef>
              <a:buNone/>
            </a:pPr>
            <a:endParaRPr lang="en-US" sz="800" dirty="0">
              <a:solidFill>
                <a:schemeClr val="accent1">
                  <a:lumMod val="75000"/>
                </a:schemeClr>
              </a:solidFill>
            </a:endParaRPr>
          </a:p>
          <a:p>
            <a:pPr marL="0" indent="0">
              <a:lnSpc>
                <a:spcPct val="100000"/>
              </a:lnSpc>
              <a:spcBef>
                <a:spcPts val="0"/>
              </a:spcBef>
              <a:buNone/>
            </a:pPr>
            <a:r>
              <a:rPr lang="en-US" sz="1600" dirty="0">
                <a:solidFill>
                  <a:schemeClr val="accent1">
                    <a:lumMod val="75000"/>
                  </a:schemeClr>
                </a:solidFill>
              </a:rPr>
              <a:t>9. Funding allocation across residential and community-based services must be rebalanced.</a:t>
            </a:r>
          </a:p>
          <a:p>
            <a:pPr marL="0" indent="0">
              <a:lnSpc>
                <a:spcPct val="100000"/>
              </a:lnSpc>
              <a:spcBef>
                <a:spcPts val="0"/>
              </a:spcBef>
              <a:buNone/>
            </a:pPr>
            <a:endParaRPr lang="en-US" sz="800" dirty="0">
              <a:solidFill>
                <a:schemeClr val="accent1">
                  <a:lumMod val="75000"/>
                </a:schemeClr>
              </a:solidFill>
            </a:endParaRPr>
          </a:p>
          <a:p>
            <a:pPr marL="0" indent="0">
              <a:lnSpc>
                <a:spcPct val="100000"/>
              </a:lnSpc>
              <a:spcBef>
                <a:spcPts val="0"/>
              </a:spcBef>
              <a:buNone/>
            </a:pPr>
            <a:r>
              <a:rPr lang="en-US" sz="1600" dirty="0">
                <a:solidFill>
                  <a:schemeClr val="accent1">
                    <a:lumMod val="75000"/>
                  </a:schemeClr>
                </a:solidFill>
              </a:rPr>
              <a:t>10. All children and youth in the state should have equal opportunities for services and success, without regard to gender, race or ethnicity, disability, geographic location, or income level.</a:t>
            </a:r>
          </a:p>
          <a:p>
            <a:pPr marL="0" indent="0">
              <a:buNone/>
            </a:pPr>
            <a:endParaRPr lang="en-US" sz="1100" dirty="0"/>
          </a:p>
        </p:txBody>
      </p:sp>
      <p:sp>
        <p:nvSpPr>
          <p:cNvPr id="6" name="Slide Number Placeholder 5"/>
          <p:cNvSpPr>
            <a:spLocks noGrp="1"/>
          </p:cNvSpPr>
          <p:nvPr>
            <p:ph type="sldNum" sz="quarter" idx="12"/>
          </p:nvPr>
        </p:nvSpPr>
        <p:spPr>
          <a:xfrm>
            <a:off x="8610600" y="6356350"/>
            <a:ext cx="2743200" cy="365125"/>
          </a:xfrm>
        </p:spPr>
        <p:txBody>
          <a:bodyPr/>
          <a:lstStyle/>
          <a:p>
            <a:fld id="{8C8ED514-35AA-4ED6-9D40-50C3B09B3AEC}" type="slidenum">
              <a:rPr lang="en-US" smtClean="0"/>
              <a:t>2</a:t>
            </a:fld>
            <a:endParaRPr lang="en-US" dirty="0"/>
          </a:p>
        </p:txBody>
      </p:sp>
      <p:sp>
        <p:nvSpPr>
          <p:cNvPr id="2" name="Footer Placeholder 1"/>
          <p:cNvSpPr>
            <a:spLocks noGrp="1"/>
          </p:cNvSpPr>
          <p:nvPr>
            <p:ph type="ftr" sz="quarter" idx="11"/>
          </p:nvPr>
        </p:nvSpPr>
        <p:spPr>
          <a:xfrm>
            <a:off x="4038600" y="6356350"/>
            <a:ext cx="4114800" cy="365125"/>
          </a:xfrm>
        </p:spPr>
        <p:txBody>
          <a:bodyPr/>
          <a:lstStyle/>
          <a:p>
            <a:endParaRPr lang="en-US" dirty="0"/>
          </a:p>
        </p:txBody>
      </p:sp>
    </p:spTree>
    <p:extLst>
      <p:ext uri="{BB962C8B-B14F-4D97-AF65-F5344CB8AC3E}">
        <p14:creationId xmlns:p14="http://schemas.microsoft.com/office/powerpoint/2010/main" val="1271062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7721" y="4815226"/>
            <a:ext cx="2142837" cy="1666793"/>
          </a:xfrm>
          <a:prstGeom prst="rect">
            <a:avLst/>
          </a:prstGeom>
        </p:spPr>
      </p:pic>
      <p:sp>
        <p:nvSpPr>
          <p:cNvPr id="2" name="TextBox 1"/>
          <p:cNvSpPr txBox="1"/>
          <p:nvPr/>
        </p:nvSpPr>
        <p:spPr>
          <a:xfrm>
            <a:off x="2467900" y="1243085"/>
            <a:ext cx="8319272" cy="3970318"/>
          </a:xfrm>
          <a:prstGeom prst="rect">
            <a:avLst/>
          </a:prstGeom>
          <a:noFill/>
        </p:spPr>
        <p:txBody>
          <a:bodyPr wrap="square" rtlCol="0">
            <a:spAutoFit/>
          </a:bodyPr>
          <a:lstStyle/>
          <a:p>
            <a:pPr lvl="1"/>
            <a:r>
              <a:rPr lang="en-US" dirty="0">
                <a:solidFill>
                  <a:srgbClr val="007CC2"/>
                </a:solidFill>
              </a:rPr>
              <a:t>DHS contracted with the Center for Child Law and Policy (CCLP) in March 2018 to </a:t>
            </a:r>
            <a:r>
              <a:rPr lang="en-US" dirty="0">
                <a:solidFill>
                  <a:schemeClr val="accent1">
                    <a:lumMod val="75000"/>
                  </a:schemeClr>
                </a:solidFill>
              </a:rPr>
              <a:t>complete a review of the DYS residential treatment system </a:t>
            </a:r>
            <a:r>
              <a:rPr lang="en-US" dirty="0">
                <a:solidFill>
                  <a:srgbClr val="2874BA"/>
                </a:solidFill>
              </a:rPr>
              <a:t>for youth adjudicated delinquent and committed to the custody of DYS.</a:t>
            </a:r>
          </a:p>
          <a:p>
            <a:pPr lvl="1"/>
            <a:endParaRPr lang="en-US" dirty="0">
              <a:solidFill>
                <a:srgbClr val="2874BA"/>
              </a:solidFill>
            </a:endParaRPr>
          </a:p>
          <a:p>
            <a:pPr lvl="1"/>
            <a:r>
              <a:rPr lang="en-US" dirty="0">
                <a:solidFill>
                  <a:srgbClr val="2874BA"/>
                </a:solidFill>
              </a:rPr>
              <a:t>As a result of this study, and previous studies that looked at the Arkansas Juvenile Justice System, we have developed a set of initial action steps designed to begin moving the system forward in cooperation with the Judiciary, Community-Based Providers, and other Stakeholders in the Juvenile Justice System.</a:t>
            </a:r>
          </a:p>
          <a:p>
            <a:pPr lvl="1"/>
            <a:endParaRPr lang="en-US" dirty="0">
              <a:solidFill>
                <a:srgbClr val="2874BA"/>
              </a:solidFill>
            </a:endParaRPr>
          </a:p>
          <a:p>
            <a:pPr lvl="1"/>
            <a:r>
              <a:rPr lang="en-US" dirty="0">
                <a:solidFill>
                  <a:srgbClr val="2874BA"/>
                </a:solidFill>
              </a:rPr>
              <a:t>It should be noted that these changes are occurring at the same time that the Governor-appointed Youth Justice Reform Board is working to develop legislative proposals designed to reduce the use of secure out-of-home placements and expand the use of community-based options such as diversion and family support services.</a:t>
            </a:r>
            <a:endParaRPr lang="en-US" dirty="0">
              <a:solidFill>
                <a:schemeClr val="accent1">
                  <a:lumMod val="75000"/>
                </a:schemeClr>
              </a:solidFill>
            </a:endParaRPr>
          </a:p>
        </p:txBody>
      </p:sp>
      <p:sp>
        <p:nvSpPr>
          <p:cNvPr id="5" name="TextBox 4"/>
          <p:cNvSpPr txBox="1"/>
          <p:nvPr/>
        </p:nvSpPr>
        <p:spPr>
          <a:xfrm>
            <a:off x="2794709" y="450781"/>
            <a:ext cx="9185797" cy="646331"/>
          </a:xfrm>
          <a:prstGeom prst="rect">
            <a:avLst/>
          </a:prstGeom>
          <a:noFill/>
        </p:spPr>
        <p:txBody>
          <a:bodyPr wrap="square" rtlCol="0">
            <a:spAutoFit/>
          </a:bodyPr>
          <a:lstStyle/>
          <a:p>
            <a:r>
              <a:rPr lang="en-US" sz="3600" b="1" u="sng" dirty="0"/>
              <a:t>Moving the Juvenile Justice System Forward</a:t>
            </a:r>
          </a:p>
        </p:txBody>
      </p:sp>
      <p:sp>
        <p:nvSpPr>
          <p:cNvPr id="23" name="Rectangle 22">
            <a:extLst>
              <a:ext uri="{FF2B5EF4-FFF2-40B4-BE49-F238E27FC236}">
                <a16:creationId xmlns:a16="http://schemas.microsoft.com/office/drawing/2014/main" id="{5360D8EB-14D0-432D-BD44-570F420AFCDA}"/>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Pentagon 8">
            <a:extLst>
              <a:ext uri="{FF2B5EF4-FFF2-40B4-BE49-F238E27FC236}">
                <a16:creationId xmlns:a16="http://schemas.microsoft.com/office/drawing/2014/main" id="{D2283666-41CE-45A3-B5AE-B6ED3ECBE580}"/>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Subtitle 2">
            <a:extLst>
              <a:ext uri="{FF2B5EF4-FFF2-40B4-BE49-F238E27FC236}">
                <a16:creationId xmlns:a16="http://schemas.microsoft.com/office/drawing/2014/main" id="{9A94B3A6-A4F5-4275-A309-B4D1004D020A}"/>
              </a:ext>
            </a:extLst>
          </p:cNvPr>
          <p:cNvSpPr>
            <a:spLocks noGrp="1"/>
          </p:cNvSpPr>
          <p:nvPr>
            <p:ph type="subTitle" idx="1"/>
          </p:nvPr>
        </p:nvSpPr>
        <p:spPr>
          <a:xfrm>
            <a:off x="481021" y="6030829"/>
            <a:ext cx="2724887" cy="437583"/>
          </a:xfrm>
        </p:spPr>
        <p:txBody>
          <a:bodyPr>
            <a:normAutofit fontScale="85000" lnSpcReduction="10000"/>
          </a:bodyPr>
          <a:lstStyle/>
          <a:p>
            <a:pPr algn="l"/>
            <a:r>
              <a:rPr lang="en-US" sz="2000" dirty="0">
                <a:solidFill>
                  <a:schemeClr val="bg1"/>
                </a:solidFill>
                <a:latin typeface="Franklin Gothic Medium" panose="020B0603020102020204" pitchFamily="34" charset="0"/>
              </a:rPr>
              <a:t>DYS Transformation Plan</a:t>
            </a:r>
          </a:p>
        </p:txBody>
      </p:sp>
      <p:sp>
        <p:nvSpPr>
          <p:cNvPr id="3" name="Slide Number Placeholder 2"/>
          <p:cNvSpPr>
            <a:spLocks noGrp="1"/>
          </p:cNvSpPr>
          <p:nvPr>
            <p:ph type="sldNum" sz="quarter" idx="12"/>
          </p:nvPr>
        </p:nvSpPr>
        <p:spPr/>
        <p:txBody>
          <a:bodyPr/>
          <a:lstStyle/>
          <a:p>
            <a:fld id="{8C8ED514-35AA-4ED6-9D40-50C3B09B3AEC}" type="slidenum">
              <a:rPr lang="en-US" smtClean="0"/>
              <a:t>3</a:t>
            </a:fld>
            <a:endParaRPr lang="en-US"/>
          </a:p>
        </p:txBody>
      </p:sp>
    </p:spTree>
    <p:extLst>
      <p:ext uri="{BB962C8B-B14F-4D97-AF65-F5344CB8AC3E}">
        <p14:creationId xmlns:p14="http://schemas.microsoft.com/office/powerpoint/2010/main" val="275392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2" y="4891949"/>
            <a:ext cx="2142837" cy="1666793"/>
          </a:xfrm>
          <a:prstGeom prst="rect">
            <a:avLst/>
          </a:prstGeom>
        </p:spPr>
      </p:pic>
      <p:sp>
        <p:nvSpPr>
          <p:cNvPr id="2" name="TextBox 1"/>
          <p:cNvSpPr txBox="1"/>
          <p:nvPr/>
        </p:nvSpPr>
        <p:spPr>
          <a:xfrm>
            <a:off x="2682742" y="2013106"/>
            <a:ext cx="8319272" cy="3647152"/>
          </a:xfrm>
          <a:prstGeom prst="rect">
            <a:avLst/>
          </a:prstGeom>
          <a:noFill/>
        </p:spPr>
        <p:txBody>
          <a:bodyPr wrap="square" rtlCol="0">
            <a:spAutoFit/>
          </a:bodyPr>
          <a:lstStyle/>
          <a:p>
            <a:pPr marL="742950" lvl="1" indent="-285750">
              <a:buFont typeface="Arial" panose="020B0604020202020204" pitchFamily="34" charset="0"/>
              <a:buChar char="•"/>
            </a:pPr>
            <a:r>
              <a:rPr lang="en-US" dirty="0">
                <a:solidFill>
                  <a:schemeClr val="accent1">
                    <a:lumMod val="75000"/>
                  </a:schemeClr>
                </a:solidFill>
              </a:rPr>
              <a:t>Ensure all youth are quickly placed in the least restrictive, most effective, quality treatment setting</a:t>
            </a:r>
          </a:p>
          <a:p>
            <a:pPr marL="628650" lvl="1" indent="-171450">
              <a:buFont typeface="Arial" panose="020B0604020202020204" pitchFamily="34" charset="0"/>
              <a:buChar char="•"/>
            </a:pPr>
            <a:endParaRPr lang="en-US" sz="900" dirty="0">
              <a:solidFill>
                <a:schemeClr val="accent1">
                  <a:lumMod val="75000"/>
                </a:schemeClr>
              </a:solidFill>
            </a:endParaRPr>
          </a:p>
          <a:p>
            <a:pPr marL="742950" lvl="1" indent="-285750">
              <a:buFont typeface="Arial" panose="020B0604020202020204" pitchFamily="34" charset="0"/>
              <a:buChar char="•"/>
            </a:pPr>
            <a:r>
              <a:rPr lang="en-US" dirty="0">
                <a:solidFill>
                  <a:schemeClr val="accent1">
                    <a:lumMod val="75000"/>
                  </a:schemeClr>
                </a:solidFill>
              </a:rPr>
              <a:t>Ensure treatment progresses timely and youth transition to a home setting as quickly as possible</a:t>
            </a:r>
          </a:p>
          <a:p>
            <a:pPr marL="628650" lvl="1" indent="-171450">
              <a:buFont typeface="Arial" panose="020B0604020202020204" pitchFamily="34" charset="0"/>
              <a:buChar char="•"/>
            </a:pPr>
            <a:endParaRPr lang="en-US" sz="800" dirty="0">
              <a:solidFill>
                <a:schemeClr val="accent1">
                  <a:lumMod val="75000"/>
                </a:schemeClr>
              </a:solidFill>
            </a:endParaRPr>
          </a:p>
          <a:p>
            <a:pPr marL="742950" lvl="1" indent="-285750">
              <a:buFont typeface="Arial" panose="020B0604020202020204" pitchFamily="34" charset="0"/>
              <a:buChar char="•"/>
            </a:pPr>
            <a:r>
              <a:rPr lang="en-US" dirty="0">
                <a:solidFill>
                  <a:schemeClr val="accent1">
                    <a:lumMod val="75000"/>
                  </a:schemeClr>
                </a:solidFill>
              </a:rPr>
              <a:t>Ensure the appropriate supports are in place for the youth to successfully return to home and community</a:t>
            </a:r>
          </a:p>
          <a:p>
            <a:pPr marL="628650" lvl="1" indent="-171450">
              <a:buFont typeface="Arial" panose="020B0604020202020204" pitchFamily="34" charset="0"/>
              <a:buChar char="•"/>
            </a:pPr>
            <a:endParaRPr lang="en-US" sz="800" dirty="0">
              <a:solidFill>
                <a:schemeClr val="accent1">
                  <a:lumMod val="75000"/>
                </a:schemeClr>
              </a:solidFill>
            </a:endParaRPr>
          </a:p>
          <a:p>
            <a:pPr marL="742950" lvl="1" indent="-285750">
              <a:buFont typeface="Arial" panose="020B0604020202020204" pitchFamily="34" charset="0"/>
              <a:buChar char="•"/>
            </a:pPr>
            <a:r>
              <a:rPr lang="en-US" dirty="0">
                <a:solidFill>
                  <a:schemeClr val="accent1">
                    <a:lumMod val="75000"/>
                  </a:schemeClr>
                </a:solidFill>
              </a:rPr>
              <a:t>Ensure all parties involved in the youth’s treatment and return to a home setting have the information and data they need to do their job</a:t>
            </a:r>
          </a:p>
          <a:p>
            <a:pPr marL="628650" lvl="1" indent="-171450">
              <a:buFont typeface="Arial" panose="020B0604020202020204" pitchFamily="34" charset="0"/>
              <a:buChar char="•"/>
            </a:pPr>
            <a:endParaRPr lang="en-US" sz="800" dirty="0">
              <a:solidFill>
                <a:schemeClr val="accent1">
                  <a:lumMod val="75000"/>
                </a:schemeClr>
              </a:solidFill>
            </a:endParaRPr>
          </a:p>
          <a:p>
            <a:pPr marL="742950" lvl="1" indent="-285750">
              <a:buFont typeface="Arial" panose="020B0604020202020204" pitchFamily="34" charset="0"/>
              <a:buChar char="•"/>
            </a:pPr>
            <a:r>
              <a:rPr lang="en-US" dirty="0">
                <a:solidFill>
                  <a:schemeClr val="accent1">
                    <a:lumMod val="75000"/>
                  </a:schemeClr>
                </a:solidFill>
              </a:rPr>
              <a:t>Establish the foundation for continued rebalancing of the system in Phase Two for youth to be placed directly at home or in a setting near home, when appropriate</a:t>
            </a:r>
          </a:p>
        </p:txBody>
      </p:sp>
      <p:sp>
        <p:nvSpPr>
          <p:cNvPr id="5" name="TextBox 4"/>
          <p:cNvSpPr txBox="1"/>
          <p:nvPr/>
        </p:nvSpPr>
        <p:spPr>
          <a:xfrm>
            <a:off x="2794709" y="450781"/>
            <a:ext cx="9185797" cy="1200329"/>
          </a:xfrm>
          <a:prstGeom prst="rect">
            <a:avLst/>
          </a:prstGeom>
          <a:noFill/>
        </p:spPr>
        <p:txBody>
          <a:bodyPr wrap="square" rtlCol="0">
            <a:spAutoFit/>
          </a:bodyPr>
          <a:lstStyle/>
          <a:p>
            <a:r>
              <a:rPr lang="en-US" sz="3600" b="1" u="sng" dirty="0"/>
              <a:t>Juvenile Justice Transformation: Phase 1 Goals </a:t>
            </a:r>
            <a:br>
              <a:rPr lang="en-US" sz="3600" b="1" u="sng" dirty="0"/>
            </a:br>
            <a:r>
              <a:rPr lang="en-US" sz="3600" b="1" u="sng" dirty="0"/>
              <a:t> November 2018 through June 2020</a:t>
            </a:r>
          </a:p>
        </p:txBody>
      </p:sp>
      <p:sp>
        <p:nvSpPr>
          <p:cNvPr id="3" name="Slide Number Placeholder 2"/>
          <p:cNvSpPr>
            <a:spLocks noGrp="1"/>
          </p:cNvSpPr>
          <p:nvPr>
            <p:ph type="sldNum" sz="quarter" idx="12"/>
          </p:nvPr>
        </p:nvSpPr>
        <p:spPr/>
        <p:txBody>
          <a:bodyPr/>
          <a:lstStyle/>
          <a:p>
            <a:fld id="{8C8ED514-35AA-4ED6-9D40-50C3B09B3AEC}" type="slidenum">
              <a:rPr lang="en-US" smtClean="0"/>
              <a:t>4</a:t>
            </a:fld>
            <a:endParaRPr lang="en-US"/>
          </a:p>
        </p:txBody>
      </p:sp>
      <p:sp>
        <p:nvSpPr>
          <p:cNvPr id="14" name="Rectangle 13">
            <a:extLst>
              <a:ext uri="{FF2B5EF4-FFF2-40B4-BE49-F238E27FC236}">
                <a16:creationId xmlns:a16="http://schemas.microsoft.com/office/drawing/2014/main" id="{140A538F-6E8C-4443-BB64-E16FA4C1FBA0}"/>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entagon 8">
            <a:extLst>
              <a:ext uri="{FF2B5EF4-FFF2-40B4-BE49-F238E27FC236}">
                <a16:creationId xmlns:a16="http://schemas.microsoft.com/office/drawing/2014/main" id="{2B1FDA8D-A729-46DE-8CB4-21DDE7D03B4E}"/>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Subtitle 2">
            <a:extLst>
              <a:ext uri="{FF2B5EF4-FFF2-40B4-BE49-F238E27FC236}">
                <a16:creationId xmlns:a16="http://schemas.microsoft.com/office/drawing/2014/main" id="{2E2F2721-C0D3-4D95-90E7-65BF24C08728}"/>
              </a:ext>
            </a:extLst>
          </p:cNvPr>
          <p:cNvSpPr>
            <a:spLocks noGrp="1"/>
          </p:cNvSpPr>
          <p:nvPr>
            <p:ph type="subTitle" idx="1"/>
          </p:nvPr>
        </p:nvSpPr>
        <p:spPr>
          <a:xfrm>
            <a:off x="481021" y="6030829"/>
            <a:ext cx="2724887" cy="437583"/>
          </a:xfrm>
        </p:spPr>
        <p:txBody>
          <a:bodyPr>
            <a:normAutofit fontScale="85000" lnSpcReduction="10000"/>
          </a:bodyPr>
          <a:lstStyle/>
          <a:p>
            <a:pPr algn="l"/>
            <a:r>
              <a:rPr lang="en-US" sz="2000" dirty="0">
                <a:solidFill>
                  <a:schemeClr val="bg1"/>
                </a:solidFill>
                <a:latin typeface="Franklin Gothic Medium" panose="020B0603020102020204" pitchFamily="34" charset="0"/>
              </a:rPr>
              <a:t>DYS Transformation Plan</a:t>
            </a:r>
          </a:p>
        </p:txBody>
      </p:sp>
    </p:spTree>
    <p:extLst>
      <p:ext uri="{BB962C8B-B14F-4D97-AF65-F5344CB8AC3E}">
        <p14:creationId xmlns:p14="http://schemas.microsoft.com/office/powerpoint/2010/main" val="680781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05336" y="-27937"/>
            <a:ext cx="8965162" cy="1325563"/>
          </a:xfrm>
        </p:spPr>
        <p:txBody>
          <a:bodyPr>
            <a:normAutofit/>
          </a:bodyPr>
          <a:lstStyle/>
          <a:p>
            <a:r>
              <a:rPr lang="en-US" sz="3600" b="1" u="sng" dirty="0">
                <a:latin typeface="+mn-lt"/>
              </a:rPr>
              <a:t>Phase 1 Transformation Actions</a:t>
            </a:r>
          </a:p>
        </p:txBody>
      </p:sp>
      <p:sp>
        <p:nvSpPr>
          <p:cNvPr id="8" name="Content Placeholder 7"/>
          <p:cNvSpPr>
            <a:spLocks noGrp="1"/>
          </p:cNvSpPr>
          <p:nvPr>
            <p:ph sz="half" idx="1"/>
          </p:nvPr>
        </p:nvSpPr>
        <p:spPr>
          <a:xfrm>
            <a:off x="1880344" y="1109313"/>
            <a:ext cx="4316512" cy="5761700"/>
          </a:xfrm>
        </p:spPr>
        <p:txBody>
          <a:bodyPr>
            <a:normAutofit fontScale="25000" lnSpcReduction="20000"/>
          </a:bodyPr>
          <a:lstStyle/>
          <a:p>
            <a:r>
              <a:rPr lang="en-US" sz="5600" b="1" dirty="0">
                <a:solidFill>
                  <a:schemeClr val="accent1">
                    <a:lumMod val="75000"/>
                  </a:schemeClr>
                </a:solidFill>
              </a:rPr>
              <a:t>By June 30, 2019:</a:t>
            </a:r>
          </a:p>
          <a:p>
            <a:endParaRPr lang="en-US" sz="5600" dirty="0">
              <a:solidFill>
                <a:schemeClr val="accent1">
                  <a:lumMod val="75000"/>
                </a:schemeClr>
              </a:solidFill>
            </a:endParaRPr>
          </a:p>
          <a:p>
            <a:pPr lvl="1"/>
            <a:r>
              <a:rPr lang="en-US" sz="5600" dirty="0">
                <a:solidFill>
                  <a:schemeClr val="accent1">
                    <a:lumMod val="75000"/>
                  </a:schemeClr>
                </a:solidFill>
              </a:rPr>
              <a:t>All youth go immediately into assessment and from assessment into the best setting for their individual treatment plans.</a:t>
            </a:r>
          </a:p>
          <a:p>
            <a:pPr lvl="1"/>
            <a:endParaRPr lang="en-US" sz="5600" dirty="0">
              <a:solidFill>
                <a:schemeClr val="accent1">
                  <a:lumMod val="75000"/>
                </a:schemeClr>
              </a:solidFill>
            </a:endParaRPr>
          </a:p>
          <a:p>
            <a:pPr lvl="1"/>
            <a:r>
              <a:rPr lang="en-US" sz="5600" dirty="0">
                <a:solidFill>
                  <a:schemeClr val="accent1">
                    <a:lumMod val="75000"/>
                  </a:schemeClr>
                </a:solidFill>
              </a:rPr>
              <a:t>Treatment plans are individualized and developed by experts in Juvenile Justice, Behavioral Health &amp; Substance Abuse, and Education, along with the Aftercare Provider. </a:t>
            </a:r>
          </a:p>
          <a:p>
            <a:pPr marL="457200" lvl="1" indent="0">
              <a:buNone/>
            </a:pPr>
            <a:endParaRPr lang="en-US" sz="5600" dirty="0">
              <a:solidFill>
                <a:schemeClr val="accent1">
                  <a:lumMod val="75000"/>
                </a:schemeClr>
              </a:solidFill>
            </a:endParaRPr>
          </a:p>
          <a:p>
            <a:pPr lvl="1"/>
            <a:r>
              <a:rPr lang="en-US" sz="5600" dirty="0">
                <a:solidFill>
                  <a:schemeClr val="accent1">
                    <a:lumMod val="75000"/>
                  </a:schemeClr>
                </a:solidFill>
              </a:rPr>
              <a:t>All youth have a treatment team that stays with them through their time with DYS. Treatment progress is reviewed  and adjusted (if necessary) at least every three months. Discharge is recommended by the treatment team.</a:t>
            </a:r>
          </a:p>
          <a:p>
            <a:pPr marL="457200" lvl="1" indent="0">
              <a:buNone/>
            </a:pPr>
            <a:endParaRPr lang="en-US" sz="5600" dirty="0">
              <a:solidFill>
                <a:schemeClr val="accent1">
                  <a:lumMod val="75000"/>
                </a:schemeClr>
              </a:solidFill>
            </a:endParaRPr>
          </a:p>
          <a:p>
            <a:pPr lvl="1"/>
            <a:r>
              <a:rPr lang="en-US" sz="5600" dirty="0">
                <a:solidFill>
                  <a:schemeClr val="accent1">
                    <a:lumMod val="75000"/>
                  </a:schemeClr>
                </a:solidFill>
              </a:rPr>
              <a:t>Family engagement and reintegration of the youth with the family as part of the treatment plan.</a:t>
            </a:r>
          </a:p>
          <a:p>
            <a:pPr marL="457200" lvl="1" indent="0">
              <a:buNone/>
            </a:pPr>
            <a:endParaRPr lang="en-US" sz="5600" dirty="0">
              <a:solidFill>
                <a:schemeClr val="accent1">
                  <a:lumMod val="75000"/>
                </a:schemeClr>
              </a:solidFill>
            </a:endParaRPr>
          </a:p>
          <a:p>
            <a:pPr lvl="1"/>
            <a:r>
              <a:rPr lang="en-US" sz="5600" dirty="0">
                <a:solidFill>
                  <a:schemeClr val="accent1">
                    <a:lumMod val="75000"/>
                  </a:schemeClr>
                </a:solidFill>
              </a:rPr>
              <a:t>All parties involved with the youth receive regular reports on the youth’s treatment progress.</a:t>
            </a:r>
          </a:p>
          <a:p>
            <a:pPr marL="457200" lvl="1" indent="0">
              <a:buNone/>
            </a:pPr>
            <a:endParaRPr lang="en-US" sz="4300" dirty="0">
              <a:solidFill>
                <a:schemeClr val="accent1">
                  <a:lumMod val="75000"/>
                </a:schemeClr>
              </a:solidFill>
            </a:endParaRPr>
          </a:p>
          <a:p>
            <a:endParaRPr lang="en-US" sz="4300" dirty="0"/>
          </a:p>
        </p:txBody>
      </p:sp>
      <p:sp>
        <p:nvSpPr>
          <p:cNvPr id="9" name="Content Placeholder 8"/>
          <p:cNvSpPr>
            <a:spLocks noGrp="1"/>
          </p:cNvSpPr>
          <p:nvPr>
            <p:ph sz="half" idx="2"/>
          </p:nvPr>
        </p:nvSpPr>
        <p:spPr>
          <a:xfrm>
            <a:off x="6139141" y="1081792"/>
            <a:ext cx="5676808" cy="5210649"/>
          </a:xfrm>
        </p:spPr>
        <p:txBody>
          <a:bodyPr>
            <a:normAutofit fontScale="25000" lnSpcReduction="20000"/>
          </a:bodyPr>
          <a:lstStyle/>
          <a:p>
            <a:r>
              <a:rPr lang="en-US" sz="5600" b="1" dirty="0">
                <a:solidFill>
                  <a:schemeClr val="accent1">
                    <a:lumMod val="75000"/>
                  </a:schemeClr>
                </a:solidFill>
              </a:rPr>
              <a:t>July 2019 – July 2020:</a:t>
            </a:r>
          </a:p>
          <a:p>
            <a:pPr marL="0" indent="0">
              <a:buNone/>
            </a:pPr>
            <a:endParaRPr lang="en-US" sz="4400" dirty="0">
              <a:solidFill>
                <a:schemeClr val="accent1">
                  <a:lumMod val="75000"/>
                </a:schemeClr>
              </a:solidFill>
            </a:endParaRPr>
          </a:p>
          <a:p>
            <a:pPr lvl="1"/>
            <a:r>
              <a:rPr lang="en-US" sz="5600" dirty="0">
                <a:solidFill>
                  <a:schemeClr val="accent1">
                    <a:lumMod val="75000"/>
                  </a:schemeClr>
                </a:solidFill>
              </a:rPr>
              <a:t>New residential contracts begin July 1, 2019.</a:t>
            </a:r>
          </a:p>
          <a:p>
            <a:pPr lvl="2">
              <a:spcBef>
                <a:spcPts val="0"/>
              </a:spcBef>
            </a:pPr>
            <a:r>
              <a:rPr lang="en-US" sz="5600" dirty="0">
                <a:solidFill>
                  <a:schemeClr val="accent1">
                    <a:lumMod val="75000"/>
                  </a:schemeClr>
                </a:solidFill>
              </a:rPr>
              <a:t>Residential facilities reduced.</a:t>
            </a:r>
          </a:p>
          <a:p>
            <a:pPr lvl="2">
              <a:spcBef>
                <a:spcPts val="0"/>
              </a:spcBef>
            </a:pPr>
            <a:r>
              <a:rPr lang="en-US" sz="5600" dirty="0">
                <a:solidFill>
                  <a:schemeClr val="accent1">
                    <a:lumMod val="75000"/>
                  </a:schemeClr>
                </a:solidFill>
              </a:rPr>
              <a:t>Behavioral Health Treatment included in contract</a:t>
            </a:r>
          </a:p>
          <a:p>
            <a:pPr lvl="2">
              <a:spcBef>
                <a:spcPts val="0"/>
              </a:spcBef>
            </a:pPr>
            <a:r>
              <a:rPr lang="en-US" sz="5600" dirty="0">
                <a:solidFill>
                  <a:schemeClr val="accent1">
                    <a:lumMod val="75000"/>
                  </a:schemeClr>
                </a:solidFill>
              </a:rPr>
              <a:t>Treatment requirements strengthened</a:t>
            </a:r>
          </a:p>
          <a:p>
            <a:pPr lvl="2">
              <a:spcBef>
                <a:spcPts val="0"/>
              </a:spcBef>
            </a:pPr>
            <a:r>
              <a:rPr lang="en-US" sz="5600" dirty="0">
                <a:solidFill>
                  <a:schemeClr val="accent1">
                    <a:lumMod val="75000"/>
                  </a:schemeClr>
                </a:solidFill>
              </a:rPr>
              <a:t>Family engagement requirements</a:t>
            </a:r>
          </a:p>
          <a:p>
            <a:pPr lvl="2">
              <a:spcBef>
                <a:spcPts val="0"/>
              </a:spcBef>
            </a:pPr>
            <a:r>
              <a:rPr lang="en-US" sz="5600" dirty="0">
                <a:solidFill>
                  <a:schemeClr val="accent1">
                    <a:lumMod val="75000"/>
                  </a:schemeClr>
                </a:solidFill>
              </a:rPr>
              <a:t>Virtual Arkansas education platform continues</a:t>
            </a:r>
          </a:p>
          <a:p>
            <a:pPr marL="914400" lvl="2" indent="0">
              <a:buNone/>
            </a:pPr>
            <a:endParaRPr lang="en-US" sz="5600" dirty="0">
              <a:solidFill>
                <a:schemeClr val="accent1">
                  <a:lumMod val="75000"/>
                </a:schemeClr>
              </a:solidFill>
            </a:endParaRPr>
          </a:p>
          <a:p>
            <a:pPr lvl="1"/>
            <a:r>
              <a:rPr lang="en-US" sz="5600" dirty="0">
                <a:solidFill>
                  <a:schemeClr val="accent1">
                    <a:lumMod val="75000"/>
                  </a:schemeClr>
                </a:solidFill>
              </a:rPr>
              <a:t>New Group &amp; Specialty Placement contracts begin July 1, 2019.</a:t>
            </a:r>
          </a:p>
          <a:p>
            <a:pPr lvl="2">
              <a:spcBef>
                <a:spcPts val="0"/>
              </a:spcBef>
            </a:pPr>
            <a:r>
              <a:rPr lang="en-US" sz="5600" dirty="0">
                <a:solidFill>
                  <a:schemeClr val="accent1">
                    <a:lumMod val="75000"/>
                  </a:schemeClr>
                </a:solidFill>
              </a:rPr>
              <a:t>Beds expanded by forty-one (41), doubling total beds.</a:t>
            </a:r>
          </a:p>
          <a:p>
            <a:pPr lvl="2">
              <a:spcBef>
                <a:spcPts val="0"/>
              </a:spcBef>
            </a:pPr>
            <a:r>
              <a:rPr lang="en-US" sz="5600" dirty="0">
                <a:solidFill>
                  <a:schemeClr val="accent1">
                    <a:lumMod val="75000"/>
                  </a:schemeClr>
                </a:solidFill>
              </a:rPr>
              <a:t>Strengthened requirements for treatment &amp; family engagement</a:t>
            </a:r>
          </a:p>
          <a:p>
            <a:pPr lvl="2">
              <a:spcBef>
                <a:spcPts val="0"/>
              </a:spcBef>
            </a:pPr>
            <a:r>
              <a:rPr lang="en-US" sz="5600" dirty="0">
                <a:solidFill>
                  <a:schemeClr val="accent1">
                    <a:lumMod val="75000"/>
                  </a:schemeClr>
                </a:solidFill>
              </a:rPr>
              <a:t>Geographic expansion of group homes</a:t>
            </a:r>
          </a:p>
          <a:p>
            <a:pPr marL="914400" lvl="2" indent="0">
              <a:buNone/>
            </a:pPr>
            <a:endParaRPr lang="en-US" sz="5600" dirty="0">
              <a:solidFill>
                <a:schemeClr val="accent1">
                  <a:lumMod val="75000"/>
                </a:schemeClr>
              </a:solidFill>
            </a:endParaRPr>
          </a:p>
          <a:p>
            <a:pPr lvl="1"/>
            <a:r>
              <a:rPr lang="en-US" sz="5600" dirty="0">
                <a:solidFill>
                  <a:schemeClr val="accent1">
                    <a:lumMod val="75000"/>
                  </a:schemeClr>
                </a:solidFill>
              </a:rPr>
              <a:t>New Community-Based provider contracts begin July 1, 2019.</a:t>
            </a:r>
          </a:p>
          <a:p>
            <a:pPr lvl="2">
              <a:spcBef>
                <a:spcPts val="0"/>
              </a:spcBef>
            </a:pPr>
            <a:r>
              <a:rPr lang="en-US" sz="5600" dirty="0">
                <a:solidFill>
                  <a:schemeClr val="accent1">
                    <a:lumMod val="75000"/>
                  </a:schemeClr>
                </a:solidFill>
              </a:rPr>
              <a:t>Additional funding to focus on and strengthen aftercare</a:t>
            </a:r>
            <a:r>
              <a:rPr lang="en-US" sz="5600" u="sng" dirty="0">
                <a:solidFill>
                  <a:schemeClr val="accent1">
                    <a:lumMod val="75000"/>
                  </a:schemeClr>
                </a:solidFill>
              </a:rPr>
              <a:t>, </a:t>
            </a:r>
            <a:r>
              <a:rPr lang="en-US" sz="5600" dirty="0">
                <a:solidFill>
                  <a:schemeClr val="accent1">
                    <a:lumMod val="75000"/>
                  </a:schemeClr>
                </a:solidFill>
              </a:rPr>
              <a:t>field evaluations, and ensure successful reintegration of youth in family and community settings, laying foundation for Phase Two of transformation.</a:t>
            </a:r>
          </a:p>
          <a:p>
            <a:pPr lvl="2">
              <a:spcBef>
                <a:spcPts val="0"/>
              </a:spcBef>
            </a:pPr>
            <a:r>
              <a:rPr lang="en-US" sz="5600" dirty="0">
                <a:solidFill>
                  <a:schemeClr val="accent1">
                    <a:lumMod val="75000"/>
                  </a:schemeClr>
                </a:solidFill>
              </a:rPr>
              <a:t>Diversion funding to encourage placements in communities and home continues.</a:t>
            </a:r>
          </a:p>
          <a:p>
            <a:pPr lvl="2">
              <a:spcBef>
                <a:spcPts val="0"/>
              </a:spcBef>
            </a:pPr>
            <a:r>
              <a:rPr lang="en-US" sz="5600" dirty="0">
                <a:solidFill>
                  <a:schemeClr val="accent1">
                    <a:lumMod val="75000"/>
                  </a:schemeClr>
                </a:solidFill>
              </a:rPr>
              <a:t>Reporting requirements strengthened</a:t>
            </a:r>
          </a:p>
          <a:p>
            <a:pPr marL="914400" lvl="2" indent="0">
              <a:buNone/>
            </a:pPr>
            <a:endParaRPr lang="en-US" sz="5600" dirty="0">
              <a:solidFill>
                <a:schemeClr val="accent1">
                  <a:lumMod val="75000"/>
                </a:schemeClr>
              </a:solidFill>
            </a:endParaRPr>
          </a:p>
          <a:p>
            <a:pPr lvl="1"/>
            <a:r>
              <a:rPr lang="en-US" sz="5600" dirty="0">
                <a:solidFill>
                  <a:schemeClr val="accent1">
                    <a:lumMod val="75000"/>
                  </a:schemeClr>
                </a:solidFill>
              </a:rPr>
              <a:t>Replacement for DYS case information system, Rite Track, completed and actionable reports provided to all stakeholders (Judiciary, Community Based Providers (CBPs), etc.) by June 2020</a:t>
            </a:r>
          </a:p>
          <a:p>
            <a:pPr lvl="1"/>
            <a:r>
              <a:rPr lang="en-US" sz="5600" dirty="0">
                <a:solidFill>
                  <a:schemeClr val="accent1">
                    <a:lumMod val="75000"/>
                  </a:schemeClr>
                </a:solidFill>
              </a:rPr>
              <a:t>Quality and safety measures are built into the system.</a:t>
            </a:r>
            <a:endParaRPr lang="en-US" sz="5600" dirty="0"/>
          </a:p>
          <a:p>
            <a:pPr lvl="1"/>
            <a:endParaRPr lang="en-US" sz="5600" dirty="0">
              <a:solidFill>
                <a:schemeClr val="accent1">
                  <a:lumMod val="75000"/>
                </a:schemeClr>
              </a:solidFill>
            </a:endParaRPr>
          </a:p>
          <a:p>
            <a:pPr lvl="1"/>
            <a:endParaRPr lang="en-US" sz="5600" dirty="0">
              <a:solidFill>
                <a:schemeClr val="accent1">
                  <a:lumMod val="75000"/>
                </a:schemeClr>
              </a:solidFill>
            </a:endParaRPr>
          </a:p>
          <a:p>
            <a:pPr lvl="1"/>
            <a:endParaRPr lang="en-US" sz="5600" dirty="0">
              <a:solidFill>
                <a:schemeClr val="accent1">
                  <a:lumMod val="75000"/>
                </a:schemeClr>
              </a:solidFill>
            </a:endParaRPr>
          </a:p>
          <a:p>
            <a:pPr marL="914400" lvl="2" indent="0">
              <a:buNone/>
            </a:pPr>
            <a:endParaRPr lang="en-US" sz="5600" dirty="0"/>
          </a:p>
          <a:p>
            <a:pPr lvl="1"/>
            <a:endParaRPr lang="en-US" dirty="0"/>
          </a:p>
          <a:p>
            <a:pPr lvl="2"/>
            <a:endParaRPr lang="en-US" dirty="0"/>
          </a:p>
          <a:p>
            <a:pPr lvl="1"/>
            <a:endParaRPr lang="en-US" dirty="0"/>
          </a:p>
        </p:txBody>
      </p:sp>
      <p:sp>
        <p:nvSpPr>
          <p:cNvPr id="4" name="Slide Number Placeholder 3"/>
          <p:cNvSpPr>
            <a:spLocks noGrp="1"/>
          </p:cNvSpPr>
          <p:nvPr>
            <p:ph type="sldNum" sz="quarter" idx="12"/>
          </p:nvPr>
        </p:nvSpPr>
        <p:spPr/>
        <p:txBody>
          <a:bodyPr/>
          <a:lstStyle/>
          <a:p>
            <a:fld id="{8C8ED514-35AA-4ED6-9D40-50C3B09B3AEC}" type="slidenum">
              <a:rPr lang="en-US" smtClean="0"/>
              <a:t>5</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4" name="Rectangle 13">
            <a:extLst>
              <a:ext uri="{FF2B5EF4-FFF2-40B4-BE49-F238E27FC236}">
                <a16:creationId xmlns:a16="http://schemas.microsoft.com/office/drawing/2014/main" id="{9F77B99D-1258-4D27-AEEC-620F1C128F30}"/>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entagon 8">
            <a:extLst>
              <a:ext uri="{FF2B5EF4-FFF2-40B4-BE49-F238E27FC236}">
                <a16:creationId xmlns:a16="http://schemas.microsoft.com/office/drawing/2014/main" id="{E3D14B7A-8C56-4704-AC51-24997A6B1DA8}"/>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Subtitle 2">
            <a:extLst>
              <a:ext uri="{FF2B5EF4-FFF2-40B4-BE49-F238E27FC236}">
                <a16:creationId xmlns:a16="http://schemas.microsoft.com/office/drawing/2014/main" id="{1DC84F65-7924-472E-924C-683E2BEA2724}"/>
              </a:ext>
            </a:extLst>
          </p:cNvPr>
          <p:cNvSpPr txBox="1">
            <a:spLocks/>
          </p:cNvSpPr>
          <p:nvPr/>
        </p:nvSpPr>
        <p:spPr>
          <a:xfrm>
            <a:off x="481021" y="6030829"/>
            <a:ext cx="2724887" cy="437583"/>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solidFill>
                  <a:schemeClr val="bg1"/>
                </a:solidFill>
                <a:latin typeface="Franklin Gothic Medium" panose="020B0603020102020204" pitchFamily="34" charset="0"/>
              </a:rPr>
              <a:t>DYS Transformation Plan</a:t>
            </a:r>
            <a:endParaRPr lang="en-US" sz="2000" dirty="0">
              <a:solidFill>
                <a:schemeClr val="bg1"/>
              </a:solidFill>
              <a:latin typeface="Franklin Gothic Medium" panose="020B0603020102020204" pitchFamily="34" charset="0"/>
            </a:endParaRPr>
          </a:p>
        </p:txBody>
      </p:sp>
    </p:spTree>
    <p:extLst>
      <p:ext uri="{BB962C8B-B14F-4D97-AF65-F5344CB8AC3E}">
        <p14:creationId xmlns:p14="http://schemas.microsoft.com/office/powerpoint/2010/main" val="34852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098619"/>
            <a:ext cx="2142837" cy="1666793"/>
          </a:xfrm>
          <a:prstGeom prst="rect">
            <a:avLst/>
          </a:prstGeom>
        </p:spPr>
      </p:pic>
      <p:sp>
        <p:nvSpPr>
          <p:cNvPr id="2" name="TextBox 1"/>
          <p:cNvSpPr txBox="1"/>
          <p:nvPr/>
        </p:nvSpPr>
        <p:spPr>
          <a:xfrm>
            <a:off x="2794710" y="1210673"/>
            <a:ext cx="8053399" cy="4739759"/>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7CC2"/>
                </a:solidFill>
              </a:rPr>
              <a:t>Individualized treatment plans and treatment teams </a:t>
            </a:r>
          </a:p>
          <a:p>
            <a:endParaRPr lang="en-US" sz="1600" dirty="0">
              <a:solidFill>
                <a:srgbClr val="007CC2"/>
              </a:solidFill>
            </a:endParaRPr>
          </a:p>
          <a:p>
            <a:pPr marL="742950" lvl="1" indent="-285750">
              <a:buFont typeface="Arial" panose="020B0604020202020204" pitchFamily="34" charset="0"/>
              <a:buChar char="•"/>
            </a:pPr>
            <a:r>
              <a:rPr lang="en-US" sz="1400" dirty="0">
                <a:solidFill>
                  <a:srgbClr val="007CC2"/>
                </a:solidFill>
              </a:rPr>
              <a:t>Each youth to receive a personalized treatment plan developed and regularly reviewed by a robust team focused on that youth</a:t>
            </a:r>
          </a:p>
          <a:p>
            <a:pPr marL="742950" lvl="1" indent="-285750">
              <a:buFont typeface="Arial" panose="020B0604020202020204" pitchFamily="34" charset="0"/>
              <a:buChar char="•"/>
            </a:pPr>
            <a:endParaRPr lang="en-US" sz="1400" dirty="0">
              <a:solidFill>
                <a:srgbClr val="007CC2"/>
              </a:solidFill>
            </a:endParaRPr>
          </a:p>
          <a:p>
            <a:pPr marL="742950" lvl="1" indent="-285750">
              <a:buFont typeface="Arial" panose="020B0604020202020204" pitchFamily="34" charset="0"/>
              <a:buChar char="•"/>
            </a:pPr>
            <a:r>
              <a:rPr lang="en-US" sz="1400" dirty="0">
                <a:solidFill>
                  <a:srgbClr val="007CC2"/>
                </a:solidFill>
              </a:rPr>
              <a:t>Addition of licensed behavioral health clinicians, education specialists, and vocational/work professionals to the treatment planning and review team for each youth</a:t>
            </a:r>
          </a:p>
          <a:p>
            <a:pPr marL="742950" lvl="1" indent="-285750">
              <a:buFont typeface="Arial" panose="020B0604020202020204" pitchFamily="34" charset="0"/>
              <a:buChar char="•"/>
            </a:pPr>
            <a:endParaRPr lang="en-US" sz="1400" dirty="0">
              <a:solidFill>
                <a:srgbClr val="007CC2"/>
              </a:solidFill>
            </a:endParaRPr>
          </a:p>
          <a:p>
            <a:pPr marL="742950" lvl="1" indent="-285750">
              <a:buFont typeface="Arial" panose="020B0604020202020204" pitchFamily="34" charset="0"/>
              <a:buChar char="•"/>
            </a:pPr>
            <a:r>
              <a:rPr lang="en-US" sz="1400" dirty="0">
                <a:solidFill>
                  <a:srgbClr val="007CC2"/>
                </a:solidFill>
              </a:rPr>
              <a:t>Addition of the Aftercare Provider and potentially a PASSE Care Coordinator to the treatment planning and review team for each youth</a:t>
            </a:r>
          </a:p>
          <a:p>
            <a:pPr marL="742950" lvl="1" indent="-285750">
              <a:buFont typeface="Arial" panose="020B0604020202020204" pitchFamily="34" charset="0"/>
              <a:buChar char="•"/>
            </a:pPr>
            <a:endParaRPr lang="en-US" sz="1400" dirty="0">
              <a:solidFill>
                <a:srgbClr val="007CC2"/>
              </a:solidFill>
            </a:endParaRPr>
          </a:p>
          <a:p>
            <a:pPr marL="742950" lvl="1" indent="-285750">
              <a:buFont typeface="Arial" panose="020B0604020202020204" pitchFamily="34" charset="0"/>
              <a:buChar char="•"/>
            </a:pPr>
            <a:r>
              <a:rPr lang="en-US" sz="1400" dirty="0">
                <a:solidFill>
                  <a:srgbClr val="007CC2"/>
                </a:solidFill>
              </a:rPr>
              <a:t>Treatment plan to include a family/community component, focused on ensuring successful re-integration of the youth into family and community following completion of treatment.   The family and community evaluation produced by the Aftercare Provider is key to developing this portion of the treatment plan.</a:t>
            </a:r>
          </a:p>
          <a:p>
            <a:pPr marL="742950" lvl="1" indent="-285750">
              <a:buFont typeface="Arial" panose="020B0604020202020204" pitchFamily="34" charset="0"/>
              <a:buChar char="•"/>
            </a:pPr>
            <a:endParaRPr lang="en-US" sz="1400" dirty="0">
              <a:solidFill>
                <a:srgbClr val="007CC2"/>
              </a:solidFill>
            </a:endParaRPr>
          </a:p>
          <a:p>
            <a:pPr marL="742950" lvl="1" indent="-285750">
              <a:buFont typeface="Arial" panose="020B0604020202020204" pitchFamily="34" charset="0"/>
              <a:buChar char="•"/>
            </a:pPr>
            <a:r>
              <a:rPr lang="en-US" sz="1400" dirty="0">
                <a:solidFill>
                  <a:srgbClr val="007CC2"/>
                </a:solidFill>
              </a:rPr>
              <a:t>Treatment progress reviews by the youth’s treatment team at one- to three-month intervals.</a:t>
            </a:r>
          </a:p>
          <a:p>
            <a:pPr lvl="1"/>
            <a:endParaRPr lang="en-US" sz="1400" dirty="0">
              <a:solidFill>
                <a:srgbClr val="007CC2"/>
              </a:solidFill>
            </a:endParaRPr>
          </a:p>
          <a:p>
            <a:pPr marL="742950" lvl="1" indent="-285750">
              <a:buFont typeface="Arial" panose="020B0604020202020204" pitchFamily="34" charset="0"/>
              <a:buChar char="•"/>
            </a:pPr>
            <a:r>
              <a:rPr lang="en-US" sz="1400" dirty="0">
                <a:solidFill>
                  <a:srgbClr val="007CC2"/>
                </a:solidFill>
              </a:rPr>
              <a:t>Through consistent monitoring, the treatment team will be able to gauge when the youth is ready to return home and make recommendations to the director in order to begin the process for discharge to a home setting.</a:t>
            </a:r>
          </a:p>
        </p:txBody>
      </p:sp>
      <p:sp>
        <p:nvSpPr>
          <p:cNvPr id="5" name="TextBox 4"/>
          <p:cNvSpPr txBox="1"/>
          <p:nvPr/>
        </p:nvSpPr>
        <p:spPr>
          <a:xfrm>
            <a:off x="2794709" y="450781"/>
            <a:ext cx="8467339" cy="646331"/>
          </a:xfrm>
          <a:prstGeom prst="rect">
            <a:avLst/>
          </a:prstGeom>
          <a:noFill/>
        </p:spPr>
        <p:txBody>
          <a:bodyPr wrap="square" rtlCol="0">
            <a:spAutoFit/>
          </a:bodyPr>
          <a:lstStyle/>
          <a:p>
            <a:r>
              <a:rPr lang="en-US" sz="3600" b="1" u="sng" dirty="0"/>
              <a:t>Strengthening Treatment – By July 2019</a:t>
            </a:r>
          </a:p>
        </p:txBody>
      </p:sp>
      <p:sp>
        <p:nvSpPr>
          <p:cNvPr id="3" name="Slide Number Placeholder 2"/>
          <p:cNvSpPr>
            <a:spLocks noGrp="1"/>
          </p:cNvSpPr>
          <p:nvPr>
            <p:ph type="sldNum" sz="quarter" idx="12"/>
          </p:nvPr>
        </p:nvSpPr>
        <p:spPr/>
        <p:txBody>
          <a:bodyPr/>
          <a:lstStyle/>
          <a:p>
            <a:fld id="{8C8ED514-35AA-4ED6-9D40-50C3B09B3AEC}" type="slidenum">
              <a:rPr lang="en-US" smtClean="0"/>
              <a:t>6</a:t>
            </a:fld>
            <a:endParaRPr lang="en-US"/>
          </a:p>
        </p:txBody>
      </p:sp>
      <p:sp>
        <p:nvSpPr>
          <p:cNvPr id="11" name="Rectangle 10">
            <a:extLst>
              <a:ext uri="{FF2B5EF4-FFF2-40B4-BE49-F238E27FC236}">
                <a16:creationId xmlns:a16="http://schemas.microsoft.com/office/drawing/2014/main" id="{6D19ADFB-9221-468F-B8A7-8AFCD2DF448F}"/>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entagon 8">
            <a:extLst>
              <a:ext uri="{FF2B5EF4-FFF2-40B4-BE49-F238E27FC236}">
                <a16:creationId xmlns:a16="http://schemas.microsoft.com/office/drawing/2014/main" id="{3C5EE08F-8ADC-4100-8A67-6069A6D3DA5A}"/>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Subtitle 2">
            <a:extLst>
              <a:ext uri="{FF2B5EF4-FFF2-40B4-BE49-F238E27FC236}">
                <a16:creationId xmlns:a16="http://schemas.microsoft.com/office/drawing/2014/main" id="{F3D3449A-AE3B-4996-960E-2D45FF89E548}"/>
              </a:ext>
            </a:extLst>
          </p:cNvPr>
          <p:cNvSpPr>
            <a:spLocks noGrp="1"/>
          </p:cNvSpPr>
          <p:nvPr>
            <p:ph type="subTitle" idx="1"/>
          </p:nvPr>
        </p:nvSpPr>
        <p:spPr>
          <a:xfrm>
            <a:off x="481021" y="6030829"/>
            <a:ext cx="2724887" cy="437583"/>
          </a:xfrm>
        </p:spPr>
        <p:txBody>
          <a:bodyPr>
            <a:normAutofit fontScale="85000" lnSpcReduction="10000"/>
          </a:bodyPr>
          <a:lstStyle/>
          <a:p>
            <a:pPr algn="l"/>
            <a:r>
              <a:rPr lang="en-US" sz="2000" dirty="0">
                <a:solidFill>
                  <a:schemeClr val="bg1"/>
                </a:solidFill>
                <a:latin typeface="Franklin Gothic Medium" panose="020B0603020102020204" pitchFamily="34" charset="0"/>
              </a:rPr>
              <a:t>DYS Transformation Plan</a:t>
            </a:r>
          </a:p>
        </p:txBody>
      </p:sp>
    </p:spTree>
    <p:extLst>
      <p:ext uri="{BB962C8B-B14F-4D97-AF65-F5344CB8AC3E}">
        <p14:creationId xmlns:p14="http://schemas.microsoft.com/office/powerpoint/2010/main" val="215406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93039" y="5014891"/>
            <a:ext cx="2142837" cy="1666793"/>
          </a:xfrm>
          <a:prstGeom prst="rect">
            <a:avLst/>
          </a:prstGeom>
        </p:spPr>
      </p:pic>
      <p:sp>
        <p:nvSpPr>
          <p:cNvPr id="2" name="TextBox 1"/>
          <p:cNvSpPr txBox="1"/>
          <p:nvPr/>
        </p:nvSpPr>
        <p:spPr>
          <a:xfrm>
            <a:off x="2603193" y="1097112"/>
            <a:ext cx="8319272" cy="4585871"/>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7CC2"/>
                </a:solidFill>
              </a:rPr>
              <a:t>Improve internal operations to ensure time youth spend in DYS custody is effective</a:t>
            </a:r>
          </a:p>
          <a:p>
            <a:pPr marL="742950" lvl="1" indent="-285750">
              <a:buFont typeface="Arial" panose="020B0604020202020204" pitchFamily="34" charset="0"/>
              <a:buChar char="•"/>
            </a:pPr>
            <a:r>
              <a:rPr lang="en-US" sz="1400" dirty="0">
                <a:solidFill>
                  <a:srgbClr val="007CC2"/>
                </a:solidFill>
              </a:rPr>
              <a:t>Improved intake process ensures youth go directly into an assessment bed and from assessment directly into a treatment placement.   </a:t>
            </a:r>
          </a:p>
          <a:p>
            <a:pPr marL="1200150" lvl="2" indent="-285750">
              <a:buFont typeface="Arial" panose="020B0604020202020204" pitchFamily="34" charset="0"/>
              <a:buChar char="•"/>
            </a:pPr>
            <a:r>
              <a:rPr lang="en-US" sz="1400" dirty="0">
                <a:solidFill>
                  <a:srgbClr val="007CC2"/>
                </a:solidFill>
              </a:rPr>
              <a:t>DYS will ensure all information needed for assessment is available</a:t>
            </a:r>
          </a:p>
          <a:p>
            <a:pPr marL="1200150" lvl="2" indent="-285750">
              <a:buFont typeface="Arial" panose="020B0604020202020204" pitchFamily="34" charset="0"/>
              <a:buChar char="•"/>
            </a:pPr>
            <a:r>
              <a:rPr lang="en-US" sz="1400" dirty="0">
                <a:solidFill>
                  <a:srgbClr val="007CC2"/>
                </a:solidFill>
              </a:rPr>
              <a:t>Juvenile Detention Center use pending assessment or placement will be reduced/eliminated before June 2019</a:t>
            </a:r>
          </a:p>
          <a:p>
            <a:pPr marL="742950" lvl="1" indent="-285750">
              <a:buFont typeface="Arial" panose="020B0604020202020204" pitchFamily="34" charset="0"/>
              <a:buChar char="•"/>
            </a:pPr>
            <a:r>
              <a:rPr lang="en-US" sz="1400" dirty="0">
                <a:solidFill>
                  <a:srgbClr val="007CC2"/>
                </a:solidFill>
              </a:rPr>
              <a:t>Improved discharge process streamlines youth’s return to the community when treatment is completed</a:t>
            </a:r>
          </a:p>
          <a:p>
            <a:pPr marL="742950" lvl="1" indent="-285750">
              <a:buFont typeface="Arial" panose="020B0604020202020204" pitchFamily="34" charset="0"/>
              <a:buChar char="•"/>
            </a:pPr>
            <a:r>
              <a:rPr lang="en-US" sz="1400" dirty="0">
                <a:solidFill>
                  <a:srgbClr val="007CC2"/>
                </a:solidFill>
              </a:rPr>
              <a:t>Reporting developed so that stakeholders (Judiciary and CBPs) can track progress of youth from intake, through treatment, to discharge</a:t>
            </a:r>
          </a:p>
          <a:p>
            <a:pPr marL="742950" lvl="1" indent="-285750">
              <a:buFont typeface="Arial" panose="020B0604020202020204" pitchFamily="34" charset="0"/>
              <a:buChar char="•"/>
            </a:pPr>
            <a:endParaRPr lang="en-US" sz="800" dirty="0">
              <a:solidFill>
                <a:srgbClr val="007CC2"/>
              </a:solidFill>
            </a:endParaRPr>
          </a:p>
          <a:p>
            <a:pPr marL="285750" indent="-285750">
              <a:buFont typeface="Arial" panose="020B0604020202020204" pitchFamily="34" charset="0"/>
              <a:buChar char="•"/>
            </a:pPr>
            <a:r>
              <a:rPr lang="en-US" sz="2000" dirty="0">
                <a:solidFill>
                  <a:srgbClr val="007CC2"/>
                </a:solidFill>
              </a:rPr>
              <a:t>Family engagement becomes core component of the youth’s treatment plan</a:t>
            </a:r>
          </a:p>
          <a:p>
            <a:pPr marL="742950" lvl="1" indent="-285750">
              <a:buFont typeface="Arial" panose="020B0604020202020204" pitchFamily="34" charset="0"/>
              <a:buChar char="•"/>
            </a:pPr>
            <a:r>
              <a:rPr lang="en-US" sz="1400" dirty="0">
                <a:solidFill>
                  <a:srgbClr val="007CC2"/>
                </a:solidFill>
              </a:rPr>
              <a:t>Aftercare Providers become part of the youth’s treatment team from the beginning</a:t>
            </a:r>
          </a:p>
          <a:p>
            <a:pPr marL="742950" lvl="1" indent="-285750">
              <a:buFont typeface="Arial" panose="020B0604020202020204" pitchFamily="34" charset="0"/>
              <a:buChar char="•"/>
            </a:pPr>
            <a:r>
              <a:rPr lang="en-US" sz="1400" dirty="0">
                <a:solidFill>
                  <a:srgbClr val="007CC2"/>
                </a:solidFill>
              </a:rPr>
              <a:t>Expanded timely field evaluations prepared by the Aftercare Provider will provide critical information for developing the youth’s treatment plan and identifying supports needed for the youth to return home</a:t>
            </a:r>
          </a:p>
          <a:p>
            <a:pPr marL="1200150" lvl="2" indent="-285750">
              <a:buFont typeface="Arial" panose="020B0604020202020204" pitchFamily="34" charset="0"/>
              <a:buChar char="•"/>
            </a:pPr>
            <a:r>
              <a:rPr lang="en-US" sz="1400" dirty="0">
                <a:solidFill>
                  <a:srgbClr val="007CC2"/>
                </a:solidFill>
              </a:rPr>
              <a:t>New incentive payments to Aftercare Providers for field evaluations will start January 2019</a:t>
            </a:r>
          </a:p>
          <a:p>
            <a:pPr marL="1200150" lvl="2" indent="-285750">
              <a:buFont typeface="Arial" panose="020B0604020202020204" pitchFamily="34" charset="0"/>
              <a:buChar char="•"/>
            </a:pPr>
            <a:r>
              <a:rPr lang="en-US" sz="1400" dirty="0">
                <a:solidFill>
                  <a:srgbClr val="007CC2"/>
                </a:solidFill>
              </a:rPr>
              <a:t>Care coordinators, focused on behavioral health, medical needs, and other supports are members of the youth’s treatment team</a:t>
            </a:r>
            <a:endParaRPr lang="en-US" dirty="0">
              <a:solidFill>
                <a:srgbClr val="007CC2"/>
              </a:solidFill>
            </a:endParaRPr>
          </a:p>
        </p:txBody>
      </p:sp>
      <p:sp>
        <p:nvSpPr>
          <p:cNvPr id="5" name="TextBox 4"/>
          <p:cNvSpPr txBox="1"/>
          <p:nvPr/>
        </p:nvSpPr>
        <p:spPr>
          <a:xfrm>
            <a:off x="2794710" y="450781"/>
            <a:ext cx="7647710" cy="646331"/>
          </a:xfrm>
          <a:prstGeom prst="rect">
            <a:avLst/>
          </a:prstGeom>
          <a:noFill/>
        </p:spPr>
        <p:txBody>
          <a:bodyPr wrap="square" rtlCol="0">
            <a:spAutoFit/>
          </a:bodyPr>
          <a:lstStyle/>
          <a:p>
            <a:r>
              <a:rPr lang="en-US" sz="3600" b="1" u="sng" dirty="0"/>
              <a:t>Strengthening Treatment by July 2019</a:t>
            </a:r>
            <a:endParaRPr lang="en-US" sz="1200" b="1" u="sng" dirty="0"/>
          </a:p>
        </p:txBody>
      </p:sp>
      <p:sp>
        <p:nvSpPr>
          <p:cNvPr id="3" name="Slide Number Placeholder 2"/>
          <p:cNvSpPr>
            <a:spLocks noGrp="1"/>
          </p:cNvSpPr>
          <p:nvPr>
            <p:ph type="sldNum" sz="quarter" idx="12"/>
          </p:nvPr>
        </p:nvSpPr>
        <p:spPr/>
        <p:txBody>
          <a:bodyPr/>
          <a:lstStyle/>
          <a:p>
            <a:fld id="{8C8ED514-35AA-4ED6-9D40-50C3B09B3AEC}" type="slidenum">
              <a:rPr lang="en-US" smtClean="0"/>
              <a:t>7</a:t>
            </a:fld>
            <a:endParaRPr lang="en-US"/>
          </a:p>
        </p:txBody>
      </p:sp>
      <p:sp>
        <p:nvSpPr>
          <p:cNvPr id="11" name="Rectangle 10">
            <a:extLst>
              <a:ext uri="{FF2B5EF4-FFF2-40B4-BE49-F238E27FC236}">
                <a16:creationId xmlns:a16="http://schemas.microsoft.com/office/drawing/2014/main" id="{3F79CB18-BB90-4EFC-A826-E484291F3C58}"/>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entagon 8">
            <a:extLst>
              <a:ext uri="{FF2B5EF4-FFF2-40B4-BE49-F238E27FC236}">
                <a16:creationId xmlns:a16="http://schemas.microsoft.com/office/drawing/2014/main" id="{4F08B8DB-1D65-4A0D-9465-F0C86696742B}"/>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Subtitle 2">
            <a:extLst>
              <a:ext uri="{FF2B5EF4-FFF2-40B4-BE49-F238E27FC236}">
                <a16:creationId xmlns:a16="http://schemas.microsoft.com/office/drawing/2014/main" id="{7920776C-94E8-4E1E-A85D-EE9522A76A2D}"/>
              </a:ext>
            </a:extLst>
          </p:cNvPr>
          <p:cNvSpPr>
            <a:spLocks noGrp="1"/>
          </p:cNvSpPr>
          <p:nvPr>
            <p:ph type="subTitle" idx="1"/>
          </p:nvPr>
        </p:nvSpPr>
        <p:spPr>
          <a:xfrm>
            <a:off x="481021" y="6030829"/>
            <a:ext cx="2724887" cy="437583"/>
          </a:xfrm>
        </p:spPr>
        <p:txBody>
          <a:bodyPr>
            <a:normAutofit fontScale="85000" lnSpcReduction="10000"/>
          </a:bodyPr>
          <a:lstStyle/>
          <a:p>
            <a:pPr algn="l"/>
            <a:r>
              <a:rPr lang="en-US" sz="2000" dirty="0">
                <a:solidFill>
                  <a:schemeClr val="bg1"/>
                </a:solidFill>
                <a:latin typeface="Franklin Gothic Medium" panose="020B0603020102020204" pitchFamily="34" charset="0"/>
              </a:rPr>
              <a:t>DYS Transformation Plan</a:t>
            </a:r>
          </a:p>
        </p:txBody>
      </p:sp>
    </p:spTree>
    <p:extLst>
      <p:ext uri="{BB962C8B-B14F-4D97-AF65-F5344CB8AC3E}">
        <p14:creationId xmlns:p14="http://schemas.microsoft.com/office/powerpoint/2010/main" val="1321745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2" y="4989953"/>
            <a:ext cx="2142837" cy="1666793"/>
          </a:xfrm>
          <a:prstGeom prst="rect">
            <a:avLst/>
          </a:prstGeom>
        </p:spPr>
      </p:pic>
      <p:sp>
        <p:nvSpPr>
          <p:cNvPr id="2" name="TextBox 1"/>
          <p:cNvSpPr txBox="1"/>
          <p:nvPr/>
        </p:nvSpPr>
        <p:spPr>
          <a:xfrm>
            <a:off x="1839483" y="1419709"/>
            <a:ext cx="5867109" cy="4955203"/>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7CC2"/>
                </a:solidFill>
              </a:rPr>
              <a:t>Residential facilities rebalanced and improved</a:t>
            </a:r>
          </a:p>
          <a:p>
            <a:pPr marL="742950" lvl="1" indent="-285750">
              <a:buFont typeface="Arial" panose="020B0604020202020204" pitchFamily="34" charset="0"/>
              <a:buChar char="•"/>
            </a:pPr>
            <a:r>
              <a:rPr lang="en-US" sz="1400" dirty="0">
                <a:solidFill>
                  <a:srgbClr val="007CC2"/>
                </a:solidFill>
              </a:rPr>
              <a:t>Facilities reduced from seven (7) to five (5) by July of 2019</a:t>
            </a:r>
          </a:p>
          <a:p>
            <a:pPr marL="1200150" lvl="2" indent="-285750">
              <a:buFont typeface="Arial" panose="020B0604020202020204" pitchFamily="34" charset="0"/>
              <a:buChar char="•"/>
            </a:pPr>
            <a:r>
              <a:rPr lang="en-US" sz="1400" dirty="0">
                <a:solidFill>
                  <a:srgbClr val="007CC2"/>
                </a:solidFill>
              </a:rPr>
              <a:t>Colt and Dermott 11-17 closed</a:t>
            </a:r>
          </a:p>
          <a:p>
            <a:pPr marL="742950" lvl="1" indent="-285750">
              <a:buFont typeface="Arial" panose="020B0604020202020204" pitchFamily="34" charset="0"/>
              <a:buChar char="•"/>
            </a:pPr>
            <a:r>
              <a:rPr lang="en-US" sz="1400" dirty="0">
                <a:solidFill>
                  <a:srgbClr val="007CC2"/>
                </a:solidFill>
              </a:rPr>
              <a:t>Harrisburg converted to an all-female facility</a:t>
            </a:r>
          </a:p>
          <a:p>
            <a:pPr marL="742950" lvl="1" indent="-285750">
              <a:buFont typeface="Arial" panose="020B0604020202020204" pitchFamily="34" charset="0"/>
              <a:buChar char="•"/>
            </a:pPr>
            <a:r>
              <a:rPr lang="en-US" sz="1400" dirty="0">
                <a:solidFill>
                  <a:srgbClr val="007CC2"/>
                </a:solidFill>
              </a:rPr>
              <a:t>Infrastructure investments to improve facilities</a:t>
            </a:r>
          </a:p>
          <a:p>
            <a:pPr marL="1200150" lvl="2" indent="-285750">
              <a:buFont typeface="Arial" panose="020B0604020202020204" pitchFamily="34" charset="0"/>
              <a:buChar char="•"/>
            </a:pPr>
            <a:r>
              <a:rPr lang="en-US" sz="1400" dirty="0">
                <a:solidFill>
                  <a:srgbClr val="007CC2"/>
                </a:solidFill>
              </a:rPr>
              <a:t>Locking system at AJATC</a:t>
            </a:r>
          </a:p>
          <a:p>
            <a:pPr marL="1200150" lvl="2" indent="-285750">
              <a:buFont typeface="Arial" panose="020B0604020202020204" pitchFamily="34" charset="0"/>
              <a:buChar char="•"/>
            </a:pPr>
            <a:r>
              <a:rPr lang="en-US" sz="1400" dirty="0">
                <a:solidFill>
                  <a:srgbClr val="007CC2"/>
                </a:solidFill>
              </a:rPr>
              <a:t>Sewer and other repairs at Mansfield</a:t>
            </a:r>
          </a:p>
          <a:p>
            <a:pPr marL="1200150" lvl="2" indent="-285750">
              <a:buFont typeface="Arial" panose="020B0604020202020204" pitchFamily="34" charset="0"/>
              <a:buChar char="•"/>
            </a:pPr>
            <a:r>
              <a:rPr lang="en-US" sz="1400" dirty="0">
                <a:solidFill>
                  <a:srgbClr val="007CC2"/>
                </a:solidFill>
              </a:rPr>
              <a:t>HVAC system at Dermott 18-21</a:t>
            </a:r>
          </a:p>
          <a:p>
            <a:pPr marL="742950" lvl="1" indent="-285750">
              <a:buFont typeface="Arial" panose="020B0604020202020204" pitchFamily="34" charset="0"/>
              <a:buChar char="•"/>
            </a:pPr>
            <a:r>
              <a:rPr lang="en-US" sz="1400" dirty="0">
                <a:solidFill>
                  <a:srgbClr val="007CC2"/>
                </a:solidFill>
              </a:rPr>
              <a:t>Vocational program expanded at Dermott 18-21</a:t>
            </a:r>
          </a:p>
          <a:p>
            <a:pPr marL="1200150" lvl="2" indent="-285750">
              <a:buFont typeface="Arial" panose="020B0604020202020204" pitchFamily="34" charset="0"/>
              <a:buChar char="•"/>
            </a:pPr>
            <a:r>
              <a:rPr lang="en-US" sz="1400" dirty="0">
                <a:solidFill>
                  <a:srgbClr val="007CC2"/>
                </a:solidFill>
              </a:rPr>
              <a:t>Equipment purchase to allow for on-site vocational training</a:t>
            </a:r>
          </a:p>
          <a:p>
            <a:pPr marL="285750" indent="-285750">
              <a:buFont typeface="Arial" panose="020B0604020202020204" pitchFamily="34" charset="0"/>
              <a:buChar char="•"/>
            </a:pPr>
            <a:endParaRPr lang="en-US" sz="1600" dirty="0">
              <a:solidFill>
                <a:srgbClr val="007CC2"/>
              </a:solidFill>
            </a:endParaRPr>
          </a:p>
          <a:p>
            <a:pPr marL="285750" indent="-285750">
              <a:buFont typeface="Arial" panose="020B0604020202020204" pitchFamily="34" charset="0"/>
              <a:buChar char="•"/>
            </a:pPr>
            <a:r>
              <a:rPr lang="en-US" sz="2000" dirty="0">
                <a:solidFill>
                  <a:srgbClr val="007CC2"/>
                </a:solidFill>
              </a:rPr>
              <a:t>Group Home and Specialty Placement Beds Increased</a:t>
            </a:r>
          </a:p>
          <a:p>
            <a:pPr marL="742950" lvl="1" indent="-285750">
              <a:buFont typeface="Arial" panose="020B0604020202020204" pitchFamily="34" charset="0"/>
              <a:buChar char="•"/>
            </a:pPr>
            <a:r>
              <a:rPr lang="en-US" sz="1400" dirty="0">
                <a:solidFill>
                  <a:srgbClr val="007CC2"/>
                </a:solidFill>
              </a:rPr>
              <a:t>Ten (10) additional beds to be added in January of 2019</a:t>
            </a:r>
          </a:p>
          <a:p>
            <a:pPr marL="742950" lvl="1" indent="-285750">
              <a:buFont typeface="Arial" panose="020B0604020202020204" pitchFamily="34" charset="0"/>
              <a:buChar char="•"/>
            </a:pPr>
            <a:r>
              <a:rPr lang="en-US" sz="1400" dirty="0">
                <a:solidFill>
                  <a:srgbClr val="007CC2"/>
                </a:solidFill>
              </a:rPr>
              <a:t>Total of forty-one (41) additional beds to be added in July of 2019</a:t>
            </a:r>
          </a:p>
          <a:p>
            <a:pPr marL="1200150" lvl="2" indent="-285750">
              <a:buFont typeface="Arial" panose="020B0604020202020204" pitchFamily="34" charset="0"/>
              <a:buChar char="•"/>
            </a:pPr>
            <a:r>
              <a:rPr lang="en-US" sz="1400" dirty="0">
                <a:solidFill>
                  <a:srgbClr val="007CC2"/>
                </a:solidFill>
              </a:rPr>
              <a:t>Doubles the total number of group home and specialty beds</a:t>
            </a:r>
          </a:p>
          <a:p>
            <a:pPr marL="1200150" lvl="2" indent="-285750">
              <a:buFont typeface="Arial" panose="020B0604020202020204" pitchFamily="34" charset="0"/>
              <a:buChar char="•"/>
            </a:pPr>
            <a:r>
              <a:rPr lang="en-US" sz="1400" dirty="0">
                <a:solidFill>
                  <a:srgbClr val="007CC2"/>
                </a:solidFill>
              </a:rPr>
              <a:t>New procurements will seek additional beds around the state</a:t>
            </a:r>
          </a:p>
          <a:p>
            <a:pPr marL="1200150" lvl="2" indent="-285750">
              <a:buFont typeface="Arial" panose="020B0604020202020204" pitchFamily="34" charset="0"/>
              <a:buChar char="•"/>
            </a:pPr>
            <a:r>
              <a:rPr lang="en-US" sz="1400" dirty="0">
                <a:solidFill>
                  <a:srgbClr val="007CC2"/>
                </a:solidFill>
              </a:rPr>
              <a:t>Treatment requirements will be strengthened</a:t>
            </a:r>
          </a:p>
          <a:p>
            <a:pPr marL="1200150" lvl="2" indent="-285750">
              <a:buFont typeface="Arial" panose="020B0604020202020204" pitchFamily="34" charset="0"/>
              <a:buChar char="•"/>
            </a:pPr>
            <a:endParaRPr lang="en-US" sz="1400" dirty="0">
              <a:solidFill>
                <a:srgbClr val="007CC2"/>
              </a:solidFill>
            </a:endParaRPr>
          </a:p>
          <a:p>
            <a:pPr marL="1200150" lvl="2" indent="-285750">
              <a:buFont typeface="Arial" panose="020B0604020202020204" pitchFamily="34" charset="0"/>
              <a:buChar char="•"/>
            </a:pPr>
            <a:endParaRPr lang="en-US" sz="1400" dirty="0">
              <a:solidFill>
                <a:srgbClr val="007CC2"/>
              </a:solidFill>
            </a:endParaRPr>
          </a:p>
          <a:p>
            <a:endParaRPr lang="en-US" sz="1600" dirty="0">
              <a:solidFill>
                <a:srgbClr val="007CC2"/>
              </a:solidFill>
            </a:endParaRPr>
          </a:p>
        </p:txBody>
      </p:sp>
      <p:sp>
        <p:nvSpPr>
          <p:cNvPr id="5" name="TextBox 4"/>
          <p:cNvSpPr txBox="1"/>
          <p:nvPr/>
        </p:nvSpPr>
        <p:spPr>
          <a:xfrm>
            <a:off x="2794709" y="450781"/>
            <a:ext cx="9195128" cy="646331"/>
          </a:xfrm>
          <a:prstGeom prst="rect">
            <a:avLst/>
          </a:prstGeom>
          <a:noFill/>
        </p:spPr>
        <p:txBody>
          <a:bodyPr wrap="square" rtlCol="0">
            <a:spAutoFit/>
          </a:bodyPr>
          <a:lstStyle/>
          <a:p>
            <a:r>
              <a:rPr lang="en-US" sz="3600" b="1" u="sng" dirty="0"/>
              <a:t>Strengthening Placement Options by July 2019</a:t>
            </a:r>
          </a:p>
        </p:txBody>
      </p:sp>
      <p:sp>
        <p:nvSpPr>
          <p:cNvPr id="25" name="Subtitle 2">
            <a:extLst>
              <a:ext uri="{FF2B5EF4-FFF2-40B4-BE49-F238E27FC236}">
                <a16:creationId xmlns:a16="http://schemas.microsoft.com/office/drawing/2014/main" id="{9A94B3A6-A4F5-4275-A309-B4D1004D020A}"/>
              </a:ext>
            </a:extLst>
          </p:cNvPr>
          <p:cNvSpPr>
            <a:spLocks noGrp="1"/>
          </p:cNvSpPr>
          <p:nvPr>
            <p:ph type="subTitle" idx="1"/>
          </p:nvPr>
        </p:nvSpPr>
        <p:spPr>
          <a:xfrm>
            <a:off x="549789" y="5997472"/>
            <a:ext cx="2579388" cy="370558"/>
          </a:xfrm>
        </p:spPr>
        <p:txBody>
          <a:bodyPr>
            <a:normAutofit fontScale="85000" lnSpcReduction="10000"/>
          </a:bodyPr>
          <a:lstStyle/>
          <a:p>
            <a:pPr algn="l"/>
            <a:r>
              <a:rPr lang="en-US" sz="2000" dirty="0">
                <a:solidFill>
                  <a:schemeClr val="bg1"/>
                </a:solidFill>
                <a:latin typeface="Franklin Gothic Medium" panose="020B0603020102020204" pitchFamily="34" charset="0"/>
              </a:rPr>
              <a:t>DYS Transformation Plan</a:t>
            </a:r>
          </a:p>
          <a:p>
            <a:pPr algn="l"/>
            <a:endParaRPr lang="en-US" sz="2000" dirty="0">
              <a:solidFill>
                <a:srgbClr val="007CC2"/>
              </a:solidFill>
              <a:latin typeface="Franklin Gothic Medium" panose="020B0603020102020204" pitchFamily="34" charset="0"/>
            </a:endParaRPr>
          </a:p>
        </p:txBody>
      </p:sp>
      <p:sp>
        <p:nvSpPr>
          <p:cNvPr id="3" name="Slide Number Placeholder 2"/>
          <p:cNvSpPr>
            <a:spLocks noGrp="1"/>
          </p:cNvSpPr>
          <p:nvPr>
            <p:ph type="sldNum" sz="quarter" idx="12"/>
          </p:nvPr>
        </p:nvSpPr>
        <p:spPr/>
        <p:txBody>
          <a:bodyPr/>
          <a:lstStyle/>
          <a:p>
            <a:fld id="{8C8ED514-35AA-4ED6-9D40-50C3B09B3AEC}" type="slidenum">
              <a:rPr lang="en-US" smtClean="0"/>
              <a:t>8</a:t>
            </a:fld>
            <a:endParaRPr lang="en-US" dirty="0"/>
          </a:p>
        </p:txBody>
      </p:sp>
      <p:sp>
        <p:nvSpPr>
          <p:cNvPr id="9" name="Rectangle 8">
            <a:extLst>
              <a:ext uri="{FF2B5EF4-FFF2-40B4-BE49-F238E27FC236}">
                <a16:creationId xmlns:a16="http://schemas.microsoft.com/office/drawing/2014/main" id="{A51C66AD-7FA2-48B4-961A-221CCD7A2E58}"/>
              </a:ext>
            </a:extLst>
          </p:cNvPr>
          <p:cNvSpPr/>
          <p:nvPr/>
        </p:nvSpPr>
        <p:spPr>
          <a:xfrm>
            <a:off x="-1292984" y="-108065"/>
            <a:ext cx="2871853"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entagon 8">
            <a:extLst>
              <a:ext uri="{FF2B5EF4-FFF2-40B4-BE49-F238E27FC236}">
                <a16:creationId xmlns:a16="http://schemas.microsoft.com/office/drawing/2014/main" id="{35C1A7B7-4003-4140-9058-69CBD7B08D00}"/>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Subtitle 2">
            <a:extLst>
              <a:ext uri="{FF2B5EF4-FFF2-40B4-BE49-F238E27FC236}">
                <a16:creationId xmlns:a16="http://schemas.microsoft.com/office/drawing/2014/main" id="{096AEB65-E9A0-4FBF-9435-7182AA89E9D2}"/>
              </a:ext>
            </a:extLst>
          </p:cNvPr>
          <p:cNvSpPr txBox="1">
            <a:spLocks/>
          </p:cNvSpPr>
          <p:nvPr/>
        </p:nvSpPr>
        <p:spPr>
          <a:xfrm>
            <a:off x="481021" y="6030829"/>
            <a:ext cx="2724887" cy="437583"/>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a:solidFill>
                  <a:schemeClr val="bg1"/>
                </a:solidFill>
                <a:latin typeface="Franklin Gothic Medium" panose="020B0603020102020204" pitchFamily="34" charset="0"/>
              </a:rPr>
              <a:t>DYS Transformation Plan</a:t>
            </a:r>
            <a:endParaRPr lang="en-US" sz="2000" dirty="0">
              <a:solidFill>
                <a:schemeClr val="bg1"/>
              </a:solidFill>
              <a:latin typeface="Franklin Gothic Medium" panose="020B0603020102020204" pitchFamily="34" charset="0"/>
            </a:endParaRPr>
          </a:p>
        </p:txBody>
      </p:sp>
      <p:sp>
        <p:nvSpPr>
          <p:cNvPr id="4" name="TextBox 3"/>
          <p:cNvSpPr txBox="1"/>
          <p:nvPr/>
        </p:nvSpPr>
        <p:spPr>
          <a:xfrm>
            <a:off x="6833720" y="1473860"/>
            <a:ext cx="4847357" cy="2123658"/>
          </a:xfrm>
          <a:prstGeom prst="rect">
            <a:avLst/>
          </a:prstGeom>
          <a:noFill/>
        </p:spPr>
        <p:txBody>
          <a:bodyPr wrap="square" rtlCol="0">
            <a:spAutoFit/>
          </a:bodyPr>
          <a:lstStyle/>
          <a:p>
            <a:pPr marL="1200150" lvl="2" indent="-285750">
              <a:buFont typeface="Arial" panose="020B0604020202020204" pitchFamily="34" charset="0"/>
              <a:buChar char="•"/>
            </a:pPr>
            <a:r>
              <a:rPr lang="en-US" sz="2000" dirty="0">
                <a:solidFill>
                  <a:srgbClr val="007CC2"/>
                </a:solidFill>
              </a:rPr>
              <a:t>Enhanced Quality Assurance</a:t>
            </a:r>
          </a:p>
          <a:p>
            <a:pPr marL="1657350" lvl="3" indent="-285750">
              <a:buFont typeface="Arial" panose="020B0604020202020204" pitchFamily="34" charset="0"/>
              <a:buChar char="•"/>
            </a:pPr>
            <a:r>
              <a:rPr lang="en-US" sz="1400" dirty="0">
                <a:solidFill>
                  <a:schemeClr val="accent1">
                    <a:lumMod val="75000"/>
                  </a:schemeClr>
                </a:solidFill>
              </a:rPr>
              <a:t>Enhanced health and safety monitoring conducted by the Division of Child Care and Early Childhood Education;</a:t>
            </a:r>
          </a:p>
          <a:p>
            <a:pPr marL="1657350" lvl="3" indent="-285750">
              <a:buFont typeface="Arial" panose="020B0604020202020204" pitchFamily="34" charset="0"/>
              <a:buChar char="•"/>
            </a:pPr>
            <a:r>
              <a:rPr lang="en-US" sz="1400" dirty="0">
                <a:solidFill>
                  <a:schemeClr val="accent1">
                    <a:lumMod val="75000"/>
                  </a:schemeClr>
                </a:solidFill>
              </a:rPr>
              <a:t>Treatment monitoring conducted by the Division of Provider Services and Quality Assurance;</a:t>
            </a:r>
          </a:p>
          <a:p>
            <a:pPr marL="1657350" lvl="3" indent="-285750">
              <a:buFont typeface="Arial" panose="020B0604020202020204" pitchFamily="34" charset="0"/>
              <a:buChar char="•"/>
            </a:pPr>
            <a:r>
              <a:rPr lang="en-US" sz="1400" dirty="0">
                <a:solidFill>
                  <a:schemeClr val="accent1">
                    <a:lumMod val="75000"/>
                  </a:schemeClr>
                </a:solidFill>
              </a:rPr>
              <a:t>Financial monitoring by the Office of Payment Integrity and Audit</a:t>
            </a:r>
            <a:endParaRPr lang="en-US" dirty="0"/>
          </a:p>
        </p:txBody>
      </p:sp>
    </p:spTree>
    <p:extLst>
      <p:ext uri="{BB962C8B-B14F-4D97-AF65-F5344CB8AC3E}">
        <p14:creationId xmlns:p14="http://schemas.microsoft.com/office/powerpoint/2010/main" val="2046961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C8ED514-35AA-4ED6-9D40-50C3B09B3AEC}" type="slidenum">
              <a:rPr lang="en-US" smtClean="0"/>
              <a:t>9</a:t>
            </a:fld>
            <a:endParaRPr lang="en-US"/>
          </a:p>
        </p:txBody>
      </p:sp>
      <p:sp>
        <p:nvSpPr>
          <p:cNvPr id="3" name="Footer Placeholder 2"/>
          <p:cNvSpPr>
            <a:spLocks noGrp="1"/>
          </p:cNvSpPr>
          <p:nvPr>
            <p:ph type="ftr" sz="quarter" idx="11"/>
          </p:nvPr>
        </p:nvSpPr>
        <p:spPr/>
        <p:txBody>
          <a:bodyPr/>
          <a:lstStyle/>
          <a:p>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7942" y="5725155"/>
            <a:ext cx="1716734" cy="1335351"/>
          </a:xfrm>
          <a:prstGeom prst="rect">
            <a:avLst/>
          </a:prstGeom>
        </p:spPr>
      </p:pic>
      <p:sp>
        <p:nvSpPr>
          <p:cNvPr id="5" name="Rectangle 4"/>
          <p:cNvSpPr/>
          <p:nvPr/>
        </p:nvSpPr>
        <p:spPr>
          <a:xfrm>
            <a:off x="129883" y="5312028"/>
            <a:ext cx="6399094" cy="1384995"/>
          </a:xfrm>
          <a:prstGeom prst="rect">
            <a:avLst/>
          </a:prstGeom>
        </p:spPr>
        <p:txBody>
          <a:bodyPr wrap="square">
            <a:spAutoFit/>
          </a:bodyPr>
          <a:lstStyle/>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The additional assessment beds are being removed from AJATC treatment beds.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Specialized contracts are up for renewal 7/1/19. The vendors are unknown at this time.</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DYS will add an additional four (4) psychiatric beds.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DYS will add an additional five (5) substance abuse beds.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DYS will add an additional seven (7) sex offender beds.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200" dirty="0">
                <a:latin typeface="Calibri" panose="020F0502020204030204" pitchFamily="34" charset="0"/>
                <a:ea typeface="Calibri" panose="020F0502020204030204" pitchFamily="34" charset="0"/>
                <a:cs typeface="Times New Roman" panose="02020603050405020304" pitchFamily="18" charset="0"/>
              </a:rPr>
              <a:t>Therapeutic group home beds will be increased by forty (40). (DYS will repurpose the fifteen (15) emergency shelter beds and add an additional twenty-five (25) new beds.)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1597" y="4462762"/>
            <a:ext cx="4260970" cy="679285"/>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1693" y="455922"/>
            <a:ext cx="5632497" cy="362089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8210" y="570220"/>
            <a:ext cx="5793872" cy="3054721"/>
          </a:xfrm>
          <a:prstGeom prst="rect">
            <a:avLst/>
          </a:prstGeom>
        </p:spPr>
      </p:pic>
    </p:spTree>
    <p:extLst>
      <p:ext uri="{BB962C8B-B14F-4D97-AF65-F5344CB8AC3E}">
        <p14:creationId xmlns:p14="http://schemas.microsoft.com/office/powerpoint/2010/main" val="230125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4146</TotalTime>
  <Words>1447</Words>
  <Application>Microsoft Office PowerPoint</Application>
  <PresentationFormat>Widescreen</PresentationFormat>
  <Paragraphs>149</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Franklin Gothic Medium</vt:lpstr>
      <vt:lpstr>Times New Roman</vt:lpstr>
      <vt:lpstr>Office Theme</vt:lpstr>
      <vt:lpstr>Custom Design</vt:lpstr>
      <vt:lpstr>Division of Youth Services</vt:lpstr>
      <vt:lpstr>Arkansas Division of Youth Services Core Beliefs </vt:lpstr>
      <vt:lpstr>PowerPoint Presentation</vt:lpstr>
      <vt:lpstr>PowerPoint Presentation</vt:lpstr>
      <vt:lpstr>Phase 1 Transformation Actions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Line</dc:title>
  <dc:creator>Meredith Parker</dc:creator>
  <cp:lastModifiedBy>Margurite Aluqdah</cp:lastModifiedBy>
  <cp:revision>185</cp:revision>
  <dcterms:created xsi:type="dcterms:W3CDTF">2018-08-07T19:02:31Z</dcterms:created>
  <dcterms:modified xsi:type="dcterms:W3CDTF">2018-12-11T15:07:40Z</dcterms:modified>
</cp:coreProperties>
</file>