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74" r:id="rId3"/>
    <p:sldId id="273" r:id="rId4"/>
    <p:sldId id="258" r:id="rId5"/>
    <p:sldId id="259" r:id="rId6"/>
    <p:sldId id="260" r:id="rId7"/>
    <p:sldId id="282" r:id="rId8"/>
    <p:sldId id="277" r:id="rId9"/>
    <p:sldId id="283" r:id="rId10"/>
    <p:sldId id="275" r:id="rId11"/>
    <p:sldId id="279" r:id="rId12"/>
    <p:sldId id="280" r:id="rId13"/>
    <p:sldId id="281" r:id="rId14"/>
    <p:sldId id="284"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6D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FB673-BAB1-410C-AF73-7A754575D86C}" v="6" dt="2022-06-22T21:17:46.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1674" y="396"/>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presProps" Target="presProps.xml" Id="rId18" /><Relationship Type="http://schemas.openxmlformats.org/officeDocument/2006/relationships/customXml" Target="../customXml/item3.xml" Id="rId26" /><Relationship Type="http://schemas.openxmlformats.org/officeDocument/2006/relationships/slide" Target="slides/slide2.xml" Id="rId3" /><Relationship Type="http://schemas.openxmlformats.org/officeDocument/2006/relationships/tableStyles" Target="tableStyles.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notesMaster" Target="notesMasters/notesMaster1.xml" Id="rId17" /><Relationship Type="http://schemas.openxmlformats.org/officeDocument/2006/relationships/customXml" Target="../customXml/item2.xml" Id="rId25"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theme" Target="theme/theme1.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customXml" Target="../customXml/item1.xml" Id="rId24" /><Relationship Type="http://schemas.openxmlformats.org/officeDocument/2006/relationships/slide" Target="slides/slide4.xml" Id="rId5" /><Relationship Type="http://schemas.openxmlformats.org/officeDocument/2006/relationships/slide" Target="slides/slide14.xml" Id="rId15" /><Relationship Type="http://schemas.microsoft.com/office/2015/10/relationships/revisionInfo" Target="revisionInfo.xml" Id="rId23" /><Relationship Type="http://schemas.openxmlformats.org/officeDocument/2006/relationships/slide" Target="slides/slide9.xml" Id="rId10" /><Relationship Type="http://schemas.openxmlformats.org/officeDocument/2006/relationships/viewProps" Target="viewProps.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014E6-A709-459F-8A84-C5A1AC2648D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FBF7C3A-8B70-4090-89AE-4648C93B8FBB}">
      <dgm:prSet/>
      <dgm:spPr/>
      <dgm:t>
        <a:bodyPr/>
        <a:lstStyle/>
        <a:p>
          <a:endParaRPr lang="en-US" dirty="0"/>
        </a:p>
      </dgm:t>
    </dgm:pt>
    <dgm:pt modelId="{D1217BE1-637B-4119-BB1B-553A41DEF7DB}" type="parTrans" cxnId="{F67B671A-5E99-4FEF-A3BA-B376EC16605C}">
      <dgm:prSet/>
      <dgm:spPr/>
      <dgm:t>
        <a:bodyPr/>
        <a:lstStyle/>
        <a:p>
          <a:endParaRPr lang="en-US"/>
        </a:p>
      </dgm:t>
    </dgm:pt>
    <dgm:pt modelId="{4BBC12C5-8289-4A4D-AF15-B4E880CD064A}" type="sibTrans" cxnId="{F67B671A-5E99-4FEF-A3BA-B376EC16605C}">
      <dgm:prSet/>
      <dgm:spPr/>
      <dgm:t>
        <a:bodyPr/>
        <a:lstStyle/>
        <a:p>
          <a:endParaRPr lang="en-US"/>
        </a:p>
      </dgm:t>
    </dgm:pt>
    <dgm:pt modelId="{2EF50C67-B7BD-4592-955E-68E528C8309D}">
      <dgm:prSet custT="1"/>
      <dgm:spPr>
        <a:solidFill>
          <a:schemeClr val="accent2">
            <a:lumMod val="75000"/>
          </a:schemeClr>
        </a:solidFill>
      </dgm:spPr>
      <dgm:t>
        <a:bodyPr/>
        <a:lstStyle/>
        <a:p>
          <a:pPr algn="ctr"/>
          <a:r>
            <a:rPr lang="en-US" sz="5400" dirty="0"/>
            <a:t>Site Review</a:t>
          </a:r>
        </a:p>
      </dgm:t>
    </dgm:pt>
    <dgm:pt modelId="{0D79B455-1A3E-4B8E-9A5C-BD931DF34FCA}" type="sibTrans" cxnId="{BB8123BC-F920-4519-8550-13BA4529AD00}">
      <dgm:prSet/>
      <dgm:spPr/>
      <dgm:t>
        <a:bodyPr/>
        <a:lstStyle/>
        <a:p>
          <a:endParaRPr lang="en-US"/>
        </a:p>
      </dgm:t>
    </dgm:pt>
    <dgm:pt modelId="{784D18A7-A11F-4CCB-9A5C-842125E5AA39}" type="parTrans" cxnId="{BB8123BC-F920-4519-8550-13BA4529AD00}">
      <dgm:prSet/>
      <dgm:spPr/>
      <dgm:t>
        <a:bodyPr/>
        <a:lstStyle/>
        <a:p>
          <a:endParaRPr lang="en-US"/>
        </a:p>
      </dgm:t>
    </dgm:pt>
    <dgm:pt modelId="{D68B6472-93C0-4CD1-8C76-BD98DF46B1D4}" type="pres">
      <dgm:prSet presAssocID="{55D014E6-A709-459F-8A84-C5A1AC2648D3}" presName="linear" presStyleCnt="0">
        <dgm:presLayoutVars>
          <dgm:animLvl val="lvl"/>
          <dgm:resizeHandles val="exact"/>
        </dgm:presLayoutVars>
      </dgm:prSet>
      <dgm:spPr/>
    </dgm:pt>
    <dgm:pt modelId="{EEC107D7-7D54-4584-B1CD-92CE0445DF0C}" type="pres">
      <dgm:prSet presAssocID="{2EF50C67-B7BD-4592-955E-68E528C8309D}" presName="parentText" presStyleLbl="node1" presStyleIdx="0" presStyleCnt="1" custScaleX="100000" custScaleY="171426" custLinFactNeighborX="0" custLinFactNeighborY="3084">
        <dgm:presLayoutVars>
          <dgm:chMax val="0"/>
          <dgm:bulletEnabled val="1"/>
        </dgm:presLayoutVars>
      </dgm:prSet>
      <dgm:spPr/>
    </dgm:pt>
    <dgm:pt modelId="{48F0F849-C3F0-432C-B475-BDD36BF5B716}" type="pres">
      <dgm:prSet presAssocID="{2EF50C67-B7BD-4592-955E-68E528C8309D}" presName="childText" presStyleLbl="revTx" presStyleIdx="0" presStyleCnt="1">
        <dgm:presLayoutVars>
          <dgm:bulletEnabled val="1"/>
        </dgm:presLayoutVars>
      </dgm:prSet>
      <dgm:spPr/>
    </dgm:pt>
  </dgm:ptLst>
  <dgm:cxnLst>
    <dgm:cxn modelId="{F67B671A-5E99-4FEF-A3BA-B376EC16605C}" srcId="{2EF50C67-B7BD-4592-955E-68E528C8309D}" destId="{EFBF7C3A-8B70-4090-89AE-4648C93B8FBB}" srcOrd="0" destOrd="0" parTransId="{D1217BE1-637B-4119-BB1B-553A41DEF7DB}" sibTransId="{4BBC12C5-8289-4A4D-AF15-B4E880CD064A}"/>
    <dgm:cxn modelId="{A9763E70-211C-4E54-8F3F-8630AB1D9A43}" type="presOf" srcId="{2EF50C67-B7BD-4592-955E-68E528C8309D}" destId="{EEC107D7-7D54-4584-B1CD-92CE0445DF0C}" srcOrd="0" destOrd="0" presId="urn:microsoft.com/office/officeart/2005/8/layout/vList2"/>
    <dgm:cxn modelId="{30355E93-405B-4E70-A1E4-CBE9D76A59F4}" type="presOf" srcId="{EFBF7C3A-8B70-4090-89AE-4648C93B8FBB}" destId="{48F0F849-C3F0-432C-B475-BDD36BF5B716}" srcOrd="0" destOrd="0" presId="urn:microsoft.com/office/officeart/2005/8/layout/vList2"/>
    <dgm:cxn modelId="{06C099B1-3AD5-4961-9AC6-FE4D27965DE6}" type="presOf" srcId="{55D014E6-A709-459F-8A84-C5A1AC2648D3}" destId="{D68B6472-93C0-4CD1-8C76-BD98DF46B1D4}" srcOrd="0" destOrd="0" presId="urn:microsoft.com/office/officeart/2005/8/layout/vList2"/>
    <dgm:cxn modelId="{BB8123BC-F920-4519-8550-13BA4529AD00}" srcId="{55D014E6-A709-459F-8A84-C5A1AC2648D3}" destId="{2EF50C67-B7BD-4592-955E-68E528C8309D}" srcOrd="0" destOrd="0" parTransId="{784D18A7-A11F-4CCB-9A5C-842125E5AA39}" sibTransId="{0D79B455-1A3E-4B8E-9A5C-BD931DF34FCA}"/>
    <dgm:cxn modelId="{9B95F708-64F8-4DC4-814F-51A258A60A81}" type="presParOf" srcId="{D68B6472-93C0-4CD1-8C76-BD98DF46B1D4}" destId="{EEC107D7-7D54-4584-B1CD-92CE0445DF0C}" srcOrd="0" destOrd="0" presId="urn:microsoft.com/office/officeart/2005/8/layout/vList2"/>
    <dgm:cxn modelId="{47B739A8-6A92-47F9-AF70-B81538479C2D}" type="presParOf" srcId="{D68B6472-93C0-4CD1-8C76-BD98DF46B1D4}" destId="{48F0F849-C3F0-432C-B475-BDD36BF5B716}"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107D7-7D54-4584-B1CD-92CE0445DF0C}">
      <dsp:nvSpPr>
        <dsp:cNvPr id="0" name=""/>
        <dsp:cNvSpPr/>
      </dsp:nvSpPr>
      <dsp:spPr>
        <a:xfrm>
          <a:off x="0" y="344691"/>
          <a:ext cx="6259537" cy="921713"/>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Site Review</a:t>
          </a:r>
        </a:p>
      </dsp:txBody>
      <dsp:txXfrm>
        <a:off x="44994" y="389685"/>
        <a:ext cx="6169549" cy="831725"/>
      </dsp:txXfrm>
    </dsp:sp>
    <dsp:sp modelId="{48F0F849-C3F0-432C-B475-BDD36BF5B716}">
      <dsp:nvSpPr>
        <dsp:cNvPr id="0" name=""/>
        <dsp:cNvSpPr/>
      </dsp:nvSpPr>
      <dsp:spPr>
        <a:xfrm>
          <a:off x="0" y="1263853"/>
          <a:ext cx="6259537" cy="8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740"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1263853"/>
        <a:ext cx="6259537" cy="827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8F2982-59DF-4188-8135-C91EF4928766}"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35041-D5B0-4DA3-853F-87769005FEEE}" type="slidenum">
              <a:rPr lang="en-US" smtClean="0"/>
              <a:t>‹#›</a:t>
            </a:fld>
            <a:endParaRPr lang="en-US"/>
          </a:p>
        </p:txBody>
      </p:sp>
    </p:spTree>
    <p:extLst>
      <p:ext uri="{BB962C8B-B14F-4D97-AF65-F5344CB8AC3E}">
        <p14:creationId xmlns:p14="http://schemas.microsoft.com/office/powerpoint/2010/main" val="354433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325759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380495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87327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2953866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5874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2987120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3882011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1908235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385123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7421D0-D301-43A4-A1AF-63FE9D5D0F9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75926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7421D0-D301-43A4-A1AF-63FE9D5D0F95}"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1308569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7421D0-D301-43A4-A1AF-63FE9D5D0F95}" type="datetimeFigureOut">
              <a:rPr lang="en-US" smtClean="0"/>
              <a:t>6/22/2022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1234214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7421D0-D301-43A4-A1AF-63FE9D5D0F95}" type="datetimeFigureOut">
              <a:rPr lang="en-US" smtClean="0"/>
              <a:t>6/22/2022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303369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421D0-D301-43A4-A1AF-63FE9D5D0F95}" type="datetimeFigureOut">
              <a:rPr lang="en-US" smtClean="0"/>
              <a:t>6/22/2022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346787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7421D0-D301-43A4-A1AF-63FE9D5D0F95}"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2437598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7421D0-D301-43A4-A1AF-63FE9D5D0F95}"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F576F-4C2B-4E39-8E8C-99C9DF86AD79}" type="slidenum">
              <a:rPr lang="en-US" smtClean="0"/>
              <a:t>‹#›</a:t>
            </a:fld>
            <a:endParaRPr lang="en-US"/>
          </a:p>
        </p:txBody>
      </p:sp>
    </p:spTree>
    <p:extLst>
      <p:ext uri="{BB962C8B-B14F-4D97-AF65-F5344CB8AC3E}">
        <p14:creationId xmlns:p14="http://schemas.microsoft.com/office/powerpoint/2010/main" val="3364930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7421D0-D301-43A4-A1AF-63FE9D5D0F95}" type="datetimeFigureOut">
              <a:rPr lang="en-US" smtClean="0"/>
              <a:t>6/22/2022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04F576F-4C2B-4E39-8E8C-99C9DF86AD79}" type="slidenum">
              <a:rPr lang="en-US" smtClean="0"/>
              <a:t>‹#›</a:t>
            </a:fld>
            <a:endParaRPr lang="en-US"/>
          </a:p>
        </p:txBody>
      </p:sp>
    </p:spTree>
    <p:extLst>
      <p:ext uri="{BB962C8B-B14F-4D97-AF65-F5344CB8AC3E}">
        <p14:creationId xmlns:p14="http://schemas.microsoft.com/office/powerpoint/2010/main" val="3781450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10.m4a"/><Relationship Id="rId7" Type="http://schemas.openxmlformats.org/officeDocument/2006/relationships/diagramQuickStyle" Target="../diagrams/quickStyle1.xml"/><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dhs.arkansas.gov/dccece/snp/WelcomeSNPM.aspx" TargetMode="External"/><Relationship Id="rId5" Type="http://schemas.openxmlformats.org/officeDocument/2006/relationships/hyperlink" Target="mailto:program.intake@usda.gov"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audio" Target="../media/media15.m4a"/><Relationship Id="rId16" Type="http://schemas.openxmlformats.org/officeDocument/2006/relationships/image" Target="../media/image32.png"/><Relationship Id="rId1" Type="http://schemas.microsoft.com/office/2007/relationships/media" Target="../media/media15.m4a"/><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597725" y="1382356"/>
            <a:ext cx="7279297" cy="2255365"/>
          </a:xfrm>
          <a:prstGeom prst="rect">
            <a:avLst/>
          </a:prstGeom>
          <a:solidFill>
            <a:srgbClr val="004979"/>
          </a:solidFill>
          <a:ln w="19050">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entagon 8"/>
          <p:cNvSpPr/>
          <p:nvPr/>
        </p:nvSpPr>
        <p:spPr>
          <a:xfrm>
            <a:off x="70339" y="3067325"/>
            <a:ext cx="5794244" cy="1083498"/>
          </a:xfrm>
          <a:prstGeom prst="rect">
            <a:avLst/>
          </a:prstGeom>
          <a:solidFill>
            <a:srgbClr val="004979"/>
          </a:solidFill>
          <a:ln>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1739421" y="-44366"/>
            <a:ext cx="4254021" cy="7107560"/>
          </a:xfrm>
          <a:prstGeom prst="rect">
            <a:avLst/>
          </a:prstGeom>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1943100" y="2914925"/>
            <a:ext cx="3780806" cy="1083498"/>
          </a:xfrm>
          <a:prstGeom prst="snip1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007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ctrTitle"/>
          </p:nvPr>
        </p:nvSpPr>
        <p:spPr>
          <a:xfrm>
            <a:off x="-2538467" y="1753025"/>
            <a:ext cx="11334759" cy="943631"/>
          </a:xfrm>
        </p:spPr>
        <p:txBody>
          <a:bodyPr>
            <a:noAutofit/>
          </a:bodyPr>
          <a:lstStyle/>
          <a:p>
            <a:r>
              <a:rPr lang="en-US" sz="3200" b="1" u="sng" dirty="0">
                <a:solidFill>
                  <a:schemeClr val="bg1"/>
                </a:solidFill>
              </a:rPr>
              <a:t>Health &amp; Nutrition Unit Outreach Overview</a:t>
            </a:r>
            <a:endParaRPr lang="en-US" sz="3200" b="1" dirty="0">
              <a:solidFill>
                <a:schemeClr val="bg1"/>
              </a:solidFill>
            </a:endParaRPr>
          </a:p>
        </p:txBody>
      </p:sp>
      <p:sp>
        <p:nvSpPr>
          <p:cNvPr id="3" name="Subtitle 2"/>
          <p:cNvSpPr>
            <a:spLocks noGrp="1"/>
          </p:cNvSpPr>
          <p:nvPr>
            <p:ph type="subTitle" idx="1"/>
          </p:nvPr>
        </p:nvSpPr>
        <p:spPr>
          <a:xfrm>
            <a:off x="2066924" y="3295651"/>
            <a:ext cx="3656981" cy="552766"/>
          </a:xfrm>
        </p:spPr>
        <p:txBody>
          <a:bodyPr>
            <a:normAutofit/>
          </a:bodyPr>
          <a:lstStyle/>
          <a:p>
            <a:pPr algn="l"/>
            <a:r>
              <a:rPr lang="en-US" sz="2150" dirty="0">
                <a:solidFill>
                  <a:schemeClr val="accent1">
                    <a:lumMod val="75000"/>
                  </a:schemeClr>
                </a:solidFill>
                <a:latin typeface="Franklin Gothic Medium" panose="020B0603020102020204" pitchFamily="34" charset="0"/>
              </a:rPr>
              <a:t>Health &amp; Nutrition Programs</a:t>
            </a:r>
          </a:p>
          <a:p>
            <a:pPr algn="l"/>
            <a:endParaRPr lang="en-US" dirty="0">
              <a:solidFill>
                <a:schemeClr val="accent1">
                  <a:lumMod val="75000"/>
                </a:schemeClr>
              </a:solidFill>
              <a:latin typeface="Franklin Gothic Medium" panose="020B06030201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7374" y="3971726"/>
            <a:ext cx="3288202" cy="2557707"/>
          </a:xfrm>
          <a:prstGeom prst="rect">
            <a:avLst/>
          </a:prstGeom>
        </p:spPr>
      </p:pic>
      <p:pic>
        <p:nvPicPr>
          <p:cNvPr id="10" name="Picture 9">
            <a:extLst>
              <a:ext uri="{FF2B5EF4-FFF2-40B4-BE49-F238E27FC236}">
                <a16:creationId xmlns:a16="http://schemas.microsoft.com/office/drawing/2014/main" id="{464AC0EF-02E9-4FC8-B785-B237DAF950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3322" y="4493967"/>
            <a:ext cx="1444378" cy="1443309"/>
          </a:xfrm>
          <a:prstGeom prst="rect">
            <a:avLst/>
          </a:prstGeom>
        </p:spPr>
      </p:pic>
      <p:pic>
        <p:nvPicPr>
          <p:cNvPr id="11" name="Picture 10">
            <a:extLst>
              <a:ext uri="{FF2B5EF4-FFF2-40B4-BE49-F238E27FC236}">
                <a16:creationId xmlns:a16="http://schemas.microsoft.com/office/drawing/2014/main" id="{01C4921A-8A1F-4294-BA23-B2F96E49767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58679" y="4364411"/>
            <a:ext cx="1757731" cy="1718083"/>
          </a:xfrm>
          <a:prstGeom prst="rect">
            <a:avLst/>
          </a:prstGeom>
        </p:spPr>
      </p:pic>
      <p:sp>
        <p:nvSpPr>
          <p:cNvPr id="5" name="TextBox 4">
            <a:extLst>
              <a:ext uri="{FF2B5EF4-FFF2-40B4-BE49-F238E27FC236}">
                <a16:creationId xmlns:a16="http://schemas.microsoft.com/office/drawing/2014/main" id="{7892F401-0603-40AE-AEA1-23E2AD053C08}"/>
              </a:ext>
            </a:extLst>
          </p:cNvPr>
          <p:cNvSpPr txBox="1"/>
          <p:nvPr/>
        </p:nvSpPr>
        <p:spPr>
          <a:xfrm>
            <a:off x="3659810" y="6416499"/>
            <a:ext cx="6443330" cy="3753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USDA is an equal opportunity provider, employer, and lender.</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5BAB9849-7226-45E5-B615-06BE69A2ED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3472346"/>
      </p:ext>
    </p:extLst>
  </p:cSld>
  <p:clrMapOvr>
    <a:masterClrMapping/>
  </p:clrMapOvr>
  <mc:AlternateContent xmlns:mc="http://schemas.openxmlformats.org/markup-compatibility/2006">
    <mc:Choice xmlns:p14="http://schemas.microsoft.com/office/powerpoint/2010/main" Requires="p14">
      <p:transition spd="slow" p14:dur="2000" advTm="5049"/>
    </mc:Choice>
    <mc:Fallback>
      <p:transition spd="slow" advTm="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84B31CA-2479-4479-81D2-420AB02CC67B}"/>
              </a:ext>
            </a:extLst>
          </p:cNvPr>
          <p:cNvGraphicFramePr>
            <a:graphicFrameLocks noGrp="1"/>
          </p:cNvGraphicFramePr>
          <p:nvPr>
            <p:ph idx="1"/>
            <p:extLst>
              <p:ext uri="{D42A27DB-BD31-4B8C-83A1-F6EECF244321}">
                <p14:modId xmlns:p14="http://schemas.microsoft.com/office/powerpoint/2010/main" val="1313189405"/>
              </p:ext>
            </p:extLst>
          </p:nvPr>
        </p:nvGraphicFramePr>
        <p:xfrm>
          <a:off x="3180245" y="480331"/>
          <a:ext cx="6259537" cy="16887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B889265D-2B6C-4827-BB1F-E488D674F18D}"/>
              </a:ext>
            </a:extLst>
          </p:cNvPr>
          <p:cNvPicPr>
            <a:picLocks noChangeAspect="1"/>
          </p:cNvPicPr>
          <p:nvPr/>
        </p:nvPicPr>
        <p:blipFill>
          <a:blip r:embed="rId10"/>
          <a:stretch>
            <a:fillRect/>
          </a:stretch>
        </p:blipFill>
        <p:spPr>
          <a:xfrm>
            <a:off x="239119" y="2067444"/>
            <a:ext cx="3518927" cy="3334932"/>
          </a:xfrm>
          <a:prstGeom prst="rect">
            <a:avLst/>
          </a:prstGeom>
        </p:spPr>
      </p:pic>
      <p:pic>
        <p:nvPicPr>
          <p:cNvPr id="3" name="Audio 2">
            <a:hlinkClick r:id="" action="ppaction://media"/>
            <a:extLst>
              <a:ext uri="{FF2B5EF4-FFF2-40B4-BE49-F238E27FC236}">
                <a16:creationId xmlns:a16="http://schemas.microsoft.com/office/drawing/2014/main" id="{1F7CC20A-BFE9-4FD0-990E-7AA30806929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
        <p:nvSpPr>
          <p:cNvPr id="14" name="TextBox 13">
            <a:extLst>
              <a:ext uri="{FF2B5EF4-FFF2-40B4-BE49-F238E27FC236}">
                <a16:creationId xmlns:a16="http://schemas.microsoft.com/office/drawing/2014/main" id="{4FE3359D-08B9-4EAC-A7BB-5D311398A062}"/>
              </a:ext>
            </a:extLst>
          </p:cNvPr>
          <p:cNvSpPr txBox="1"/>
          <p:nvPr/>
        </p:nvSpPr>
        <p:spPr>
          <a:xfrm>
            <a:off x="4066268" y="2169044"/>
            <a:ext cx="5373514" cy="2708434"/>
          </a:xfrm>
          <a:prstGeom prst="rect">
            <a:avLst/>
          </a:prstGeom>
          <a:noFill/>
        </p:spPr>
        <p:txBody>
          <a:bodyPr wrap="square" rtlCol="0">
            <a:spAutoFit/>
          </a:bodyPr>
          <a:lstStyle/>
          <a:p>
            <a:pPr marL="571500" indent="-571500">
              <a:buFont typeface="Wingdings" panose="05000000000000000000" pitchFamily="2" charset="2"/>
              <a:buChar char="Ø"/>
            </a:pPr>
            <a:r>
              <a:rPr lang="en-US" sz="3400" dirty="0">
                <a:solidFill>
                  <a:schemeClr val="accent1">
                    <a:lumMod val="75000"/>
                  </a:schemeClr>
                </a:solidFill>
              </a:rPr>
              <a:t>Monitoring</a:t>
            </a:r>
          </a:p>
          <a:p>
            <a:endParaRPr lang="en-US" sz="3400" dirty="0">
              <a:solidFill>
                <a:schemeClr val="accent1">
                  <a:lumMod val="75000"/>
                </a:schemeClr>
              </a:solidFill>
            </a:endParaRPr>
          </a:p>
          <a:p>
            <a:pPr marL="571500" indent="-571500">
              <a:buFont typeface="Wingdings" panose="05000000000000000000" pitchFamily="2" charset="2"/>
              <a:buChar char="Ø"/>
            </a:pPr>
            <a:r>
              <a:rPr lang="en-US" sz="3400" dirty="0">
                <a:solidFill>
                  <a:schemeClr val="accent1">
                    <a:lumMod val="75000"/>
                  </a:schemeClr>
                </a:solidFill>
              </a:rPr>
              <a:t>Technical Assistance</a:t>
            </a:r>
          </a:p>
          <a:p>
            <a:endParaRPr lang="en-US" sz="3400" dirty="0">
              <a:solidFill>
                <a:schemeClr val="accent1">
                  <a:lumMod val="75000"/>
                </a:schemeClr>
              </a:solidFill>
            </a:endParaRPr>
          </a:p>
          <a:p>
            <a:pPr marL="571500" indent="-571500">
              <a:buFont typeface="Wingdings" panose="05000000000000000000" pitchFamily="2" charset="2"/>
              <a:buChar char="Ø"/>
            </a:pPr>
            <a:r>
              <a:rPr lang="en-US" sz="3400" dirty="0">
                <a:solidFill>
                  <a:schemeClr val="accent1">
                    <a:lumMod val="75000"/>
                  </a:schemeClr>
                </a:solidFill>
              </a:rPr>
              <a:t>Corrective Action Plan</a:t>
            </a:r>
          </a:p>
        </p:txBody>
      </p:sp>
      <p:sp>
        <p:nvSpPr>
          <p:cNvPr id="2" name="Title 1">
            <a:extLst>
              <a:ext uri="{FF2B5EF4-FFF2-40B4-BE49-F238E27FC236}">
                <a16:creationId xmlns:a16="http://schemas.microsoft.com/office/drawing/2014/main" id="{8C177EB2-C5C1-46CF-A53C-42DB4DC01F12}"/>
              </a:ext>
            </a:extLst>
          </p:cNvPr>
          <p:cNvSpPr>
            <a:spLocks noGrp="1"/>
          </p:cNvSpPr>
          <p:nvPr>
            <p:ph type="title"/>
          </p:nvPr>
        </p:nvSpPr>
        <p:spPr>
          <a:xfrm rot="20659485">
            <a:off x="1362703" y="4031196"/>
            <a:ext cx="880706" cy="398899"/>
          </a:xfrm>
        </p:spPr>
        <p:txBody>
          <a:bodyPr>
            <a:normAutofit/>
          </a:bodyPr>
          <a:lstStyle/>
          <a:p>
            <a:pPr algn="ctr"/>
            <a:r>
              <a:rPr lang="en-US" sz="900" b="1" dirty="0">
                <a:solidFill>
                  <a:srgbClr val="C00000"/>
                </a:solidFill>
              </a:rPr>
              <a:t>Review TEAM</a:t>
            </a:r>
          </a:p>
        </p:txBody>
      </p:sp>
    </p:spTree>
    <p:custDataLst>
      <p:tags r:id="rId1"/>
    </p:custDataLst>
    <p:extLst>
      <p:ext uri="{BB962C8B-B14F-4D97-AF65-F5344CB8AC3E}">
        <p14:creationId xmlns:p14="http://schemas.microsoft.com/office/powerpoint/2010/main" val="2380890687"/>
      </p:ext>
    </p:extLst>
  </p:cSld>
  <p:clrMapOvr>
    <a:masterClrMapping/>
  </p:clrMapOvr>
  <mc:AlternateContent xmlns:mc="http://schemas.openxmlformats.org/markup-compatibility/2006" xmlns:p14="http://schemas.microsoft.com/office/powerpoint/2010/main">
    <mc:Choice Requires="p14">
      <p:transition spd="slow" p14:dur="2000" advTm="18522"/>
    </mc:Choice>
    <mc:Fallback xmlns="">
      <p:transition spd="slow" advTm="1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65B1-2724-49D1-8FC9-A2872B6474C7}"/>
              </a:ext>
            </a:extLst>
          </p:cNvPr>
          <p:cNvSpPr>
            <a:spLocks noGrp="1"/>
          </p:cNvSpPr>
          <p:nvPr>
            <p:ph type="title"/>
          </p:nvPr>
        </p:nvSpPr>
        <p:spPr>
          <a:xfrm>
            <a:off x="253644" y="413053"/>
            <a:ext cx="9592319" cy="1291712"/>
          </a:xfrm>
        </p:spPr>
        <p:txBody>
          <a:bodyPr>
            <a:normAutofit/>
          </a:bodyPr>
          <a:lstStyle/>
          <a:p>
            <a:pPr algn="ctr"/>
            <a:r>
              <a:rPr lang="en-US" dirty="0">
                <a:ln w="0"/>
                <a:effectLst>
                  <a:outerShdw blurRad="38100" dist="25400" dir="5400000" algn="ctr" rotWithShape="0">
                    <a:srgbClr val="6E747A">
                      <a:alpha val="43000"/>
                    </a:srgbClr>
                  </a:outerShdw>
                </a:effectLst>
              </a:rPr>
              <a:t>The DCCECE Commodity </a:t>
            </a:r>
            <a:br>
              <a:rPr lang="en-US" dirty="0">
                <a:ln w="0"/>
                <a:effectLst>
                  <a:outerShdw blurRad="38100" dist="25400" dir="5400000" algn="ctr" rotWithShape="0">
                    <a:srgbClr val="6E747A">
                      <a:alpha val="43000"/>
                    </a:srgbClr>
                  </a:outerShdw>
                </a:effectLst>
              </a:rPr>
            </a:br>
            <a:r>
              <a:rPr lang="en-US" dirty="0">
                <a:ln w="0"/>
                <a:effectLst>
                  <a:outerShdw blurRad="38100" dist="25400" dir="5400000" algn="ctr" rotWithShape="0">
                    <a:srgbClr val="6E747A">
                      <a:alpha val="43000"/>
                    </a:srgbClr>
                  </a:outerShdw>
                </a:effectLst>
              </a:rPr>
              <a:t>Distribution Unit</a:t>
            </a:r>
          </a:p>
        </p:txBody>
      </p:sp>
      <p:sp>
        <p:nvSpPr>
          <p:cNvPr id="6" name="TextBox 5">
            <a:extLst>
              <a:ext uri="{FF2B5EF4-FFF2-40B4-BE49-F238E27FC236}">
                <a16:creationId xmlns:a16="http://schemas.microsoft.com/office/drawing/2014/main" id="{4770B915-666E-434E-B169-1E463F8266C8}"/>
              </a:ext>
            </a:extLst>
          </p:cNvPr>
          <p:cNvSpPr txBox="1"/>
          <p:nvPr/>
        </p:nvSpPr>
        <p:spPr>
          <a:xfrm>
            <a:off x="572938" y="4619192"/>
            <a:ext cx="4476866"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CACFP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CACFP at Risk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SFSP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NSLP (both DHS and ADE)</a:t>
            </a:r>
          </a:p>
        </p:txBody>
      </p:sp>
      <p:sp>
        <p:nvSpPr>
          <p:cNvPr id="11" name="TextBox 10">
            <a:extLst>
              <a:ext uri="{FF2B5EF4-FFF2-40B4-BE49-F238E27FC236}">
                <a16:creationId xmlns:a16="http://schemas.microsoft.com/office/drawing/2014/main" id="{938CE72E-0B01-4294-976D-712EE9445720}"/>
              </a:ext>
            </a:extLst>
          </p:cNvPr>
          <p:cNvSpPr txBox="1"/>
          <p:nvPr/>
        </p:nvSpPr>
        <p:spPr>
          <a:xfrm>
            <a:off x="5347201" y="1982450"/>
            <a:ext cx="471010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Allocates  USDA dollars to be spent on Food Distribution based on previous meals served</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A46A0B4-235C-4F95-8DEA-A975FFFF43CE}"/>
              </a:ext>
            </a:extLst>
          </p:cNvPr>
          <p:cNvSpPr txBox="1"/>
          <p:nvPr/>
        </p:nvSpPr>
        <p:spPr>
          <a:xfrm>
            <a:off x="5347201" y="3511196"/>
            <a:ext cx="418407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USDA dollars can be used to purchase commodities from a list of available USDA foods.  Examples: meats, vegetables and fruits, processing foods, and DOD Fresh Fruits and Vegetables</a:t>
            </a:r>
          </a:p>
        </p:txBody>
      </p:sp>
      <p:pic>
        <p:nvPicPr>
          <p:cNvPr id="13" name="Picture 12">
            <a:extLst>
              <a:ext uri="{FF2B5EF4-FFF2-40B4-BE49-F238E27FC236}">
                <a16:creationId xmlns:a16="http://schemas.microsoft.com/office/drawing/2014/main" id="{DC0312AC-C25F-4E12-AE60-C818BF429E49}"/>
              </a:ext>
            </a:extLst>
          </p:cNvPr>
          <p:cNvPicPr>
            <a:picLocks noChangeAspect="1"/>
          </p:cNvPicPr>
          <p:nvPr/>
        </p:nvPicPr>
        <p:blipFill>
          <a:blip r:embed="rId5"/>
          <a:stretch>
            <a:fillRect/>
          </a:stretch>
        </p:blipFill>
        <p:spPr>
          <a:xfrm>
            <a:off x="0" y="2458507"/>
            <a:ext cx="4932219" cy="2094742"/>
          </a:xfrm>
          <a:prstGeom prst="rect">
            <a:avLst/>
          </a:prstGeom>
        </p:spPr>
      </p:pic>
      <p:pic>
        <p:nvPicPr>
          <p:cNvPr id="10" name="Audio 9">
            <a:hlinkClick r:id="" action="ppaction://media"/>
            <a:extLst>
              <a:ext uri="{FF2B5EF4-FFF2-40B4-BE49-F238E27FC236}">
                <a16:creationId xmlns:a16="http://schemas.microsoft.com/office/drawing/2014/main" id="{EF1433CE-45F0-4EE3-8F67-2ACAB4C43B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74533083"/>
      </p:ext>
    </p:extLst>
  </p:cSld>
  <p:clrMapOvr>
    <a:masterClrMapping/>
  </p:clrMapOvr>
  <mc:AlternateContent xmlns:mc="http://schemas.openxmlformats.org/markup-compatibility/2006" xmlns:p14="http://schemas.microsoft.com/office/powerpoint/2010/main">
    <mc:Choice Requires="p14">
      <p:transition spd="slow" p14:dur="2000" advTm="49904"/>
    </mc:Choice>
    <mc:Fallback xmlns="">
      <p:transition spd="slow" advTm="49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6" grpId="0"/>
      <p:bldP spid="1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65B1-2724-49D1-8FC9-A2872B6474C7}"/>
              </a:ext>
            </a:extLst>
          </p:cNvPr>
          <p:cNvSpPr>
            <a:spLocks noGrp="1"/>
          </p:cNvSpPr>
          <p:nvPr>
            <p:ph type="title"/>
          </p:nvPr>
        </p:nvSpPr>
        <p:spPr>
          <a:xfrm>
            <a:off x="2055996" y="600920"/>
            <a:ext cx="6314280" cy="1160614"/>
          </a:xfrm>
        </p:spPr>
        <p:txBody>
          <a:bodyPr>
            <a:normAutofit/>
          </a:bodyPr>
          <a:lstStyle/>
          <a:p>
            <a:pPr algn="ctr"/>
            <a:r>
              <a:rPr lang="en-US" dirty="0">
                <a:ln w="0"/>
                <a:solidFill>
                  <a:schemeClr val="accent1">
                    <a:lumMod val="75000"/>
                  </a:schemeClr>
                </a:solidFill>
                <a:effectLst>
                  <a:outerShdw blurRad="38100" dist="25400" dir="5400000" algn="ctr" rotWithShape="0">
                    <a:srgbClr val="6E747A">
                      <a:alpha val="43000"/>
                    </a:srgbClr>
                  </a:outerShdw>
                </a:effectLst>
              </a:rPr>
              <a:t>Commodity Distribution Unit</a:t>
            </a:r>
            <a:br>
              <a:rPr lang="en-US" dirty="0">
                <a:ln w="0"/>
                <a:solidFill>
                  <a:schemeClr val="accent1">
                    <a:lumMod val="75000"/>
                  </a:schemeClr>
                </a:solidFill>
                <a:effectLst>
                  <a:outerShdw blurRad="38100" dist="25400" dir="5400000" algn="ctr" rotWithShape="0">
                    <a:srgbClr val="6E747A">
                      <a:alpha val="43000"/>
                    </a:srgbClr>
                  </a:outerShdw>
                </a:effectLst>
              </a:rPr>
            </a:br>
            <a:r>
              <a:rPr lang="en-US" sz="1400" dirty="0">
                <a:ln w="0"/>
                <a:solidFill>
                  <a:schemeClr val="accent1">
                    <a:lumMod val="75000"/>
                  </a:schemeClr>
                </a:solidFill>
                <a:effectLst>
                  <a:outerShdw blurRad="38100" dist="25400" dir="5400000" algn="ctr" rotWithShape="0">
                    <a:srgbClr val="6E747A">
                      <a:alpha val="43000"/>
                    </a:srgbClr>
                  </a:outerShdw>
                </a:effectLst>
              </a:rPr>
              <a:t>Administering Agency: DCCECE Commodity Unit</a:t>
            </a:r>
          </a:p>
        </p:txBody>
      </p:sp>
      <p:sp>
        <p:nvSpPr>
          <p:cNvPr id="5" name="TextBox 4">
            <a:extLst>
              <a:ext uri="{FF2B5EF4-FFF2-40B4-BE49-F238E27FC236}">
                <a16:creationId xmlns:a16="http://schemas.microsoft.com/office/drawing/2014/main" id="{C4587028-4F99-40E0-A8BA-81D02C303A6D}"/>
              </a:ext>
            </a:extLst>
          </p:cNvPr>
          <p:cNvSpPr txBox="1"/>
          <p:nvPr/>
        </p:nvSpPr>
        <p:spPr>
          <a:xfrm>
            <a:off x="895190" y="1679690"/>
            <a:ext cx="863589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panose="020F0502020204030204"/>
                <a:ea typeface="+mn-ea"/>
                <a:cs typeface="+mn-cs"/>
              </a:rPr>
              <a:t>USDA Foods Processing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Allows State Distributing Agencies (CDU) and eligible Recipient Agencies, such as school districts, to contract with commercial food processors to convert raw bulk USDA foods into more convenient, ready-to-use end products.</a:t>
            </a:r>
          </a:p>
        </p:txBody>
      </p:sp>
      <p:sp>
        <p:nvSpPr>
          <p:cNvPr id="6" name="TextBox 5">
            <a:extLst>
              <a:ext uri="{FF2B5EF4-FFF2-40B4-BE49-F238E27FC236}">
                <a16:creationId xmlns:a16="http://schemas.microsoft.com/office/drawing/2014/main" id="{4770B915-666E-434E-B169-1E463F8266C8}"/>
              </a:ext>
            </a:extLst>
          </p:cNvPr>
          <p:cNvSpPr txBox="1"/>
          <p:nvPr/>
        </p:nvSpPr>
        <p:spPr>
          <a:xfrm>
            <a:off x="895190" y="4227152"/>
            <a:ext cx="89100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panose="020F0502020204030204"/>
                <a:ea typeface="+mn-ea"/>
                <a:cs typeface="+mn-cs"/>
              </a:rPr>
              <a:t>Commodity Supplemental Food Program (CSFP):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Assists to improve the health of low-income persons at least 60 years of age by supplementing their diets with nutritious USDA foods.</a:t>
            </a:r>
          </a:p>
        </p:txBody>
      </p:sp>
      <p:sp>
        <p:nvSpPr>
          <p:cNvPr id="11" name="TextBox 10">
            <a:extLst>
              <a:ext uri="{FF2B5EF4-FFF2-40B4-BE49-F238E27FC236}">
                <a16:creationId xmlns:a16="http://schemas.microsoft.com/office/drawing/2014/main" id="{938CE72E-0B01-4294-976D-712EE9445720}"/>
              </a:ext>
            </a:extLst>
          </p:cNvPr>
          <p:cNvSpPr txBox="1"/>
          <p:nvPr/>
        </p:nvSpPr>
        <p:spPr>
          <a:xfrm>
            <a:off x="895190" y="3052880"/>
            <a:ext cx="87941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panose="020F0502020204030204"/>
                <a:ea typeface="+mn-ea"/>
                <a:cs typeface="+mn-cs"/>
              </a:rPr>
              <a:t>The Emergency Food Assistance Program (TEFAP):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Assists in supplementing the diets of low-income Americans by providing them with emergency food assistance at no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6B46122-99B8-45BF-98EC-DB289636EE43}"/>
              </a:ext>
            </a:extLst>
          </p:cNvPr>
          <p:cNvSpPr txBox="1"/>
          <p:nvPr/>
        </p:nvSpPr>
        <p:spPr>
          <a:xfrm>
            <a:off x="895190" y="5292919"/>
            <a:ext cx="879415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Calibri" panose="020F0502020204030204"/>
                <a:ea typeface="+mn-ea"/>
                <a:cs typeface="+mn-cs"/>
              </a:rPr>
              <a:t>USDA Foods during Disasters: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As part of the National Response Framework, USDA Food Distribution has the primary responsibility of supplying food to organizations like Red Cross, Salvation Army for mass/congregate feeding or household distribution.</a:t>
            </a:r>
          </a:p>
        </p:txBody>
      </p:sp>
      <p:pic>
        <p:nvPicPr>
          <p:cNvPr id="26" name="Audio 25">
            <a:hlinkClick r:id="" action="ppaction://media"/>
            <a:extLst>
              <a:ext uri="{FF2B5EF4-FFF2-40B4-BE49-F238E27FC236}">
                <a16:creationId xmlns:a16="http://schemas.microsoft.com/office/drawing/2014/main" id="{2B5BFE21-4921-466A-8617-C64C7C17E08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37398575"/>
      </p:ext>
    </p:extLst>
  </p:cSld>
  <p:clrMapOvr>
    <a:masterClrMapping/>
  </p:clrMapOvr>
  <mc:AlternateContent xmlns:mc="http://schemas.openxmlformats.org/markup-compatibility/2006" xmlns:p14="http://schemas.microsoft.com/office/powerpoint/2010/main">
    <mc:Choice Requires="p14">
      <p:transition spd="slow" p14:dur="2000" advTm="85282"/>
    </mc:Choice>
    <mc:Fallback xmlns="">
      <p:transition spd="slow" advTm="85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6"/>
                </p:tgtEl>
              </p:cMediaNode>
            </p:audio>
          </p:childTnLst>
        </p:cTn>
      </p:par>
    </p:tnLst>
    <p:bldLst>
      <p:bldP spid="5" grpId="0"/>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C8E9-99F8-4CC4-9441-9A68A3B83F05}"/>
              </a:ext>
            </a:extLst>
          </p:cNvPr>
          <p:cNvSpPr>
            <a:spLocks noGrp="1"/>
          </p:cNvSpPr>
          <p:nvPr>
            <p:ph type="title"/>
          </p:nvPr>
        </p:nvSpPr>
        <p:spPr>
          <a:xfrm>
            <a:off x="442708" y="591413"/>
            <a:ext cx="9343130" cy="997730"/>
          </a:xfrm>
        </p:spPr>
        <p:txBody>
          <a:bodyPr>
            <a:normAutofit/>
          </a:bodyPr>
          <a:lstStyle/>
          <a:p>
            <a:pPr algn="ctr"/>
            <a:r>
              <a:rPr lang="en-US" b="1" dirty="0">
                <a:solidFill>
                  <a:schemeClr val="accent1">
                    <a:lumMod val="75000"/>
                  </a:schemeClr>
                </a:solidFill>
              </a:rPr>
              <a:t>Commodity Distribution Unit</a:t>
            </a:r>
            <a:br>
              <a:rPr lang="en-US" b="1" dirty="0">
                <a:solidFill>
                  <a:schemeClr val="accent1">
                    <a:lumMod val="75000"/>
                  </a:schemeClr>
                </a:solidFill>
              </a:rPr>
            </a:br>
            <a:r>
              <a:rPr lang="en-US" sz="1400" dirty="0">
                <a:ln w="0"/>
                <a:solidFill>
                  <a:schemeClr val="accent1">
                    <a:lumMod val="75000"/>
                  </a:schemeClr>
                </a:solidFill>
                <a:effectLst>
                  <a:outerShdw blurRad="38100" dist="25400" dir="5400000" algn="ctr" rotWithShape="0">
                    <a:srgbClr val="6E747A">
                      <a:alpha val="43000"/>
                    </a:srgbClr>
                  </a:outerShdw>
                </a:effectLst>
              </a:rPr>
              <a:t>Administering Agency: DCCECE Commodity Unit</a:t>
            </a:r>
            <a:endParaRPr lang="en-US" sz="1400" b="1" dirty="0">
              <a:solidFill>
                <a:schemeClr val="accent1">
                  <a:lumMod val="75000"/>
                </a:schemeClr>
              </a:solidFill>
            </a:endParaRPr>
          </a:p>
        </p:txBody>
      </p:sp>
      <p:sp>
        <p:nvSpPr>
          <p:cNvPr id="5" name="TextBox 4">
            <a:extLst>
              <a:ext uri="{FF2B5EF4-FFF2-40B4-BE49-F238E27FC236}">
                <a16:creationId xmlns:a16="http://schemas.microsoft.com/office/drawing/2014/main" id="{CB9AA2B8-D812-404A-815F-E8B11F3D4BB6}"/>
              </a:ext>
            </a:extLst>
          </p:cNvPr>
          <p:cNvSpPr txBox="1"/>
          <p:nvPr/>
        </p:nvSpPr>
        <p:spPr>
          <a:xfrm>
            <a:off x="1145114" y="1683315"/>
            <a:ext cx="83329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panose="020F0502020204030204"/>
                <a:ea typeface="+mn-ea"/>
                <a:cs typeface="+mn-cs"/>
              </a:rPr>
              <a:t>State Food Purchasing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Administering Agency: AR DHS Division of County Operations (DCO)/AR Hunger Relief Alliance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Provides approximately $1 million to the AR Hunger Relief Alliance through the Tobacco Tax to purchase food and provide funds for capacity building grants to member agencies.</a:t>
            </a:r>
          </a:p>
        </p:txBody>
      </p:sp>
      <p:sp>
        <p:nvSpPr>
          <p:cNvPr id="9" name="TextBox 8">
            <a:extLst>
              <a:ext uri="{FF2B5EF4-FFF2-40B4-BE49-F238E27FC236}">
                <a16:creationId xmlns:a16="http://schemas.microsoft.com/office/drawing/2014/main" id="{119F8A6A-1AF6-4187-9C7E-A3FF9CE8B9EC}"/>
              </a:ext>
            </a:extLst>
          </p:cNvPr>
          <p:cNvSpPr txBox="1"/>
          <p:nvPr/>
        </p:nvSpPr>
        <p:spPr>
          <a:xfrm>
            <a:off x="1145114" y="3623843"/>
            <a:ext cx="84692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panose="020F0502020204030204"/>
                <a:ea typeface="+mn-ea"/>
                <a:cs typeface="+mn-cs"/>
              </a:rPr>
              <a:t>Farm to Food Bank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As part of the TEFAP program this will provide additional administrative funds to food banks to cover farmers costs of picking and packaging produce for food bank distribution.</a:t>
            </a:r>
          </a:p>
        </p:txBody>
      </p:sp>
      <p:sp>
        <p:nvSpPr>
          <p:cNvPr id="3" name="TextBox 2">
            <a:extLst>
              <a:ext uri="{FF2B5EF4-FFF2-40B4-BE49-F238E27FC236}">
                <a16:creationId xmlns:a16="http://schemas.microsoft.com/office/drawing/2014/main" id="{E673783E-2A77-40F7-9689-43EE8F386F2B}"/>
              </a:ext>
            </a:extLst>
          </p:cNvPr>
          <p:cNvSpPr txBox="1"/>
          <p:nvPr/>
        </p:nvSpPr>
        <p:spPr>
          <a:xfrm>
            <a:off x="4328746" y="3196385"/>
            <a:ext cx="1767254" cy="369332"/>
          </a:xfrm>
          <a:prstGeom prst="rect">
            <a:avLst/>
          </a:prstGeom>
          <a:noFill/>
        </p:spPr>
        <p:txBody>
          <a:bodyPr wrap="square" rtlCol="0">
            <a:spAutoFit/>
          </a:bodyPr>
          <a:lstStyle/>
          <a:p>
            <a:r>
              <a:rPr lang="en-US" b="1" u="sng" dirty="0">
                <a:solidFill>
                  <a:schemeClr val="accent1">
                    <a:lumMod val="75000"/>
                  </a:schemeClr>
                </a:solidFill>
              </a:rPr>
              <a:t>Coming Soon!</a:t>
            </a:r>
          </a:p>
        </p:txBody>
      </p:sp>
      <p:pic>
        <p:nvPicPr>
          <p:cNvPr id="8" name="Picture 7">
            <a:extLst>
              <a:ext uri="{FF2B5EF4-FFF2-40B4-BE49-F238E27FC236}">
                <a16:creationId xmlns:a16="http://schemas.microsoft.com/office/drawing/2014/main" id="{F9E92B59-9DBE-48E1-A17B-F54C09DBA035}"/>
              </a:ext>
            </a:extLst>
          </p:cNvPr>
          <p:cNvPicPr>
            <a:picLocks noChangeAspect="1"/>
          </p:cNvPicPr>
          <p:nvPr/>
        </p:nvPicPr>
        <p:blipFill>
          <a:blip r:embed="rId5"/>
          <a:stretch>
            <a:fillRect/>
          </a:stretch>
        </p:blipFill>
        <p:spPr>
          <a:xfrm>
            <a:off x="3368999" y="4512966"/>
            <a:ext cx="3490548" cy="2329986"/>
          </a:xfrm>
          <a:prstGeom prst="rect">
            <a:avLst/>
          </a:prstGeom>
        </p:spPr>
      </p:pic>
      <p:pic>
        <p:nvPicPr>
          <p:cNvPr id="25" name="Audio 24">
            <a:hlinkClick r:id="" action="ppaction://media"/>
            <a:extLst>
              <a:ext uri="{FF2B5EF4-FFF2-40B4-BE49-F238E27FC236}">
                <a16:creationId xmlns:a16="http://schemas.microsoft.com/office/drawing/2014/main" id="{9C18753B-4483-4B36-AFE8-39817CCC21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42303423"/>
      </p:ext>
    </p:extLst>
  </p:cSld>
  <p:clrMapOvr>
    <a:masterClrMapping/>
  </p:clrMapOvr>
  <mc:AlternateContent xmlns:mc="http://schemas.openxmlformats.org/markup-compatibility/2006" xmlns:p14="http://schemas.microsoft.com/office/powerpoint/2010/main">
    <mc:Choice Requires="p14">
      <p:transition spd="slow" p14:dur="2000" advTm="45526"/>
    </mc:Choice>
    <mc:Fallback xmlns="">
      <p:transition spd="slow" advTm="4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5"/>
                </p:tgtEl>
              </p:cMediaNode>
            </p:audio>
          </p:childTnLst>
        </p:cTn>
      </p:par>
    </p:tnLst>
    <p:bldLst>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9271" y="-315930"/>
            <a:ext cx="2807087" cy="2183476"/>
          </a:xfrm>
          <a:prstGeom prst="rect">
            <a:avLst/>
          </a:prstGeom>
        </p:spPr>
      </p:pic>
      <p:sp>
        <p:nvSpPr>
          <p:cNvPr id="11" name="TextBox 10">
            <a:extLst>
              <a:ext uri="{FF2B5EF4-FFF2-40B4-BE49-F238E27FC236}">
                <a16:creationId xmlns:a16="http://schemas.microsoft.com/office/drawing/2014/main" id="{36FDB4E8-D671-4530-B09C-A83B2B3B2382}"/>
              </a:ext>
            </a:extLst>
          </p:cNvPr>
          <p:cNvSpPr txBox="1"/>
          <p:nvPr/>
        </p:nvSpPr>
        <p:spPr>
          <a:xfrm>
            <a:off x="613318" y="910907"/>
            <a:ext cx="9374205" cy="5262979"/>
          </a:xfrm>
          <a:prstGeom prst="rect">
            <a:avLst/>
          </a:prstGeom>
          <a:noFill/>
        </p:spPr>
        <p:txBody>
          <a:bodyPr wrap="square">
            <a:spAutoFit/>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a:t>
            </a:r>
            <a:r>
              <a:rPr lang="en-US" sz="1600" u="sng" dirty="0">
                <a:solidFill>
                  <a:srgbClr val="0563C1"/>
                </a:solidFill>
                <a:effectLst/>
                <a:latin typeface="Calibri" panose="020F0502020204030204" pitchFamily="34" charset="0"/>
                <a:ea typeface="Calibri" panose="020F0502020204030204" pitchFamily="34" charset="0"/>
                <a:hlinkClick r:id="rId5"/>
              </a:rPr>
              <a:t>program.intake@usda.gov</a:t>
            </a:r>
            <a:r>
              <a:rPr lang="en-US" sz="16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600" b="1" dirty="0">
                <a:effectLst/>
                <a:latin typeface="Calibri" panose="020F0502020204030204" pitchFamily="34" charset="0"/>
                <a:ea typeface="Calibri" panose="020F0502020204030204" pitchFamily="34" charset="0"/>
              </a:rPr>
              <a:t>USDA is an equal opportunity provider, employer, and lender.</a:t>
            </a:r>
            <a:endParaRPr lang="en-US" sz="1600" dirty="0">
              <a:effectLst/>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8EABCADF-94C8-40BF-A05F-1A4F67021FE0}"/>
              </a:ext>
            </a:extLst>
          </p:cNvPr>
          <p:cNvSpPr txBox="1"/>
          <p:nvPr/>
        </p:nvSpPr>
        <p:spPr>
          <a:xfrm>
            <a:off x="2063213" y="333325"/>
            <a:ext cx="6474416" cy="375359"/>
          </a:xfrm>
          <a:prstGeom prst="rect">
            <a:avLst/>
          </a:prstGeom>
          <a:noFill/>
        </p:spPr>
        <p:txBody>
          <a:bodyPr wrap="square">
            <a:spAutoFit/>
          </a:bodyPr>
          <a:lstStyle/>
          <a:p>
            <a:pPr marL="0" marR="0" lvl="0" indent="0" algn="ctr" defTabSz="914400" rtl="0" eaLnBrk="1" fontAlgn="auto" latinLnBrk="0" hangingPunct="1">
              <a:lnSpc>
                <a:spcPct val="107000"/>
              </a:lnSpc>
              <a:spcBef>
                <a:spcPts val="1200"/>
              </a:spcBef>
              <a:spcAft>
                <a:spcPts val="1200"/>
              </a:spcAft>
              <a:buClrTx/>
              <a:buSzTx/>
              <a:buFontTx/>
              <a:buNone/>
              <a:tabLst/>
              <a:defRPr/>
            </a:pPr>
            <a:r>
              <a:rPr kumimoji="0" lang="en-US" sz="1800" b="1" i="0" u="sng" strike="noStrike" kern="1800" cap="none" spc="0" normalizeH="0" baseline="0" noProof="0" dirty="0">
                <a:ln>
                  <a:noFill/>
                </a:ln>
                <a:solidFill>
                  <a:srgbClr val="0071BC"/>
                </a:solidFill>
                <a:effectLst/>
                <a:uLnTx/>
                <a:uFillTx/>
                <a:latin typeface="Source Sans Pro" panose="020B0503030403020204" pitchFamily="34" charset="0"/>
                <a:ea typeface="Times New Roman" panose="02020603050405020304" pitchFamily="18" charset="0"/>
                <a:cs typeface="Arial" panose="020B0604020202020204" pitchFamily="34" charset="0"/>
              </a:rPr>
              <a:t>USDA Non-Discrimination Statement</a:t>
            </a:r>
            <a:endParaRPr kumimoji="0" lang="en-US" sz="1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Single Corner Snipped 2">
            <a:extLst>
              <a:ext uri="{FF2B5EF4-FFF2-40B4-BE49-F238E27FC236}">
                <a16:creationId xmlns:a16="http://schemas.microsoft.com/office/drawing/2014/main" id="{A73F731B-4ABD-4AC3-AB61-E59C6D72D4FB}"/>
              </a:ext>
            </a:extLst>
          </p:cNvPr>
          <p:cNvSpPr/>
          <p:nvPr/>
        </p:nvSpPr>
        <p:spPr>
          <a:xfrm flipV="1">
            <a:off x="0" y="6615961"/>
            <a:ext cx="8973519" cy="242039"/>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8294908-3904-4427-8F36-A39E5F3B831A}"/>
              </a:ext>
            </a:extLst>
          </p:cNvPr>
          <p:cNvSpPr txBox="1"/>
          <p:nvPr/>
        </p:nvSpPr>
        <p:spPr>
          <a:xfrm>
            <a:off x="1115878" y="6600463"/>
            <a:ext cx="7198962" cy="276999"/>
          </a:xfrm>
          <a:prstGeom prst="rect">
            <a:avLst/>
          </a:prstGeom>
          <a:noFill/>
        </p:spPr>
        <p:txBody>
          <a:bodyPr wrap="square" rtlCol="0">
            <a:spAutoFit/>
          </a:bodyPr>
          <a:lstStyle/>
          <a:p>
            <a:pPr algn="ctr" defTabSz="914400">
              <a:defRPr/>
            </a:pPr>
            <a:r>
              <a:rPr kumimoji="0" lang="en-US" sz="1200" b="1" i="0" u="none" strike="noStrike" kern="1200" cap="none" spc="0" normalizeH="0" baseline="0" noProof="0" dirty="0">
                <a:ln>
                  <a:noFill/>
                </a:ln>
                <a:effectLst/>
                <a:uLnTx/>
                <a:uFillTx/>
                <a:latin typeface="Calibri" panose="020F0502020204030204"/>
                <a:ea typeface="+mn-ea"/>
                <a:cs typeface="+mn-cs"/>
              </a:rPr>
              <a:t>Arkansas Special Nutrition Program Website: </a:t>
            </a:r>
            <a:r>
              <a:rPr kumimoji="0" lang="en-US" sz="1200" b="0" i="0" u="none" strike="noStrike" kern="1200" cap="none" spc="0" normalizeH="0" baseline="0" noProof="0" dirty="0">
                <a:ln>
                  <a:noFill/>
                </a:ln>
                <a:solidFill>
                  <a:schemeClr val="bg1"/>
                </a:solidFill>
                <a:effectLst/>
                <a:uLnTx/>
                <a:uFillTx/>
                <a:latin typeface="Source Sans Pro Web"/>
                <a:ea typeface="+mn-ea"/>
                <a:cs typeface="+mn-cs"/>
                <a:hlinkClick r:id="rId6">
                  <a:extLst>
                    <a:ext uri="{A12FA001-AC4F-418D-AE19-62706E023703}">
                      <ahyp:hlinkClr xmlns:ahyp="http://schemas.microsoft.com/office/drawing/2018/hyperlinkcolor" val="tx"/>
                    </a:ext>
                  </a:extLst>
                </a:hlinkClick>
              </a:rPr>
              <a:t>https://dhs.arkansas.gov/dccece/snp/WelcomeSNPM.aspx</a:t>
            </a:r>
            <a:r>
              <a:rPr kumimoji="0" lang="en-US" sz="1200" b="0" i="0" u="none" strike="noStrike" kern="1200" cap="none" spc="0" normalizeH="0" baseline="0" noProof="0" dirty="0">
                <a:ln>
                  <a:noFill/>
                </a:ln>
                <a:solidFill>
                  <a:schemeClr val="bg1"/>
                </a:solidFill>
                <a:effectLst/>
                <a:uLnTx/>
                <a:uFillTx/>
                <a:latin typeface="Source Sans Pro Web"/>
                <a:ea typeface="+mn-ea"/>
                <a:cs typeface="+mn-cs"/>
              </a:rPr>
              <a:t> </a:t>
            </a:r>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EFEE6B42-9052-4663-ABA1-2BF09F9A36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9035111"/>
      </p:ext>
    </p:extLst>
  </p:cSld>
  <p:clrMapOvr>
    <a:masterClrMapping/>
  </p:clrMapOvr>
  <mc:AlternateContent xmlns:mc="http://schemas.openxmlformats.org/markup-compatibility/2006" xmlns:p14="http://schemas.microsoft.com/office/powerpoint/2010/main">
    <mc:Choice Requires="p14">
      <p:transition spd="slow" p14:dur="2000" advTm="7379"/>
    </mc:Choice>
    <mc:Fallback xmlns="">
      <p:transition spd="slow" advTm="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9163" y="5191207"/>
            <a:ext cx="2142837" cy="1666793"/>
          </a:xfrm>
          <a:prstGeom prst="rect">
            <a:avLst/>
          </a:prstGeom>
        </p:spPr>
      </p:pic>
      <p:pic>
        <p:nvPicPr>
          <p:cNvPr id="8" name="Picture 7">
            <a:extLst>
              <a:ext uri="{FF2B5EF4-FFF2-40B4-BE49-F238E27FC236}">
                <a16:creationId xmlns:a16="http://schemas.microsoft.com/office/drawing/2014/main" id="{821203D5-60C4-4E7A-8905-DB1BFE841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195" y="627807"/>
            <a:ext cx="1964329" cy="1964329"/>
          </a:xfrm>
          <a:prstGeom prst="rect">
            <a:avLst/>
          </a:prstGeom>
        </p:spPr>
      </p:pic>
      <p:pic>
        <p:nvPicPr>
          <p:cNvPr id="16" name="Picture 15">
            <a:extLst>
              <a:ext uri="{FF2B5EF4-FFF2-40B4-BE49-F238E27FC236}">
                <a16:creationId xmlns:a16="http://schemas.microsoft.com/office/drawing/2014/main" id="{5B15E121-D3FB-4638-9A55-82071F4FB8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4408" y="1671849"/>
            <a:ext cx="1964329" cy="1964329"/>
          </a:xfrm>
          <a:prstGeom prst="rect">
            <a:avLst/>
          </a:prstGeom>
        </p:spPr>
      </p:pic>
      <p:pic>
        <p:nvPicPr>
          <p:cNvPr id="18" name="Picture 17">
            <a:extLst>
              <a:ext uri="{FF2B5EF4-FFF2-40B4-BE49-F238E27FC236}">
                <a16:creationId xmlns:a16="http://schemas.microsoft.com/office/drawing/2014/main" id="{BD9EECAE-1243-4899-AB78-30D98D693C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4887" y="3843283"/>
            <a:ext cx="1964329" cy="1964329"/>
          </a:xfrm>
          <a:prstGeom prst="rect">
            <a:avLst/>
          </a:prstGeom>
        </p:spPr>
      </p:pic>
      <p:sp>
        <p:nvSpPr>
          <p:cNvPr id="19" name="TextBox 18">
            <a:extLst>
              <a:ext uri="{FF2B5EF4-FFF2-40B4-BE49-F238E27FC236}">
                <a16:creationId xmlns:a16="http://schemas.microsoft.com/office/drawing/2014/main" id="{3DAF46F6-A63B-4EED-A2A5-F965259D6F09}"/>
              </a:ext>
            </a:extLst>
          </p:cNvPr>
          <p:cNvSpPr txBox="1"/>
          <p:nvPr/>
        </p:nvSpPr>
        <p:spPr>
          <a:xfrm>
            <a:off x="6018383" y="4554935"/>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Arkansas DHS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C3F9713-DD34-4EC3-83DB-CE0D55162321}"/>
              </a:ext>
            </a:extLst>
          </p:cNvPr>
          <p:cNvSpPr txBox="1"/>
          <p:nvPr/>
        </p:nvSpPr>
        <p:spPr>
          <a:xfrm>
            <a:off x="6018383" y="1264712"/>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www.facebook.com/ArkDHS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020FCBA-AC11-4E7C-8A41-A50C579BF752}"/>
              </a:ext>
            </a:extLst>
          </p:cNvPr>
          <p:cNvSpPr txBox="1"/>
          <p:nvPr/>
        </p:nvSpPr>
        <p:spPr>
          <a:xfrm>
            <a:off x="6018383" y="2361867"/>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srgbClr val="007CC2"/>
                </a:solidFill>
                <a:effectLst/>
                <a:uLnTx/>
                <a:uFillTx/>
                <a:latin typeface="Calibri" panose="020F0502020204030204"/>
                <a:ea typeface="+mn-ea"/>
                <a:cs typeface="+mn-cs"/>
              </a:rPr>
              <a:t>ARHumanServices</a:t>
            </a: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5" name="Pentagon 8">
            <a:extLst>
              <a:ext uri="{FF2B5EF4-FFF2-40B4-BE49-F238E27FC236}">
                <a16:creationId xmlns:a16="http://schemas.microsoft.com/office/drawing/2014/main" id="{462F9360-DDA4-4C78-96CB-F905558BE09E}"/>
              </a:ext>
            </a:extLst>
          </p:cNvPr>
          <p:cNvSpPr/>
          <p:nvPr/>
        </p:nvSpPr>
        <p:spPr>
          <a:xfrm>
            <a:off x="-48170" y="5932016"/>
            <a:ext cx="3254078" cy="442896"/>
          </a:xfrm>
          <a:prstGeom prst="snip1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5298591-8563-4AB2-8074-CF621AD331C7}"/>
              </a:ext>
            </a:extLst>
          </p:cNvPr>
          <p:cNvSpPr/>
          <p:nvPr/>
        </p:nvSpPr>
        <p:spPr>
          <a:xfrm>
            <a:off x="-18866" y="18670"/>
            <a:ext cx="3844148" cy="6839330"/>
          </a:xfrm>
          <a:prstGeom prst="rect">
            <a:avLst/>
          </a:prstGeom>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entagon 5">
            <a:extLst>
              <a:ext uri="{FF2B5EF4-FFF2-40B4-BE49-F238E27FC236}">
                <a16:creationId xmlns:a16="http://schemas.microsoft.com/office/drawing/2014/main" id="{F018FBA2-D0EB-4394-B23F-90F50D6AA0C0}"/>
              </a:ext>
            </a:extLst>
          </p:cNvPr>
          <p:cNvSpPr/>
          <p:nvPr/>
        </p:nvSpPr>
        <p:spPr>
          <a:xfrm>
            <a:off x="1126103" y="5948755"/>
            <a:ext cx="3270521" cy="445134"/>
          </a:xfrm>
          <a:prstGeom prst="snip1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007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ubtitle 2">
            <a:extLst>
              <a:ext uri="{FF2B5EF4-FFF2-40B4-BE49-F238E27FC236}">
                <a16:creationId xmlns:a16="http://schemas.microsoft.com/office/drawing/2014/main" id="{5E4B166F-8E70-4F2C-9426-7AA30CC8B775}"/>
              </a:ext>
            </a:extLst>
          </p:cNvPr>
          <p:cNvSpPr>
            <a:spLocks noGrp="1"/>
          </p:cNvSpPr>
          <p:nvPr>
            <p:ph type="subTitle" idx="1"/>
          </p:nvPr>
        </p:nvSpPr>
        <p:spPr>
          <a:xfrm>
            <a:off x="1555978" y="6001430"/>
            <a:ext cx="2579388" cy="370558"/>
          </a:xfrm>
        </p:spPr>
        <p:txBody>
          <a:bodyPr>
            <a:normAutofit lnSpcReduction="10000"/>
          </a:bodyPr>
          <a:lstStyle/>
          <a:p>
            <a:pPr algn="l"/>
            <a:r>
              <a:rPr lang="en-US" sz="2000" dirty="0">
                <a:solidFill>
                  <a:srgbClr val="007CC2"/>
                </a:solidFill>
                <a:latin typeface="Franklin Gothic Medium" panose="020B0603020102020204" pitchFamily="34" charset="0"/>
              </a:rPr>
              <a:t>Social Media</a:t>
            </a:r>
          </a:p>
        </p:txBody>
      </p:sp>
      <p:pic>
        <p:nvPicPr>
          <p:cNvPr id="34" name="Graphic 33" descr="Smart Phone">
            <a:extLst>
              <a:ext uri="{FF2B5EF4-FFF2-40B4-BE49-F238E27FC236}">
                <a16:creationId xmlns:a16="http://schemas.microsoft.com/office/drawing/2014/main" id="{DFB2496F-AD95-4056-B1D9-8B6D193B2A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3704" y="2895072"/>
            <a:ext cx="542983" cy="542983"/>
          </a:xfrm>
          <a:prstGeom prst="rect">
            <a:avLst/>
          </a:prstGeom>
        </p:spPr>
      </p:pic>
      <p:pic>
        <p:nvPicPr>
          <p:cNvPr id="36" name="Graphic 35" descr="Tablet">
            <a:extLst>
              <a:ext uri="{FF2B5EF4-FFF2-40B4-BE49-F238E27FC236}">
                <a16:creationId xmlns:a16="http://schemas.microsoft.com/office/drawing/2014/main" id="{CE6A98CB-0FF0-44BD-99F8-14FDFD659B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387" y="4404522"/>
            <a:ext cx="542983" cy="542983"/>
          </a:xfrm>
          <a:prstGeom prst="rect">
            <a:avLst/>
          </a:prstGeom>
        </p:spPr>
      </p:pic>
      <p:pic>
        <p:nvPicPr>
          <p:cNvPr id="39" name="Graphic 38" descr="Wireless router">
            <a:extLst>
              <a:ext uri="{FF2B5EF4-FFF2-40B4-BE49-F238E27FC236}">
                <a16:creationId xmlns:a16="http://schemas.microsoft.com/office/drawing/2014/main" id="{28D01F5A-154A-4187-8DFB-6516E33141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022" y="1491141"/>
            <a:ext cx="542983" cy="542983"/>
          </a:xfrm>
          <a:prstGeom prst="rect">
            <a:avLst/>
          </a:prstGeom>
        </p:spPr>
      </p:pic>
      <p:pic>
        <p:nvPicPr>
          <p:cNvPr id="40" name="Graphic 39" descr="Laptop">
            <a:extLst>
              <a:ext uri="{FF2B5EF4-FFF2-40B4-BE49-F238E27FC236}">
                <a16:creationId xmlns:a16="http://schemas.microsoft.com/office/drawing/2014/main" id="{B18E3CD5-4A61-40CE-9292-949A437D1B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3964" y="968205"/>
            <a:ext cx="542983" cy="542983"/>
          </a:xfrm>
          <a:prstGeom prst="rect">
            <a:avLst/>
          </a:prstGeom>
        </p:spPr>
      </p:pic>
      <p:pic>
        <p:nvPicPr>
          <p:cNvPr id="41" name="Graphic 40" descr="Computer">
            <a:extLst>
              <a:ext uri="{FF2B5EF4-FFF2-40B4-BE49-F238E27FC236}">
                <a16:creationId xmlns:a16="http://schemas.microsoft.com/office/drawing/2014/main" id="{0379C988-001E-404E-8A03-06F1C5CA19E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10100" y="2393762"/>
            <a:ext cx="542983" cy="542983"/>
          </a:xfrm>
          <a:prstGeom prst="rect">
            <a:avLst/>
          </a:prstGeom>
        </p:spPr>
      </p:pic>
      <p:pic>
        <p:nvPicPr>
          <p:cNvPr id="42" name="Graphic 41" descr="Smart Phone">
            <a:extLst>
              <a:ext uri="{FF2B5EF4-FFF2-40B4-BE49-F238E27FC236}">
                <a16:creationId xmlns:a16="http://schemas.microsoft.com/office/drawing/2014/main" id="{35589F1D-A077-4DA5-A8C3-4A28624D9E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1104" y="579347"/>
            <a:ext cx="542983" cy="542983"/>
          </a:xfrm>
          <a:prstGeom prst="rect">
            <a:avLst/>
          </a:prstGeom>
        </p:spPr>
      </p:pic>
      <p:pic>
        <p:nvPicPr>
          <p:cNvPr id="43" name="Graphic 42" descr="Tablet">
            <a:extLst>
              <a:ext uri="{FF2B5EF4-FFF2-40B4-BE49-F238E27FC236}">
                <a16:creationId xmlns:a16="http://schemas.microsoft.com/office/drawing/2014/main" id="{7B4A4787-4ACB-4BF8-BAD1-202A2FA5D3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1665" y="-18309"/>
            <a:ext cx="542983" cy="542983"/>
          </a:xfrm>
          <a:prstGeom prst="rect">
            <a:avLst/>
          </a:prstGeom>
        </p:spPr>
      </p:pic>
      <p:pic>
        <p:nvPicPr>
          <p:cNvPr id="44" name="Graphic 43" descr="Wireless router">
            <a:extLst>
              <a:ext uri="{FF2B5EF4-FFF2-40B4-BE49-F238E27FC236}">
                <a16:creationId xmlns:a16="http://schemas.microsoft.com/office/drawing/2014/main" id="{F558AE83-6B91-49DC-BAB2-1581430EBA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58261" y="3843616"/>
            <a:ext cx="542983" cy="542983"/>
          </a:xfrm>
          <a:prstGeom prst="rect">
            <a:avLst/>
          </a:prstGeom>
        </p:spPr>
      </p:pic>
      <p:pic>
        <p:nvPicPr>
          <p:cNvPr id="29" name="Graphic 28" descr="Computer">
            <a:extLst>
              <a:ext uri="{FF2B5EF4-FFF2-40B4-BE49-F238E27FC236}">
                <a16:creationId xmlns:a16="http://schemas.microsoft.com/office/drawing/2014/main" id="{4341F07C-432E-42EA-BA53-2E83A69B99A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86769" y="5087182"/>
            <a:ext cx="542983" cy="542983"/>
          </a:xfrm>
          <a:prstGeom prst="rect">
            <a:avLst/>
          </a:prstGeom>
        </p:spPr>
      </p:pic>
      <p:sp>
        <p:nvSpPr>
          <p:cNvPr id="22" name="TextBox 21">
            <a:extLst>
              <a:ext uri="{FF2B5EF4-FFF2-40B4-BE49-F238E27FC236}">
                <a16:creationId xmlns:a16="http://schemas.microsoft.com/office/drawing/2014/main" id="{2C1E7FE0-301E-4AF1-A077-7463BF23C80D}"/>
              </a:ext>
            </a:extLst>
          </p:cNvPr>
          <p:cNvSpPr txBox="1"/>
          <p:nvPr/>
        </p:nvSpPr>
        <p:spPr>
          <a:xfrm>
            <a:off x="6012159" y="3475323"/>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srgbClr val="007CC2"/>
                </a:solidFill>
                <a:effectLst/>
                <a:uLnTx/>
                <a:uFillTx/>
                <a:latin typeface="Calibri" panose="020F0502020204030204"/>
                <a:ea typeface="+mn-ea"/>
                <a:cs typeface="+mn-cs"/>
              </a:rPr>
              <a:t>arkansasdhs</a:t>
            </a: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2D12BDD0-5EB9-483E-A675-604886B318A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45148" y="3283484"/>
            <a:ext cx="1233139" cy="924853"/>
          </a:xfrm>
          <a:prstGeom prst="rect">
            <a:avLst/>
          </a:prstGeom>
        </p:spPr>
      </p:pic>
      <p:pic>
        <p:nvPicPr>
          <p:cNvPr id="2" name="Audio 1">
            <a:hlinkClick r:id="" action="ppaction://media"/>
            <a:extLst>
              <a:ext uri="{FF2B5EF4-FFF2-40B4-BE49-F238E27FC236}">
                <a16:creationId xmlns:a16="http://schemas.microsoft.com/office/drawing/2014/main" id="{3D86EF87-BCB4-4A42-A4E0-7EA61C8474B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0498429"/>
      </p:ext>
    </p:extLst>
  </p:cSld>
  <p:clrMapOvr>
    <a:masterClrMapping/>
  </p:clrMapOvr>
  <mc:AlternateContent xmlns:mc="http://schemas.openxmlformats.org/markup-compatibility/2006" xmlns:p14="http://schemas.microsoft.com/office/powerpoint/2010/main">
    <mc:Choice Requires="p14">
      <p:transition spd="slow" p14:dur="2000" advTm="6295"/>
    </mc:Choice>
    <mc:Fallback xmlns="">
      <p:transition spd="slow" advTm="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A0FC-3D1A-4AB1-9EDA-709675E72CCF}"/>
              </a:ext>
            </a:extLst>
          </p:cNvPr>
          <p:cNvSpPr>
            <a:spLocks noGrp="1"/>
          </p:cNvSpPr>
          <p:nvPr>
            <p:ph type="title"/>
          </p:nvPr>
        </p:nvSpPr>
        <p:spPr>
          <a:xfrm>
            <a:off x="4981109" y="1139122"/>
            <a:ext cx="5664549" cy="1676603"/>
          </a:xfrm>
        </p:spPr>
        <p:txBody>
          <a:bodyPr>
            <a:normAutofit/>
          </a:bodyPr>
          <a:lstStyle/>
          <a:p>
            <a:r>
              <a:rPr lang="en-US" sz="5400" b="1" dirty="0">
                <a:latin typeface="Times New Roman" panose="02020603050405020304" pitchFamily="18" charset="0"/>
                <a:cs typeface="Times New Roman" panose="02020603050405020304" pitchFamily="18" charset="0"/>
              </a:rPr>
              <a:t>Our mission</a:t>
            </a:r>
            <a:r>
              <a:rPr lang="en-US" b="1"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5AF65B7E-715B-4E04-ABDA-139D537AAA17}"/>
              </a:ext>
            </a:extLst>
          </p:cNvPr>
          <p:cNvSpPr>
            <a:spLocks noGrp="1"/>
          </p:cNvSpPr>
          <p:nvPr>
            <p:ph idx="1"/>
          </p:nvPr>
        </p:nvSpPr>
        <p:spPr>
          <a:xfrm>
            <a:off x="5015552" y="2167280"/>
            <a:ext cx="4789929" cy="2793023"/>
          </a:xfrm>
        </p:spPr>
        <p:txBody>
          <a:bodyPr>
            <a:normAutofit fontScale="77500" lnSpcReduction="20000"/>
          </a:bodyPr>
          <a:lstStyle/>
          <a:p>
            <a:pPr marL="0" indent="0">
              <a:buNone/>
            </a:pPr>
            <a:r>
              <a:rPr lang="en-US" sz="2400" dirty="0">
                <a:latin typeface="Times New Roman" panose="02020603050405020304" pitchFamily="18" charset="0"/>
                <a:cs typeface="Times New Roman" panose="02020603050405020304" pitchFamily="18" charset="0"/>
              </a:rPr>
              <a:t>to increase food security and reduce hunger by providing children and low-income people access to food, a healthy diet and nutrition education in a way that supports American agriculture and inspires public confidence.</a:t>
            </a:r>
          </a:p>
          <a:p>
            <a:pPr marL="0" indent="0">
              <a:buNone/>
            </a:pPr>
            <a:endParaRPr lang="en-US" sz="3200" dirty="0"/>
          </a:p>
          <a:p>
            <a:pPr marL="0" indent="0">
              <a:buNone/>
            </a:pPr>
            <a:endParaRPr lang="en-US" sz="3200" dirty="0"/>
          </a:p>
          <a:p>
            <a:pPr marL="0" indent="0">
              <a:buNone/>
            </a:pPr>
            <a:r>
              <a:rPr lang="en-US" sz="2000" dirty="0"/>
              <a:t>		</a:t>
            </a:r>
            <a:endParaRPr lang="en-US" sz="2000" b="1" dirty="0"/>
          </a:p>
        </p:txBody>
      </p:sp>
      <p:pic>
        <p:nvPicPr>
          <p:cNvPr id="6" name="Picture 5" descr="A close up of a sign&#10;&#10;Description generated with high confidence">
            <a:extLst>
              <a:ext uri="{FF2B5EF4-FFF2-40B4-BE49-F238E27FC236}">
                <a16:creationId xmlns:a16="http://schemas.microsoft.com/office/drawing/2014/main" id="{3148DBC8-FE7E-4E54-9074-8223251EA7A0}"/>
              </a:ext>
            </a:extLst>
          </p:cNvPr>
          <p:cNvPicPr>
            <a:picLocks noChangeAspect="1"/>
          </p:cNvPicPr>
          <p:nvPr/>
        </p:nvPicPr>
        <p:blipFill>
          <a:blip r:embed="rId4"/>
          <a:stretch>
            <a:fillRect/>
          </a:stretch>
        </p:blipFill>
        <p:spPr>
          <a:xfrm>
            <a:off x="891826" y="803049"/>
            <a:ext cx="2852356" cy="1635351"/>
          </a:xfrm>
          <a:prstGeom prst="rect">
            <a:avLst/>
          </a:prstGeom>
          <a:effectLst/>
        </p:spPr>
      </p:pic>
      <p:pic>
        <p:nvPicPr>
          <p:cNvPr id="9" name="Picture 8">
            <a:extLst>
              <a:ext uri="{FF2B5EF4-FFF2-40B4-BE49-F238E27FC236}">
                <a16:creationId xmlns:a16="http://schemas.microsoft.com/office/drawing/2014/main" id="{333D3F18-0495-4511-98F7-C72015AE0566}"/>
              </a:ext>
            </a:extLst>
          </p:cNvPr>
          <p:cNvPicPr>
            <a:picLocks noChangeAspect="1"/>
          </p:cNvPicPr>
          <p:nvPr/>
        </p:nvPicPr>
        <p:blipFill>
          <a:blip r:embed="rId5"/>
          <a:stretch>
            <a:fillRect/>
          </a:stretch>
        </p:blipFill>
        <p:spPr>
          <a:xfrm>
            <a:off x="804672" y="2923032"/>
            <a:ext cx="3026664" cy="1281521"/>
          </a:xfrm>
          <a:prstGeom prst="rect">
            <a:avLst/>
          </a:prstGeom>
        </p:spPr>
      </p:pic>
      <p:pic>
        <p:nvPicPr>
          <p:cNvPr id="11" name="Picture 10">
            <a:extLst>
              <a:ext uri="{FF2B5EF4-FFF2-40B4-BE49-F238E27FC236}">
                <a16:creationId xmlns:a16="http://schemas.microsoft.com/office/drawing/2014/main" id="{E096F0C8-E0BA-4E30-803F-BC28648AB9A1}"/>
              </a:ext>
            </a:extLst>
          </p:cNvPr>
          <p:cNvPicPr>
            <a:picLocks noChangeAspect="1"/>
          </p:cNvPicPr>
          <p:nvPr/>
        </p:nvPicPr>
        <p:blipFill>
          <a:blip r:embed="rId6"/>
          <a:stretch>
            <a:fillRect/>
          </a:stretch>
        </p:blipFill>
        <p:spPr>
          <a:xfrm>
            <a:off x="804672" y="4700829"/>
            <a:ext cx="3026664" cy="979645"/>
          </a:xfrm>
          <a:prstGeom prst="rect">
            <a:avLst/>
          </a:prstGeom>
        </p:spPr>
      </p:pic>
      <p:cxnSp>
        <p:nvCxnSpPr>
          <p:cNvPr id="17" name="Straight Connector 16">
            <a:extLst>
              <a:ext uri="{FF2B5EF4-FFF2-40B4-BE49-F238E27FC236}">
                <a16:creationId xmlns:a16="http://schemas.microsoft.com/office/drawing/2014/main" id="{B86A88F9-B695-4ED8-9802-A1800F410C66}"/>
              </a:ext>
            </a:extLst>
          </p:cNvPr>
          <p:cNvCxnSpPr>
            <a:cxnSpLocks/>
          </p:cNvCxnSpPr>
          <p:nvPr/>
        </p:nvCxnSpPr>
        <p:spPr>
          <a:xfrm flipV="1">
            <a:off x="4682185" y="1309470"/>
            <a:ext cx="0" cy="4239060"/>
          </a:xfrm>
          <a:prstGeom prst="line">
            <a:avLst/>
          </a:prstGeom>
          <a:ln w="38100">
            <a:solidFill>
              <a:srgbClr val="596D3F"/>
            </a:solidFill>
          </a:ln>
        </p:spPr>
        <p:style>
          <a:lnRef idx="3">
            <a:schemeClr val="dk1"/>
          </a:lnRef>
          <a:fillRef idx="0">
            <a:schemeClr val="dk1"/>
          </a:fillRef>
          <a:effectRef idx="2">
            <a:schemeClr val="dk1"/>
          </a:effectRef>
          <a:fontRef idx="minor">
            <a:schemeClr val="tx1"/>
          </a:fontRef>
        </p:style>
      </p:cxnSp>
      <p:pic>
        <p:nvPicPr>
          <p:cNvPr id="4" name="Audio 3">
            <a:hlinkClick r:id="" action="ppaction://media"/>
            <a:extLst>
              <a:ext uri="{FF2B5EF4-FFF2-40B4-BE49-F238E27FC236}">
                <a16:creationId xmlns:a16="http://schemas.microsoft.com/office/drawing/2014/main" id="{538FBB73-B57D-49B5-B580-36754AB274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8689566"/>
      </p:ext>
    </p:extLst>
  </p:cSld>
  <p:clrMapOvr>
    <a:masterClrMapping/>
  </p:clrMapOvr>
  <mc:AlternateContent xmlns:mc="http://schemas.openxmlformats.org/markup-compatibility/2006" xmlns:p14="http://schemas.microsoft.com/office/powerpoint/2010/main">
    <mc:Choice Requires="p14">
      <p:transition spd="slow" p14:dur="2000" advTm="18975"/>
    </mc:Choice>
    <mc:Fallback xmlns="">
      <p:transition spd="slow" advTm="1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2656-B091-4464-8F11-BAB4DEF1E75F}"/>
              </a:ext>
            </a:extLst>
          </p:cNvPr>
          <p:cNvSpPr>
            <a:spLocks noGrp="1"/>
          </p:cNvSpPr>
          <p:nvPr>
            <p:ph type="title"/>
          </p:nvPr>
        </p:nvSpPr>
        <p:spPr>
          <a:xfrm>
            <a:off x="2849562" y="609600"/>
            <a:ext cx="6424440" cy="1320800"/>
          </a:xfrm>
        </p:spPr>
        <p:txBody>
          <a:bodyPr>
            <a:normAutofit/>
          </a:bodyPr>
          <a:lstStyle/>
          <a:p>
            <a:r>
              <a:rPr lang="en-US" b="1"/>
              <a:t>Arkansas Food Security concerns</a:t>
            </a:r>
            <a:r>
              <a:rPr lang="en-US"/>
              <a:t>…..</a:t>
            </a:r>
          </a:p>
        </p:txBody>
      </p:sp>
      <p:pic>
        <p:nvPicPr>
          <p:cNvPr id="5" name="Picture 4">
            <a:extLst>
              <a:ext uri="{FF2B5EF4-FFF2-40B4-BE49-F238E27FC236}">
                <a16:creationId xmlns:a16="http://schemas.microsoft.com/office/drawing/2014/main" id="{EC782F4F-6B92-4E28-927C-87FEC87F04E7}"/>
              </a:ext>
            </a:extLst>
          </p:cNvPr>
          <p:cNvPicPr>
            <a:picLocks noChangeAspect="1"/>
          </p:cNvPicPr>
          <p:nvPr/>
        </p:nvPicPr>
        <p:blipFill rotWithShape="1">
          <a:blip r:embed="rId5"/>
          <a:srcRect l="25625" t="9091" r="10035"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B707735-DD5C-4016-BAC6-9DF955BB89BD}"/>
              </a:ext>
            </a:extLst>
          </p:cNvPr>
          <p:cNvSpPr>
            <a:spLocks noGrp="1"/>
          </p:cNvSpPr>
          <p:nvPr>
            <p:ph idx="1"/>
          </p:nvPr>
        </p:nvSpPr>
        <p:spPr>
          <a:xfrm>
            <a:off x="2849562" y="2160589"/>
            <a:ext cx="6424440" cy="3880773"/>
          </a:xfrm>
        </p:spPr>
        <p:txBody>
          <a:bodyPr>
            <a:normAutofit/>
          </a:bodyPr>
          <a:lstStyle/>
          <a:p>
            <a:r>
              <a:rPr lang="en-US"/>
              <a:t>More than 200,000 children in Arkansas are at risk of hunger and not getting the food they need to lead healthy, active lives. </a:t>
            </a:r>
          </a:p>
          <a:p>
            <a:r>
              <a:rPr lang="en-US"/>
              <a:t>More than 28% of children in Arkansas live in poverty. </a:t>
            </a:r>
          </a:p>
          <a:p>
            <a:r>
              <a:rPr lang="en-US"/>
              <a:t>Nearly 30% of households with children in Arkansas struggle to afford enough food for themselves and their families. </a:t>
            </a:r>
          </a:p>
          <a:p>
            <a:r>
              <a:rPr lang="en-US"/>
              <a:t>Many children lose access to breakfast and lunch when school is not in session. </a:t>
            </a:r>
          </a:p>
          <a:p>
            <a:endParaRPr lang="en-US"/>
          </a:p>
        </p:txBody>
      </p:sp>
      <p:pic>
        <p:nvPicPr>
          <p:cNvPr id="13" name="Audio 12">
            <a:hlinkClick r:id="" action="ppaction://media"/>
            <a:extLst>
              <a:ext uri="{FF2B5EF4-FFF2-40B4-BE49-F238E27FC236}">
                <a16:creationId xmlns:a16="http://schemas.microsoft.com/office/drawing/2014/main" id="{048D2C6C-E157-458B-AE7E-8E31596ACE6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74882980"/>
      </p:ext>
    </p:extLst>
  </p:cSld>
  <p:clrMapOvr>
    <a:masterClrMapping/>
  </p:clrMapOvr>
  <mc:AlternateContent xmlns:mc="http://schemas.openxmlformats.org/markup-compatibility/2006" xmlns:p14="http://schemas.microsoft.com/office/powerpoint/2010/main">
    <mc:Choice Requires="p14">
      <p:transition spd="slow" p14:dur="2000" advTm="36279"/>
    </mc:Choice>
    <mc:Fallback xmlns="">
      <p:transition spd="slow" advTm="3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DAD2E0-BD04-4D28-BC48-C9996578ADC6}"/>
              </a:ext>
            </a:extLst>
          </p:cNvPr>
          <p:cNvPicPr>
            <a:picLocks noChangeAspect="1"/>
          </p:cNvPicPr>
          <p:nvPr/>
        </p:nvPicPr>
        <p:blipFill rotWithShape="1">
          <a:blip r:embed="rId5"/>
          <a:srcRect l="26295" r="32985"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080F672-3553-4D9F-8B33-BE4983661B7F}"/>
              </a:ext>
            </a:extLst>
          </p:cNvPr>
          <p:cNvSpPr>
            <a:spLocks noGrp="1"/>
          </p:cNvSpPr>
          <p:nvPr>
            <p:ph type="title"/>
          </p:nvPr>
        </p:nvSpPr>
        <p:spPr>
          <a:xfrm>
            <a:off x="1206723" y="324853"/>
            <a:ext cx="3851123" cy="1320800"/>
          </a:xfrm>
        </p:spPr>
        <p:txBody>
          <a:bodyPr>
            <a:normAutofit/>
          </a:bodyPr>
          <a:lstStyle/>
          <a:p>
            <a:r>
              <a:rPr lang="en-US" b="1" dirty="0"/>
              <a:t>CACFP</a:t>
            </a:r>
          </a:p>
        </p:txBody>
      </p:sp>
      <p:sp>
        <p:nvSpPr>
          <p:cNvPr id="7" name="Content Placeholder 6">
            <a:extLst>
              <a:ext uri="{FF2B5EF4-FFF2-40B4-BE49-F238E27FC236}">
                <a16:creationId xmlns:a16="http://schemas.microsoft.com/office/drawing/2014/main" id="{C3E5D006-D123-47EC-A202-6798503AC514}"/>
              </a:ext>
            </a:extLst>
          </p:cNvPr>
          <p:cNvSpPr>
            <a:spLocks noGrp="1"/>
          </p:cNvSpPr>
          <p:nvPr>
            <p:ph idx="1"/>
          </p:nvPr>
        </p:nvSpPr>
        <p:spPr>
          <a:xfrm>
            <a:off x="398598" y="1388933"/>
            <a:ext cx="4871234" cy="5144214"/>
          </a:xfrm>
        </p:spPr>
        <p:txBody>
          <a:bodyPr>
            <a:normAutofit fontScale="92500" lnSpcReduction="20000"/>
          </a:bodyPr>
          <a:lstStyle/>
          <a:p>
            <a:pPr marL="0" indent="0">
              <a:lnSpc>
                <a:spcPct val="90000"/>
              </a:lnSpc>
              <a:buNone/>
            </a:pPr>
            <a:r>
              <a:rPr lang="en-US" sz="2000" b="1" u="sng" dirty="0"/>
              <a:t>CACFP</a:t>
            </a:r>
          </a:p>
          <a:p>
            <a:pPr marL="0" indent="0">
              <a:lnSpc>
                <a:spcPct val="90000"/>
              </a:lnSpc>
              <a:buNone/>
            </a:pPr>
            <a:r>
              <a:rPr lang="en-US" sz="2000" dirty="0"/>
              <a:t>The Child and Adult Care Food Program (CACFP) provides reimbursements for nutritious meals and snacks to eligible children and adults who are enrolled for care at participating childcare centers, day care homes, and adult day care centers. </a:t>
            </a:r>
          </a:p>
          <a:p>
            <a:pPr marL="0" indent="0">
              <a:lnSpc>
                <a:spcPct val="90000"/>
              </a:lnSpc>
              <a:buNone/>
            </a:pPr>
            <a:r>
              <a:rPr lang="en-US" sz="2000" b="1" dirty="0"/>
              <a:t>2021: 331  Sponsors</a:t>
            </a:r>
          </a:p>
          <a:p>
            <a:pPr marL="0" indent="0">
              <a:lnSpc>
                <a:spcPct val="90000"/>
              </a:lnSpc>
              <a:buNone/>
            </a:pPr>
            <a:r>
              <a:rPr lang="en-US" sz="2000" b="1" dirty="0"/>
              <a:t>141(Highest) Child Sites/51 Adult Sites)</a:t>
            </a:r>
          </a:p>
          <a:p>
            <a:pPr marL="0" indent="0">
              <a:lnSpc>
                <a:spcPct val="90000"/>
              </a:lnSpc>
              <a:buNone/>
            </a:pPr>
            <a:endParaRPr lang="en-US" sz="2000" b="1" u="sng" dirty="0"/>
          </a:p>
          <a:p>
            <a:pPr marL="0" indent="0">
              <a:lnSpc>
                <a:spcPct val="90000"/>
              </a:lnSpc>
              <a:buNone/>
            </a:pPr>
            <a:r>
              <a:rPr lang="en-US" sz="2000" b="1" u="sng" dirty="0"/>
              <a:t>CACFP At-Risk</a:t>
            </a:r>
          </a:p>
          <a:p>
            <a:pPr marL="0" indent="0">
              <a:lnSpc>
                <a:spcPct val="90000"/>
              </a:lnSpc>
              <a:buNone/>
            </a:pPr>
            <a:r>
              <a:rPr lang="en-US" sz="2000" dirty="0"/>
              <a:t>At-Risk Afterschool Meals component of the Child and Adult Care Food Program (CACFP) offers Federal funding to Afterschool Programs that serve a meal or snack to children in low-income areas. </a:t>
            </a:r>
          </a:p>
          <a:p>
            <a:pPr marL="0" indent="0">
              <a:lnSpc>
                <a:spcPct val="90000"/>
              </a:lnSpc>
              <a:buNone/>
            </a:pPr>
            <a:r>
              <a:rPr lang="en-US" sz="2000" b="1" dirty="0"/>
              <a:t>2021: 74 Sponsors (272 Sites)</a:t>
            </a:r>
          </a:p>
          <a:p>
            <a:pPr marL="0" indent="0">
              <a:lnSpc>
                <a:spcPct val="90000"/>
              </a:lnSpc>
              <a:buNone/>
            </a:pPr>
            <a:endParaRPr lang="en-US" sz="1100" b="1" dirty="0"/>
          </a:p>
        </p:txBody>
      </p:sp>
      <p:cxnSp>
        <p:nvCxnSpPr>
          <p:cNvPr id="42" name="Straight Connector 4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33" name="Audio 32">
            <a:hlinkClick r:id="" action="ppaction://media"/>
            <a:extLst>
              <a:ext uri="{FF2B5EF4-FFF2-40B4-BE49-F238E27FC236}">
                <a16:creationId xmlns:a16="http://schemas.microsoft.com/office/drawing/2014/main" id="{6C010375-417D-48DA-947C-B787418214A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24072344"/>
      </p:ext>
    </p:extLst>
  </p:cSld>
  <p:clrMapOvr>
    <a:masterClrMapping/>
  </p:clrMapOvr>
  <mc:AlternateContent xmlns:mc="http://schemas.openxmlformats.org/markup-compatibility/2006" xmlns:p14="http://schemas.microsoft.com/office/powerpoint/2010/main">
    <mc:Choice Requires="p14">
      <p:transition spd="slow" p14:dur="2000" advTm="59969"/>
    </mc:Choice>
    <mc:Fallback xmlns="">
      <p:transition spd="slow" advTm="59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15D2-D2CD-43C1-90F5-06F675C53CF3}"/>
              </a:ext>
            </a:extLst>
          </p:cNvPr>
          <p:cNvSpPr>
            <a:spLocks noGrp="1"/>
          </p:cNvSpPr>
          <p:nvPr>
            <p:ph type="title"/>
          </p:nvPr>
        </p:nvSpPr>
        <p:spPr>
          <a:xfrm>
            <a:off x="6336287" y="1190785"/>
            <a:ext cx="4964049" cy="1320800"/>
          </a:xfrm>
        </p:spPr>
        <p:txBody>
          <a:bodyPr anchor="t">
            <a:normAutofit/>
          </a:bodyPr>
          <a:lstStyle/>
          <a:p>
            <a:r>
              <a:rPr lang="en-US" sz="4800" b="1" dirty="0"/>
              <a:t>SFSP</a:t>
            </a:r>
          </a:p>
        </p:txBody>
      </p:sp>
      <p:sp>
        <p:nvSpPr>
          <p:cNvPr id="3" name="Content Placeholder 2">
            <a:extLst>
              <a:ext uri="{FF2B5EF4-FFF2-40B4-BE49-F238E27FC236}">
                <a16:creationId xmlns:a16="http://schemas.microsoft.com/office/drawing/2014/main" id="{B9DC5188-14C0-4359-9F62-494B23961EE2}"/>
              </a:ext>
            </a:extLst>
          </p:cNvPr>
          <p:cNvSpPr>
            <a:spLocks noGrp="1"/>
          </p:cNvSpPr>
          <p:nvPr>
            <p:ph idx="1"/>
          </p:nvPr>
        </p:nvSpPr>
        <p:spPr>
          <a:xfrm>
            <a:off x="6336287" y="2160589"/>
            <a:ext cx="2934714" cy="3880773"/>
          </a:xfrm>
        </p:spPr>
        <p:txBody>
          <a:bodyPr>
            <a:normAutofit/>
          </a:bodyPr>
          <a:lstStyle/>
          <a:p>
            <a:pPr marL="0" indent="0">
              <a:buNone/>
            </a:pPr>
            <a:r>
              <a:rPr lang="en-US" dirty="0"/>
              <a:t>The Summer Food Service Program (SFSP) reimburses providers who serve free healthy meals to children and teens in low-income areas during the summer months when school is not in session. </a:t>
            </a:r>
          </a:p>
          <a:p>
            <a:pPr marL="0" indent="0">
              <a:buNone/>
            </a:pPr>
            <a:r>
              <a:rPr lang="en-US" b="1" dirty="0"/>
              <a:t>2021:  </a:t>
            </a:r>
          </a:p>
          <a:p>
            <a:pPr marL="0" indent="0">
              <a:buNone/>
            </a:pPr>
            <a:r>
              <a:rPr lang="en-US" b="1" dirty="0"/>
              <a:t>72 Sponsors/960 sites</a:t>
            </a:r>
          </a:p>
          <a:p>
            <a:pPr marL="0" indent="0">
              <a:buNone/>
            </a:pPr>
            <a:endParaRPr lang="en-US" b="1" dirty="0"/>
          </a:p>
        </p:txBody>
      </p:sp>
      <p:pic>
        <p:nvPicPr>
          <p:cNvPr id="5" name="Picture 4">
            <a:extLst>
              <a:ext uri="{FF2B5EF4-FFF2-40B4-BE49-F238E27FC236}">
                <a16:creationId xmlns:a16="http://schemas.microsoft.com/office/drawing/2014/main" id="{AA68D8E3-A76C-4AB9-A328-46E638BEEF65}"/>
              </a:ext>
            </a:extLst>
          </p:cNvPr>
          <p:cNvPicPr>
            <a:picLocks noChangeAspect="1"/>
          </p:cNvPicPr>
          <p:nvPr/>
        </p:nvPicPr>
        <p:blipFill rotWithShape="1">
          <a:blip r:embed="rId5"/>
          <a:srcRect l="14126" r="11487"/>
          <a:stretch/>
        </p:blipFill>
        <p:spPr>
          <a:xfrm>
            <a:off x="677334" y="2159331"/>
            <a:ext cx="5423429" cy="3882362"/>
          </a:xfrm>
          <a:prstGeom prst="rect">
            <a:avLst/>
          </a:prstGeom>
        </p:spPr>
      </p:pic>
      <p:pic>
        <p:nvPicPr>
          <p:cNvPr id="14" name="Audio 13">
            <a:hlinkClick r:id="" action="ppaction://media"/>
            <a:extLst>
              <a:ext uri="{FF2B5EF4-FFF2-40B4-BE49-F238E27FC236}">
                <a16:creationId xmlns:a16="http://schemas.microsoft.com/office/drawing/2014/main" id="{AACCB409-3939-46D7-8F45-7BB4A73316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24136165"/>
      </p:ext>
    </p:extLst>
  </p:cSld>
  <p:clrMapOvr>
    <a:masterClrMapping/>
  </p:clrMapOvr>
  <mc:AlternateContent xmlns:mc="http://schemas.openxmlformats.org/markup-compatibility/2006" xmlns:p14="http://schemas.microsoft.com/office/powerpoint/2010/main">
    <mc:Choice Requires="p14">
      <p:transition spd="slow" p14:dur="2000" advTm="27046"/>
    </mc:Choice>
    <mc:Fallback xmlns="">
      <p:transition spd="slow" advTm="2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2FFFF-310F-4764-B257-D81938295231}"/>
              </a:ext>
            </a:extLst>
          </p:cNvPr>
          <p:cNvSpPr>
            <a:spLocks noGrp="1"/>
          </p:cNvSpPr>
          <p:nvPr>
            <p:ph type="title"/>
          </p:nvPr>
        </p:nvSpPr>
        <p:spPr>
          <a:xfrm>
            <a:off x="5598280" y="600807"/>
            <a:ext cx="3737268" cy="750889"/>
          </a:xfrm>
        </p:spPr>
        <p:txBody>
          <a:bodyPr>
            <a:normAutofit/>
          </a:bodyPr>
          <a:lstStyle/>
          <a:p>
            <a:r>
              <a:rPr lang="en-US" b="1" dirty="0"/>
              <a:t>NSLP</a:t>
            </a:r>
          </a:p>
        </p:txBody>
      </p:sp>
      <p:sp>
        <p:nvSpPr>
          <p:cNvPr id="3" name="Content Placeholder 2">
            <a:extLst>
              <a:ext uri="{FF2B5EF4-FFF2-40B4-BE49-F238E27FC236}">
                <a16:creationId xmlns:a16="http://schemas.microsoft.com/office/drawing/2014/main" id="{1DA7B857-A01D-41F9-B3ED-FF5977E0E28D}"/>
              </a:ext>
            </a:extLst>
          </p:cNvPr>
          <p:cNvSpPr>
            <a:spLocks noGrp="1"/>
          </p:cNvSpPr>
          <p:nvPr>
            <p:ph idx="1"/>
          </p:nvPr>
        </p:nvSpPr>
        <p:spPr>
          <a:xfrm>
            <a:off x="5526086" y="1351696"/>
            <a:ext cx="4064439" cy="3880773"/>
          </a:xfrm>
        </p:spPr>
        <p:txBody>
          <a:bodyPr>
            <a:normAutofit/>
          </a:bodyPr>
          <a:lstStyle/>
          <a:p>
            <a:pPr marL="0" indent="0">
              <a:buNone/>
            </a:pPr>
            <a:r>
              <a:rPr lang="en-US" dirty="0"/>
              <a:t>The National School Lunch Program (NSLP) operates in public and nonprofit private schools and residential childcare institutions. It provides nutritionally balanced, low-cost or no-cost lunches to children each school day. The program was established under the Richard B. Russell National School Lunch Act, signed into law by President Harry Truman in 1946. </a:t>
            </a:r>
          </a:p>
          <a:p>
            <a:pPr marL="0" indent="0">
              <a:buNone/>
            </a:pPr>
            <a:r>
              <a:rPr lang="en-US" b="1" dirty="0"/>
              <a:t>2021: 24 Programs</a:t>
            </a:r>
          </a:p>
          <a:p>
            <a:pPr marL="0" indent="0">
              <a:buNone/>
            </a:pPr>
            <a:endParaRPr lang="en-US" b="1" dirty="0"/>
          </a:p>
        </p:txBody>
      </p:sp>
      <p:pic>
        <p:nvPicPr>
          <p:cNvPr id="13" name="Picture 12">
            <a:extLst>
              <a:ext uri="{FF2B5EF4-FFF2-40B4-BE49-F238E27FC236}">
                <a16:creationId xmlns:a16="http://schemas.microsoft.com/office/drawing/2014/main" id="{485A3ECD-30E6-4EA4-838B-2C3777049F5A}"/>
              </a:ext>
            </a:extLst>
          </p:cNvPr>
          <p:cNvPicPr>
            <a:picLocks noChangeAspect="1"/>
          </p:cNvPicPr>
          <p:nvPr/>
        </p:nvPicPr>
        <p:blipFill rotWithShape="1">
          <a:blip r:embed="rId4"/>
          <a:srcRect l="47255" r="16754"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1" name="Isosceles Triangle 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0" name="Audio 9">
            <a:hlinkClick r:id="" action="ppaction://media"/>
            <a:extLst>
              <a:ext uri="{FF2B5EF4-FFF2-40B4-BE49-F238E27FC236}">
                <a16:creationId xmlns:a16="http://schemas.microsoft.com/office/drawing/2014/main" id="{584016AA-9F32-4385-AFEC-4B0CC817B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57096295"/>
      </p:ext>
    </p:extLst>
  </p:cSld>
  <p:clrMapOvr>
    <a:masterClrMapping/>
  </p:clrMapOvr>
  <mc:AlternateContent xmlns:mc="http://schemas.openxmlformats.org/markup-compatibility/2006" xmlns:p14="http://schemas.microsoft.com/office/powerpoint/2010/main">
    <mc:Choice Requires="p14">
      <p:transition spd="slow" p14:dur="2000" advTm="36266"/>
    </mc:Choice>
    <mc:Fallback xmlns="">
      <p:transition spd="slow" advTm="36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763D-E383-45EF-91EE-3DB72445143E}"/>
              </a:ext>
            </a:extLst>
          </p:cNvPr>
          <p:cNvSpPr>
            <a:spLocks noGrp="1"/>
          </p:cNvSpPr>
          <p:nvPr>
            <p:ph type="title"/>
          </p:nvPr>
        </p:nvSpPr>
        <p:spPr>
          <a:xfrm>
            <a:off x="959125" y="341182"/>
            <a:ext cx="8339031" cy="930447"/>
          </a:xfrm>
        </p:spPr>
        <p:txBody>
          <a:bodyPr vert="horz" lIns="91440" tIns="45720" rIns="91440" bIns="45720" rtlCol="0" anchor="b">
            <a:normAutofit/>
          </a:bodyPr>
          <a:lstStyle/>
          <a:p>
            <a:pPr algn="ctr"/>
            <a:r>
              <a:rPr lang="en-US" sz="5400" b="1" dirty="0">
                <a:solidFill>
                  <a:schemeClr val="accent6">
                    <a:lumMod val="75000"/>
                  </a:schemeClr>
                </a:solidFill>
              </a:rPr>
              <a:t>Application</a:t>
            </a:r>
          </a:p>
        </p:txBody>
      </p:sp>
      <p:sp>
        <p:nvSpPr>
          <p:cNvPr id="5" name="TextBox 4">
            <a:extLst>
              <a:ext uri="{FF2B5EF4-FFF2-40B4-BE49-F238E27FC236}">
                <a16:creationId xmlns:a16="http://schemas.microsoft.com/office/drawing/2014/main" id="{D9D216CC-2D1C-4382-9A06-173F62312EEE}"/>
              </a:ext>
            </a:extLst>
          </p:cNvPr>
          <p:cNvSpPr txBox="1"/>
          <p:nvPr/>
        </p:nvSpPr>
        <p:spPr>
          <a:xfrm>
            <a:off x="1997311" y="6305490"/>
            <a:ext cx="7959487" cy="400110"/>
          </a:xfrm>
          <a:prstGeom prst="rect">
            <a:avLst/>
          </a:prstGeom>
          <a:noFill/>
        </p:spPr>
        <p:txBody>
          <a:bodyPr wrap="square" rtlCol="0">
            <a:spAutoFit/>
          </a:bodyPr>
          <a:lstStyle/>
          <a:p>
            <a:pPr lvl="0"/>
            <a:r>
              <a:rPr lang="en-US" sz="2000" dirty="0">
                <a:solidFill>
                  <a:schemeClr val="accent6">
                    <a:lumMod val="75000"/>
                  </a:schemeClr>
                </a:solidFill>
              </a:rPr>
              <a:t>https://dhs.arkansas.gov/dccece/snp/WelcomeSNPM.aspx</a:t>
            </a:r>
          </a:p>
        </p:txBody>
      </p:sp>
      <p:pic>
        <p:nvPicPr>
          <p:cNvPr id="6" name="Audio 5">
            <a:hlinkClick r:id="" action="ppaction://media"/>
            <a:extLst>
              <a:ext uri="{FF2B5EF4-FFF2-40B4-BE49-F238E27FC236}">
                <a16:creationId xmlns:a16="http://schemas.microsoft.com/office/drawing/2014/main" id="{FC21E344-CEA4-439C-9549-1ADB51F1D4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7" name="Arrow: Pentagon 6">
            <a:extLst>
              <a:ext uri="{FF2B5EF4-FFF2-40B4-BE49-F238E27FC236}">
                <a16:creationId xmlns:a16="http://schemas.microsoft.com/office/drawing/2014/main" id="{7385D82F-E42F-416A-9B57-7C7645D5A870}"/>
              </a:ext>
            </a:extLst>
          </p:cNvPr>
          <p:cNvSpPr/>
          <p:nvPr/>
        </p:nvSpPr>
        <p:spPr>
          <a:xfrm rot="5400000">
            <a:off x="1000727" y="1612144"/>
            <a:ext cx="1265303" cy="13485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C8F57F-DE0A-403A-A4A3-9BC127794751}"/>
              </a:ext>
            </a:extLst>
          </p:cNvPr>
          <p:cNvSpPr txBox="1"/>
          <p:nvPr/>
        </p:nvSpPr>
        <p:spPr>
          <a:xfrm>
            <a:off x="1116142" y="1686758"/>
            <a:ext cx="1477820" cy="738664"/>
          </a:xfrm>
          <a:prstGeom prst="rect">
            <a:avLst/>
          </a:prstGeom>
          <a:noFill/>
        </p:spPr>
        <p:txBody>
          <a:bodyPr wrap="square" rtlCol="0">
            <a:spAutoFit/>
          </a:bodyPr>
          <a:lstStyle/>
          <a:p>
            <a:r>
              <a:rPr lang="en-US" sz="1400" dirty="0">
                <a:solidFill>
                  <a:schemeClr val="bg1"/>
                </a:solidFill>
              </a:rPr>
              <a:t>Submit an Inquiry (SNP Website)</a:t>
            </a:r>
          </a:p>
        </p:txBody>
      </p:sp>
      <p:pic>
        <p:nvPicPr>
          <p:cNvPr id="9" name="Picture 8">
            <a:extLst>
              <a:ext uri="{FF2B5EF4-FFF2-40B4-BE49-F238E27FC236}">
                <a16:creationId xmlns:a16="http://schemas.microsoft.com/office/drawing/2014/main" id="{2CEE9F4B-33B8-46F2-B2E8-15FBEDC09BA5}"/>
              </a:ext>
            </a:extLst>
          </p:cNvPr>
          <p:cNvPicPr>
            <a:picLocks noChangeAspect="1"/>
          </p:cNvPicPr>
          <p:nvPr/>
        </p:nvPicPr>
        <p:blipFill>
          <a:blip r:embed="rId5"/>
          <a:stretch>
            <a:fillRect/>
          </a:stretch>
        </p:blipFill>
        <p:spPr>
          <a:xfrm>
            <a:off x="959124" y="4832488"/>
            <a:ext cx="1365622" cy="1258965"/>
          </a:xfrm>
          <a:prstGeom prst="rect">
            <a:avLst/>
          </a:prstGeom>
        </p:spPr>
      </p:pic>
      <p:pic>
        <p:nvPicPr>
          <p:cNvPr id="10" name="Picture 9">
            <a:extLst>
              <a:ext uri="{FF2B5EF4-FFF2-40B4-BE49-F238E27FC236}">
                <a16:creationId xmlns:a16="http://schemas.microsoft.com/office/drawing/2014/main" id="{49F9F9B1-3B53-4667-BC49-CB4E82D7E37E}"/>
              </a:ext>
            </a:extLst>
          </p:cNvPr>
          <p:cNvPicPr>
            <a:picLocks noChangeAspect="1"/>
          </p:cNvPicPr>
          <p:nvPr/>
        </p:nvPicPr>
        <p:blipFill>
          <a:blip r:embed="rId5"/>
          <a:stretch>
            <a:fillRect/>
          </a:stretch>
        </p:blipFill>
        <p:spPr>
          <a:xfrm>
            <a:off x="939193" y="3217769"/>
            <a:ext cx="1365622" cy="1258965"/>
          </a:xfrm>
          <a:prstGeom prst="rect">
            <a:avLst/>
          </a:prstGeom>
        </p:spPr>
      </p:pic>
      <p:sp>
        <p:nvSpPr>
          <p:cNvPr id="11" name="TextBox 10">
            <a:extLst>
              <a:ext uri="{FF2B5EF4-FFF2-40B4-BE49-F238E27FC236}">
                <a16:creationId xmlns:a16="http://schemas.microsoft.com/office/drawing/2014/main" id="{9149FFF7-3882-444B-8D73-686573524BA9}"/>
              </a:ext>
            </a:extLst>
          </p:cNvPr>
          <p:cNvSpPr txBox="1"/>
          <p:nvPr/>
        </p:nvSpPr>
        <p:spPr>
          <a:xfrm>
            <a:off x="1104766" y="3429771"/>
            <a:ext cx="1477820" cy="307777"/>
          </a:xfrm>
          <a:prstGeom prst="rect">
            <a:avLst/>
          </a:prstGeom>
          <a:noFill/>
        </p:spPr>
        <p:txBody>
          <a:bodyPr wrap="square" rtlCol="0">
            <a:spAutoFit/>
          </a:bodyPr>
          <a:lstStyle/>
          <a:p>
            <a:r>
              <a:rPr lang="en-US" sz="1400" dirty="0">
                <a:solidFill>
                  <a:schemeClr val="bg1"/>
                </a:solidFill>
              </a:rPr>
              <a:t>Application</a:t>
            </a:r>
          </a:p>
        </p:txBody>
      </p:sp>
      <p:sp>
        <p:nvSpPr>
          <p:cNvPr id="12" name="TextBox 11">
            <a:extLst>
              <a:ext uri="{FF2B5EF4-FFF2-40B4-BE49-F238E27FC236}">
                <a16:creationId xmlns:a16="http://schemas.microsoft.com/office/drawing/2014/main" id="{865814D0-3ED9-444A-9EC9-7B65ADF0D84E}"/>
              </a:ext>
            </a:extLst>
          </p:cNvPr>
          <p:cNvSpPr txBox="1"/>
          <p:nvPr/>
        </p:nvSpPr>
        <p:spPr>
          <a:xfrm>
            <a:off x="1124698" y="4926262"/>
            <a:ext cx="1080656" cy="738664"/>
          </a:xfrm>
          <a:prstGeom prst="rect">
            <a:avLst/>
          </a:prstGeom>
          <a:noFill/>
        </p:spPr>
        <p:txBody>
          <a:bodyPr wrap="square" rtlCol="0">
            <a:spAutoFit/>
          </a:bodyPr>
          <a:lstStyle/>
          <a:p>
            <a:pPr algn="ctr"/>
            <a:r>
              <a:rPr lang="en-US" sz="1400" dirty="0">
                <a:solidFill>
                  <a:schemeClr val="bg1"/>
                </a:solidFill>
              </a:rPr>
              <a:t>Approval or </a:t>
            </a:r>
          </a:p>
          <a:p>
            <a:pPr algn="ctr"/>
            <a:r>
              <a:rPr lang="en-US" sz="1400" dirty="0">
                <a:solidFill>
                  <a:schemeClr val="bg1"/>
                </a:solidFill>
              </a:rPr>
              <a:t>Denial</a:t>
            </a:r>
          </a:p>
        </p:txBody>
      </p:sp>
      <p:grpSp>
        <p:nvGrpSpPr>
          <p:cNvPr id="13" name="Group 12">
            <a:extLst>
              <a:ext uri="{FF2B5EF4-FFF2-40B4-BE49-F238E27FC236}">
                <a16:creationId xmlns:a16="http://schemas.microsoft.com/office/drawing/2014/main" id="{2F54E7F4-AA03-4819-A0B3-D15D7E638EC8}"/>
              </a:ext>
            </a:extLst>
          </p:cNvPr>
          <p:cNvGrpSpPr/>
          <p:nvPr/>
        </p:nvGrpSpPr>
        <p:grpSpPr>
          <a:xfrm>
            <a:off x="2350356" y="1653745"/>
            <a:ext cx="7290563" cy="1036302"/>
            <a:chOff x="1605013" y="66770"/>
            <a:chExt cx="7290563" cy="1036302"/>
          </a:xfrm>
        </p:grpSpPr>
        <p:sp>
          <p:nvSpPr>
            <p:cNvPr id="14" name="Rectangle: Top Corners Rounded 13">
              <a:extLst>
                <a:ext uri="{FF2B5EF4-FFF2-40B4-BE49-F238E27FC236}">
                  <a16:creationId xmlns:a16="http://schemas.microsoft.com/office/drawing/2014/main" id="{C3FC1275-94DB-4DB9-9FED-4FBBB0BCB9F4}"/>
                </a:ext>
              </a:extLst>
            </p:cNvPr>
            <p:cNvSpPr/>
            <p:nvPr/>
          </p:nvSpPr>
          <p:spPr>
            <a:xfrm rot="5400000">
              <a:off x="4732144" y="-3060361"/>
              <a:ext cx="1036302" cy="7290563"/>
            </a:xfrm>
            <a:prstGeom prst="round2SameRect">
              <a:avLst/>
            </a:prstGeom>
          </p:spPr>
          <p:style>
            <a:lnRef idx="2">
              <a:schemeClr val="accent6">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sp>
        <p:sp>
          <p:nvSpPr>
            <p:cNvPr id="15" name="Rectangle: Top Corners Rounded 4">
              <a:extLst>
                <a:ext uri="{FF2B5EF4-FFF2-40B4-BE49-F238E27FC236}">
                  <a16:creationId xmlns:a16="http://schemas.microsoft.com/office/drawing/2014/main" id="{155AB28F-0A3D-4069-B710-154023D5EDA3}"/>
                </a:ext>
              </a:extLst>
            </p:cNvPr>
            <p:cNvSpPr txBox="1"/>
            <p:nvPr/>
          </p:nvSpPr>
          <p:spPr>
            <a:xfrm>
              <a:off x="1605014" y="117357"/>
              <a:ext cx="7239975" cy="9351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An Onboarding Specialist will review your information using a checklist of requirements</a:t>
              </a:r>
            </a:p>
          </p:txBody>
        </p:sp>
      </p:grpSp>
      <p:pic>
        <p:nvPicPr>
          <p:cNvPr id="16" name="Picture 15">
            <a:extLst>
              <a:ext uri="{FF2B5EF4-FFF2-40B4-BE49-F238E27FC236}">
                <a16:creationId xmlns:a16="http://schemas.microsoft.com/office/drawing/2014/main" id="{352B2891-6C7A-4802-A2F0-90BCBD420876}"/>
              </a:ext>
            </a:extLst>
          </p:cNvPr>
          <p:cNvPicPr>
            <a:picLocks noChangeAspect="1"/>
          </p:cNvPicPr>
          <p:nvPr/>
        </p:nvPicPr>
        <p:blipFill>
          <a:blip r:embed="rId6"/>
          <a:stretch>
            <a:fillRect/>
          </a:stretch>
        </p:blipFill>
        <p:spPr>
          <a:xfrm>
            <a:off x="2324746" y="3217768"/>
            <a:ext cx="7405530" cy="1036410"/>
          </a:xfrm>
          <a:prstGeom prst="rect">
            <a:avLst/>
          </a:prstGeom>
        </p:spPr>
      </p:pic>
      <p:pic>
        <p:nvPicPr>
          <p:cNvPr id="17" name="Picture 16">
            <a:extLst>
              <a:ext uri="{FF2B5EF4-FFF2-40B4-BE49-F238E27FC236}">
                <a16:creationId xmlns:a16="http://schemas.microsoft.com/office/drawing/2014/main" id="{4A1FA379-E614-49EC-8A19-A9FE5BB68BF4}"/>
              </a:ext>
            </a:extLst>
          </p:cNvPr>
          <p:cNvPicPr>
            <a:picLocks noChangeAspect="1"/>
          </p:cNvPicPr>
          <p:nvPr/>
        </p:nvPicPr>
        <p:blipFill>
          <a:blip r:embed="rId7"/>
          <a:stretch>
            <a:fillRect/>
          </a:stretch>
        </p:blipFill>
        <p:spPr>
          <a:xfrm>
            <a:off x="2350356" y="4832488"/>
            <a:ext cx="7315834" cy="1036410"/>
          </a:xfrm>
          <a:prstGeom prst="rect">
            <a:avLst/>
          </a:prstGeom>
        </p:spPr>
      </p:pic>
    </p:spTree>
    <p:extLst>
      <p:ext uri="{BB962C8B-B14F-4D97-AF65-F5344CB8AC3E}">
        <p14:creationId xmlns:p14="http://schemas.microsoft.com/office/powerpoint/2010/main" val="2222958759"/>
      </p:ext>
    </p:extLst>
  </p:cSld>
  <p:clrMapOvr>
    <a:masterClrMapping/>
  </p:clrMapOvr>
  <mc:AlternateContent xmlns:mc="http://schemas.openxmlformats.org/markup-compatibility/2006" xmlns:p14="http://schemas.microsoft.com/office/powerpoint/2010/main">
    <mc:Choice Requires="p14">
      <p:transition spd="slow" p14:dur="2000" advTm="35521"/>
    </mc:Choice>
    <mc:Fallback xmlns="">
      <p:transition spd="slow" advTm="3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55">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7" name="Straight Connector 56">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2" name="Rectangle 67">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1" name="Straight Connector 70">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Isosceles Triangle 73">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78">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81" name="Rectangle 80">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1305" y="1650669"/>
            <a:ext cx="0" cy="3431969"/>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7B4DBE-1390-4EF2-BDEF-E9EA4E855529}"/>
              </a:ext>
            </a:extLst>
          </p:cNvPr>
          <p:cNvSpPr txBox="1"/>
          <p:nvPr/>
        </p:nvSpPr>
        <p:spPr>
          <a:xfrm>
            <a:off x="1802186" y="657992"/>
            <a:ext cx="8622708" cy="923330"/>
          </a:xfrm>
          <a:prstGeom prst="rect">
            <a:avLst/>
          </a:prstGeom>
          <a:solidFill>
            <a:schemeClr val="accent1">
              <a:lumMod val="40000"/>
              <a:lumOff val="60000"/>
            </a:schemeClr>
          </a:solidFill>
        </p:spPr>
        <p:txBody>
          <a:bodyPr wrap="square" rtlCol="0">
            <a:spAutoFit/>
          </a:bodyPr>
          <a:lstStyle/>
          <a:p>
            <a:pPr algn="ctr"/>
            <a:r>
              <a:rPr lang="en-US" sz="5400" dirty="0"/>
              <a:t>Reimbursement Rates </a:t>
            </a:r>
          </a:p>
        </p:txBody>
      </p:sp>
      <p:sp>
        <p:nvSpPr>
          <p:cNvPr id="33" name="TextBox 32">
            <a:extLst>
              <a:ext uri="{FF2B5EF4-FFF2-40B4-BE49-F238E27FC236}">
                <a16:creationId xmlns:a16="http://schemas.microsoft.com/office/drawing/2014/main" id="{125DDA56-257D-4FA6-B9C9-ABD60DF8B4DE}"/>
              </a:ext>
            </a:extLst>
          </p:cNvPr>
          <p:cNvSpPr txBox="1"/>
          <p:nvPr/>
        </p:nvSpPr>
        <p:spPr>
          <a:xfrm>
            <a:off x="987294" y="1740456"/>
            <a:ext cx="4998018" cy="4801314"/>
          </a:xfrm>
          <a:prstGeom prst="rect">
            <a:avLst/>
          </a:prstGeom>
          <a:noFill/>
        </p:spPr>
        <p:txBody>
          <a:bodyPr wrap="square">
            <a:spAutoFit/>
          </a:bodyPr>
          <a:lstStyle/>
          <a:p>
            <a:pPr marL="285750" indent="-285750">
              <a:buFont typeface="Arial" panose="020B0604020202020204" pitchFamily="34" charset="0"/>
              <a:buChar char="•"/>
              <a:defRPr/>
            </a:pPr>
            <a:r>
              <a:rPr kumimoji="0" lang="en-US" sz="1800" b="0" i="0" u="none" strike="noStrike" kern="1200" cap="none" spc="0" normalizeH="0" baseline="0" noProof="0" dirty="0">
                <a:ln>
                  <a:noFill/>
                </a:ln>
                <a:solidFill>
                  <a:schemeClr val="accent1">
                    <a:lumMod val="50000"/>
                  </a:schemeClr>
                </a:solidFill>
                <a:effectLst/>
                <a:uLnTx/>
                <a:uFillTx/>
                <a:latin typeface="Trebuchet MS" panose="020B0603020202020204"/>
                <a:ea typeface="+mn-ea"/>
                <a:cs typeface="+mn-cs"/>
              </a:rPr>
              <a:t>Reimbursement rates are used to determine how much reimbursement is available per child for each claimed meal. </a:t>
            </a:r>
          </a:p>
          <a:p>
            <a:pPr marL="285750" indent="-285750">
              <a:buFont typeface="Arial" panose="020B0604020202020204" pitchFamily="34" charset="0"/>
              <a:buChar char="•"/>
              <a:defRPr/>
            </a:pPr>
            <a:endParaRPr lang="en-US" dirty="0">
              <a:solidFill>
                <a:schemeClr val="accent1">
                  <a:lumMod val="50000"/>
                </a:schemeClr>
              </a:solidFill>
              <a:latin typeface="Trebuchet MS" panose="020B0603020202020204"/>
            </a:endParaRPr>
          </a:p>
          <a:p>
            <a:pPr marL="285750" indent="-285750">
              <a:buFont typeface="Arial" panose="020B0604020202020204" pitchFamily="34" charset="0"/>
              <a:buChar char="•"/>
              <a:defRPr/>
            </a:pPr>
            <a:r>
              <a:rPr kumimoji="0" lang="en-US" sz="1800" b="0" i="0" u="none" strike="noStrike" kern="1200" cap="none" spc="0" normalizeH="0" baseline="0" noProof="0" dirty="0">
                <a:ln>
                  <a:noFill/>
                </a:ln>
                <a:solidFill>
                  <a:schemeClr val="accent1">
                    <a:lumMod val="50000"/>
                  </a:schemeClr>
                </a:solidFill>
                <a:effectLst/>
                <a:uLnTx/>
                <a:uFillTx/>
                <a:latin typeface="Trebuchet MS" panose="020B0603020202020204"/>
                <a:ea typeface="+mn-ea"/>
                <a:cs typeface="+mn-cs"/>
              </a:rPr>
              <a:t>Children are categorized based on Income Eligibility Forms in a free, reduced, or paid category. </a:t>
            </a:r>
          </a:p>
          <a:p>
            <a:pPr marL="285750" indent="-285750">
              <a:buFont typeface="Arial" panose="020B0604020202020204" pitchFamily="34" charset="0"/>
              <a:buChar char="•"/>
              <a:defRPr/>
            </a:pPr>
            <a:endParaRPr lang="en-US" dirty="0">
              <a:solidFill>
                <a:schemeClr val="accent1">
                  <a:lumMod val="50000"/>
                </a:schemeClr>
              </a:solidFill>
              <a:latin typeface="Trebuchet MS" panose="020B0603020202020204"/>
            </a:endParaRPr>
          </a:p>
          <a:p>
            <a:pPr marL="285750" indent="-285750">
              <a:buFont typeface="Arial" panose="020B0604020202020204" pitchFamily="34" charset="0"/>
              <a:buChar char="•"/>
              <a:defRPr/>
            </a:pPr>
            <a:r>
              <a:rPr kumimoji="0" lang="en-US" sz="1800" b="0" i="0" u="none" strike="noStrike" kern="1200" cap="none" spc="0" normalizeH="0" baseline="0" noProof="0" dirty="0">
                <a:ln>
                  <a:noFill/>
                </a:ln>
                <a:solidFill>
                  <a:schemeClr val="accent1">
                    <a:lumMod val="50000"/>
                  </a:schemeClr>
                </a:solidFill>
                <a:effectLst/>
                <a:uLnTx/>
                <a:uFillTx/>
                <a:latin typeface="Trebuchet MS" panose="020B0603020202020204"/>
                <a:ea typeface="+mn-ea"/>
                <a:cs typeface="+mn-cs"/>
              </a:rPr>
              <a:t>Cash in lieu is an additional reimbursement amount for lunch/supper that is offered to programs who do not participate in </a:t>
            </a:r>
            <a:r>
              <a:rPr kumimoji="0" lang="en-US" sz="1800" b="0" i="0" u="none" strike="noStrike" kern="1200" cap="none" spc="0" normalizeH="0" baseline="0" noProof="0" dirty="0" err="1">
                <a:ln>
                  <a:noFill/>
                </a:ln>
                <a:solidFill>
                  <a:schemeClr val="accent1">
                    <a:lumMod val="50000"/>
                  </a:schemeClr>
                </a:solidFill>
                <a:effectLst/>
                <a:uLnTx/>
                <a:uFillTx/>
                <a:latin typeface="Trebuchet MS" panose="020B0603020202020204"/>
                <a:ea typeface="+mn-ea"/>
                <a:cs typeface="+mn-cs"/>
              </a:rPr>
              <a:t>th</a:t>
            </a:r>
            <a:r>
              <a:rPr lang="en-US" dirty="0">
                <a:solidFill>
                  <a:schemeClr val="accent1">
                    <a:lumMod val="50000"/>
                  </a:schemeClr>
                </a:solidFill>
                <a:latin typeface="Trebuchet MS" panose="020B0603020202020204"/>
              </a:rPr>
              <a:t>e Commodity Program.</a:t>
            </a:r>
          </a:p>
          <a:p>
            <a:pPr marL="285750" indent="-285750">
              <a:buFont typeface="Arial" panose="020B0604020202020204" pitchFamily="34" charset="0"/>
              <a:buChar char="•"/>
              <a:defRPr/>
            </a:pPr>
            <a:endParaRPr kumimoji="0" lang="en-US" sz="1800" b="0" i="0" u="none" strike="noStrike" kern="1200" cap="none" spc="0" normalizeH="0" baseline="0" noProof="0" dirty="0">
              <a:ln>
                <a:noFill/>
              </a:ln>
              <a:solidFill>
                <a:schemeClr val="accent1">
                  <a:lumMod val="50000"/>
                </a:scheme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1">
                    <a:lumMod val="50000"/>
                  </a:schemeClr>
                </a:solidFill>
                <a:effectLst/>
                <a:uLnTx/>
                <a:uFillTx/>
                <a:latin typeface="Trebuchet MS" panose="020B0603020202020204"/>
                <a:ea typeface="+mn-ea"/>
                <a:cs typeface="+mn-cs"/>
              </a:rPr>
              <a:t>Reimbursement rates are updated annually for each program.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accent1">
                  <a:lumMod val="50000"/>
                </a:schemeClr>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accent1">
                  <a:lumMod val="50000"/>
                </a:schemeClr>
              </a:solidFill>
              <a:latin typeface="Trebuchet MS" panose="020B0603020202020204"/>
            </a:endParaRPr>
          </a:p>
        </p:txBody>
      </p:sp>
      <p:pic>
        <p:nvPicPr>
          <p:cNvPr id="6" name="Picture 5">
            <a:extLst>
              <a:ext uri="{FF2B5EF4-FFF2-40B4-BE49-F238E27FC236}">
                <a16:creationId xmlns:a16="http://schemas.microsoft.com/office/drawing/2014/main" id="{FBFF1737-B3F2-40A9-B495-744B685868EF}"/>
              </a:ext>
            </a:extLst>
          </p:cNvPr>
          <p:cNvPicPr>
            <a:picLocks noChangeAspect="1"/>
          </p:cNvPicPr>
          <p:nvPr/>
        </p:nvPicPr>
        <p:blipFill>
          <a:blip r:embed="rId4"/>
          <a:stretch>
            <a:fillRect/>
          </a:stretch>
        </p:blipFill>
        <p:spPr>
          <a:xfrm>
            <a:off x="6599454" y="1792489"/>
            <a:ext cx="3695700" cy="4162425"/>
          </a:xfrm>
          <a:prstGeom prst="rect">
            <a:avLst/>
          </a:prstGeom>
        </p:spPr>
      </p:pic>
      <p:pic>
        <p:nvPicPr>
          <p:cNvPr id="10" name="Audio 9">
            <a:hlinkClick r:id="" action="ppaction://media"/>
            <a:extLst>
              <a:ext uri="{FF2B5EF4-FFF2-40B4-BE49-F238E27FC236}">
                <a16:creationId xmlns:a16="http://schemas.microsoft.com/office/drawing/2014/main" id="{B3BAF44B-FD91-4A63-8ED0-D00AF84E5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2024558"/>
      </p:ext>
    </p:extLst>
  </p:cSld>
  <p:clrMapOvr>
    <a:masterClrMapping/>
  </p:clrMapOvr>
  <mc:AlternateContent xmlns:mc="http://schemas.openxmlformats.org/markup-compatibility/2006" xmlns:p14="http://schemas.microsoft.com/office/powerpoint/2010/main">
    <mc:Choice Requires="p14">
      <p:transition spd="slow" p14:dur="2000" advTm="34598"/>
    </mc:Choice>
    <mc:Fallback xmlns="">
      <p:transition spd="slow" advTm="34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2CAB-0A5A-47B6-86F6-FE6D709FD532}"/>
              </a:ext>
            </a:extLst>
          </p:cNvPr>
          <p:cNvSpPr>
            <a:spLocks noGrp="1"/>
          </p:cNvSpPr>
          <p:nvPr>
            <p:ph type="title"/>
          </p:nvPr>
        </p:nvSpPr>
        <p:spPr>
          <a:xfrm>
            <a:off x="3539366" y="297360"/>
            <a:ext cx="6029586" cy="1072102"/>
          </a:xfrm>
        </p:spPr>
        <p:txBody>
          <a:bodyPr>
            <a:normAutofit/>
          </a:bodyPr>
          <a:lstStyle/>
          <a:p>
            <a:pPr algn="ctr"/>
            <a:r>
              <a:rPr lang="en-US" sz="4800" b="1" dirty="0"/>
              <a:t>Training</a:t>
            </a:r>
          </a:p>
        </p:txBody>
      </p:sp>
      <p:sp>
        <p:nvSpPr>
          <p:cNvPr id="3" name="Content Placeholder 2">
            <a:extLst>
              <a:ext uri="{FF2B5EF4-FFF2-40B4-BE49-F238E27FC236}">
                <a16:creationId xmlns:a16="http://schemas.microsoft.com/office/drawing/2014/main" id="{B00A1EA7-0672-427B-9149-E523678BBBF5}"/>
              </a:ext>
            </a:extLst>
          </p:cNvPr>
          <p:cNvSpPr>
            <a:spLocks noGrp="1"/>
          </p:cNvSpPr>
          <p:nvPr>
            <p:ph idx="1"/>
          </p:nvPr>
        </p:nvSpPr>
        <p:spPr>
          <a:xfrm>
            <a:off x="606560" y="4194963"/>
            <a:ext cx="2506471" cy="1215398"/>
          </a:xfrm>
        </p:spPr>
        <p:txBody>
          <a:bodyPr anchor="t">
            <a:normAutofit/>
          </a:bodyPr>
          <a:lstStyle/>
          <a:p>
            <a:pPr marL="0" indent="0" algn="ctr">
              <a:buNone/>
            </a:pPr>
            <a:endParaRPr lang="en-US" sz="2000" dirty="0"/>
          </a:p>
          <a:p>
            <a:pPr marL="0" indent="0" algn="ctr">
              <a:buNone/>
            </a:pPr>
            <a:r>
              <a:rPr lang="en-US" sz="1500" i="1" dirty="0"/>
              <a:t>Training is offered 2-3 times a week during the application cycle</a:t>
            </a:r>
          </a:p>
        </p:txBody>
      </p:sp>
      <p:pic>
        <p:nvPicPr>
          <p:cNvPr id="7" name="Graphic 6" descr="Row of seated people clapping hands at work event">
            <a:extLst>
              <a:ext uri="{FF2B5EF4-FFF2-40B4-BE49-F238E27FC236}">
                <a16:creationId xmlns:a16="http://schemas.microsoft.com/office/drawing/2014/main" id="{0BD4621C-6C04-48DA-9321-977CE4A14F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2108136"/>
            <a:ext cx="3719593" cy="2479728"/>
          </a:xfrm>
          <a:prstGeom prst="rect">
            <a:avLst/>
          </a:prstGeom>
        </p:spPr>
      </p:pic>
      <p:sp>
        <p:nvSpPr>
          <p:cNvPr id="4" name="TextBox 3">
            <a:extLst>
              <a:ext uri="{FF2B5EF4-FFF2-40B4-BE49-F238E27FC236}">
                <a16:creationId xmlns:a16="http://schemas.microsoft.com/office/drawing/2014/main" id="{9053B390-1C3A-40B1-85D5-30FD2A6B7947}"/>
              </a:ext>
            </a:extLst>
          </p:cNvPr>
          <p:cNvSpPr txBox="1"/>
          <p:nvPr/>
        </p:nvSpPr>
        <p:spPr>
          <a:xfrm>
            <a:off x="3903447" y="3510001"/>
            <a:ext cx="6000859" cy="2585323"/>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n-US" u="sng" dirty="0">
                <a:solidFill>
                  <a:prstClr val="white"/>
                </a:solidFill>
                <a:latin typeface="Calibri" panose="020F0502020204030204"/>
              </a:rPr>
              <a:t>Required Annually</a:t>
            </a:r>
            <a:endParaRPr kumimoji="0" lang="en-US" b="0" i="0" u="sng" strike="noStrike" kern="1200" cap="none" spc="0" normalizeH="0" baseline="0" noProof="0" dirty="0">
              <a:ln>
                <a:noFill/>
              </a:ln>
              <a:solidFill>
                <a:prstClr val="white"/>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New Participant Training- 6 hours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Refresher Training- 3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At Risk Training- 6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NSLP- 7 hours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R="0" lvl="0" defTabSz="914400" rtl="0" eaLnBrk="1" fontAlgn="auto" latinLnBrk="0" hangingPunct="1">
              <a:lnSpc>
                <a:spcPct val="100000"/>
              </a:lnSpc>
              <a:spcBef>
                <a:spcPts val="0"/>
              </a:spcBef>
              <a:spcAft>
                <a:spcPts val="0"/>
              </a:spcAft>
              <a:buClrTx/>
              <a:buSzTx/>
              <a:tabLst/>
              <a:defRPr/>
            </a:pPr>
            <a:r>
              <a:rPr lang="en-US" u="sng" dirty="0">
                <a:solidFill>
                  <a:prstClr val="white"/>
                </a:solidFill>
                <a:latin typeface="Calibri" panose="020F0502020204030204"/>
              </a:rPr>
              <a:t>Optional</a:t>
            </a:r>
            <a:endParaRPr kumimoji="0" lang="en-US" b="0" i="0" u="sng" strike="noStrike" kern="1200" cap="none" spc="0" normalizeH="0" baseline="0" noProof="0" dirty="0">
              <a:ln>
                <a:noFill/>
              </a:ln>
              <a:solidFill>
                <a:prstClr val="white"/>
              </a:solidFill>
              <a:effectLst/>
              <a:uLnTx/>
              <a:uFillTx/>
              <a:latin typeface="Calibri" panose="020F0502020204030204"/>
            </a:endParaRPr>
          </a:p>
          <a:p>
            <a:pPr marL="285750" indent="-285750" defTabSz="914400">
              <a:buFont typeface="Arial" panose="020B0604020202020204" pitchFamily="34" charset="0"/>
              <a:buChar char="•"/>
              <a:defRPr/>
            </a:pPr>
            <a:r>
              <a:rPr lang="en-US" dirty="0">
                <a:solidFill>
                  <a:prstClr val="white"/>
                </a:solidFill>
                <a:latin typeface="Calibri" panose="020F0502020204030204"/>
              </a:rPr>
              <a:t>Application Training- 3 hours (optional)</a:t>
            </a:r>
            <a:endParaRPr kumimoji="0" lang="en-US"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1-on-1 Technical Assistance- 2-3 hours per sponsor</a:t>
            </a:r>
          </a:p>
        </p:txBody>
      </p:sp>
      <p:sp>
        <p:nvSpPr>
          <p:cNvPr id="8" name="TextBox 7">
            <a:extLst>
              <a:ext uri="{FF2B5EF4-FFF2-40B4-BE49-F238E27FC236}">
                <a16:creationId xmlns:a16="http://schemas.microsoft.com/office/drawing/2014/main" id="{C10999DB-CBCB-4E77-A0A1-CA9FF75F3214}"/>
              </a:ext>
            </a:extLst>
          </p:cNvPr>
          <p:cNvSpPr txBox="1"/>
          <p:nvPr/>
        </p:nvSpPr>
        <p:spPr>
          <a:xfrm>
            <a:off x="3889084" y="1264803"/>
            <a:ext cx="6029586" cy="1200329"/>
          </a:xfrm>
          <a:prstGeom prst="rect">
            <a:avLst/>
          </a:prstGeom>
          <a:noFill/>
        </p:spPr>
        <p:txBody>
          <a:bodyPr wrap="square">
            <a:spAutoFit/>
          </a:bodyPr>
          <a:lstStyle/>
          <a:p>
            <a:pPr>
              <a:buNone/>
            </a:pPr>
            <a:r>
              <a:rPr lang="en-US" altLang="en-US" sz="1800" u="sng" dirty="0">
                <a:latin typeface="Arial" charset="0"/>
              </a:rPr>
              <a:t>7 CFR 225.15(d) </a:t>
            </a:r>
            <a:r>
              <a:rPr lang="en-US" altLang="en-US" sz="1800" dirty="0">
                <a:latin typeface="Arial" charset="0"/>
              </a:rPr>
              <a:t>- Sponsors are required to train both their administrative and site staff </a:t>
            </a:r>
            <a:r>
              <a:rPr lang="en-US" altLang="en-US" sz="1800" u="sng" dirty="0">
                <a:latin typeface="Arial" charset="0"/>
              </a:rPr>
              <a:t>before</a:t>
            </a:r>
            <a:r>
              <a:rPr lang="en-US" altLang="en-US" sz="1800" dirty="0">
                <a:latin typeface="Arial" charset="0"/>
              </a:rPr>
              <a:t> they undertake their responsibilities and maintain records that document: date of training, attendance, and topics covered.</a:t>
            </a:r>
          </a:p>
        </p:txBody>
      </p:sp>
      <p:sp>
        <p:nvSpPr>
          <p:cNvPr id="10" name="TextBox 9">
            <a:extLst>
              <a:ext uri="{FF2B5EF4-FFF2-40B4-BE49-F238E27FC236}">
                <a16:creationId xmlns:a16="http://schemas.microsoft.com/office/drawing/2014/main" id="{A058D1B6-BE22-40A0-A1B1-FAAC66EBB606}"/>
              </a:ext>
            </a:extLst>
          </p:cNvPr>
          <p:cNvSpPr txBox="1"/>
          <p:nvPr/>
        </p:nvSpPr>
        <p:spPr>
          <a:xfrm>
            <a:off x="3889084" y="2701669"/>
            <a:ext cx="5875413" cy="646331"/>
          </a:xfrm>
          <a:prstGeom prst="rect">
            <a:avLst/>
          </a:prstGeom>
          <a:noFill/>
        </p:spPr>
        <p:txBody>
          <a:bodyPr wrap="square" rtlCol="0">
            <a:spAutoFit/>
          </a:bodyPr>
          <a:lstStyle/>
          <a:p>
            <a:r>
              <a:rPr lang="en-US" dirty="0"/>
              <a:t>Below are the required and optional trainings that are provided by HNU Training Team:</a:t>
            </a:r>
          </a:p>
        </p:txBody>
      </p:sp>
      <p:pic>
        <p:nvPicPr>
          <p:cNvPr id="6" name="Audio 5">
            <a:hlinkClick r:id="" action="ppaction://media"/>
            <a:extLst>
              <a:ext uri="{FF2B5EF4-FFF2-40B4-BE49-F238E27FC236}">
                <a16:creationId xmlns:a16="http://schemas.microsoft.com/office/drawing/2014/main" id="{5E66BD2F-44F1-48BA-A6A8-DFFBE86BA3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31375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052"/>
    </mc:Choice>
    <mc:Fallback xmlns="">
      <p:transition spd="slow" advTm="31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3" grpId="0" build="p"/>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13.5|3.3|10.1"/>
</p:tagLst>
</file>

<file path=ppt/tags/tag2.xml><?xml version="1.0" encoding="utf-8"?>
<p:tagLst xmlns:a="http://schemas.openxmlformats.org/drawingml/2006/main" xmlns:r="http://schemas.openxmlformats.org/officeDocument/2006/relationships" xmlns:p="http://schemas.openxmlformats.org/presentationml/2006/main">
  <p:tag name="TIMING" val="|7|35.3"/>
</p:tagLst>
</file>

<file path=ppt/tags/tag3.xml><?xml version="1.0" encoding="utf-8"?>
<p:tagLst xmlns:a="http://schemas.openxmlformats.org/drawingml/2006/main" xmlns:r="http://schemas.openxmlformats.org/officeDocument/2006/relationships" xmlns:p="http://schemas.openxmlformats.org/presentationml/2006/main">
  <p:tag name="TIMING" val="|90.4"/>
</p:tagLst>
</file>

<file path=ppt/tags/tag4.xml><?xml version="1.0" encoding="utf-8"?>
<p:tagLst xmlns:a="http://schemas.openxmlformats.org/drawingml/2006/main" xmlns:r="http://schemas.openxmlformats.org/officeDocument/2006/relationships" xmlns:p="http://schemas.openxmlformats.org/presentationml/2006/main">
  <p:tag name="TIMING" val="|3.9|30.6"/>
</p:tagLst>
</file>

<file path=ppt/tags/tag5.xml><?xml version="1.0" encoding="utf-8"?>
<p:tagLst xmlns:a="http://schemas.openxmlformats.org/drawingml/2006/main" xmlns:r="http://schemas.openxmlformats.org/officeDocument/2006/relationships" xmlns:p="http://schemas.openxmlformats.org/presentationml/2006/main">
  <p:tag name="TIMING" val="|3.1|8.2|24.1|29.5"/>
</p:tagLst>
</file>

<file path=ppt/tags/tag6.xml><?xml version="1.0" encoding="utf-8"?>
<p:tagLst xmlns:a="http://schemas.openxmlformats.org/drawingml/2006/main" xmlns:r="http://schemas.openxmlformats.org/officeDocument/2006/relationships" xmlns:p="http://schemas.openxmlformats.org/presentationml/2006/main">
  <p:tag name="TIMING" val="|28.5|8.3|18.6"/>
</p:tagLst>
</file>

<file path=ppt/tags/tag7.xml><?xml version="1.0" encoding="utf-8"?>
<p:tagLst xmlns:a="http://schemas.openxmlformats.org/drawingml/2006/main" xmlns:r="http://schemas.openxmlformats.org/officeDocument/2006/relationships" xmlns:p="http://schemas.openxmlformats.org/presentationml/2006/main">
  <p:tag name="TIMING" val="|2.2|29.7|17.2"/>
</p:tagLst>
</file>

<file path=ppt/tags/tag8.xml><?xml version="1.0" encoding="utf-8"?>
<p:tagLst xmlns:a="http://schemas.openxmlformats.org/drawingml/2006/main" xmlns:r="http://schemas.openxmlformats.org/officeDocument/2006/relationships" xmlns:p="http://schemas.openxmlformats.org/presentationml/2006/main">
  <p:tag name="TIMING" val="|2.7|21.7|19.1"/>
</p:tagLst>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E8B66C-7384-424C-8BAB-F7AC7A092C63}"/>
</file>

<file path=customXml/itemProps2.xml><?xml version="1.0" encoding="utf-8"?>
<ds:datastoreItem xmlns:ds="http://schemas.openxmlformats.org/officeDocument/2006/customXml" ds:itemID="{E3E3F9B7-BB56-4468-82B0-BCEC102BCA54}"/>
</file>

<file path=customXml/itemProps3.xml><?xml version="1.0" encoding="utf-8"?>
<ds:datastoreItem xmlns:ds="http://schemas.openxmlformats.org/officeDocument/2006/customXml" ds:itemID="{575D5CCB-41BE-4159-9A5D-08E05DB6D416}"/>
</file>

<file path=docProps/app.xml><?xml version="1.0" encoding="utf-8"?>
<Properties xmlns="http://schemas.openxmlformats.org/officeDocument/2006/extended-properties" xmlns:vt="http://schemas.openxmlformats.org/officeDocument/2006/docPropsVTypes">
  <Template>Facet</Template>
  <TotalTime>1670</TotalTime>
  <Words>1282</Words>
  <Application>Microsoft Office PowerPoint</Application>
  <PresentationFormat>Widescreen</PresentationFormat>
  <Paragraphs>102</Paragraphs>
  <Slides>15</Slides>
  <Notes>0</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Franklin Gothic Medium</vt:lpstr>
      <vt:lpstr>Source Sans Pro</vt:lpstr>
      <vt:lpstr>Source Sans Pro Web</vt:lpstr>
      <vt:lpstr>Times New Roman</vt:lpstr>
      <vt:lpstr>Trebuchet MS</vt:lpstr>
      <vt:lpstr>Wingdings</vt:lpstr>
      <vt:lpstr>Wingdings 3</vt:lpstr>
      <vt:lpstr>Facet</vt:lpstr>
      <vt:lpstr>Health &amp; Nutrition Unit Outreach Overview</vt:lpstr>
      <vt:lpstr>Our mission….</vt:lpstr>
      <vt:lpstr>Arkansas Food Security concerns…..</vt:lpstr>
      <vt:lpstr>CACFP</vt:lpstr>
      <vt:lpstr>SFSP</vt:lpstr>
      <vt:lpstr>NSLP</vt:lpstr>
      <vt:lpstr>Application</vt:lpstr>
      <vt:lpstr>PowerPoint Presentation</vt:lpstr>
      <vt:lpstr>Training</vt:lpstr>
      <vt:lpstr>Review TEAM</vt:lpstr>
      <vt:lpstr>The DCCECE Commodity  Distribution Unit</vt:lpstr>
      <vt:lpstr>Commodity Distribution Unit Administering Agency: DCCECE Commodity Unit</vt:lpstr>
      <vt:lpstr>Commodity Distribution Unit Administering Agency: DCCECE Commodity Unit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Outreach Overview</dc:title>
  <dc:creator>Katie Schick</dc:creator>
  <cp:lastModifiedBy>Janee Miller</cp:lastModifiedBy>
  <cp:revision>24</cp:revision>
  <dcterms:created xsi:type="dcterms:W3CDTF">2022-04-19T15:51:54Z</dcterms:created>
  <dcterms:modified xsi:type="dcterms:W3CDTF">2022-06-22T21:17:49Z</dcterms:modified>
</cp:coreProperties>
</file>