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187D"/>
    <a:srgbClr val="ECCCD7"/>
    <a:srgbClr val="F6E7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7108B2-56FE-4E0A-8DCA-B64FD7373DBE}" v="428" dt="2024-09-19T14:30:35.362"/>
  </p1510:revLst>
</p1510:revInfo>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20" y="372"/>
      </p:cViewPr>
      <p:guideLst/>
    </p:cSldViewPr>
  </p:slideViewPr>
  <p:notesTextViewPr>
    <p:cViewPr>
      <p:scale>
        <a:sx n="1" d="1"/>
        <a:sy n="1" d="1"/>
      </p:scale>
      <p:origin x="0" y="0"/>
    </p:cViewPr>
  </p:notesTextViewPr>
  <p:notesViewPr>
    <p:cSldViewPr snapToGrid="0">
      <p:cViewPr varScale="1">
        <p:scale>
          <a:sx n="86" d="100"/>
          <a:sy n="86" d="100"/>
        </p:scale>
        <p:origin x="38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59E85C-5631-4F1C-A180-E2F76579622D}"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en-US"/>
        </a:p>
      </dgm:t>
    </dgm:pt>
    <dgm:pt modelId="{93875F5D-5B18-4935-9653-9C745F483085}">
      <dgm:prSet phldrT="[Text]" custT="1"/>
      <dgm:spPr>
        <a:solidFill>
          <a:schemeClr val="accent6">
            <a:lumMod val="20000"/>
            <a:lumOff val="80000"/>
          </a:schemeClr>
        </a:solidFill>
        <a:ln>
          <a:solidFill>
            <a:schemeClr val="tx1"/>
          </a:solidFill>
        </a:ln>
      </dgm:spPr>
      <dgm:t>
        <a:bodyPr/>
        <a:lstStyle/>
        <a:p>
          <a:r>
            <a:rPr lang="en-US" sz="2800" b="1" dirty="0"/>
            <a:t>Continuity of Care Program</a:t>
          </a:r>
        </a:p>
      </dgm:t>
    </dgm:pt>
    <dgm:pt modelId="{9DEA26B3-4A5B-41E5-88D7-53362940B467}" type="parTrans" cxnId="{473312AE-0B82-4BBF-9C50-DB93B1C5CDFE}">
      <dgm:prSet/>
      <dgm:spPr/>
      <dgm:t>
        <a:bodyPr/>
        <a:lstStyle/>
        <a:p>
          <a:endParaRPr lang="en-US"/>
        </a:p>
      </dgm:t>
    </dgm:pt>
    <dgm:pt modelId="{84A959E8-0325-4BB9-9F61-86D4E0BCA345}" type="sibTrans" cxnId="{473312AE-0B82-4BBF-9C50-DB93B1C5CDFE}">
      <dgm:prSet/>
      <dgm:spPr/>
      <dgm:t>
        <a:bodyPr/>
        <a:lstStyle/>
        <a:p>
          <a:endParaRPr lang="en-US"/>
        </a:p>
      </dgm:t>
    </dgm:pt>
    <dgm:pt modelId="{C5AAA1E2-E282-4C4E-8A12-3F0923C4511E}">
      <dgm:prSet phldrT="[Text]" custT="1"/>
      <dgm:spPr>
        <a:solidFill>
          <a:schemeClr val="accent6">
            <a:lumMod val="20000"/>
            <a:lumOff val="80000"/>
          </a:schemeClr>
        </a:solidFill>
        <a:ln>
          <a:solidFill>
            <a:schemeClr val="tx1"/>
          </a:solidFill>
        </a:ln>
      </dgm:spPr>
      <dgm:t>
        <a:bodyPr/>
        <a:lstStyle/>
        <a:p>
          <a:r>
            <a:rPr lang="en-US" sz="2800" b="1" dirty="0"/>
            <a:t>In-Office Assessment Program</a:t>
          </a:r>
        </a:p>
      </dgm:t>
    </dgm:pt>
    <dgm:pt modelId="{F75C74EF-B777-4A7F-92D5-C9C65855770A}" type="parTrans" cxnId="{9D423430-A834-41D2-8C34-4E6DC56D2272}">
      <dgm:prSet/>
      <dgm:spPr/>
      <dgm:t>
        <a:bodyPr/>
        <a:lstStyle/>
        <a:p>
          <a:endParaRPr lang="en-US"/>
        </a:p>
      </dgm:t>
    </dgm:pt>
    <dgm:pt modelId="{F7A02DCC-9228-40C7-A58A-627DFF51E062}" type="sibTrans" cxnId="{9D423430-A834-41D2-8C34-4E6DC56D2272}">
      <dgm:prSet/>
      <dgm:spPr/>
      <dgm:t>
        <a:bodyPr/>
        <a:lstStyle/>
        <a:p>
          <a:endParaRPr lang="en-US"/>
        </a:p>
      </dgm:t>
    </dgm:pt>
    <dgm:pt modelId="{C6867D5C-EDF0-4E10-9F90-5586B0A71D3E}">
      <dgm:prSet phldrT="[Text]"/>
      <dgm:spPr>
        <a:ln>
          <a:solidFill>
            <a:schemeClr val="tx1"/>
          </a:solidFill>
        </a:ln>
      </dgm:spPr>
      <dgm:t>
        <a:bodyPr/>
        <a:lstStyle/>
        <a:p>
          <a:r>
            <a:rPr lang="en-US" dirty="0"/>
            <a:t>Rewards providers for engaging members, addressing chronic conditions, and closing quality gaps. Provider required to complete and submit a comprehensive appointment agenda. Incentives range from $100-$300 for proactively assessing and addressing member’s condition(s) as identified on appointment agenda.</a:t>
          </a:r>
        </a:p>
      </dgm:t>
    </dgm:pt>
    <dgm:pt modelId="{79ACA6B2-4698-4AB1-B8B7-9DACD6FB1069}" type="parTrans" cxnId="{A70029EF-69B8-49F8-920B-94C7325131A5}">
      <dgm:prSet/>
      <dgm:spPr/>
      <dgm:t>
        <a:bodyPr/>
        <a:lstStyle/>
        <a:p>
          <a:endParaRPr lang="en-US"/>
        </a:p>
      </dgm:t>
    </dgm:pt>
    <dgm:pt modelId="{1E452C9E-D3BF-407E-8325-A7D37AC76162}" type="sibTrans" cxnId="{A70029EF-69B8-49F8-920B-94C7325131A5}">
      <dgm:prSet/>
      <dgm:spPr/>
      <dgm:t>
        <a:bodyPr/>
        <a:lstStyle/>
        <a:p>
          <a:endParaRPr lang="en-US"/>
        </a:p>
      </dgm:t>
    </dgm:pt>
    <dgm:pt modelId="{8C2103C8-6989-4212-8DD2-3128F68E6387}">
      <dgm:prSet phldrT="[Text]"/>
      <dgm:spPr>
        <a:ln>
          <a:solidFill>
            <a:schemeClr val="tx1"/>
          </a:solidFill>
        </a:ln>
      </dgm:spPr>
      <dgm:t>
        <a:bodyPr/>
        <a:lstStyle/>
        <a:p>
          <a:r>
            <a:rPr lang="en-US" dirty="0"/>
            <a:t>Pre-visit and point-of-care program that helps improve member health outcomes. Supports early detection and ongoing annual assessment of chronic conditions. Providers can earn $100 per member for assessing and addressing member’s conditions. </a:t>
          </a:r>
        </a:p>
      </dgm:t>
    </dgm:pt>
    <dgm:pt modelId="{FA83102D-22B1-4E60-9231-698A998B7D51}" type="parTrans" cxnId="{373DED06-50F1-4374-BA3C-3C2A632853EF}">
      <dgm:prSet/>
      <dgm:spPr/>
      <dgm:t>
        <a:bodyPr/>
        <a:lstStyle/>
        <a:p>
          <a:endParaRPr lang="en-US"/>
        </a:p>
      </dgm:t>
    </dgm:pt>
    <dgm:pt modelId="{0CAB4E96-0D94-4536-8037-99A2AA460D9A}" type="sibTrans" cxnId="{373DED06-50F1-4374-BA3C-3C2A632853EF}">
      <dgm:prSet/>
      <dgm:spPr/>
      <dgm:t>
        <a:bodyPr/>
        <a:lstStyle/>
        <a:p>
          <a:endParaRPr lang="en-US"/>
        </a:p>
      </dgm:t>
    </dgm:pt>
    <dgm:pt modelId="{6F21AFE3-F063-4DD5-8396-3030A97D2ADF}">
      <dgm:prSet phldrT="[Text]"/>
      <dgm:spPr>
        <a:ln>
          <a:solidFill>
            <a:schemeClr val="tx1"/>
          </a:solidFill>
        </a:ln>
      </dgm:spPr>
      <dgm:t>
        <a:bodyPr/>
        <a:lstStyle/>
        <a:p>
          <a:r>
            <a:rPr lang="en-US" dirty="0"/>
            <a:t>Program connects critical events in member’s journey to financial incentives for behavioral health practices. Presence or absence of key events trigger bonuses. Bonus received when appropriate action is completed during event. Incentive amount varies based on member’s risk score and level of success achieved. </a:t>
          </a:r>
        </a:p>
      </dgm:t>
    </dgm:pt>
    <dgm:pt modelId="{0B6694DE-E69C-4A03-8A31-2FCB538F3D72}" type="parTrans" cxnId="{E4645EC6-50EB-40BF-B1F7-ABFDC71F7DBA}">
      <dgm:prSet/>
      <dgm:spPr/>
      <dgm:t>
        <a:bodyPr/>
        <a:lstStyle/>
        <a:p>
          <a:endParaRPr lang="en-US"/>
        </a:p>
      </dgm:t>
    </dgm:pt>
    <dgm:pt modelId="{A7503214-488C-43FB-B3EC-CCF0FFF32714}" type="sibTrans" cxnId="{E4645EC6-50EB-40BF-B1F7-ABFDC71F7DBA}">
      <dgm:prSet/>
      <dgm:spPr/>
      <dgm:t>
        <a:bodyPr/>
        <a:lstStyle/>
        <a:p>
          <a:endParaRPr lang="en-US"/>
        </a:p>
      </dgm:t>
    </dgm:pt>
    <dgm:pt modelId="{4D70D420-12AB-49DC-B610-CDE06C66EC6B}">
      <dgm:prSet phldrT="[Text]" custT="1"/>
      <dgm:spPr>
        <a:solidFill>
          <a:schemeClr val="accent6">
            <a:lumMod val="20000"/>
            <a:lumOff val="80000"/>
          </a:schemeClr>
        </a:solidFill>
        <a:ln>
          <a:solidFill>
            <a:schemeClr val="tx1"/>
          </a:solidFill>
        </a:ln>
      </dgm:spPr>
      <dgm:t>
        <a:bodyPr/>
        <a:lstStyle/>
        <a:p>
          <a:r>
            <a:rPr lang="en-US" sz="2800" b="1" dirty="0"/>
            <a:t>Value-Based Care Program</a:t>
          </a:r>
        </a:p>
      </dgm:t>
    </dgm:pt>
    <dgm:pt modelId="{976FC40B-E93C-45B4-AB94-793BCDADCE81}" type="parTrans" cxnId="{D5869904-1942-44AD-8AF1-975485E2D714}">
      <dgm:prSet/>
      <dgm:spPr/>
      <dgm:t>
        <a:bodyPr/>
        <a:lstStyle/>
        <a:p>
          <a:endParaRPr lang="en-US"/>
        </a:p>
      </dgm:t>
    </dgm:pt>
    <dgm:pt modelId="{36BC678A-528D-4EC6-B7FE-C456A84C8AEF}" type="sibTrans" cxnId="{D5869904-1942-44AD-8AF1-975485E2D714}">
      <dgm:prSet/>
      <dgm:spPr/>
      <dgm:t>
        <a:bodyPr/>
        <a:lstStyle/>
        <a:p>
          <a:endParaRPr lang="en-US"/>
        </a:p>
      </dgm:t>
    </dgm:pt>
    <dgm:pt modelId="{58735868-7EF7-427D-BFE9-7C6599EF0A50}" type="pres">
      <dgm:prSet presAssocID="{8459E85C-5631-4F1C-A180-E2F76579622D}" presName="theList" presStyleCnt="0">
        <dgm:presLayoutVars>
          <dgm:dir/>
          <dgm:animLvl val="lvl"/>
          <dgm:resizeHandles val="exact"/>
        </dgm:presLayoutVars>
      </dgm:prSet>
      <dgm:spPr/>
    </dgm:pt>
    <dgm:pt modelId="{0F699EE7-B6DA-4AD0-9D84-0200DAA565CC}" type="pres">
      <dgm:prSet presAssocID="{93875F5D-5B18-4935-9653-9C745F483085}" presName="compNode" presStyleCnt="0"/>
      <dgm:spPr/>
    </dgm:pt>
    <dgm:pt modelId="{B8119AA5-0DD0-4FFD-AFBE-8C3DD86B80DE}" type="pres">
      <dgm:prSet presAssocID="{93875F5D-5B18-4935-9653-9C745F483085}" presName="aNode" presStyleLbl="bgShp" presStyleIdx="0" presStyleCnt="3"/>
      <dgm:spPr/>
    </dgm:pt>
    <dgm:pt modelId="{B698A65C-D1A2-40B3-B6BC-C3EC3EC4A21C}" type="pres">
      <dgm:prSet presAssocID="{93875F5D-5B18-4935-9653-9C745F483085}" presName="textNode" presStyleLbl="bgShp" presStyleIdx="0" presStyleCnt="3"/>
      <dgm:spPr/>
    </dgm:pt>
    <dgm:pt modelId="{F26BBC59-8ACC-4E93-8379-3C004CDDDB8F}" type="pres">
      <dgm:prSet presAssocID="{93875F5D-5B18-4935-9653-9C745F483085}" presName="compChildNode" presStyleCnt="0"/>
      <dgm:spPr/>
    </dgm:pt>
    <dgm:pt modelId="{709EE2C8-BA6F-4731-8EF8-ABD712D98844}" type="pres">
      <dgm:prSet presAssocID="{93875F5D-5B18-4935-9653-9C745F483085}" presName="theInnerList" presStyleCnt="0"/>
      <dgm:spPr/>
    </dgm:pt>
    <dgm:pt modelId="{84F6B918-8EEC-41F6-AD5C-232C47F2131C}" type="pres">
      <dgm:prSet presAssocID="{C6867D5C-EDF0-4E10-9F90-5586B0A71D3E}" presName="childNode" presStyleLbl="node1" presStyleIdx="0" presStyleCnt="3">
        <dgm:presLayoutVars>
          <dgm:bulletEnabled val="1"/>
        </dgm:presLayoutVars>
      </dgm:prSet>
      <dgm:spPr/>
    </dgm:pt>
    <dgm:pt modelId="{6B2AA870-95DC-47CB-B361-5CAE5E13A340}" type="pres">
      <dgm:prSet presAssocID="{93875F5D-5B18-4935-9653-9C745F483085}" presName="aSpace" presStyleCnt="0"/>
      <dgm:spPr/>
    </dgm:pt>
    <dgm:pt modelId="{2EAA1D41-45E8-4BA7-815C-38758E298F21}" type="pres">
      <dgm:prSet presAssocID="{C5AAA1E2-E282-4C4E-8A12-3F0923C4511E}" presName="compNode" presStyleCnt="0"/>
      <dgm:spPr/>
    </dgm:pt>
    <dgm:pt modelId="{155EEB96-7E68-4F81-A5ED-5043C14C9C73}" type="pres">
      <dgm:prSet presAssocID="{C5AAA1E2-E282-4C4E-8A12-3F0923C4511E}" presName="aNode" presStyleLbl="bgShp" presStyleIdx="1" presStyleCnt="3"/>
      <dgm:spPr/>
    </dgm:pt>
    <dgm:pt modelId="{E7B0E364-3CB9-4BC5-B78E-3D8BDF16DF9C}" type="pres">
      <dgm:prSet presAssocID="{C5AAA1E2-E282-4C4E-8A12-3F0923C4511E}" presName="textNode" presStyleLbl="bgShp" presStyleIdx="1" presStyleCnt="3"/>
      <dgm:spPr/>
    </dgm:pt>
    <dgm:pt modelId="{4B27CFCA-A351-4031-8F47-D7B9DF67B2A4}" type="pres">
      <dgm:prSet presAssocID="{C5AAA1E2-E282-4C4E-8A12-3F0923C4511E}" presName="compChildNode" presStyleCnt="0"/>
      <dgm:spPr/>
    </dgm:pt>
    <dgm:pt modelId="{AA60D951-5F3F-4ECE-B9B5-06BB59944D75}" type="pres">
      <dgm:prSet presAssocID="{C5AAA1E2-E282-4C4E-8A12-3F0923C4511E}" presName="theInnerList" presStyleCnt="0"/>
      <dgm:spPr/>
    </dgm:pt>
    <dgm:pt modelId="{C07C05E8-4F1B-40AA-9880-C73743D0D591}" type="pres">
      <dgm:prSet presAssocID="{8C2103C8-6989-4212-8DD2-3128F68E6387}" presName="childNode" presStyleLbl="node1" presStyleIdx="1" presStyleCnt="3">
        <dgm:presLayoutVars>
          <dgm:bulletEnabled val="1"/>
        </dgm:presLayoutVars>
      </dgm:prSet>
      <dgm:spPr/>
    </dgm:pt>
    <dgm:pt modelId="{ED1C5797-8326-4775-82A3-69574C6FDDBB}" type="pres">
      <dgm:prSet presAssocID="{C5AAA1E2-E282-4C4E-8A12-3F0923C4511E}" presName="aSpace" presStyleCnt="0"/>
      <dgm:spPr/>
    </dgm:pt>
    <dgm:pt modelId="{D0EB94C1-59CC-438E-AC6B-E557C964DB99}" type="pres">
      <dgm:prSet presAssocID="{4D70D420-12AB-49DC-B610-CDE06C66EC6B}" presName="compNode" presStyleCnt="0"/>
      <dgm:spPr/>
    </dgm:pt>
    <dgm:pt modelId="{B988CCD3-CFC6-4182-B09E-A83E1D5D9F2E}" type="pres">
      <dgm:prSet presAssocID="{4D70D420-12AB-49DC-B610-CDE06C66EC6B}" presName="aNode" presStyleLbl="bgShp" presStyleIdx="2" presStyleCnt="3"/>
      <dgm:spPr/>
    </dgm:pt>
    <dgm:pt modelId="{EC0FD77E-BBA9-49CF-9DF9-C1C8DBEB0ED3}" type="pres">
      <dgm:prSet presAssocID="{4D70D420-12AB-49DC-B610-CDE06C66EC6B}" presName="textNode" presStyleLbl="bgShp" presStyleIdx="2" presStyleCnt="3"/>
      <dgm:spPr/>
    </dgm:pt>
    <dgm:pt modelId="{FCDF783A-AEE7-44B1-AD70-20E6F5E7D861}" type="pres">
      <dgm:prSet presAssocID="{4D70D420-12AB-49DC-B610-CDE06C66EC6B}" presName="compChildNode" presStyleCnt="0"/>
      <dgm:spPr/>
    </dgm:pt>
    <dgm:pt modelId="{5699FDE3-7909-43CA-B0DF-CB894460A09B}" type="pres">
      <dgm:prSet presAssocID="{4D70D420-12AB-49DC-B610-CDE06C66EC6B}" presName="theInnerList" presStyleCnt="0"/>
      <dgm:spPr/>
    </dgm:pt>
    <dgm:pt modelId="{4DEAF051-C95F-461F-B0D4-DB8255FE74CD}" type="pres">
      <dgm:prSet presAssocID="{6F21AFE3-F063-4DD5-8396-3030A97D2ADF}" presName="childNode" presStyleLbl="node1" presStyleIdx="2" presStyleCnt="3">
        <dgm:presLayoutVars>
          <dgm:bulletEnabled val="1"/>
        </dgm:presLayoutVars>
      </dgm:prSet>
      <dgm:spPr/>
    </dgm:pt>
  </dgm:ptLst>
  <dgm:cxnLst>
    <dgm:cxn modelId="{D5869904-1942-44AD-8AF1-975485E2D714}" srcId="{8459E85C-5631-4F1C-A180-E2F76579622D}" destId="{4D70D420-12AB-49DC-B610-CDE06C66EC6B}" srcOrd="2" destOrd="0" parTransId="{976FC40B-E93C-45B4-AB94-793BCDADCE81}" sibTransId="{36BC678A-528D-4EC6-B7FE-C456A84C8AEF}"/>
    <dgm:cxn modelId="{373DED06-50F1-4374-BA3C-3C2A632853EF}" srcId="{C5AAA1E2-E282-4C4E-8A12-3F0923C4511E}" destId="{8C2103C8-6989-4212-8DD2-3128F68E6387}" srcOrd="0" destOrd="0" parTransId="{FA83102D-22B1-4E60-9231-698A998B7D51}" sibTransId="{0CAB4E96-0D94-4536-8037-99A2AA460D9A}"/>
    <dgm:cxn modelId="{9D423430-A834-41D2-8C34-4E6DC56D2272}" srcId="{8459E85C-5631-4F1C-A180-E2F76579622D}" destId="{C5AAA1E2-E282-4C4E-8A12-3F0923C4511E}" srcOrd="1" destOrd="0" parTransId="{F75C74EF-B777-4A7F-92D5-C9C65855770A}" sibTransId="{F7A02DCC-9228-40C7-A58A-627DFF51E062}"/>
    <dgm:cxn modelId="{DEB51D37-08D7-4BA1-8C06-D4C281FCAA37}" type="presOf" srcId="{8C2103C8-6989-4212-8DD2-3128F68E6387}" destId="{C07C05E8-4F1B-40AA-9880-C73743D0D591}" srcOrd="0" destOrd="0" presId="urn:microsoft.com/office/officeart/2005/8/layout/lProcess2"/>
    <dgm:cxn modelId="{E17E1F3A-8FEC-47C9-BBD7-45EFD6132060}" type="presOf" srcId="{93875F5D-5B18-4935-9653-9C745F483085}" destId="{B698A65C-D1A2-40B3-B6BC-C3EC3EC4A21C}" srcOrd="1" destOrd="0" presId="urn:microsoft.com/office/officeart/2005/8/layout/lProcess2"/>
    <dgm:cxn modelId="{B55FF049-1AE8-403F-B49F-468537D0B8CD}" type="presOf" srcId="{4D70D420-12AB-49DC-B610-CDE06C66EC6B}" destId="{B988CCD3-CFC6-4182-B09E-A83E1D5D9F2E}" srcOrd="0" destOrd="0" presId="urn:microsoft.com/office/officeart/2005/8/layout/lProcess2"/>
    <dgm:cxn modelId="{F40D0B4E-9755-4D5B-AD1B-B00804C512FE}" type="presOf" srcId="{4D70D420-12AB-49DC-B610-CDE06C66EC6B}" destId="{EC0FD77E-BBA9-49CF-9DF9-C1C8DBEB0ED3}" srcOrd="1" destOrd="0" presId="urn:microsoft.com/office/officeart/2005/8/layout/lProcess2"/>
    <dgm:cxn modelId="{CAC14A6F-B85A-45C4-ABB7-A98CBE950D19}" type="presOf" srcId="{C5AAA1E2-E282-4C4E-8A12-3F0923C4511E}" destId="{E7B0E364-3CB9-4BC5-B78E-3D8BDF16DF9C}" srcOrd="1" destOrd="0" presId="urn:microsoft.com/office/officeart/2005/8/layout/lProcess2"/>
    <dgm:cxn modelId="{00B40092-FA1A-452F-A786-E63A25E7838C}" type="presOf" srcId="{6F21AFE3-F063-4DD5-8396-3030A97D2ADF}" destId="{4DEAF051-C95F-461F-B0D4-DB8255FE74CD}" srcOrd="0" destOrd="0" presId="urn:microsoft.com/office/officeart/2005/8/layout/lProcess2"/>
    <dgm:cxn modelId="{4A9E5DA5-1634-4D24-BC2A-9A3357E2D5C8}" type="presOf" srcId="{C5AAA1E2-E282-4C4E-8A12-3F0923C4511E}" destId="{155EEB96-7E68-4F81-A5ED-5043C14C9C73}" srcOrd="0" destOrd="0" presId="urn:microsoft.com/office/officeart/2005/8/layout/lProcess2"/>
    <dgm:cxn modelId="{473312AE-0B82-4BBF-9C50-DB93B1C5CDFE}" srcId="{8459E85C-5631-4F1C-A180-E2F76579622D}" destId="{93875F5D-5B18-4935-9653-9C745F483085}" srcOrd="0" destOrd="0" parTransId="{9DEA26B3-4A5B-41E5-88D7-53362940B467}" sibTransId="{84A959E8-0325-4BB9-9F61-86D4E0BCA345}"/>
    <dgm:cxn modelId="{E4645EC6-50EB-40BF-B1F7-ABFDC71F7DBA}" srcId="{4D70D420-12AB-49DC-B610-CDE06C66EC6B}" destId="{6F21AFE3-F063-4DD5-8396-3030A97D2ADF}" srcOrd="0" destOrd="0" parTransId="{0B6694DE-E69C-4A03-8A31-2FCB538F3D72}" sibTransId="{A7503214-488C-43FB-B3EC-CCF0FFF32714}"/>
    <dgm:cxn modelId="{4378DAD9-6D11-4EC6-BF31-2B6F15353F07}" type="presOf" srcId="{93875F5D-5B18-4935-9653-9C745F483085}" destId="{B8119AA5-0DD0-4FFD-AFBE-8C3DD86B80DE}" srcOrd="0" destOrd="0" presId="urn:microsoft.com/office/officeart/2005/8/layout/lProcess2"/>
    <dgm:cxn modelId="{A70029EF-69B8-49F8-920B-94C7325131A5}" srcId="{93875F5D-5B18-4935-9653-9C745F483085}" destId="{C6867D5C-EDF0-4E10-9F90-5586B0A71D3E}" srcOrd="0" destOrd="0" parTransId="{79ACA6B2-4698-4AB1-B8B7-9DACD6FB1069}" sibTransId="{1E452C9E-D3BF-407E-8325-A7D37AC76162}"/>
    <dgm:cxn modelId="{D7BCD9F1-C213-425F-B926-C159A6E13830}" type="presOf" srcId="{8459E85C-5631-4F1C-A180-E2F76579622D}" destId="{58735868-7EF7-427D-BFE9-7C6599EF0A50}" srcOrd="0" destOrd="0" presId="urn:microsoft.com/office/officeart/2005/8/layout/lProcess2"/>
    <dgm:cxn modelId="{CF9521FC-80F3-4B38-8AA6-2E6BFA9A284A}" type="presOf" srcId="{C6867D5C-EDF0-4E10-9F90-5586B0A71D3E}" destId="{84F6B918-8EEC-41F6-AD5C-232C47F2131C}" srcOrd="0" destOrd="0" presId="urn:microsoft.com/office/officeart/2005/8/layout/lProcess2"/>
    <dgm:cxn modelId="{5CA8679D-5EDE-4231-B5AE-37EC44F0BA93}" type="presParOf" srcId="{58735868-7EF7-427D-BFE9-7C6599EF0A50}" destId="{0F699EE7-B6DA-4AD0-9D84-0200DAA565CC}" srcOrd="0" destOrd="0" presId="urn:microsoft.com/office/officeart/2005/8/layout/lProcess2"/>
    <dgm:cxn modelId="{77B8E3FB-EB0E-4CDD-A95B-668C4478E59B}" type="presParOf" srcId="{0F699EE7-B6DA-4AD0-9D84-0200DAA565CC}" destId="{B8119AA5-0DD0-4FFD-AFBE-8C3DD86B80DE}" srcOrd="0" destOrd="0" presId="urn:microsoft.com/office/officeart/2005/8/layout/lProcess2"/>
    <dgm:cxn modelId="{95DAF948-E659-42E1-BC0A-1C02632B676F}" type="presParOf" srcId="{0F699EE7-B6DA-4AD0-9D84-0200DAA565CC}" destId="{B698A65C-D1A2-40B3-B6BC-C3EC3EC4A21C}" srcOrd="1" destOrd="0" presId="urn:microsoft.com/office/officeart/2005/8/layout/lProcess2"/>
    <dgm:cxn modelId="{A7408420-7489-4BC4-8A1C-9180828B3EAF}" type="presParOf" srcId="{0F699EE7-B6DA-4AD0-9D84-0200DAA565CC}" destId="{F26BBC59-8ACC-4E93-8379-3C004CDDDB8F}" srcOrd="2" destOrd="0" presId="urn:microsoft.com/office/officeart/2005/8/layout/lProcess2"/>
    <dgm:cxn modelId="{060EADD6-7F09-4E48-AAB1-CBEEDADEEFE5}" type="presParOf" srcId="{F26BBC59-8ACC-4E93-8379-3C004CDDDB8F}" destId="{709EE2C8-BA6F-4731-8EF8-ABD712D98844}" srcOrd="0" destOrd="0" presId="urn:microsoft.com/office/officeart/2005/8/layout/lProcess2"/>
    <dgm:cxn modelId="{386A2CB7-4F2B-41E2-A85D-4F5BCE9E0696}" type="presParOf" srcId="{709EE2C8-BA6F-4731-8EF8-ABD712D98844}" destId="{84F6B918-8EEC-41F6-AD5C-232C47F2131C}" srcOrd="0" destOrd="0" presId="urn:microsoft.com/office/officeart/2005/8/layout/lProcess2"/>
    <dgm:cxn modelId="{276029F4-3697-4978-A981-CDE8D9EECE7D}" type="presParOf" srcId="{58735868-7EF7-427D-BFE9-7C6599EF0A50}" destId="{6B2AA870-95DC-47CB-B361-5CAE5E13A340}" srcOrd="1" destOrd="0" presId="urn:microsoft.com/office/officeart/2005/8/layout/lProcess2"/>
    <dgm:cxn modelId="{D8EE3E90-AE2E-4160-AA0F-3F350EA0FEA1}" type="presParOf" srcId="{58735868-7EF7-427D-BFE9-7C6599EF0A50}" destId="{2EAA1D41-45E8-4BA7-815C-38758E298F21}" srcOrd="2" destOrd="0" presId="urn:microsoft.com/office/officeart/2005/8/layout/lProcess2"/>
    <dgm:cxn modelId="{7CA91BF8-57A2-473C-B88C-714DD3B4755E}" type="presParOf" srcId="{2EAA1D41-45E8-4BA7-815C-38758E298F21}" destId="{155EEB96-7E68-4F81-A5ED-5043C14C9C73}" srcOrd="0" destOrd="0" presId="urn:microsoft.com/office/officeart/2005/8/layout/lProcess2"/>
    <dgm:cxn modelId="{D1FF64D8-6AC7-48FD-9D13-2CB39D50CCAD}" type="presParOf" srcId="{2EAA1D41-45E8-4BA7-815C-38758E298F21}" destId="{E7B0E364-3CB9-4BC5-B78E-3D8BDF16DF9C}" srcOrd="1" destOrd="0" presId="urn:microsoft.com/office/officeart/2005/8/layout/lProcess2"/>
    <dgm:cxn modelId="{4F7E298D-80B9-4C33-B715-0BB6050AADC9}" type="presParOf" srcId="{2EAA1D41-45E8-4BA7-815C-38758E298F21}" destId="{4B27CFCA-A351-4031-8F47-D7B9DF67B2A4}" srcOrd="2" destOrd="0" presId="urn:microsoft.com/office/officeart/2005/8/layout/lProcess2"/>
    <dgm:cxn modelId="{99148DE6-69C6-40FD-A880-27BA6CDF50FE}" type="presParOf" srcId="{4B27CFCA-A351-4031-8F47-D7B9DF67B2A4}" destId="{AA60D951-5F3F-4ECE-B9B5-06BB59944D75}" srcOrd="0" destOrd="0" presId="urn:microsoft.com/office/officeart/2005/8/layout/lProcess2"/>
    <dgm:cxn modelId="{F623BFAC-D0EF-4427-A450-5A8350410390}" type="presParOf" srcId="{AA60D951-5F3F-4ECE-B9B5-06BB59944D75}" destId="{C07C05E8-4F1B-40AA-9880-C73743D0D591}" srcOrd="0" destOrd="0" presId="urn:microsoft.com/office/officeart/2005/8/layout/lProcess2"/>
    <dgm:cxn modelId="{BE84509C-A5D3-4C2C-9BA5-A00A48D36B1B}" type="presParOf" srcId="{58735868-7EF7-427D-BFE9-7C6599EF0A50}" destId="{ED1C5797-8326-4775-82A3-69574C6FDDBB}" srcOrd="3" destOrd="0" presId="urn:microsoft.com/office/officeart/2005/8/layout/lProcess2"/>
    <dgm:cxn modelId="{B9F831B2-FA2E-4634-A601-D585817B7CE1}" type="presParOf" srcId="{58735868-7EF7-427D-BFE9-7C6599EF0A50}" destId="{D0EB94C1-59CC-438E-AC6B-E557C964DB99}" srcOrd="4" destOrd="0" presId="urn:microsoft.com/office/officeart/2005/8/layout/lProcess2"/>
    <dgm:cxn modelId="{909F8E2C-5587-4E37-8289-ABB779613543}" type="presParOf" srcId="{D0EB94C1-59CC-438E-AC6B-E557C964DB99}" destId="{B988CCD3-CFC6-4182-B09E-A83E1D5D9F2E}" srcOrd="0" destOrd="0" presId="urn:microsoft.com/office/officeart/2005/8/layout/lProcess2"/>
    <dgm:cxn modelId="{3D5C7A98-E5F4-49DE-AF59-AFB6256E089E}" type="presParOf" srcId="{D0EB94C1-59CC-438E-AC6B-E557C964DB99}" destId="{EC0FD77E-BBA9-49CF-9DF9-C1C8DBEB0ED3}" srcOrd="1" destOrd="0" presId="urn:microsoft.com/office/officeart/2005/8/layout/lProcess2"/>
    <dgm:cxn modelId="{D9F0BD7F-C078-4B97-9E9D-DCA045CD4AEB}" type="presParOf" srcId="{D0EB94C1-59CC-438E-AC6B-E557C964DB99}" destId="{FCDF783A-AEE7-44B1-AD70-20E6F5E7D861}" srcOrd="2" destOrd="0" presId="urn:microsoft.com/office/officeart/2005/8/layout/lProcess2"/>
    <dgm:cxn modelId="{D4436139-6499-4B94-8A5C-0EE87F58ECF0}" type="presParOf" srcId="{FCDF783A-AEE7-44B1-AD70-20E6F5E7D861}" destId="{5699FDE3-7909-43CA-B0DF-CB894460A09B}" srcOrd="0" destOrd="0" presId="urn:microsoft.com/office/officeart/2005/8/layout/lProcess2"/>
    <dgm:cxn modelId="{5D95F310-8412-492F-82AB-E945468F0F95}" type="presParOf" srcId="{5699FDE3-7909-43CA-B0DF-CB894460A09B}" destId="{4DEAF051-C95F-461F-B0D4-DB8255FE74CD}"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BB7AEAF-B5E2-44EC-B9BD-26F46E9FF12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34C878AA-B6CB-4273-965E-0E2EEDAF10C5}">
      <dgm:prSet phldrT="[Text]" custT="1"/>
      <dgm:spPr>
        <a:noFill/>
        <a:ln>
          <a:noFill/>
        </a:ln>
      </dgm:spPr>
      <dgm:t>
        <a:bodyPr/>
        <a:lstStyle/>
        <a:p>
          <a:pPr>
            <a:lnSpc>
              <a:spcPct val="100000"/>
            </a:lnSpc>
            <a:spcAft>
              <a:spcPts val="0"/>
            </a:spcAft>
          </a:pPr>
          <a:r>
            <a:rPr lang="en-US" sz="1200" b="1" dirty="0"/>
            <a:t>Workforce Development Board Partnership</a:t>
          </a:r>
        </a:p>
        <a:p>
          <a:pPr>
            <a:lnSpc>
              <a:spcPct val="100000"/>
            </a:lnSpc>
            <a:spcAft>
              <a:spcPts val="0"/>
            </a:spcAft>
          </a:pPr>
          <a:r>
            <a:rPr lang="en-US" sz="1200" dirty="0"/>
            <a:t>Continued partnership with the Little Rock Workforce Development Board to attend resource/health fairs to connect job seekers with employers in key business sectors and promote advancement of local and regional economy. Fairs feature community organizations and the use of incentives to encourage attendance. </a:t>
          </a:r>
          <a:endParaRPr lang="en-US" sz="1200" b="1" dirty="0"/>
        </a:p>
      </dgm:t>
    </dgm:pt>
    <dgm:pt modelId="{F2D8435B-16D6-4DE5-8FCA-C80B7729E1D3}" type="parTrans" cxnId="{DF734491-79A3-454C-9193-022FBF5266F8}">
      <dgm:prSet/>
      <dgm:spPr/>
      <dgm:t>
        <a:bodyPr/>
        <a:lstStyle/>
        <a:p>
          <a:endParaRPr lang="en-US"/>
        </a:p>
      </dgm:t>
    </dgm:pt>
    <dgm:pt modelId="{F7CB9759-779B-4926-8427-9CA2C6A4C7DE}" type="sibTrans" cxnId="{DF734491-79A3-454C-9193-022FBF5266F8}">
      <dgm:prSet/>
      <dgm:spPr>
        <a:solidFill>
          <a:schemeClr val="accent6">
            <a:lumMod val="40000"/>
            <a:lumOff val="60000"/>
          </a:schemeClr>
        </a:solidFill>
      </dgm:spPr>
      <dgm:t>
        <a:bodyPr/>
        <a:lstStyle/>
        <a:p>
          <a:endParaRPr lang="en-US"/>
        </a:p>
      </dgm:t>
    </dgm:pt>
    <dgm:pt modelId="{727947D6-26C7-4DC0-9C21-88C8BB45BF7E}">
      <dgm:prSet phldrT="[Text]" custT="1"/>
      <dgm:spPr>
        <a:noFill/>
        <a:ln>
          <a:noFill/>
        </a:ln>
      </dgm:spPr>
      <dgm:t>
        <a:bodyPr/>
        <a:lstStyle/>
        <a:p>
          <a:pPr>
            <a:lnSpc>
              <a:spcPct val="100000"/>
            </a:lnSpc>
            <a:spcAft>
              <a:spcPts val="0"/>
            </a:spcAft>
          </a:pPr>
          <a:r>
            <a:rPr lang="en-US" sz="1200" b="1" dirty="0"/>
            <a:t>Notice of Pregnancy (NOP) Assessment</a:t>
          </a:r>
        </a:p>
        <a:p>
          <a:pPr>
            <a:lnSpc>
              <a:spcPct val="100000"/>
            </a:lnSpc>
            <a:spcAft>
              <a:spcPts val="0"/>
            </a:spcAft>
          </a:pPr>
          <a:r>
            <a:rPr lang="en-US" sz="1200" dirty="0"/>
            <a:t>Assessment that identifies pregnant members, collects risk information, and enrolls them in the Start Smart for Baby Program® maternity program. The assessment allows the Health Plan to best use resources and services to help the member achieve a healthy pregnancy outcome. </a:t>
          </a:r>
          <a:endParaRPr lang="en-US" sz="1200" b="1" dirty="0"/>
        </a:p>
      </dgm:t>
    </dgm:pt>
    <dgm:pt modelId="{920595E4-8B99-4166-9FDA-F19225DC756C}" type="parTrans" cxnId="{57B10072-CAC4-44A5-A76D-4398C693EB19}">
      <dgm:prSet/>
      <dgm:spPr/>
      <dgm:t>
        <a:bodyPr/>
        <a:lstStyle/>
        <a:p>
          <a:endParaRPr lang="en-US"/>
        </a:p>
      </dgm:t>
    </dgm:pt>
    <dgm:pt modelId="{BC7CBD54-5DF1-4870-848A-A0D182293C95}" type="sibTrans" cxnId="{57B10072-CAC4-44A5-A76D-4398C693EB19}">
      <dgm:prSet/>
      <dgm:spPr/>
      <dgm:t>
        <a:bodyPr/>
        <a:lstStyle/>
        <a:p>
          <a:endParaRPr lang="en-US"/>
        </a:p>
      </dgm:t>
    </dgm:pt>
    <dgm:pt modelId="{92D8BEB2-1B13-4B39-ACA8-977C5A03AAF9}">
      <dgm:prSet phldrT="[Text]" custT="1"/>
      <dgm:spPr>
        <a:noFill/>
        <a:ln>
          <a:noFill/>
        </a:ln>
      </dgm:spPr>
      <dgm:t>
        <a:bodyPr/>
        <a:lstStyle/>
        <a:p>
          <a:pPr>
            <a:lnSpc>
              <a:spcPct val="100000"/>
            </a:lnSpc>
            <a:spcAft>
              <a:spcPts val="0"/>
            </a:spcAft>
          </a:pPr>
          <a:r>
            <a:rPr lang="en-US" sz="1200" b="1" dirty="0"/>
            <a:t>Start Smart for Your Baby® (SSFB) Program</a:t>
          </a:r>
        </a:p>
        <a:p>
          <a:pPr>
            <a:lnSpc>
              <a:spcPct val="100000"/>
            </a:lnSpc>
            <a:spcAft>
              <a:spcPts val="0"/>
            </a:spcAft>
          </a:pPr>
          <a:r>
            <a:rPr lang="en-US" sz="1200" dirty="0"/>
            <a:t>Evidence-based maternity program that leverages advanced analytics to identify and engage members to address high risk maternity complications. The program provides support for pregnant woman and their babies through the first year of life by providing education materials as well as incentives for going to prenatal, postpartum, and well child visits. </a:t>
          </a:r>
          <a:endParaRPr lang="en-US" sz="1200" b="1" dirty="0"/>
        </a:p>
      </dgm:t>
    </dgm:pt>
    <dgm:pt modelId="{9253883D-C7CA-4BD3-B124-F0D14B7443BC}" type="parTrans" cxnId="{A58E3857-E697-4C20-AC53-0529B302D20B}">
      <dgm:prSet/>
      <dgm:spPr/>
      <dgm:t>
        <a:bodyPr/>
        <a:lstStyle/>
        <a:p>
          <a:endParaRPr lang="en-US"/>
        </a:p>
      </dgm:t>
    </dgm:pt>
    <dgm:pt modelId="{D6E452BC-E9BE-4FA3-9F48-9F410C0EE895}" type="sibTrans" cxnId="{A58E3857-E697-4C20-AC53-0529B302D20B}">
      <dgm:prSet/>
      <dgm:spPr/>
      <dgm:t>
        <a:bodyPr/>
        <a:lstStyle/>
        <a:p>
          <a:endParaRPr lang="en-US"/>
        </a:p>
      </dgm:t>
    </dgm:pt>
    <dgm:pt modelId="{AD8328BB-955B-4600-9239-1691E1C2592E}">
      <dgm:prSet phldrT="[Text]" custT="1"/>
      <dgm:spPr>
        <a:noFill/>
        <a:ln>
          <a:noFill/>
        </a:ln>
      </dgm:spPr>
      <dgm:t>
        <a:bodyPr/>
        <a:lstStyle/>
        <a:p>
          <a:pPr>
            <a:lnSpc>
              <a:spcPct val="100000"/>
            </a:lnSpc>
            <a:spcAft>
              <a:spcPts val="0"/>
            </a:spcAft>
          </a:pPr>
          <a:r>
            <a:rPr lang="en-US" sz="1200" b="1" dirty="0"/>
            <a:t>Community Baby Showers</a:t>
          </a:r>
        </a:p>
        <a:p>
          <a:pPr>
            <a:lnSpc>
              <a:spcPct val="100000"/>
            </a:lnSpc>
            <a:spcAft>
              <a:spcPts val="0"/>
            </a:spcAft>
          </a:pPr>
          <a:r>
            <a:rPr lang="en-US" sz="1200" dirty="0"/>
            <a:t>Offers educational sessions and health &amp; safety opportunities to assist members as they prepare for their upcoming delivery. Ambetter nurses are onsite to provide benefit and resource information. Member have access to presentations from local Ob/Gyns, Peds, local health &amp; fire departments, and lactation consultants. </a:t>
          </a:r>
          <a:endParaRPr lang="en-US" sz="1200" b="1" dirty="0"/>
        </a:p>
      </dgm:t>
    </dgm:pt>
    <dgm:pt modelId="{6E13F974-F85B-4429-886A-F6C537948D95}" type="parTrans" cxnId="{26D82D81-79DF-47CA-8A2D-1B935E45CED0}">
      <dgm:prSet/>
      <dgm:spPr/>
      <dgm:t>
        <a:bodyPr/>
        <a:lstStyle/>
        <a:p>
          <a:endParaRPr lang="en-US"/>
        </a:p>
      </dgm:t>
    </dgm:pt>
    <dgm:pt modelId="{46079CCB-EA32-4065-B9B8-60239FD5DBC9}" type="sibTrans" cxnId="{26D82D81-79DF-47CA-8A2D-1B935E45CED0}">
      <dgm:prSet/>
      <dgm:spPr/>
      <dgm:t>
        <a:bodyPr/>
        <a:lstStyle/>
        <a:p>
          <a:endParaRPr lang="en-US"/>
        </a:p>
      </dgm:t>
    </dgm:pt>
    <dgm:pt modelId="{3CBD8163-8C41-4F80-BF67-498DDBF07D95}">
      <dgm:prSet phldrT="[Text]" custT="1"/>
      <dgm:spPr>
        <a:noFill/>
        <a:ln>
          <a:noFill/>
        </a:ln>
      </dgm:spPr>
      <dgm:t>
        <a:bodyPr/>
        <a:lstStyle/>
        <a:p>
          <a:pPr>
            <a:lnSpc>
              <a:spcPct val="100000"/>
            </a:lnSpc>
            <a:spcAft>
              <a:spcPts val="0"/>
            </a:spcAft>
          </a:pPr>
          <a:r>
            <a:rPr lang="en-US" sz="1200" b="1" dirty="0"/>
            <a:t>Members Empowered to Succeed (METS) Program</a:t>
          </a:r>
        </a:p>
        <a:p>
          <a:pPr>
            <a:lnSpc>
              <a:spcPct val="100000"/>
            </a:lnSpc>
            <a:spcAft>
              <a:spcPts val="0"/>
            </a:spcAft>
          </a:pPr>
          <a:r>
            <a:rPr lang="en-US" sz="1200" dirty="0"/>
            <a:t>Behavioral Health program that takes an integrated, holistic, and recovery-centered approach for high-risk individuals with significant mental health needs and outpatient, behavioral health utilization. Focus is on the member’s progress, helping the member achieve a state of recovery and connection with natural and community resources. </a:t>
          </a:r>
          <a:endParaRPr lang="en-US" sz="1200" b="1" dirty="0"/>
        </a:p>
      </dgm:t>
    </dgm:pt>
    <dgm:pt modelId="{310CB269-3A68-4C08-9FB2-96C66DECCF7C}" type="parTrans" cxnId="{4859949F-86CA-46FB-90DD-B44847E94240}">
      <dgm:prSet/>
      <dgm:spPr/>
      <dgm:t>
        <a:bodyPr/>
        <a:lstStyle/>
        <a:p>
          <a:endParaRPr lang="en-US"/>
        </a:p>
      </dgm:t>
    </dgm:pt>
    <dgm:pt modelId="{0A7A046F-B19E-4E9D-BF74-10A1714CD2FE}" type="sibTrans" cxnId="{4859949F-86CA-46FB-90DD-B44847E94240}">
      <dgm:prSet/>
      <dgm:spPr/>
      <dgm:t>
        <a:bodyPr/>
        <a:lstStyle/>
        <a:p>
          <a:endParaRPr lang="en-US"/>
        </a:p>
      </dgm:t>
    </dgm:pt>
    <dgm:pt modelId="{EA4D350D-4E2E-4B64-BDD1-F69DD2C16693}">
      <dgm:prSet phldrT="[Text]" custT="1"/>
      <dgm:spPr>
        <a:noFill/>
        <a:ln>
          <a:noFill/>
        </a:ln>
      </dgm:spPr>
      <dgm:t>
        <a:bodyPr/>
        <a:lstStyle/>
        <a:p>
          <a:pPr algn="l">
            <a:lnSpc>
              <a:spcPct val="100000"/>
            </a:lnSpc>
            <a:spcAft>
              <a:spcPts val="0"/>
            </a:spcAft>
            <a:buNone/>
          </a:pPr>
          <a:r>
            <a:rPr lang="en-US" sz="1200" b="1" dirty="0"/>
            <a:t>FarmboxRx</a:t>
          </a:r>
        </a:p>
        <a:p>
          <a:pPr algn="l">
            <a:lnSpc>
              <a:spcPct val="100000"/>
            </a:lnSpc>
            <a:spcAft>
              <a:spcPts val="0"/>
            </a:spcAft>
            <a:buNone/>
          </a:pPr>
          <a:r>
            <a:rPr lang="en-US" sz="1200" dirty="0"/>
            <a:t>Provides nutritional and health information that will support pregnant members to close care gaps and improve health outcomes of mothers and newborns. FarmboxRx uses healthy food as the vehicle to drive engagement in care plans and lasting behavioral changes so members can live healthier. Members can receive up to four boxes. </a:t>
          </a:r>
          <a:endParaRPr lang="en-US" sz="1200" b="1" dirty="0"/>
        </a:p>
      </dgm:t>
    </dgm:pt>
    <dgm:pt modelId="{93E53BAA-ECD6-4DA0-A20A-5E0D151D2E16}" type="parTrans" cxnId="{3F64A80D-2A54-4F35-BD7C-9CB744428616}">
      <dgm:prSet/>
      <dgm:spPr/>
      <dgm:t>
        <a:bodyPr/>
        <a:lstStyle/>
        <a:p>
          <a:endParaRPr lang="en-US"/>
        </a:p>
      </dgm:t>
    </dgm:pt>
    <dgm:pt modelId="{CEF9AEE4-8895-4550-8EC0-6A566CE5B999}" type="sibTrans" cxnId="{3F64A80D-2A54-4F35-BD7C-9CB744428616}">
      <dgm:prSet/>
      <dgm:spPr/>
      <dgm:t>
        <a:bodyPr/>
        <a:lstStyle/>
        <a:p>
          <a:endParaRPr lang="en-US"/>
        </a:p>
      </dgm:t>
    </dgm:pt>
    <dgm:pt modelId="{2948F986-9744-4D6D-AA6D-924AFB4BE699}" type="pres">
      <dgm:prSet presAssocID="{9BB7AEAF-B5E2-44EC-B9BD-26F46E9FF126}" presName="Name0" presStyleCnt="0">
        <dgm:presLayoutVars>
          <dgm:chMax val="7"/>
          <dgm:chPref val="7"/>
          <dgm:dir/>
        </dgm:presLayoutVars>
      </dgm:prSet>
      <dgm:spPr/>
    </dgm:pt>
    <dgm:pt modelId="{8245CEAF-AB57-4E4A-9080-497C2F51A8E4}" type="pres">
      <dgm:prSet presAssocID="{9BB7AEAF-B5E2-44EC-B9BD-26F46E9FF126}" presName="Name1" presStyleCnt="0"/>
      <dgm:spPr/>
    </dgm:pt>
    <dgm:pt modelId="{8B03C4F4-2F74-4F1A-80B1-33BF2126FE06}" type="pres">
      <dgm:prSet presAssocID="{9BB7AEAF-B5E2-44EC-B9BD-26F46E9FF126}" presName="cycle" presStyleCnt="0"/>
      <dgm:spPr/>
    </dgm:pt>
    <dgm:pt modelId="{7D75A492-3B1B-42D9-86D1-E6DD7A3AB908}" type="pres">
      <dgm:prSet presAssocID="{9BB7AEAF-B5E2-44EC-B9BD-26F46E9FF126}" presName="srcNode" presStyleLbl="node1" presStyleIdx="0" presStyleCnt="6"/>
      <dgm:spPr/>
    </dgm:pt>
    <dgm:pt modelId="{877012E3-EEDA-48C1-BFE1-694FD7A9BF91}" type="pres">
      <dgm:prSet presAssocID="{9BB7AEAF-B5E2-44EC-B9BD-26F46E9FF126}" presName="conn" presStyleLbl="parChTrans1D2" presStyleIdx="0" presStyleCnt="1"/>
      <dgm:spPr/>
    </dgm:pt>
    <dgm:pt modelId="{AFBE9CD7-3E3E-4136-BA3C-16D6878E26A5}" type="pres">
      <dgm:prSet presAssocID="{9BB7AEAF-B5E2-44EC-B9BD-26F46E9FF126}" presName="extraNode" presStyleLbl="node1" presStyleIdx="0" presStyleCnt="6"/>
      <dgm:spPr/>
    </dgm:pt>
    <dgm:pt modelId="{3B7CA4CD-9763-42F8-BAD5-D6EC96A5E255}" type="pres">
      <dgm:prSet presAssocID="{9BB7AEAF-B5E2-44EC-B9BD-26F46E9FF126}" presName="dstNode" presStyleLbl="node1" presStyleIdx="0" presStyleCnt="6"/>
      <dgm:spPr/>
    </dgm:pt>
    <dgm:pt modelId="{AAD27102-FF87-4DA8-9D1E-0A1882DFE769}" type="pres">
      <dgm:prSet presAssocID="{34C878AA-B6CB-4273-965E-0E2EEDAF10C5}" presName="text_1" presStyleLbl="node1" presStyleIdx="0" presStyleCnt="6">
        <dgm:presLayoutVars>
          <dgm:bulletEnabled val="1"/>
        </dgm:presLayoutVars>
      </dgm:prSet>
      <dgm:spPr/>
    </dgm:pt>
    <dgm:pt modelId="{1F20E7C8-A978-4F91-BB52-83A050019DDF}" type="pres">
      <dgm:prSet presAssocID="{34C878AA-B6CB-4273-965E-0E2EEDAF10C5}" presName="accent_1" presStyleCnt="0"/>
      <dgm:spPr/>
    </dgm:pt>
    <dgm:pt modelId="{2AC61D66-4B19-42D6-8ED2-F508670EFAE6}" type="pres">
      <dgm:prSet presAssocID="{34C878AA-B6CB-4273-965E-0E2EEDAF10C5}" presName="accentRepeatNode" presStyleLbl="solidFgAcc1" presStyleIdx="0" presStyleCnt="6"/>
      <dgm:spPr>
        <a:noFill/>
        <a:ln>
          <a:solidFill>
            <a:srgbClr val="CB187D"/>
          </a:solidFill>
        </a:ln>
      </dgm:spPr>
    </dgm:pt>
    <dgm:pt modelId="{DCE743AE-3692-445D-8348-9C23F2561302}" type="pres">
      <dgm:prSet presAssocID="{727947D6-26C7-4DC0-9C21-88C8BB45BF7E}" presName="text_2" presStyleLbl="node1" presStyleIdx="1" presStyleCnt="6">
        <dgm:presLayoutVars>
          <dgm:bulletEnabled val="1"/>
        </dgm:presLayoutVars>
      </dgm:prSet>
      <dgm:spPr/>
    </dgm:pt>
    <dgm:pt modelId="{F0D32FB3-9C2F-4B0F-8823-E13BB5078E6A}" type="pres">
      <dgm:prSet presAssocID="{727947D6-26C7-4DC0-9C21-88C8BB45BF7E}" presName="accent_2" presStyleCnt="0"/>
      <dgm:spPr/>
    </dgm:pt>
    <dgm:pt modelId="{9E4B074D-1901-4BF5-B012-57E1B977E081}" type="pres">
      <dgm:prSet presAssocID="{727947D6-26C7-4DC0-9C21-88C8BB45BF7E}" presName="accentRepeatNode" presStyleLbl="solidFgAcc1" presStyleIdx="1" presStyleCnt="6"/>
      <dgm:spPr>
        <a:noFill/>
        <a:ln>
          <a:solidFill>
            <a:srgbClr val="CB187D"/>
          </a:solidFill>
        </a:ln>
      </dgm:spPr>
    </dgm:pt>
    <dgm:pt modelId="{086BEB5C-D98F-46A7-8423-05E0E1A34DD2}" type="pres">
      <dgm:prSet presAssocID="{92D8BEB2-1B13-4B39-ACA8-977C5A03AAF9}" presName="text_3" presStyleLbl="node1" presStyleIdx="2" presStyleCnt="6">
        <dgm:presLayoutVars>
          <dgm:bulletEnabled val="1"/>
        </dgm:presLayoutVars>
      </dgm:prSet>
      <dgm:spPr/>
    </dgm:pt>
    <dgm:pt modelId="{2C505DA4-AE00-486B-BC44-B93B9490232D}" type="pres">
      <dgm:prSet presAssocID="{92D8BEB2-1B13-4B39-ACA8-977C5A03AAF9}" presName="accent_3" presStyleCnt="0"/>
      <dgm:spPr/>
    </dgm:pt>
    <dgm:pt modelId="{79A9F7C0-2E13-4373-B788-4989717E63ED}" type="pres">
      <dgm:prSet presAssocID="{92D8BEB2-1B13-4B39-ACA8-977C5A03AAF9}" presName="accentRepeatNode" presStyleLbl="solidFgAcc1" presStyleIdx="2" presStyleCnt="6"/>
      <dgm:spPr>
        <a:noFill/>
        <a:ln>
          <a:solidFill>
            <a:srgbClr val="CB187D"/>
          </a:solidFill>
        </a:ln>
      </dgm:spPr>
    </dgm:pt>
    <dgm:pt modelId="{79F10B2D-0B80-4078-8E37-C3E5BA72E4C8}" type="pres">
      <dgm:prSet presAssocID="{AD8328BB-955B-4600-9239-1691E1C2592E}" presName="text_4" presStyleLbl="node1" presStyleIdx="3" presStyleCnt="6">
        <dgm:presLayoutVars>
          <dgm:bulletEnabled val="1"/>
        </dgm:presLayoutVars>
      </dgm:prSet>
      <dgm:spPr/>
    </dgm:pt>
    <dgm:pt modelId="{EDD75B01-F670-4E9C-A4C9-2F10DAD476CA}" type="pres">
      <dgm:prSet presAssocID="{AD8328BB-955B-4600-9239-1691E1C2592E}" presName="accent_4" presStyleCnt="0"/>
      <dgm:spPr/>
    </dgm:pt>
    <dgm:pt modelId="{FEDB6C1A-54E1-45E3-AEE2-C40EFAA0A96A}" type="pres">
      <dgm:prSet presAssocID="{AD8328BB-955B-4600-9239-1691E1C2592E}" presName="accentRepeatNode" presStyleLbl="solidFgAcc1" presStyleIdx="3" presStyleCnt="6"/>
      <dgm:spPr>
        <a:noFill/>
        <a:ln>
          <a:solidFill>
            <a:srgbClr val="CB187D"/>
          </a:solidFill>
        </a:ln>
      </dgm:spPr>
    </dgm:pt>
    <dgm:pt modelId="{8B86057D-276D-40A7-9FB8-310233996C22}" type="pres">
      <dgm:prSet presAssocID="{3CBD8163-8C41-4F80-BF67-498DDBF07D95}" presName="text_5" presStyleLbl="node1" presStyleIdx="4" presStyleCnt="6">
        <dgm:presLayoutVars>
          <dgm:bulletEnabled val="1"/>
        </dgm:presLayoutVars>
      </dgm:prSet>
      <dgm:spPr/>
    </dgm:pt>
    <dgm:pt modelId="{4774E49A-615F-4A30-9720-F33393B8B5D3}" type="pres">
      <dgm:prSet presAssocID="{3CBD8163-8C41-4F80-BF67-498DDBF07D95}" presName="accent_5" presStyleCnt="0"/>
      <dgm:spPr/>
    </dgm:pt>
    <dgm:pt modelId="{17185D21-528A-400F-B9FC-D31E6BBCCD58}" type="pres">
      <dgm:prSet presAssocID="{3CBD8163-8C41-4F80-BF67-498DDBF07D95}" presName="accentRepeatNode" presStyleLbl="solidFgAcc1" presStyleIdx="4" presStyleCnt="6"/>
      <dgm:spPr>
        <a:noFill/>
        <a:ln>
          <a:solidFill>
            <a:srgbClr val="CB187D"/>
          </a:solidFill>
        </a:ln>
      </dgm:spPr>
    </dgm:pt>
    <dgm:pt modelId="{FA7BD676-BE1F-484C-8D1F-C4E1C4795DC9}" type="pres">
      <dgm:prSet presAssocID="{EA4D350D-4E2E-4B64-BDD1-F69DD2C16693}" presName="text_6" presStyleLbl="node1" presStyleIdx="5" presStyleCnt="6">
        <dgm:presLayoutVars>
          <dgm:bulletEnabled val="1"/>
        </dgm:presLayoutVars>
      </dgm:prSet>
      <dgm:spPr/>
    </dgm:pt>
    <dgm:pt modelId="{3F84A3A7-9CB1-48B8-9CB3-7753F991D6EA}" type="pres">
      <dgm:prSet presAssocID="{EA4D350D-4E2E-4B64-BDD1-F69DD2C16693}" presName="accent_6" presStyleCnt="0"/>
      <dgm:spPr/>
    </dgm:pt>
    <dgm:pt modelId="{ACF93733-367C-495F-BF21-EC6D256B4A32}" type="pres">
      <dgm:prSet presAssocID="{EA4D350D-4E2E-4B64-BDD1-F69DD2C16693}" presName="accentRepeatNode" presStyleLbl="solidFgAcc1" presStyleIdx="5" presStyleCnt="6"/>
      <dgm:spPr>
        <a:noFill/>
        <a:ln>
          <a:solidFill>
            <a:srgbClr val="CB187D"/>
          </a:solidFill>
        </a:ln>
      </dgm:spPr>
    </dgm:pt>
  </dgm:ptLst>
  <dgm:cxnLst>
    <dgm:cxn modelId="{4FFC0F05-EC4D-4AD0-808D-F5AA2334DE58}" type="presOf" srcId="{9BB7AEAF-B5E2-44EC-B9BD-26F46E9FF126}" destId="{2948F986-9744-4D6D-AA6D-924AFB4BE699}" srcOrd="0" destOrd="0" presId="urn:microsoft.com/office/officeart/2008/layout/VerticalCurvedList"/>
    <dgm:cxn modelId="{65EEF008-4B5B-48D7-B6FB-0479D2FD6660}" type="presOf" srcId="{AD8328BB-955B-4600-9239-1691E1C2592E}" destId="{79F10B2D-0B80-4078-8E37-C3E5BA72E4C8}" srcOrd="0" destOrd="0" presId="urn:microsoft.com/office/officeart/2008/layout/VerticalCurvedList"/>
    <dgm:cxn modelId="{3F64A80D-2A54-4F35-BD7C-9CB744428616}" srcId="{9BB7AEAF-B5E2-44EC-B9BD-26F46E9FF126}" destId="{EA4D350D-4E2E-4B64-BDD1-F69DD2C16693}" srcOrd="5" destOrd="0" parTransId="{93E53BAA-ECD6-4DA0-A20A-5E0D151D2E16}" sibTransId="{CEF9AEE4-8895-4550-8EC0-6A566CE5B999}"/>
    <dgm:cxn modelId="{01720532-72C9-4838-A09F-5EA7C578DAC4}" type="presOf" srcId="{3CBD8163-8C41-4F80-BF67-498DDBF07D95}" destId="{8B86057D-276D-40A7-9FB8-310233996C22}" srcOrd="0" destOrd="0" presId="urn:microsoft.com/office/officeart/2008/layout/VerticalCurvedList"/>
    <dgm:cxn modelId="{57B10072-CAC4-44A5-A76D-4398C693EB19}" srcId="{9BB7AEAF-B5E2-44EC-B9BD-26F46E9FF126}" destId="{727947D6-26C7-4DC0-9C21-88C8BB45BF7E}" srcOrd="1" destOrd="0" parTransId="{920595E4-8B99-4166-9FDA-F19225DC756C}" sibTransId="{BC7CBD54-5DF1-4870-848A-A0D182293C95}"/>
    <dgm:cxn modelId="{684DA656-33D9-42D4-9A98-4D75714656F6}" type="presOf" srcId="{EA4D350D-4E2E-4B64-BDD1-F69DD2C16693}" destId="{FA7BD676-BE1F-484C-8D1F-C4E1C4795DC9}" srcOrd="0" destOrd="0" presId="urn:microsoft.com/office/officeart/2008/layout/VerticalCurvedList"/>
    <dgm:cxn modelId="{A58E3857-E697-4C20-AC53-0529B302D20B}" srcId="{9BB7AEAF-B5E2-44EC-B9BD-26F46E9FF126}" destId="{92D8BEB2-1B13-4B39-ACA8-977C5A03AAF9}" srcOrd="2" destOrd="0" parTransId="{9253883D-C7CA-4BD3-B124-F0D14B7443BC}" sibTransId="{D6E452BC-E9BE-4FA3-9F48-9F410C0EE895}"/>
    <dgm:cxn modelId="{6364BD58-9CB9-4F89-877B-D7F3DC00DA8D}" type="presOf" srcId="{34C878AA-B6CB-4273-965E-0E2EEDAF10C5}" destId="{AAD27102-FF87-4DA8-9D1E-0A1882DFE769}" srcOrd="0" destOrd="0" presId="urn:microsoft.com/office/officeart/2008/layout/VerticalCurvedList"/>
    <dgm:cxn modelId="{26D82D81-79DF-47CA-8A2D-1B935E45CED0}" srcId="{9BB7AEAF-B5E2-44EC-B9BD-26F46E9FF126}" destId="{AD8328BB-955B-4600-9239-1691E1C2592E}" srcOrd="3" destOrd="0" parTransId="{6E13F974-F85B-4429-886A-F6C537948D95}" sibTransId="{46079CCB-EA32-4065-B9B8-60239FD5DBC9}"/>
    <dgm:cxn modelId="{CFD0D486-A434-4E8D-88A2-2FA55642D12E}" type="presOf" srcId="{92D8BEB2-1B13-4B39-ACA8-977C5A03AAF9}" destId="{086BEB5C-D98F-46A7-8423-05E0E1A34DD2}" srcOrd="0" destOrd="0" presId="urn:microsoft.com/office/officeart/2008/layout/VerticalCurvedList"/>
    <dgm:cxn modelId="{DF734491-79A3-454C-9193-022FBF5266F8}" srcId="{9BB7AEAF-B5E2-44EC-B9BD-26F46E9FF126}" destId="{34C878AA-B6CB-4273-965E-0E2EEDAF10C5}" srcOrd="0" destOrd="0" parTransId="{F2D8435B-16D6-4DE5-8FCA-C80B7729E1D3}" sibTransId="{F7CB9759-779B-4926-8427-9CA2C6A4C7DE}"/>
    <dgm:cxn modelId="{4859949F-86CA-46FB-90DD-B44847E94240}" srcId="{9BB7AEAF-B5E2-44EC-B9BD-26F46E9FF126}" destId="{3CBD8163-8C41-4F80-BF67-498DDBF07D95}" srcOrd="4" destOrd="0" parTransId="{310CB269-3A68-4C08-9FB2-96C66DECCF7C}" sibTransId="{0A7A046F-B19E-4E9D-BF74-10A1714CD2FE}"/>
    <dgm:cxn modelId="{863640CB-787B-4535-BD35-AE835A3982A2}" type="presOf" srcId="{727947D6-26C7-4DC0-9C21-88C8BB45BF7E}" destId="{DCE743AE-3692-445D-8348-9C23F2561302}" srcOrd="0" destOrd="0" presId="urn:microsoft.com/office/officeart/2008/layout/VerticalCurvedList"/>
    <dgm:cxn modelId="{736B4FD7-F588-40AB-A38E-A065C52DCD6A}" type="presOf" srcId="{F7CB9759-779B-4926-8427-9CA2C6A4C7DE}" destId="{877012E3-EEDA-48C1-BFE1-694FD7A9BF91}" srcOrd="0" destOrd="0" presId="urn:microsoft.com/office/officeart/2008/layout/VerticalCurvedList"/>
    <dgm:cxn modelId="{73112DFF-A485-4796-A331-83A1E56795C4}" type="presParOf" srcId="{2948F986-9744-4D6D-AA6D-924AFB4BE699}" destId="{8245CEAF-AB57-4E4A-9080-497C2F51A8E4}" srcOrd="0" destOrd="0" presId="urn:microsoft.com/office/officeart/2008/layout/VerticalCurvedList"/>
    <dgm:cxn modelId="{8FB6304B-A150-4857-9EDD-771A0B9528DA}" type="presParOf" srcId="{8245CEAF-AB57-4E4A-9080-497C2F51A8E4}" destId="{8B03C4F4-2F74-4F1A-80B1-33BF2126FE06}" srcOrd="0" destOrd="0" presId="urn:microsoft.com/office/officeart/2008/layout/VerticalCurvedList"/>
    <dgm:cxn modelId="{55967A26-E98B-492E-9A6F-6F191A26BF0F}" type="presParOf" srcId="{8B03C4F4-2F74-4F1A-80B1-33BF2126FE06}" destId="{7D75A492-3B1B-42D9-86D1-E6DD7A3AB908}" srcOrd="0" destOrd="0" presId="urn:microsoft.com/office/officeart/2008/layout/VerticalCurvedList"/>
    <dgm:cxn modelId="{B9198BBD-76DB-458B-BFB8-4D4D51594C71}" type="presParOf" srcId="{8B03C4F4-2F74-4F1A-80B1-33BF2126FE06}" destId="{877012E3-EEDA-48C1-BFE1-694FD7A9BF91}" srcOrd="1" destOrd="0" presId="urn:microsoft.com/office/officeart/2008/layout/VerticalCurvedList"/>
    <dgm:cxn modelId="{01F93C0B-BFD3-491C-853A-F901228F91CD}" type="presParOf" srcId="{8B03C4F4-2F74-4F1A-80B1-33BF2126FE06}" destId="{AFBE9CD7-3E3E-4136-BA3C-16D6878E26A5}" srcOrd="2" destOrd="0" presId="urn:microsoft.com/office/officeart/2008/layout/VerticalCurvedList"/>
    <dgm:cxn modelId="{BD0CC3AF-F2C0-4C2F-9816-3B69D668EACE}" type="presParOf" srcId="{8B03C4F4-2F74-4F1A-80B1-33BF2126FE06}" destId="{3B7CA4CD-9763-42F8-BAD5-D6EC96A5E255}" srcOrd="3" destOrd="0" presId="urn:microsoft.com/office/officeart/2008/layout/VerticalCurvedList"/>
    <dgm:cxn modelId="{759E011B-167C-4215-97DD-3417C34DC20E}" type="presParOf" srcId="{8245CEAF-AB57-4E4A-9080-497C2F51A8E4}" destId="{AAD27102-FF87-4DA8-9D1E-0A1882DFE769}" srcOrd="1" destOrd="0" presId="urn:microsoft.com/office/officeart/2008/layout/VerticalCurvedList"/>
    <dgm:cxn modelId="{79FD3778-6670-490E-A69E-22143D112F9A}" type="presParOf" srcId="{8245CEAF-AB57-4E4A-9080-497C2F51A8E4}" destId="{1F20E7C8-A978-4F91-BB52-83A050019DDF}" srcOrd="2" destOrd="0" presId="urn:microsoft.com/office/officeart/2008/layout/VerticalCurvedList"/>
    <dgm:cxn modelId="{C40EF694-034B-4977-A042-180739A0723F}" type="presParOf" srcId="{1F20E7C8-A978-4F91-BB52-83A050019DDF}" destId="{2AC61D66-4B19-42D6-8ED2-F508670EFAE6}" srcOrd="0" destOrd="0" presId="urn:microsoft.com/office/officeart/2008/layout/VerticalCurvedList"/>
    <dgm:cxn modelId="{CFAA091D-53AB-4CBF-8D7D-3D9CEEF8F513}" type="presParOf" srcId="{8245CEAF-AB57-4E4A-9080-497C2F51A8E4}" destId="{DCE743AE-3692-445D-8348-9C23F2561302}" srcOrd="3" destOrd="0" presId="urn:microsoft.com/office/officeart/2008/layout/VerticalCurvedList"/>
    <dgm:cxn modelId="{B16B0A17-5A1F-4F52-A19C-B24C00B14C93}" type="presParOf" srcId="{8245CEAF-AB57-4E4A-9080-497C2F51A8E4}" destId="{F0D32FB3-9C2F-4B0F-8823-E13BB5078E6A}" srcOrd="4" destOrd="0" presId="urn:microsoft.com/office/officeart/2008/layout/VerticalCurvedList"/>
    <dgm:cxn modelId="{F280B4C7-7DC8-42B1-A512-D8A610B268E4}" type="presParOf" srcId="{F0D32FB3-9C2F-4B0F-8823-E13BB5078E6A}" destId="{9E4B074D-1901-4BF5-B012-57E1B977E081}" srcOrd="0" destOrd="0" presId="urn:microsoft.com/office/officeart/2008/layout/VerticalCurvedList"/>
    <dgm:cxn modelId="{28CBAF15-5192-4FC7-8DF3-ED1838A6FACE}" type="presParOf" srcId="{8245CEAF-AB57-4E4A-9080-497C2F51A8E4}" destId="{086BEB5C-D98F-46A7-8423-05E0E1A34DD2}" srcOrd="5" destOrd="0" presId="urn:microsoft.com/office/officeart/2008/layout/VerticalCurvedList"/>
    <dgm:cxn modelId="{F577A4ED-B2DD-47A1-9590-CBF55B9625AA}" type="presParOf" srcId="{8245CEAF-AB57-4E4A-9080-497C2F51A8E4}" destId="{2C505DA4-AE00-486B-BC44-B93B9490232D}" srcOrd="6" destOrd="0" presId="urn:microsoft.com/office/officeart/2008/layout/VerticalCurvedList"/>
    <dgm:cxn modelId="{54CACD24-7228-408D-A8EF-08802EA39360}" type="presParOf" srcId="{2C505DA4-AE00-486B-BC44-B93B9490232D}" destId="{79A9F7C0-2E13-4373-B788-4989717E63ED}" srcOrd="0" destOrd="0" presId="urn:microsoft.com/office/officeart/2008/layout/VerticalCurvedList"/>
    <dgm:cxn modelId="{11C17017-A77C-4A1A-8D0A-FE6259EAED71}" type="presParOf" srcId="{8245CEAF-AB57-4E4A-9080-497C2F51A8E4}" destId="{79F10B2D-0B80-4078-8E37-C3E5BA72E4C8}" srcOrd="7" destOrd="0" presId="urn:microsoft.com/office/officeart/2008/layout/VerticalCurvedList"/>
    <dgm:cxn modelId="{5AD1804B-6E8F-4BD6-A51C-890275AEB001}" type="presParOf" srcId="{8245CEAF-AB57-4E4A-9080-497C2F51A8E4}" destId="{EDD75B01-F670-4E9C-A4C9-2F10DAD476CA}" srcOrd="8" destOrd="0" presId="urn:microsoft.com/office/officeart/2008/layout/VerticalCurvedList"/>
    <dgm:cxn modelId="{F739B596-2139-481B-A56C-AE0FDD572815}" type="presParOf" srcId="{EDD75B01-F670-4E9C-A4C9-2F10DAD476CA}" destId="{FEDB6C1A-54E1-45E3-AEE2-C40EFAA0A96A}" srcOrd="0" destOrd="0" presId="urn:microsoft.com/office/officeart/2008/layout/VerticalCurvedList"/>
    <dgm:cxn modelId="{B48073C4-F02B-484E-8B05-F3AB277D3C55}" type="presParOf" srcId="{8245CEAF-AB57-4E4A-9080-497C2F51A8E4}" destId="{8B86057D-276D-40A7-9FB8-310233996C22}" srcOrd="9" destOrd="0" presId="urn:microsoft.com/office/officeart/2008/layout/VerticalCurvedList"/>
    <dgm:cxn modelId="{2D8D27BE-8C07-4862-BED2-D24E2B45C298}" type="presParOf" srcId="{8245CEAF-AB57-4E4A-9080-497C2F51A8E4}" destId="{4774E49A-615F-4A30-9720-F33393B8B5D3}" srcOrd="10" destOrd="0" presId="urn:microsoft.com/office/officeart/2008/layout/VerticalCurvedList"/>
    <dgm:cxn modelId="{CF182330-E9AA-4AA7-AE40-6D21BE6723C1}" type="presParOf" srcId="{4774E49A-615F-4A30-9720-F33393B8B5D3}" destId="{17185D21-528A-400F-B9FC-D31E6BBCCD58}" srcOrd="0" destOrd="0" presId="urn:microsoft.com/office/officeart/2008/layout/VerticalCurvedList"/>
    <dgm:cxn modelId="{3143C317-31BE-43DB-8937-0F6B883EEAB3}" type="presParOf" srcId="{8245CEAF-AB57-4E4A-9080-497C2F51A8E4}" destId="{FA7BD676-BE1F-484C-8D1F-C4E1C4795DC9}" srcOrd="11" destOrd="0" presId="urn:microsoft.com/office/officeart/2008/layout/VerticalCurvedList"/>
    <dgm:cxn modelId="{E8200E0F-D313-4FB6-993D-5F61896F9DFE}" type="presParOf" srcId="{8245CEAF-AB57-4E4A-9080-497C2F51A8E4}" destId="{3F84A3A7-9CB1-48B8-9CB3-7753F991D6EA}" srcOrd="12" destOrd="0" presId="urn:microsoft.com/office/officeart/2008/layout/VerticalCurvedList"/>
    <dgm:cxn modelId="{E1307429-387C-4B4E-9FE5-43AD558238E2}" type="presParOf" srcId="{3F84A3A7-9CB1-48B8-9CB3-7753F991D6EA}" destId="{ACF93733-367C-495F-BF21-EC6D256B4A3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B7AEAF-B5E2-44EC-B9BD-26F46E9FF12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08A38DFC-5BE5-486E-A962-3BB775037FFA}">
      <dgm:prSet phldrT="[Text]" custT="1"/>
      <dgm:spPr>
        <a:noFill/>
        <a:ln>
          <a:noFill/>
        </a:ln>
      </dgm:spPr>
      <dgm:t>
        <a:bodyPr/>
        <a:lstStyle/>
        <a:p>
          <a:pPr>
            <a:lnSpc>
              <a:spcPct val="100000"/>
            </a:lnSpc>
            <a:spcAft>
              <a:spcPts val="0"/>
            </a:spcAft>
          </a:pPr>
          <a:r>
            <a:rPr lang="en-US" sz="1200" b="1" dirty="0"/>
            <a:t>In-Home Assessments</a:t>
          </a:r>
        </a:p>
        <a:p>
          <a:pPr>
            <a:lnSpc>
              <a:spcPct val="100000"/>
            </a:lnSpc>
            <a:spcAft>
              <a:spcPts val="0"/>
            </a:spcAft>
          </a:pPr>
          <a:r>
            <a:rPr lang="en-US" sz="1200" dirty="0"/>
            <a:t>Comprehensive in-home or virtual health assessment utilized to promote member health and engagement for members residing in rural areas. Through the assessment, clinicians can identify and address open gaps in care. </a:t>
          </a:r>
          <a:endParaRPr lang="en-US" sz="1200" b="1" dirty="0"/>
        </a:p>
      </dgm:t>
    </dgm:pt>
    <dgm:pt modelId="{DF3DE1CF-DDD0-4600-BC43-C6A65E5DD8C1}" type="parTrans" cxnId="{8DEB7080-BE0F-4D97-90F0-F95FE7D1A156}">
      <dgm:prSet/>
      <dgm:spPr/>
      <dgm:t>
        <a:bodyPr/>
        <a:lstStyle/>
        <a:p>
          <a:endParaRPr lang="en-US"/>
        </a:p>
      </dgm:t>
    </dgm:pt>
    <dgm:pt modelId="{A0255716-868F-430D-BAD4-76AEDDB4BE9B}" type="sibTrans" cxnId="{8DEB7080-BE0F-4D97-90F0-F95FE7D1A156}">
      <dgm:prSet/>
      <dgm:spPr/>
      <dgm:t>
        <a:bodyPr/>
        <a:lstStyle/>
        <a:p>
          <a:endParaRPr lang="en-US"/>
        </a:p>
      </dgm:t>
    </dgm:pt>
    <dgm:pt modelId="{92D8BEB2-1B13-4B39-ACA8-977C5A03AAF9}">
      <dgm:prSet phldrT="[Text]" custT="1"/>
      <dgm:spPr>
        <a:noFill/>
        <a:ln>
          <a:noFill/>
        </a:ln>
      </dgm:spPr>
      <dgm:t>
        <a:bodyPr/>
        <a:lstStyle/>
        <a:p>
          <a:pPr>
            <a:lnSpc>
              <a:spcPct val="100000"/>
            </a:lnSpc>
            <a:spcAft>
              <a:spcPts val="0"/>
            </a:spcAft>
          </a:pPr>
          <a:r>
            <a:rPr lang="en-US" sz="1200" b="1" dirty="0"/>
            <a:t>Pharmacy Lock-In Program</a:t>
          </a:r>
        </a:p>
        <a:p>
          <a:pPr>
            <a:lnSpc>
              <a:spcPct val="100000"/>
            </a:lnSpc>
            <a:spcAft>
              <a:spcPts val="0"/>
            </a:spcAft>
          </a:pPr>
          <a:r>
            <a:rPr lang="en-US" sz="1200" dirty="0"/>
            <a:t>Program utilized to detect and prevent abuse of the pharmacy benefit as well as identify members who have significant safety concerns. Members meeting criteria are locked into one pharmacy for one year and are sent a letter indicating the pharmacy and lock-in effective date. Members lock in for certain criteria are referred to Case Management for additional support. </a:t>
          </a:r>
          <a:endParaRPr lang="en-US" sz="1200" b="1" dirty="0"/>
        </a:p>
      </dgm:t>
    </dgm:pt>
    <dgm:pt modelId="{9253883D-C7CA-4BD3-B124-F0D14B7443BC}" type="parTrans" cxnId="{A58E3857-E697-4C20-AC53-0529B302D20B}">
      <dgm:prSet/>
      <dgm:spPr/>
      <dgm:t>
        <a:bodyPr/>
        <a:lstStyle/>
        <a:p>
          <a:endParaRPr lang="en-US"/>
        </a:p>
      </dgm:t>
    </dgm:pt>
    <dgm:pt modelId="{D6E452BC-E9BE-4FA3-9F48-9F410C0EE895}" type="sibTrans" cxnId="{A58E3857-E697-4C20-AC53-0529B302D20B}">
      <dgm:prSet/>
      <dgm:spPr/>
      <dgm:t>
        <a:bodyPr/>
        <a:lstStyle/>
        <a:p>
          <a:endParaRPr lang="en-US"/>
        </a:p>
      </dgm:t>
    </dgm:pt>
    <dgm:pt modelId="{AD8328BB-955B-4600-9239-1691E1C2592E}">
      <dgm:prSet phldrT="[Text]" custT="1"/>
      <dgm:spPr>
        <a:noFill/>
        <a:ln>
          <a:noFill/>
        </a:ln>
      </dgm:spPr>
      <dgm:t>
        <a:bodyPr/>
        <a:lstStyle/>
        <a:p>
          <a:pPr>
            <a:lnSpc>
              <a:spcPct val="100000"/>
            </a:lnSpc>
            <a:spcAft>
              <a:spcPts val="0"/>
            </a:spcAft>
          </a:pPr>
          <a:r>
            <a:rPr lang="en-US" sz="1200" b="1" dirty="0"/>
            <a:t>Wellframe Digital Case Management</a:t>
          </a:r>
        </a:p>
        <a:p>
          <a:pPr>
            <a:lnSpc>
              <a:spcPct val="100000"/>
            </a:lnSpc>
            <a:spcAft>
              <a:spcPts val="0"/>
            </a:spcAft>
          </a:pPr>
          <a:r>
            <a:rPr lang="en-US" sz="1200" dirty="0"/>
            <a:t>Provides members with a concierge-like mobile application based digital care management service as a resource to address their health needs. Through this case management, we aim to improve the health of members and reduce emergent utilization and impatient admissions by increasing medication adherence, removing barriers to care, and enhancing self-management skills. </a:t>
          </a:r>
          <a:endParaRPr lang="en-US" sz="1200" b="1" dirty="0"/>
        </a:p>
      </dgm:t>
    </dgm:pt>
    <dgm:pt modelId="{6E13F974-F85B-4429-886A-F6C537948D95}" type="parTrans" cxnId="{26D82D81-79DF-47CA-8A2D-1B935E45CED0}">
      <dgm:prSet/>
      <dgm:spPr/>
      <dgm:t>
        <a:bodyPr/>
        <a:lstStyle/>
        <a:p>
          <a:endParaRPr lang="en-US"/>
        </a:p>
      </dgm:t>
    </dgm:pt>
    <dgm:pt modelId="{46079CCB-EA32-4065-B9B8-60239FD5DBC9}" type="sibTrans" cxnId="{26D82D81-79DF-47CA-8A2D-1B935E45CED0}">
      <dgm:prSet/>
      <dgm:spPr/>
      <dgm:t>
        <a:bodyPr/>
        <a:lstStyle/>
        <a:p>
          <a:endParaRPr lang="en-US"/>
        </a:p>
      </dgm:t>
    </dgm:pt>
    <dgm:pt modelId="{E4A51783-262A-48D5-B163-E2A7C5858796}">
      <dgm:prSet phldrT="[Text]" custT="1"/>
      <dgm:spPr>
        <a:noFill/>
        <a:ln>
          <a:noFill/>
        </a:ln>
      </dgm:spPr>
      <dgm:t>
        <a:bodyPr/>
        <a:lstStyle/>
        <a:p>
          <a:pPr>
            <a:lnSpc>
              <a:spcPct val="100000"/>
            </a:lnSpc>
            <a:spcAft>
              <a:spcPts val="0"/>
            </a:spcAft>
          </a:pPr>
          <a:r>
            <a:rPr lang="en-US" sz="1200" b="1" dirty="0"/>
            <a:t>Choose Tomorrow® Program</a:t>
          </a:r>
        </a:p>
        <a:p>
          <a:pPr>
            <a:lnSpc>
              <a:spcPct val="100000"/>
            </a:lnSpc>
            <a:spcAft>
              <a:spcPts val="0"/>
            </a:spcAft>
          </a:pPr>
          <a:r>
            <a:rPr lang="en-US" sz="1200" dirty="0"/>
            <a:t>Behavioral health program focused on suicide prevention. Evidence-based practices are used to screen for suicide risk, develop member driven safety planning, support transition of care, and monitor member’s treatment progress to improve outcomes and prevent suicide. </a:t>
          </a:r>
          <a:endParaRPr lang="en-US" sz="1200" b="1" dirty="0"/>
        </a:p>
      </dgm:t>
    </dgm:pt>
    <dgm:pt modelId="{B8F36356-9473-4ECF-9729-495C07BEFCEE}" type="parTrans" cxnId="{12450032-AC52-462D-814E-41BAF975012C}">
      <dgm:prSet/>
      <dgm:spPr/>
      <dgm:t>
        <a:bodyPr/>
        <a:lstStyle/>
        <a:p>
          <a:endParaRPr lang="en-US"/>
        </a:p>
      </dgm:t>
    </dgm:pt>
    <dgm:pt modelId="{42301811-0B48-45CE-99C2-DD2D360445B2}" type="sibTrans" cxnId="{12450032-AC52-462D-814E-41BAF975012C}">
      <dgm:prSet/>
      <dgm:spPr/>
      <dgm:t>
        <a:bodyPr/>
        <a:lstStyle/>
        <a:p>
          <a:endParaRPr lang="en-US"/>
        </a:p>
      </dgm:t>
    </dgm:pt>
    <dgm:pt modelId="{1DD101F0-4AB8-4FA0-AC0D-34CEAC397077}">
      <dgm:prSet phldrT="[Text]" custT="1"/>
      <dgm:spPr>
        <a:noFill/>
        <a:ln>
          <a:noFill/>
        </a:ln>
      </dgm:spPr>
      <dgm:t>
        <a:bodyPr/>
        <a:lstStyle/>
        <a:p>
          <a:pPr>
            <a:lnSpc>
              <a:spcPct val="100000"/>
            </a:lnSpc>
            <a:spcAft>
              <a:spcPts val="0"/>
            </a:spcAft>
          </a:pPr>
          <a:r>
            <a:rPr lang="en-US" sz="1200" b="1" dirty="0"/>
            <a:t>FindHelp </a:t>
          </a:r>
        </a:p>
        <a:p>
          <a:pPr>
            <a:lnSpc>
              <a:spcPct val="100000"/>
            </a:lnSpc>
            <a:spcAft>
              <a:spcPts val="0"/>
            </a:spcAft>
          </a:pPr>
          <a:r>
            <a:rPr lang="en-US" sz="1200" dirty="0"/>
            <a:t>Social care platform that connects members to social care needs including groceries, childcare, transportation, housing assistance, legal aid, and much more. Currently exploring addition of a SDOH assessment.  </a:t>
          </a:r>
          <a:endParaRPr lang="en-US" sz="1200" b="1" dirty="0"/>
        </a:p>
      </dgm:t>
    </dgm:pt>
    <dgm:pt modelId="{8DCE6AC2-5F26-41DF-A93B-77255EC7A42C}" type="parTrans" cxnId="{201A7477-D922-495F-9C61-F31529F08F33}">
      <dgm:prSet/>
      <dgm:spPr/>
      <dgm:t>
        <a:bodyPr/>
        <a:lstStyle/>
        <a:p>
          <a:endParaRPr lang="en-US"/>
        </a:p>
      </dgm:t>
    </dgm:pt>
    <dgm:pt modelId="{CDA63455-7E54-4BEA-9126-F3436F454141}" type="sibTrans" cxnId="{201A7477-D922-495F-9C61-F31529F08F33}">
      <dgm:prSet/>
      <dgm:spPr/>
      <dgm:t>
        <a:bodyPr/>
        <a:lstStyle/>
        <a:p>
          <a:endParaRPr lang="en-US"/>
        </a:p>
      </dgm:t>
    </dgm:pt>
    <dgm:pt modelId="{2E8A1551-46C3-456F-94CE-E24CCDADDE3E}">
      <dgm:prSet phldrT="[Text]" custT="1"/>
      <dgm:spPr>
        <a:noFill/>
        <a:ln>
          <a:noFill/>
        </a:ln>
      </dgm:spPr>
      <dgm:t>
        <a:bodyPr/>
        <a:lstStyle/>
        <a:p>
          <a:pPr>
            <a:lnSpc>
              <a:spcPct val="100000"/>
            </a:lnSpc>
            <a:spcAft>
              <a:spcPts val="0"/>
            </a:spcAft>
          </a:pPr>
          <a:r>
            <a:rPr lang="en-US" sz="1200" b="1" dirty="0"/>
            <a:t>Health Assistance, Linkage &amp; Outreach (HALO) Program</a:t>
          </a:r>
        </a:p>
        <a:p>
          <a:pPr>
            <a:lnSpc>
              <a:spcPct val="100000"/>
            </a:lnSpc>
            <a:spcAft>
              <a:spcPts val="0"/>
            </a:spcAft>
          </a:pPr>
          <a:r>
            <a:rPr lang="en-US" sz="1200" dirty="0"/>
            <a:t>Multi-modal, evidence-based program that supports members at risk for substance misuse and substance use disorders, providing interventions across the prevention through recovery continuum. Members are identified through a proprietary algorithm that infuses clinical and analytical expertise, blending financial and clinical risk while considering behavior patterns and historical SUD service utilization. </a:t>
          </a:r>
          <a:endParaRPr lang="en-US" sz="1200" b="1" dirty="0"/>
        </a:p>
      </dgm:t>
    </dgm:pt>
    <dgm:pt modelId="{7AF2406E-6660-4625-B85A-677363907C08}" type="parTrans" cxnId="{E21AE99A-B15C-4F15-A52B-2C2BA246C5E2}">
      <dgm:prSet/>
      <dgm:spPr/>
      <dgm:t>
        <a:bodyPr/>
        <a:lstStyle/>
        <a:p>
          <a:endParaRPr lang="en-US"/>
        </a:p>
      </dgm:t>
    </dgm:pt>
    <dgm:pt modelId="{2A08CCDF-7D66-4F8E-A1E3-E7EFF0168D1D}" type="sibTrans" cxnId="{E21AE99A-B15C-4F15-A52B-2C2BA246C5E2}">
      <dgm:prSet/>
      <dgm:spPr/>
      <dgm:t>
        <a:bodyPr/>
        <a:lstStyle/>
        <a:p>
          <a:endParaRPr lang="en-US"/>
        </a:p>
      </dgm:t>
    </dgm:pt>
    <dgm:pt modelId="{99EF3AC9-7897-40A8-B2A2-7FB90EDFB1B4}" type="pres">
      <dgm:prSet presAssocID="{9BB7AEAF-B5E2-44EC-B9BD-26F46E9FF126}" presName="Name0" presStyleCnt="0">
        <dgm:presLayoutVars>
          <dgm:chMax val="7"/>
          <dgm:chPref val="7"/>
          <dgm:dir/>
        </dgm:presLayoutVars>
      </dgm:prSet>
      <dgm:spPr/>
    </dgm:pt>
    <dgm:pt modelId="{88DF6D79-2E96-4665-B939-8D2DB1D56CAA}" type="pres">
      <dgm:prSet presAssocID="{9BB7AEAF-B5E2-44EC-B9BD-26F46E9FF126}" presName="Name1" presStyleCnt="0"/>
      <dgm:spPr/>
    </dgm:pt>
    <dgm:pt modelId="{3380A824-8536-444D-BCB1-105D38C54CCC}" type="pres">
      <dgm:prSet presAssocID="{9BB7AEAF-B5E2-44EC-B9BD-26F46E9FF126}" presName="cycle" presStyleCnt="0"/>
      <dgm:spPr/>
    </dgm:pt>
    <dgm:pt modelId="{1C3E29CF-4812-4AE4-B4CF-6F6B0516113E}" type="pres">
      <dgm:prSet presAssocID="{9BB7AEAF-B5E2-44EC-B9BD-26F46E9FF126}" presName="srcNode" presStyleLbl="node1" presStyleIdx="0" presStyleCnt="6"/>
      <dgm:spPr/>
    </dgm:pt>
    <dgm:pt modelId="{1EEEAAD6-9B12-4DBD-9A36-E83CCFA71765}" type="pres">
      <dgm:prSet presAssocID="{9BB7AEAF-B5E2-44EC-B9BD-26F46E9FF126}" presName="conn" presStyleLbl="parChTrans1D2" presStyleIdx="0" presStyleCnt="1"/>
      <dgm:spPr/>
    </dgm:pt>
    <dgm:pt modelId="{16085607-DB68-40D5-9226-E0EC86245236}" type="pres">
      <dgm:prSet presAssocID="{9BB7AEAF-B5E2-44EC-B9BD-26F46E9FF126}" presName="extraNode" presStyleLbl="node1" presStyleIdx="0" presStyleCnt="6"/>
      <dgm:spPr/>
    </dgm:pt>
    <dgm:pt modelId="{B80BE84C-6C69-49D0-B13A-0DF193CDB451}" type="pres">
      <dgm:prSet presAssocID="{9BB7AEAF-B5E2-44EC-B9BD-26F46E9FF126}" presName="dstNode" presStyleLbl="node1" presStyleIdx="0" presStyleCnt="6"/>
      <dgm:spPr/>
    </dgm:pt>
    <dgm:pt modelId="{E32C000F-E6B8-4A93-A87F-3DE95EBBD7FD}" type="pres">
      <dgm:prSet presAssocID="{2E8A1551-46C3-456F-94CE-E24CCDADDE3E}" presName="text_1" presStyleLbl="node1" presStyleIdx="0" presStyleCnt="6">
        <dgm:presLayoutVars>
          <dgm:bulletEnabled val="1"/>
        </dgm:presLayoutVars>
      </dgm:prSet>
      <dgm:spPr/>
    </dgm:pt>
    <dgm:pt modelId="{4815E669-BBC2-49C6-8046-B602EBD3A0C2}" type="pres">
      <dgm:prSet presAssocID="{2E8A1551-46C3-456F-94CE-E24CCDADDE3E}" presName="accent_1" presStyleCnt="0"/>
      <dgm:spPr/>
    </dgm:pt>
    <dgm:pt modelId="{94EFB2F6-8137-4C83-98ED-29739C80199A}" type="pres">
      <dgm:prSet presAssocID="{2E8A1551-46C3-456F-94CE-E24CCDADDE3E}" presName="accentRepeatNode" presStyleLbl="solidFgAcc1" presStyleIdx="0" presStyleCnt="6"/>
      <dgm:spPr>
        <a:noFill/>
        <a:ln>
          <a:solidFill>
            <a:srgbClr val="CB187D"/>
          </a:solidFill>
        </a:ln>
      </dgm:spPr>
    </dgm:pt>
    <dgm:pt modelId="{17B9A470-CE70-479E-9101-0609FB543D63}" type="pres">
      <dgm:prSet presAssocID="{92D8BEB2-1B13-4B39-ACA8-977C5A03AAF9}" presName="text_2" presStyleLbl="node1" presStyleIdx="1" presStyleCnt="6">
        <dgm:presLayoutVars>
          <dgm:bulletEnabled val="1"/>
        </dgm:presLayoutVars>
      </dgm:prSet>
      <dgm:spPr/>
    </dgm:pt>
    <dgm:pt modelId="{B3F7AC24-6BAF-45A9-8749-874B63C285A8}" type="pres">
      <dgm:prSet presAssocID="{92D8BEB2-1B13-4B39-ACA8-977C5A03AAF9}" presName="accent_2" presStyleCnt="0"/>
      <dgm:spPr/>
    </dgm:pt>
    <dgm:pt modelId="{7A9DBA64-BB78-4F92-8F7D-3340260EE6D8}" type="pres">
      <dgm:prSet presAssocID="{92D8BEB2-1B13-4B39-ACA8-977C5A03AAF9}" presName="accentRepeatNode" presStyleLbl="solidFgAcc1" presStyleIdx="1" presStyleCnt="6"/>
      <dgm:spPr>
        <a:noFill/>
        <a:ln>
          <a:solidFill>
            <a:srgbClr val="CB187D"/>
          </a:solidFill>
        </a:ln>
      </dgm:spPr>
    </dgm:pt>
    <dgm:pt modelId="{D8A9F702-31E0-4EFF-8309-270BAC105B8B}" type="pres">
      <dgm:prSet presAssocID="{AD8328BB-955B-4600-9239-1691E1C2592E}" presName="text_3" presStyleLbl="node1" presStyleIdx="2" presStyleCnt="6">
        <dgm:presLayoutVars>
          <dgm:bulletEnabled val="1"/>
        </dgm:presLayoutVars>
      </dgm:prSet>
      <dgm:spPr/>
    </dgm:pt>
    <dgm:pt modelId="{EA79FEF5-B2CE-4092-AE68-B0F1AB15976C}" type="pres">
      <dgm:prSet presAssocID="{AD8328BB-955B-4600-9239-1691E1C2592E}" presName="accent_3" presStyleCnt="0"/>
      <dgm:spPr/>
    </dgm:pt>
    <dgm:pt modelId="{054DCA30-05D1-4F3B-A44D-8A341EE52CFB}" type="pres">
      <dgm:prSet presAssocID="{AD8328BB-955B-4600-9239-1691E1C2592E}" presName="accentRepeatNode" presStyleLbl="solidFgAcc1" presStyleIdx="2" presStyleCnt="6"/>
      <dgm:spPr>
        <a:noFill/>
        <a:ln>
          <a:solidFill>
            <a:srgbClr val="CB187D"/>
          </a:solidFill>
        </a:ln>
      </dgm:spPr>
    </dgm:pt>
    <dgm:pt modelId="{7E2137BB-86BB-4E63-A96C-D704F9075E0D}" type="pres">
      <dgm:prSet presAssocID="{08A38DFC-5BE5-486E-A962-3BB775037FFA}" presName="text_4" presStyleLbl="node1" presStyleIdx="3" presStyleCnt="6">
        <dgm:presLayoutVars>
          <dgm:bulletEnabled val="1"/>
        </dgm:presLayoutVars>
      </dgm:prSet>
      <dgm:spPr/>
    </dgm:pt>
    <dgm:pt modelId="{53232CD3-A94F-4DCC-A507-D681A4B61F09}" type="pres">
      <dgm:prSet presAssocID="{08A38DFC-5BE5-486E-A962-3BB775037FFA}" presName="accent_4" presStyleCnt="0"/>
      <dgm:spPr/>
    </dgm:pt>
    <dgm:pt modelId="{2AE4B6CD-69A0-4D51-B58F-6F7333A020C0}" type="pres">
      <dgm:prSet presAssocID="{08A38DFC-5BE5-486E-A962-3BB775037FFA}" presName="accentRepeatNode" presStyleLbl="solidFgAcc1" presStyleIdx="3" presStyleCnt="6"/>
      <dgm:spPr>
        <a:noFill/>
        <a:ln>
          <a:solidFill>
            <a:srgbClr val="CB187D"/>
          </a:solidFill>
        </a:ln>
      </dgm:spPr>
    </dgm:pt>
    <dgm:pt modelId="{6E621481-136F-4E44-88F7-6680B637E939}" type="pres">
      <dgm:prSet presAssocID="{E4A51783-262A-48D5-B163-E2A7C5858796}" presName="text_5" presStyleLbl="node1" presStyleIdx="4" presStyleCnt="6">
        <dgm:presLayoutVars>
          <dgm:bulletEnabled val="1"/>
        </dgm:presLayoutVars>
      </dgm:prSet>
      <dgm:spPr/>
    </dgm:pt>
    <dgm:pt modelId="{EB12E81B-9EB7-4D9D-965B-AFB46CA4C4E7}" type="pres">
      <dgm:prSet presAssocID="{E4A51783-262A-48D5-B163-E2A7C5858796}" presName="accent_5" presStyleCnt="0"/>
      <dgm:spPr/>
    </dgm:pt>
    <dgm:pt modelId="{4EC59940-4BC2-47EA-A08B-AAD24DA9C9F5}" type="pres">
      <dgm:prSet presAssocID="{E4A51783-262A-48D5-B163-E2A7C5858796}" presName="accentRepeatNode" presStyleLbl="solidFgAcc1" presStyleIdx="4" presStyleCnt="6"/>
      <dgm:spPr>
        <a:noFill/>
        <a:ln>
          <a:solidFill>
            <a:srgbClr val="CB187D"/>
          </a:solidFill>
        </a:ln>
      </dgm:spPr>
    </dgm:pt>
    <dgm:pt modelId="{7AB1CE70-5BB5-4FE4-85B9-00834FFB4844}" type="pres">
      <dgm:prSet presAssocID="{1DD101F0-4AB8-4FA0-AC0D-34CEAC397077}" presName="text_6" presStyleLbl="node1" presStyleIdx="5" presStyleCnt="6">
        <dgm:presLayoutVars>
          <dgm:bulletEnabled val="1"/>
        </dgm:presLayoutVars>
      </dgm:prSet>
      <dgm:spPr/>
    </dgm:pt>
    <dgm:pt modelId="{D550122F-486A-4210-84F3-AB95B1E61B5C}" type="pres">
      <dgm:prSet presAssocID="{1DD101F0-4AB8-4FA0-AC0D-34CEAC397077}" presName="accent_6" presStyleCnt="0"/>
      <dgm:spPr/>
    </dgm:pt>
    <dgm:pt modelId="{2288CC3E-E4BA-4BC2-BA08-56FF3AB759BC}" type="pres">
      <dgm:prSet presAssocID="{1DD101F0-4AB8-4FA0-AC0D-34CEAC397077}" presName="accentRepeatNode" presStyleLbl="solidFgAcc1" presStyleIdx="5" presStyleCnt="6"/>
      <dgm:spPr>
        <a:noFill/>
        <a:ln>
          <a:solidFill>
            <a:srgbClr val="CB187D"/>
          </a:solidFill>
        </a:ln>
      </dgm:spPr>
    </dgm:pt>
  </dgm:ptLst>
  <dgm:cxnLst>
    <dgm:cxn modelId="{59859526-CF68-41A5-A116-2240C0C0225A}" type="presOf" srcId="{E4A51783-262A-48D5-B163-E2A7C5858796}" destId="{6E621481-136F-4E44-88F7-6680B637E939}" srcOrd="0" destOrd="0" presId="urn:microsoft.com/office/officeart/2008/layout/VerticalCurvedList"/>
    <dgm:cxn modelId="{04A9A32C-F1BE-484A-9FCB-73855EA450AC}" type="presOf" srcId="{1DD101F0-4AB8-4FA0-AC0D-34CEAC397077}" destId="{7AB1CE70-5BB5-4FE4-85B9-00834FFB4844}" srcOrd="0" destOrd="0" presId="urn:microsoft.com/office/officeart/2008/layout/VerticalCurvedList"/>
    <dgm:cxn modelId="{12450032-AC52-462D-814E-41BAF975012C}" srcId="{9BB7AEAF-B5E2-44EC-B9BD-26F46E9FF126}" destId="{E4A51783-262A-48D5-B163-E2A7C5858796}" srcOrd="4" destOrd="0" parTransId="{B8F36356-9473-4ECF-9729-495C07BEFCEE}" sibTransId="{42301811-0B48-45CE-99C2-DD2D360445B2}"/>
    <dgm:cxn modelId="{40BBD836-84F4-4490-B2A6-432DEE553EB4}" type="presOf" srcId="{AD8328BB-955B-4600-9239-1691E1C2592E}" destId="{D8A9F702-31E0-4EFF-8309-270BAC105B8B}" srcOrd="0" destOrd="0" presId="urn:microsoft.com/office/officeart/2008/layout/VerticalCurvedList"/>
    <dgm:cxn modelId="{EB444673-6696-4B22-9448-9557930F427A}" type="presOf" srcId="{2E8A1551-46C3-456F-94CE-E24CCDADDE3E}" destId="{E32C000F-E6B8-4A93-A87F-3DE95EBBD7FD}" srcOrd="0" destOrd="0" presId="urn:microsoft.com/office/officeart/2008/layout/VerticalCurvedList"/>
    <dgm:cxn modelId="{A58E3857-E697-4C20-AC53-0529B302D20B}" srcId="{9BB7AEAF-B5E2-44EC-B9BD-26F46E9FF126}" destId="{92D8BEB2-1B13-4B39-ACA8-977C5A03AAF9}" srcOrd="1" destOrd="0" parTransId="{9253883D-C7CA-4BD3-B124-F0D14B7443BC}" sibTransId="{D6E452BC-E9BE-4FA3-9F48-9F410C0EE895}"/>
    <dgm:cxn modelId="{201A7477-D922-495F-9C61-F31529F08F33}" srcId="{9BB7AEAF-B5E2-44EC-B9BD-26F46E9FF126}" destId="{1DD101F0-4AB8-4FA0-AC0D-34CEAC397077}" srcOrd="5" destOrd="0" parTransId="{8DCE6AC2-5F26-41DF-A93B-77255EC7A42C}" sibTransId="{CDA63455-7E54-4BEA-9126-F3436F454141}"/>
    <dgm:cxn modelId="{8DEB7080-BE0F-4D97-90F0-F95FE7D1A156}" srcId="{9BB7AEAF-B5E2-44EC-B9BD-26F46E9FF126}" destId="{08A38DFC-5BE5-486E-A962-3BB775037FFA}" srcOrd="3" destOrd="0" parTransId="{DF3DE1CF-DDD0-4600-BC43-C6A65E5DD8C1}" sibTransId="{A0255716-868F-430D-BAD4-76AEDDB4BE9B}"/>
    <dgm:cxn modelId="{26D82D81-79DF-47CA-8A2D-1B935E45CED0}" srcId="{9BB7AEAF-B5E2-44EC-B9BD-26F46E9FF126}" destId="{AD8328BB-955B-4600-9239-1691E1C2592E}" srcOrd="2" destOrd="0" parTransId="{6E13F974-F85B-4429-886A-F6C537948D95}" sibTransId="{46079CCB-EA32-4065-B9B8-60239FD5DBC9}"/>
    <dgm:cxn modelId="{E21AE99A-B15C-4F15-A52B-2C2BA246C5E2}" srcId="{9BB7AEAF-B5E2-44EC-B9BD-26F46E9FF126}" destId="{2E8A1551-46C3-456F-94CE-E24CCDADDE3E}" srcOrd="0" destOrd="0" parTransId="{7AF2406E-6660-4625-B85A-677363907C08}" sibTransId="{2A08CCDF-7D66-4F8E-A1E3-E7EFF0168D1D}"/>
    <dgm:cxn modelId="{5F5D55AD-CB7F-484C-9AE2-B92790479CC1}" type="presOf" srcId="{08A38DFC-5BE5-486E-A962-3BB775037FFA}" destId="{7E2137BB-86BB-4E63-A96C-D704F9075E0D}" srcOrd="0" destOrd="0" presId="urn:microsoft.com/office/officeart/2008/layout/VerticalCurvedList"/>
    <dgm:cxn modelId="{820AB6DA-E2C9-431F-807B-BFEF12DAFDA3}" type="presOf" srcId="{9BB7AEAF-B5E2-44EC-B9BD-26F46E9FF126}" destId="{99EF3AC9-7897-40A8-B2A2-7FB90EDFB1B4}" srcOrd="0" destOrd="0" presId="urn:microsoft.com/office/officeart/2008/layout/VerticalCurvedList"/>
    <dgm:cxn modelId="{B72907EF-58F3-41E4-B12F-494AD77DFC0E}" type="presOf" srcId="{2A08CCDF-7D66-4F8E-A1E3-E7EFF0168D1D}" destId="{1EEEAAD6-9B12-4DBD-9A36-E83CCFA71765}" srcOrd="0" destOrd="0" presId="urn:microsoft.com/office/officeart/2008/layout/VerticalCurvedList"/>
    <dgm:cxn modelId="{5508BFF2-AA7F-4CA5-9A9A-50FE63DE5662}" type="presOf" srcId="{92D8BEB2-1B13-4B39-ACA8-977C5A03AAF9}" destId="{17B9A470-CE70-479E-9101-0609FB543D63}" srcOrd="0" destOrd="0" presId="urn:microsoft.com/office/officeart/2008/layout/VerticalCurvedList"/>
    <dgm:cxn modelId="{826604B0-753A-4B7B-94F0-B588C6D691EB}" type="presParOf" srcId="{99EF3AC9-7897-40A8-B2A2-7FB90EDFB1B4}" destId="{88DF6D79-2E96-4665-B939-8D2DB1D56CAA}" srcOrd="0" destOrd="0" presId="urn:microsoft.com/office/officeart/2008/layout/VerticalCurvedList"/>
    <dgm:cxn modelId="{02E79C5B-C3AB-4C7A-877A-2EA34CA60320}" type="presParOf" srcId="{88DF6D79-2E96-4665-B939-8D2DB1D56CAA}" destId="{3380A824-8536-444D-BCB1-105D38C54CCC}" srcOrd="0" destOrd="0" presId="urn:microsoft.com/office/officeart/2008/layout/VerticalCurvedList"/>
    <dgm:cxn modelId="{7BDE33BE-0AA5-49BC-9BEE-8AD453AC76B2}" type="presParOf" srcId="{3380A824-8536-444D-BCB1-105D38C54CCC}" destId="{1C3E29CF-4812-4AE4-B4CF-6F6B0516113E}" srcOrd="0" destOrd="0" presId="urn:microsoft.com/office/officeart/2008/layout/VerticalCurvedList"/>
    <dgm:cxn modelId="{5EDE11C4-0C93-4237-A47D-051211A25019}" type="presParOf" srcId="{3380A824-8536-444D-BCB1-105D38C54CCC}" destId="{1EEEAAD6-9B12-4DBD-9A36-E83CCFA71765}" srcOrd="1" destOrd="0" presId="urn:microsoft.com/office/officeart/2008/layout/VerticalCurvedList"/>
    <dgm:cxn modelId="{0A3D882F-3535-49B9-B506-782233E93B2F}" type="presParOf" srcId="{3380A824-8536-444D-BCB1-105D38C54CCC}" destId="{16085607-DB68-40D5-9226-E0EC86245236}" srcOrd="2" destOrd="0" presId="urn:microsoft.com/office/officeart/2008/layout/VerticalCurvedList"/>
    <dgm:cxn modelId="{D2266F20-3610-498A-AB2A-5A8C80AAA53F}" type="presParOf" srcId="{3380A824-8536-444D-BCB1-105D38C54CCC}" destId="{B80BE84C-6C69-49D0-B13A-0DF193CDB451}" srcOrd="3" destOrd="0" presId="urn:microsoft.com/office/officeart/2008/layout/VerticalCurvedList"/>
    <dgm:cxn modelId="{40BE93D7-2769-4700-85E9-3575EC6AAA81}" type="presParOf" srcId="{88DF6D79-2E96-4665-B939-8D2DB1D56CAA}" destId="{E32C000F-E6B8-4A93-A87F-3DE95EBBD7FD}" srcOrd="1" destOrd="0" presId="urn:microsoft.com/office/officeart/2008/layout/VerticalCurvedList"/>
    <dgm:cxn modelId="{61132CF4-CA13-4BEC-86B9-76926B9BE021}" type="presParOf" srcId="{88DF6D79-2E96-4665-B939-8D2DB1D56CAA}" destId="{4815E669-BBC2-49C6-8046-B602EBD3A0C2}" srcOrd="2" destOrd="0" presId="urn:microsoft.com/office/officeart/2008/layout/VerticalCurvedList"/>
    <dgm:cxn modelId="{267EF90B-FD95-4C83-9936-37A6EA76686E}" type="presParOf" srcId="{4815E669-BBC2-49C6-8046-B602EBD3A0C2}" destId="{94EFB2F6-8137-4C83-98ED-29739C80199A}" srcOrd="0" destOrd="0" presId="urn:microsoft.com/office/officeart/2008/layout/VerticalCurvedList"/>
    <dgm:cxn modelId="{03412882-CA7C-438A-8C39-CABE0FC46250}" type="presParOf" srcId="{88DF6D79-2E96-4665-B939-8D2DB1D56CAA}" destId="{17B9A470-CE70-479E-9101-0609FB543D63}" srcOrd="3" destOrd="0" presId="urn:microsoft.com/office/officeart/2008/layout/VerticalCurvedList"/>
    <dgm:cxn modelId="{3AF7F16B-B977-441C-A34A-36B02E6BEB85}" type="presParOf" srcId="{88DF6D79-2E96-4665-B939-8D2DB1D56CAA}" destId="{B3F7AC24-6BAF-45A9-8749-874B63C285A8}" srcOrd="4" destOrd="0" presId="urn:microsoft.com/office/officeart/2008/layout/VerticalCurvedList"/>
    <dgm:cxn modelId="{2EBF7EA4-1D2B-4E0B-B6F4-66C41FA94FDC}" type="presParOf" srcId="{B3F7AC24-6BAF-45A9-8749-874B63C285A8}" destId="{7A9DBA64-BB78-4F92-8F7D-3340260EE6D8}" srcOrd="0" destOrd="0" presId="urn:microsoft.com/office/officeart/2008/layout/VerticalCurvedList"/>
    <dgm:cxn modelId="{ECA7B4CE-E1B7-4835-AC29-D2D4115F5969}" type="presParOf" srcId="{88DF6D79-2E96-4665-B939-8D2DB1D56CAA}" destId="{D8A9F702-31E0-4EFF-8309-270BAC105B8B}" srcOrd="5" destOrd="0" presId="urn:microsoft.com/office/officeart/2008/layout/VerticalCurvedList"/>
    <dgm:cxn modelId="{22DBF86B-34C1-4105-9F83-BDBB830C9DD5}" type="presParOf" srcId="{88DF6D79-2E96-4665-B939-8D2DB1D56CAA}" destId="{EA79FEF5-B2CE-4092-AE68-B0F1AB15976C}" srcOrd="6" destOrd="0" presId="urn:microsoft.com/office/officeart/2008/layout/VerticalCurvedList"/>
    <dgm:cxn modelId="{64555F42-A1ED-4775-9E22-6C7B465C1E02}" type="presParOf" srcId="{EA79FEF5-B2CE-4092-AE68-B0F1AB15976C}" destId="{054DCA30-05D1-4F3B-A44D-8A341EE52CFB}" srcOrd="0" destOrd="0" presId="urn:microsoft.com/office/officeart/2008/layout/VerticalCurvedList"/>
    <dgm:cxn modelId="{E2FA612D-4904-4608-98F4-0C285AA84DFC}" type="presParOf" srcId="{88DF6D79-2E96-4665-B939-8D2DB1D56CAA}" destId="{7E2137BB-86BB-4E63-A96C-D704F9075E0D}" srcOrd="7" destOrd="0" presId="urn:microsoft.com/office/officeart/2008/layout/VerticalCurvedList"/>
    <dgm:cxn modelId="{4240DCB3-5482-4018-ABA7-6A8E3A68B446}" type="presParOf" srcId="{88DF6D79-2E96-4665-B939-8D2DB1D56CAA}" destId="{53232CD3-A94F-4DCC-A507-D681A4B61F09}" srcOrd="8" destOrd="0" presId="urn:microsoft.com/office/officeart/2008/layout/VerticalCurvedList"/>
    <dgm:cxn modelId="{2B81605D-AAD3-4D19-996E-BD2481B91DFE}" type="presParOf" srcId="{53232CD3-A94F-4DCC-A507-D681A4B61F09}" destId="{2AE4B6CD-69A0-4D51-B58F-6F7333A020C0}" srcOrd="0" destOrd="0" presId="urn:microsoft.com/office/officeart/2008/layout/VerticalCurvedList"/>
    <dgm:cxn modelId="{329BDB4D-80F4-4F4F-B926-F3265A1BCABC}" type="presParOf" srcId="{88DF6D79-2E96-4665-B939-8D2DB1D56CAA}" destId="{6E621481-136F-4E44-88F7-6680B637E939}" srcOrd="9" destOrd="0" presId="urn:microsoft.com/office/officeart/2008/layout/VerticalCurvedList"/>
    <dgm:cxn modelId="{03587EC9-3756-471F-B54C-AA5B516369DE}" type="presParOf" srcId="{88DF6D79-2E96-4665-B939-8D2DB1D56CAA}" destId="{EB12E81B-9EB7-4D9D-965B-AFB46CA4C4E7}" srcOrd="10" destOrd="0" presId="urn:microsoft.com/office/officeart/2008/layout/VerticalCurvedList"/>
    <dgm:cxn modelId="{2AAF405A-8770-4882-A05D-7AC46673C448}" type="presParOf" srcId="{EB12E81B-9EB7-4D9D-965B-AFB46CA4C4E7}" destId="{4EC59940-4BC2-47EA-A08B-AAD24DA9C9F5}" srcOrd="0" destOrd="0" presId="urn:microsoft.com/office/officeart/2008/layout/VerticalCurvedList"/>
    <dgm:cxn modelId="{78E7C2D1-E7D0-4547-9EDA-423D22D57806}" type="presParOf" srcId="{88DF6D79-2E96-4665-B939-8D2DB1D56CAA}" destId="{7AB1CE70-5BB5-4FE4-85B9-00834FFB4844}" srcOrd="11" destOrd="0" presId="urn:microsoft.com/office/officeart/2008/layout/VerticalCurvedList"/>
    <dgm:cxn modelId="{FA74FE9E-2830-4B05-B69F-ABCF459613BE}" type="presParOf" srcId="{88DF6D79-2E96-4665-B939-8D2DB1D56CAA}" destId="{D550122F-486A-4210-84F3-AB95B1E61B5C}" srcOrd="12" destOrd="0" presId="urn:microsoft.com/office/officeart/2008/layout/VerticalCurvedList"/>
    <dgm:cxn modelId="{F2BAB32C-9938-47EC-BD16-A3B1A1FB46AC}" type="presParOf" srcId="{D550122F-486A-4210-84F3-AB95B1E61B5C}" destId="{2288CC3E-E4BA-4BC2-BA08-56FF3AB759B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19AA5-0DD0-4FFD-AFBE-8C3DD86B80DE}">
      <dsp:nvSpPr>
        <dsp:cNvPr id="0" name=""/>
        <dsp:cNvSpPr/>
      </dsp:nvSpPr>
      <dsp:spPr>
        <a:xfrm>
          <a:off x="1372" y="0"/>
          <a:ext cx="3567224" cy="3935523"/>
        </a:xfrm>
        <a:prstGeom prst="roundRect">
          <a:avLst>
            <a:gd name="adj" fmla="val 10000"/>
          </a:avLst>
        </a:prstGeom>
        <a:solidFill>
          <a:schemeClr val="accent6">
            <a:lumMod val="20000"/>
            <a:lumOff val="80000"/>
          </a:schemeClr>
        </a:solidFill>
        <a:ln>
          <a:solidFill>
            <a:schemeClr val="tx1"/>
          </a:solid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Continuity of Care Program</a:t>
          </a:r>
        </a:p>
      </dsp:txBody>
      <dsp:txXfrm>
        <a:off x="1372" y="0"/>
        <a:ext cx="3567224" cy="1180656"/>
      </dsp:txXfrm>
    </dsp:sp>
    <dsp:sp modelId="{84F6B918-8EEC-41F6-AD5C-232C47F2131C}">
      <dsp:nvSpPr>
        <dsp:cNvPr id="0" name=""/>
        <dsp:cNvSpPr/>
      </dsp:nvSpPr>
      <dsp:spPr>
        <a:xfrm>
          <a:off x="358094" y="1180656"/>
          <a:ext cx="2853779" cy="2558089"/>
        </a:xfrm>
        <a:prstGeom prst="roundRect">
          <a:avLst>
            <a:gd name="adj" fmla="val 10000"/>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Rewards providers for engaging members, addressing chronic conditions, and closing quality gaps. Provider required to complete and submit a comprehensive appointment agenda. Incentives range from $100-$300 for proactively assessing and addressing member’s condition(s) as identified on appointment agenda.</a:t>
          </a:r>
        </a:p>
      </dsp:txBody>
      <dsp:txXfrm>
        <a:off x="433018" y="1255580"/>
        <a:ext cx="2703931" cy="2408241"/>
      </dsp:txXfrm>
    </dsp:sp>
    <dsp:sp modelId="{155EEB96-7E68-4F81-A5ED-5043C14C9C73}">
      <dsp:nvSpPr>
        <dsp:cNvPr id="0" name=""/>
        <dsp:cNvSpPr/>
      </dsp:nvSpPr>
      <dsp:spPr>
        <a:xfrm>
          <a:off x="3836138" y="0"/>
          <a:ext cx="3567224" cy="3935523"/>
        </a:xfrm>
        <a:prstGeom prst="roundRect">
          <a:avLst>
            <a:gd name="adj" fmla="val 10000"/>
          </a:avLst>
        </a:prstGeom>
        <a:solidFill>
          <a:schemeClr val="accent6">
            <a:lumMod val="20000"/>
            <a:lumOff val="80000"/>
          </a:schemeClr>
        </a:solidFill>
        <a:ln>
          <a:solidFill>
            <a:schemeClr val="tx1"/>
          </a:solid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In-Office Assessment Program</a:t>
          </a:r>
        </a:p>
      </dsp:txBody>
      <dsp:txXfrm>
        <a:off x="3836138" y="0"/>
        <a:ext cx="3567224" cy="1180656"/>
      </dsp:txXfrm>
    </dsp:sp>
    <dsp:sp modelId="{C07C05E8-4F1B-40AA-9880-C73743D0D591}">
      <dsp:nvSpPr>
        <dsp:cNvPr id="0" name=""/>
        <dsp:cNvSpPr/>
      </dsp:nvSpPr>
      <dsp:spPr>
        <a:xfrm>
          <a:off x="4192860" y="1180656"/>
          <a:ext cx="2853779" cy="2558089"/>
        </a:xfrm>
        <a:prstGeom prst="roundRect">
          <a:avLst>
            <a:gd name="adj" fmla="val 10000"/>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Pre-visit and point-of-care program that helps improve member health outcomes. Supports early detection and ongoing annual assessment of chronic conditions. Providers can earn $100 per member for assessing and addressing member’s conditions. </a:t>
          </a:r>
        </a:p>
      </dsp:txBody>
      <dsp:txXfrm>
        <a:off x="4267784" y="1255580"/>
        <a:ext cx="2703931" cy="2408241"/>
      </dsp:txXfrm>
    </dsp:sp>
    <dsp:sp modelId="{B988CCD3-CFC6-4182-B09E-A83E1D5D9F2E}">
      <dsp:nvSpPr>
        <dsp:cNvPr id="0" name=""/>
        <dsp:cNvSpPr/>
      </dsp:nvSpPr>
      <dsp:spPr>
        <a:xfrm>
          <a:off x="7670904" y="0"/>
          <a:ext cx="3567224" cy="3935523"/>
        </a:xfrm>
        <a:prstGeom prst="roundRect">
          <a:avLst>
            <a:gd name="adj" fmla="val 10000"/>
          </a:avLst>
        </a:prstGeom>
        <a:solidFill>
          <a:schemeClr val="accent6">
            <a:lumMod val="20000"/>
            <a:lumOff val="80000"/>
          </a:schemeClr>
        </a:solidFill>
        <a:ln>
          <a:solidFill>
            <a:schemeClr val="tx1"/>
          </a:solid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Value-Based Care Program</a:t>
          </a:r>
        </a:p>
      </dsp:txBody>
      <dsp:txXfrm>
        <a:off x="7670904" y="0"/>
        <a:ext cx="3567224" cy="1180656"/>
      </dsp:txXfrm>
    </dsp:sp>
    <dsp:sp modelId="{4DEAF051-C95F-461F-B0D4-DB8255FE74CD}">
      <dsp:nvSpPr>
        <dsp:cNvPr id="0" name=""/>
        <dsp:cNvSpPr/>
      </dsp:nvSpPr>
      <dsp:spPr>
        <a:xfrm>
          <a:off x="8027626" y="1180656"/>
          <a:ext cx="2853779" cy="2558089"/>
        </a:xfrm>
        <a:prstGeom prst="roundRect">
          <a:avLst>
            <a:gd name="adj" fmla="val 10000"/>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Program connects critical events in member’s journey to financial incentives for behavioral health practices. Presence or absence of key events trigger bonuses. Bonus received when appropriate action is completed during event. Incentive amount varies based on member’s risk score and level of success achieved. </a:t>
          </a:r>
        </a:p>
      </dsp:txBody>
      <dsp:txXfrm>
        <a:off x="8102550" y="1255580"/>
        <a:ext cx="2703931" cy="2408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7012E3-EEDA-48C1-BFE1-694FD7A9BF91}">
      <dsp:nvSpPr>
        <dsp:cNvPr id="0" name=""/>
        <dsp:cNvSpPr/>
      </dsp:nvSpPr>
      <dsp:spPr>
        <a:xfrm>
          <a:off x="-5756392" y="-881071"/>
          <a:ext cx="6853255" cy="6853255"/>
        </a:xfrm>
        <a:prstGeom prst="blockArc">
          <a:avLst>
            <a:gd name="adj1" fmla="val 18900000"/>
            <a:gd name="adj2" fmla="val 2700000"/>
            <a:gd name="adj3" fmla="val 315"/>
          </a:avLst>
        </a:prstGeom>
        <a:solidFill>
          <a:schemeClr val="accent6">
            <a:lumMod val="40000"/>
            <a:lumOff val="60000"/>
          </a:schemeClr>
        </a:solid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D27102-FF87-4DA8-9D1E-0A1882DFE769}">
      <dsp:nvSpPr>
        <dsp:cNvPr id="0" name=""/>
        <dsp:cNvSpPr/>
      </dsp:nvSpPr>
      <dsp:spPr>
        <a:xfrm>
          <a:off x="408683" y="268098"/>
          <a:ext cx="11030871" cy="53599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44"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Workforce Development Board Partnership</a:t>
          </a:r>
        </a:p>
        <a:p>
          <a:pPr marL="0" lvl="0" indent="0" algn="l" defTabSz="533400">
            <a:lnSpc>
              <a:spcPct val="100000"/>
            </a:lnSpc>
            <a:spcBef>
              <a:spcPct val="0"/>
            </a:spcBef>
            <a:spcAft>
              <a:spcPts val="0"/>
            </a:spcAft>
            <a:buNone/>
          </a:pPr>
          <a:r>
            <a:rPr lang="en-US" sz="1200" kern="1200" dirty="0"/>
            <a:t>Continued partnership with the Little Rock Workforce Development Board to attend resource/health fairs to connect job seekers with employers in key business sectors and promote advancement of local and regional economy. Fairs feature community organizations and the use of incentives to encourage attendance. </a:t>
          </a:r>
          <a:endParaRPr lang="en-US" sz="1200" b="1" kern="1200" dirty="0"/>
        </a:p>
      </dsp:txBody>
      <dsp:txXfrm>
        <a:off x="408683" y="268098"/>
        <a:ext cx="11030871" cy="535992"/>
      </dsp:txXfrm>
    </dsp:sp>
    <dsp:sp modelId="{2AC61D66-4B19-42D6-8ED2-F508670EFAE6}">
      <dsp:nvSpPr>
        <dsp:cNvPr id="0" name=""/>
        <dsp:cNvSpPr/>
      </dsp:nvSpPr>
      <dsp:spPr>
        <a:xfrm>
          <a:off x="73687" y="201098"/>
          <a:ext cx="669990" cy="669990"/>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DCE743AE-3692-445D-8348-9C23F2561302}">
      <dsp:nvSpPr>
        <dsp:cNvPr id="0" name=""/>
        <dsp:cNvSpPr/>
      </dsp:nvSpPr>
      <dsp:spPr>
        <a:xfrm>
          <a:off x="849573" y="1071984"/>
          <a:ext cx="10589980" cy="53599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44"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Notice of Pregnancy (NOP) Assessment</a:t>
          </a:r>
        </a:p>
        <a:p>
          <a:pPr marL="0" lvl="0" indent="0" algn="l" defTabSz="533400">
            <a:lnSpc>
              <a:spcPct val="100000"/>
            </a:lnSpc>
            <a:spcBef>
              <a:spcPct val="0"/>
            </a:spcBef>
            <a:spcAft>
              <a:spcPts val="0"/>
            </a:spcAft>
            <a:buNone/>
          </a:pPr>
          <a:r>
            <a:rPr lang="en-US" sz="1200" kern="1200" dirty="0"/>
            <a:t>Assessment that identifies pregnant members, collects risk information, and enrolls them in the Start Smart for Baby Program® maternity program. The assessment allows the Health Plan to best use resources and services to help the member achieve a healthy pregnancy outcome. </a:t>
          </a:r>
          <a:endParaRPr lang="en-US" sz="1200" b="1" kern="1200" dirty="0"/>
        </a:p>
      </dsp:txBody>
      <dsp:txXfrm>
        <a:off x="849573" y="1071984"/>
        <a:ext cx="10589980" cy="535992"/>
      </dsp:txXfrm>
    </dsp:sp>
    <dsp:sp modelId="{9E4B074D-1901-4BF5-B012-57E1B977E081}">
      <dsp:nvSpPr>
        <dsp:cNvPr id="0" name=""/>
        <dsp:cNvSpPr/>
      </dsp:nvSpPr>
      <dsp:spPr>
        <a:xfrm>
          <a:off x="514578" y="1004985"/>
          <a:ext cx="669990" cy="669990"/>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086BEB5C-D98F-46A7-8423-05E0E1A34DD2}">
      <dsp:nvSpPr>
        <dsp:cNvPr id="0" name=""/>
        <dsp:cNvSpPr/>
      </dsp:nvSpPr>
      <dsp:spPr>
        <a:xfrm>
          <a:off x="1051181" y="1875871"/>
          <a:ext cx="10388372" cy="53599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44"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Start Smart for Your Baby® (SSFB) Program</a:t>
          </a:r>
        </a:p>
        <a:p>
          <a:pPr marL="0" lvl="0" indent="0" algn="l" defTabSz="533400">
            <a:lnSpc>
              <a:spcPct val="100000"/>
            </a:lnSpc>
            <a:spcBef>
              <a:spcPct val="0"/>
            </a:spcBef>
            <a:spcAft>
              <a:spcPts val="0"/>
            </a:spcAft>
            <a:buNone/>
          </a:pPr>
          <a:r>
            <a:rPr lang="en-US" sz="1200" kern="1200" dirty="0"/>
            <a:t>Evidence-based maternity program that leverages advanced analytics to identify and engage members to address high risk maternity complications. The program provides support for pregnant woman and their babies through the first year of life by providing education materials as well as incentives for going to prenatal, postpartum, and well child visits. </a:t>
          </a:r>
          <a:endParaRPr lang="en-US" sz="1200" b="1" kern="1200" dirty="0"/>
        </a:p>
      </dsp:txBody>
      <dsp:txXfrm>
        <a:off x="1051181" y="1875871"/>
        <a:ext cx="10388372" cy="535992"/>
      </dsp:txXfrm>
    </dsp:sp>
    <dsp:sp modelId="{79A9F7C0-2E13-4373-B788-4989717E63ED}">
      <dsp:nvSpPr>
        <dsp:cNvPr id="0" name=""/>
        <dsp:cNvSpPr/>
      </dsp:nvSpPr>
      <dsp:spPr>
        <a:xfrm>
          <a:off x="716186" y="1808872"/>
          <a:ext cx="669990" cy="669990"/>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79F10B2D-0B80-4078-8E37-C3E5BA72E4C8}">
      <dsp:nvSpPr>
        <dsp:cNvPr id="0" name=""/>
        <dsp:cNvSpPr/>
      </dsp:nvSpPr>
      <dsp:spPr>
        <a:xfrm>
          <a:off x="1051181" y="2679249"/>
          <a:ext cx="10388372" cy="53599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44"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Community Baby Showers</a:t>
          </a:r>
        </a:p>
        <a:p>
          <a:pPr marL="0" lvl="0" indent="0" algn="l" defTabSz="533400">
            <a:lnSpc>
              <a:spcPct val="100000"/>
            </a:lnSpc>
            <a:spcBef>
              <a:spcPct val="0"/>
            </a:spcBef>
            <a:spcAft>
              <a:spcPts val="0"/>
            </a:spcAft>
            <a:buNone/>
          </a:pPr>
          <a:r>
            <a:rPr lang="en-US" sz="1200" kern="1200" dirty="0"/>
            <a:t>Offers educational sessions and health &amp; safety opportunities to assist members as they prepare for their upcoming delivery. Ambetter nurses are onsite to provide benefit and resource information. Member have access to presentations from local Ob/Gyns, Peds, local health &amp; fire departments, and lactation consultants. </a:t>
          </a:r>
          <a:endParaRPr lang="en-US" sz="1200" b="1" kern="1200" dirty="0"/>
        </a:p>
      </dsp:txBody>
      <dsp:txXfrm>
        <a:off x="1051181" y="2679249"/>
        <a:ext cx="10388372" cy="535992"/>
      </dsp:txXfrm>
    </dsp:sp>
    <dsp:sp modelId="{FEDB6C1A-54E1-45E3-AEE2-C40EFAA0A96A}">
      <dsp:nvSpPr>
        <dsp:cNvPr id="0" name=""/>
        <dsp:cNvSpPr/>
      </dsp:nvSpPr>
      <dsp:spPr>
        <a:xfrm>
          <a:off x="716186" y="2612250"/>
          <a:ext cx="669990" cy="669990"/>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8B86057D-276D-40A7-9FB8-310233996C22}">
      <dsp:nvSpPr>
        <dsp:cNvPr id="0" name=""/>
        <dsp:cNvSpPr/>
      </dsp:nvSpPr>
      <dsp:spPr>
        <a:xfrm>
          <a:off x="849573" y="3483135"/>
          <a:ext cx="10589980" cy="53599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44"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Members Empowered to Succeed (METS) Program</a:t>
          </a:r>
        </a:p>
        <a:p>
          <a:pPr marL="0" lvl="0" indent="0" algn="l" defTabSz="533400">
            <a:lnSpc>
              <a:spcPct val="100000"/>
            </a:lnSpc>
            <a:spcBef>
              <a:spcPct val="0"/>
            </a:spcBef>
            <a:spcAft>
              <a:spcPts val="0"/>
            </a:spcAft>
            <a:buNone/>
          </a:pPr>
          <a:r>
            <a:rPr lang="en-US" sz="1200" kern="1200" dirty="0"/>
            <a:t>Behavioral Health program that takes an integrated, holistic, and recovery-centered approach for high-risk individuals with significant mental health needs and outpatient, behavioral health utilization. Focus is on the member’s progress, helping the member achieve a state of recovery and connection with natural and community resources. </a:t>
          </a:r>
          <a:endParaRPr lang="en-US" sz="1200" b="1" kern="1200" dirty="0"/>
        </a:p>
      </dsp:txBody>
      <dsp:txXfrm>
        <a:off x="849573" y="3483135"/>
        <a:ext cx="10589980" cy="535992"/>
      </dsp:txXfrm>
    </dsp:sp>
    <dsp:sp modelId="{17185D21-528A-400F-B9FC-D31E6BBCCD58}">
      <dsp:nvSpPr>
        <dsp:cNvPr id="0" name=""/>
        <dsp:cNvSpPr/>
      </dsp:nvSpPr>
      <dsp:spPr>
        <a:xfrm>
          <a:off x="514578" y="3416136"/>
          <a:ext cx="669990" cy="669990"/>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FA7BD676-BE1F-484C-8D1F-C4E1C4795DC9}">
      <dsp:nvSpPr>
        <dsp:cNvPr id="0" name=""/>
        <dsp:cNvSpPr/>
      </dsp:nvSpPr>
      <dsp:spPr>
        <a:xfrm>
          <a:off x="408683" y="4287022"/>
          <a:ext cx="11030871" cy="53599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44"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FarmboxRx</a:t>
          </a:r>
        </a:p>
        <a:p>
          <a:pPr marL="0" lvl="0" indent="0" algn="l" defTabSz="533400">
            <a:lnSpc>
              <a:spcPct val="100000"/>
            </a:lnSpc>
            <a:spcBef>
              <a:spcPct val="0"/>
            </a:spcBef>
            <a:spcAft>
              <a:spcPts val="0"/>
            </a:spcAft>
            <a:buNone/>
          </a:pPr>
          <a:r>
            <a:rPr lang="en-US" sz="1200" kern="1200" dirty="0"/>
            <a:t>Provides nutritional and health information that will support pregnant members to close care gaps and improve health outcomes of mothers and newborns. FarmboxRx uses healthy food as the vehicle to drive engagement in care plans and lasting behavioral changes so members can live healthier. Members can receive up to four boxes. </a:t>
          </a:r>
          <a:endParaRPr lang="en-US" sz="1200" b="1" kern="1200" dirty="0"/>
        </a:p>
      </dsp:txBody>
      <dsp:txXfrm>
        <a:off x="408683" y="4287022"/>
        <a:ext cx="11030871" cy="535992"/>
      </dsp:txXfrm>
    </dsp:sp>
    <dsp:sp modelId="{ACF93733-367C-495F-BF21-EC6D256B4A32}">
      <dsp:nvSpPr>
        <dsp:cNvPr id="0" name=""/>
        <dsp:cNvSpPr/>
      </dsp:nvSpPr>
      <dsp:spPr>
        <a:xfrm>
          <a:off x="73687" y="4220023"/>
          <a:ext cx="669990" cy="669990"/>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EAAD6-9B12-4DBD-9A36-E83CCFA71765}">
      <dsp:nvSpPr>
        <dsp:cNvPr id="0" name=""/>
        <dsp:cNvSpPr/>
      </dsp:nvSpPr>
      <dsp:spPr>
        <a:xfrm>
          <a:off x="-5851583" y="-895543"/>
          <a:ext cx="6966336" cy="6966336"/>
        </a:xfrm>
        <a:prstGeom prst="blockArc">
          <a:avLst>
            <a:gd name="adj1" fmla="val 18900000"/>
            <a:gd name="adj2" fmla="val 2700000"/>
            <a:gd name="adj3" fmla="val 310"/>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2C000F-E6B8-4A93-A87F-3DE95EBBD7FD}">
      <dsp:nvSpPr>
        <dsp:cNvPr id="0" name=""/>
        <dsp:cNvSpPr/>
      </dsp:nvSpPr>
      <dsp:spPr>
        <a:xfrm>
          <a:off x="415288" y="272528"/>
          <a:ext cx="11056273" cy="544850"/>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2475"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Health Assistance, Linkage &amp; Outreach (HALO) Program</a:t>
          </a:r>
        </a:p>
        <a:p>
          <a:pPr marL="0" lvl="0" indent="0" algn="l" defTabSz="533400">
            <a:lnSpc>
              <a:spcPct val="100000"/>
            </a:lnSpc>
            <a:spcBef>
              <a:spcPct val="0"/>
            </a:spcBef>
            <a:spcAft>
              <a:spcPts val="0"/>
            </a:spcAft>
            <a:buNone/>
          </a:pPr>
          <a:r>
            <a:rPr lang="en-US" sz="1200" kern="1200" dirty="0"/>
            <a:t>Multi-modal, evidence-based program that supports members at risk for substance misuse and substance use disorders, providing interventions across the prevention through recovery continuum. Members are identified through a proprietary algorithm that infuses clinical and analytical expertise, blending financial and clinical risk while considering behavior patterns and historical SUD service utilization. </a:t>
          </a:r>
          <a:endParaRPr lang="en-US" sz="1200" b="1" kern="1200" dirty="0"/>
        </a:p>
      </dsp:txBody>
      <dsp:txXfrm>
        <a:off x="415288" y="272528"/>
        <a:ext cx="11056273" cy="544850"/>
      </dsp:txXfrm>
    </dsp:sp>
    <dsp:sp modelId="{94EFB2F6-8137-4C83-98ED-29739C80199A}">
      <dsp:nvSpPr>
        <dsp:cNvPr id="0" name=""/>
        <dsp:cNvSpPr/>
      </dsp:nvSpPr>
      <dsp:spPr>
        <a:xfrm>
          <a:off x="74757" y="204422"/>
          <a:ext cx="681062" cy="681062"/>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17B9A470-CE70-479E-9101-0609FB543D63}">
      <dsp:nvSpPr>
        <dsp:cNvPr id="0" name=""/>
        <dsp:cNvSpPr/>
      </dsp:nvSpPr>
      <dsp:spPr>
        <a:xfrm>
          <a:off x="863465" y="1089700"/>
          <a:ext cx="10608097" cy="544850"/>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2475"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Pharmacy Lock-In Program</a:t>
          </a:r>
        </a:p>
        <a:p>
          <a:pPr marL="0" lvl="0" indent="0" algn="l" defTabSz="533400">
            <a:lnSpc>
              <a:spcPct val="100000"/>
            </a:lnSpc>
            <a:spcBef>
              <a:spcPct val="0"/>
            </a:spcBef>
            <a:spcAft>
              <a:spcPts val="0"/>
            </a:spcAft>
            <a:buNone/>
          </a:pPr>
          <a:r>
            <a:rPr lang="en-US" sz="1200" kern="1200" dirty="0"/>
            <a:t>Program utilized to detect and prevent abuse of the pharmacy benefit as well as identify members who have significant safety concerns. Members meeting criteria are locked into one pharmacy for one year and are sent a letter indicating the pharmacy and lock-in effective date. Members lock in for certain criteria are referred to Case Management for additional support. </a:t>
          </a:r>
          <a:endParaRPr lang="en-US" sz="1200" b="1" kern="1200" dirty="0"/>
        </a:p>
      </dsp:txBody>
      <dsp:txXfrm>
        <a:off x="863465" y="1089700"/>
        <a:ext cx="10608097" cy="544850"/>
      </dsp:txXfrm>
    </dsp:sp>
    <dsp:sp modelId="{7A9DBA64-BB78-4F92-8F7D-3340260EE6D8}">
      <dsp:nvSpPr>
        <dsp:cNvPr id="0" name=""/>
        <dsp:cNvSpPr/>
      </dsp:nvSpPr>
      <dsp:spPr>
        <a:xfrm>
          <a:off x="522933" y="1021594"/>
          <a:ext cx="681062" cy="681062"/>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D8A9F702-31E0-4EFF-8309-270BAC105B8B}">
      <dsp:nvSpPr>
        <dsp:cNvPr id="0" name=""/>
        <dsp:cNvSpPr/>
      </dsp:nvSpPr>
      <dsp:spPr>
        <a:xfrm>
          <a:off x="1068405" y="1906872"/>
          <a:ext cx="10403157" cy="544850"/>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2475"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Wellframe Digital Case Management</a:t>
          </a:r>
        </a:p>
        <a:p>
          <a:pPr marL="0" lvl="0" indent="0" algn="l" defTabSz="533400">
            <a:lnSpc>
              <a:spcPct val="100000"/>
            </a:lnSpc>
            <a:spcBef>
              <a:spcPct val="0"/>
            </a:spcBef>
            <a:spcAft>
              <a:spcPts val="0"/>
            </a:spcAft>
            <a:buNone/>
          </a:pPr>
          <a:r>
            <a:rPr lang="en-US" sz="1200" kern="1200" dirty="0"/>
            <a:t>Provides members with a concierge-like mobile application based digital care management service as a resource to address their health needs. Through this case management, we aim to improve the health of members and reduce emergent utilization and impatient admissions by increasing medication adherence, removing barriers to care, and enhancing self-management skills. </a:t>
          </a:r>
          <a:endParaRPr lang="en-US" sz="1200" b="1" kern="1200" dirty="0"/>
        </a:p>
      </dsp:txBody>
      <dsp:txXfrm>
        <a:off x="1068405" y="1906872"/>
        <a:ext cx="10403157" cy="544850"/>
      </dsp:txXfrm>
    </dsp:sp>
    <dsp:sp modelId="{054DCA30-05D1-4F3B-A44D-8A341EE52CFB}">
      <dsp:nvSpPr>
        <dsp:cNvPr id="0" name=""/>
        <dsp:cNvSpPr/>
      </dsp:nvSpPr>
      <dsp:spPr>
        <a:xfrm>
          <a:off x="727873" y="1838766"/>
          <a:ext cx="681062" cy="681062"/>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7E2137BB-86BB-4E63-A96C-D704F9075E0D}">
      <dsp:nvSpPr>
        <dsp:cNvPr id="0" name=""/>
        <dsp:cNvSpPr/>
      </dsp:nvSpPr>
      <dsp:spPr>
        <a:xfrm>
          <a:off x="1068405" y="2723527"/>
          <a:ext cx="10403157" cy="544850"/>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2475"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In-Home Assessments</a:t>
          </a:r>
        </a:p>
        <a:p>
          <a:pPr marL="0" lvl="0" indent="0" algn="l" defTabSz="533400">
            <a:lnSpc>
              <a:spcPct val="100000"/>
            </a:lnSpc>
            <a:spcBef>
              <a:spcPct val="0"/>
            </a:spcBef>
            <a:spcAft>
              <a:spcPts val="0"/>
            </a:spcAft>
            <a:buNone/>
          </a:pPr>
          <a:r>
            <a:rPr lang="en-US" sz="1200" kern="1200" dirty="0"/>
            <a:t>Comprehensive in-home or virtual health assessment utilized to promote member health and engagement for members residing in rural areas. Through the assessment, clinicians can identify and address open gaps in care. </a:t>
          </a:r>
          <a:endParaRPr lang="en-US" sz="1200" b="1" kern="1200" dirty="0"/>
        </a:p>
      </dsp:txBody>
      <dsp:txXfrm>
        <a:off x="1068405" y="2723527"/>
        <a:ext cx="10403157" cy="544850"/>
      </dsp:txXfrm>
    </dsp:sp>
    <dsp:sp modelId="{2AE4B6CD-69A0-4D51-B58F-6F7333A020C0}">
      <dsp:nvSpPr>
        <dsp:cNvPr id="0" name=""/>
        <dsp:cNvSpPr/>
      </dsp:nvSpPr>
      <dsp:spPr>
        <a:xfrm>
          <a:off x="727873" y="2655420"/>
          <a:ext cx="681062" cy="681062"/>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6E621481-136F-4E44-88F7-6680B637E939}">
      <dsp:nvSpPr>
        <dsp:cNvPr id="0" name=""/>
        <dsp:cNvSpPr/>
      </dsp:nvSpPr>
      <dsp:spPr>
        <a:xfrm>
          <a:off x="863465" y="3540699"/>
          <a:ext cx="10608097" cy="544850"/>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2475"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Choose Tomorrow® Program</a:t>
          </a:r>
        </a:p>
        <a:p>
          <a:pPr marL="0" lvl="0" indent="0" algn="l" defTabSz="533400">
            <a:lnSpc>
              <a:spcPct val="100000"/>
            </a:lnSpc>
            <a:spcBef>
              <a:spcPct val="0"/>
            </a:spcBef>
            <a:spcAft>
              <a:spcPts val="0"/>
            </a:spcAft>
            <a:buNone/>
          </a:pPr>
          <a:r>
            <a:rPr lang="en-US" sz="1200" kern="1200" dirty="0"/>
            <a:t>Behavioral health program focused on suicide prevention. Evidence-based practices are used to screen for suicide risk, develop member driven safety planning, support transition of care, and monitor member’s treatment progress to improve outcomes and prevent suicide. </a:t>
          </a:r>
          <a:endParaRPr lang="en-US" sz="1200" b="1" kern="1200" dirty="0"/>
        </a:p>
      </dsp:txBody>
      <dsp:txXfrm>
        <a:off x="863465" y="3540699"/>
        <a:ext cx="10608097" cy="544850"/>
      </dsp:txXfrm>
    </dsp:sp>
    <dsp:sp modelId="{4EC59940-4BC2-47EA-A08B-AAD24DA9C9F5}">
      <dsp:nvSpPr>
        <dsp:cNvPr id="0" name=""/>
        <dsp:cNvSpPr/>
      </dsp:nvSpPr>
      <dsp:spPr>
        <a:xfrm>
          <a:off x="522933" y="3472592"/>
          <a:ext cx="681062" cy="681062"/>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 modelId="{7AB1CE70-5BB5-4FE4-85B9-00834FFB4844}">
      <dsp:nvSpPr>
        <dsp:cNvPr id="0" name=""/>
        <dsp:cNvSpPr/>
      </dsp:nvSpPr>
      <dsp:spPr>
        <a:xfrm>
          <a:off x="415288" y="4357871"/>
          <a:ext cx="11056273" cy="544850"/>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2475" tIns="30480" rIns="30480" bIns="30480" numCol="1" spcCol="1270" anchor="ctr" anchorCtr="0">
          <a:noAutofit/>
        </a:bodyPr>
        <a:lstStyle/>
        <a:p>
          <a:pPr marL="0" lvl="0" indent="0" algn="l" defTabSz="533400">
            <a:lnSpc>
              <a:spcPct val="100000"/>
            </a:lnSpc>
            <a:spcBef>
              <a:spcPct val="0"/>
            </a:spcBef>
            <a:spcAft>
              <a:spcPts val="0"/>
            </a:spcAft>
            <a:buNone/>
          </a:pPr>
          <a:r>
            <a:rPr lang="en-US" sz="1200" b="1" kern="1200" dirty="0"/>
            <a:t>FindHelp </a:t>
          </a:r>
        </a:p>
        <a:p>
          <a:pPr marL="0" lvl="0" indent="0" algn="l" defTabSz="533400">
            <a:lnSpc>
              <a:spcPct val="100000"/>
            </a:lnSpc>
            <a:spcBef>
              <a:spcPct val="0"/>
            </a:spcBef>
            <a:spcAft>
              <a:spcPts val="0"/>
            </a:spcAft>
            <a:buNone/>
          </a:pPr>
          <a:r>
            <a:rPr lang="en-US" sz="1200" kern="1200" dirty="0"/>
            <a:t>Social care platform that connects members to social care needs including groceries, childcare, transportation, housing assistance, legal aid, and much more. Currently exploring addition of a SDOH assessment.  </a:t>
          </a:r>
          <a:endParaRPr lang="en-US" sz="1200" b="1" kern="1200" dirty="0"/>
        </a:p>
      </dsp:txBody>
      <dsp:txXfrm>
        <a:off x="415288" y="4357871"/>
        <a:ext cx="11056273" cy="544850"/>
      </dsp:txXfrm>
    </dsp:sp>
    <dsp:sp modelId="{2288CC3E-E4BA-4BC2-BA08-56FF3AB759BC}">
      <dsp:nvSpPr>
        <dsp:cNvPr id="0" name=""/>
        <dsp:cNvSpPr/>
      </dsp:nvSpPr>
      <dsp:spPr>
        <a:xfrm>
          <a:off x="74757" y="4289764"/>
          <a:ext cx="681062" cy="681062"/>
        </a:xfrm>
        <a:prstGeom prst="ellipse">
          <a:avLst/>
        </a:prstGeom>
        <a:noFill/>
        <a:ln w="12700" cap="flat" cmpd="sng" algn="ctr">
          <a:solidFill>
            <a:srgbClr val="CB187D"/>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839166-4C0A-9CB8-3B31-AE8F1E0F95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09D2F0D-AD4C-9C9D-0524-7673A1A546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D97D49-6050-4C31-AC94-3EC84DF4FCEB}" type="datetimeFigureOut">
              <a:rPr lang="en-US" smtClean="0"/>
              <a:t>12/11/2024</a:t>
            </a:fld>
            <a:endParaRPr lang="en-US"/>
          </a:p>
        </p:txBody>
      </p:sp>
      <p:sp>
        <p:nvSpPr>
          <p:cNvPr id="4" name="Footer Placeholder 3">
            <a:extLst>
              <a:ext uri="{FF2B5EF4-FFF2-40B4-BE49-F238E27FC236}">
                <a16:creationId xmlns:a16="http://schemas.microsoft.com/office/drawing/2014/main" id="{73F1F37D-8268-DCF4-ACDF-1B36A62C4B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F96C42-F9C6-093C-FBB4-0204732B80E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0F7F337-115F-4692-BC80-B8400EBF628A}" type="slidenum">
              <a:rPr lang="en-US" smtClean="0"/>
              <a:t>‹#›</a:t>
            </a:fld>
            <a:endParaRPr lang="en-US"/>
          </a:p>
        </p:txBody>
      </p:sp>
    </p:spTree>
    <p:extLst>
      <p:ext uri="{BB962C8B-B14F-4D97-AF65-F5344CB8AC3E}">
        <p14:creationId xmlns:p14="http://schemas.microsoft.com/office/powerpoint/2010/main" val="2213900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014D0C-93A6-49A5-9456-899A148BFC90}" type="datetimeFigureOut">
              <a:rPr lang="en-US" smtClean="0"/>
              <a:t>12/11/2024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D3803-1769-44CE-9492-A600B510448C}" type="slidenum">
              <a:rPr lang="en-US" smtClean="0"/>
              <a:t>‹#›</a:t>
            </a:fld>
            <a:endParaRPr lang="en-US"/>
          </a:p>
        </p:txBody>
      </p:sp>
    </p:spTree>
    <p:extLst>
      <p:ext uri="{BB962C8B-B14F-4D97-AF65-F5344CB8AC3E}">
        <p14:creationId xmlns:p14="http://schemas.microsoft.com/office/powerpoint/2010/main" val="1931535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865457-69A4-419F-921E-45B87CB15D01}"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22BAC-AC36-464E-9A9E-207C59A5812A}" type="slidenum">
              <a:rPr lang="en-US" smtClean="0"/>
              <a:t>‹#›</a:t>
            </a:fld>
            <a:endParaRPr lang="en-US"/>
          </a:p>
        </p:txBody>
      </p:sp>
      <p:sp>
        <p:nvSpPr>
          <p:cNvPr id="7" name="Rectangle 6"/>
          <p:cNvSpPr/>
          <p:nvPr userDrawn="1"/>
        </p:nvSpPr>
        <p:spPr>
          <a:xfrm>
            <a:off x="0" y="0"/>
            <a:ext cx="304800" cy="6858000"/>
          </a:xfrm>
          <a:prstGeom prst="rect">
            <a:avLst/>
          </a:prstGeom>
          <a:solidFill>
            <a:srgbClr val="8EC23D"/>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ln>
                <a:noFill/>
              </a:ln>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9928" y="45784"/>
            <a:ext cx="2404872" cy="1054608"/>
          </a:xfrm>
          <a:prstGeom prst="rect">
            <a:avLst/>
          </a:prstGeom>
        </p:spPr>
      </p:pic>
    </p:spTree>
    <p:extLst>
      <p:ext uri="{BB962C8B-B14F-4D97-AF65-F5344CB8AC3E}">
        <p14:creationId xmlns:p14="http://schemas.microsoft.com/office/powerpoint/2010/main" val="188173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865457-69A4-419F-921E-45B87CB15D01}"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1350000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865457-69A4-419F-921E-45B87CB15D01}"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167907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865457-69A4-419F-921E-45B87CB15D01}"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22BAC-AC36-464E-9A9E-207C59A5812A}" type="slidenum">
              <a:rPr lang="en-US" smtClean="0"/>
              <a:t>‹#›</a:t>
            </a:fld>
            <a:endParaRPr lang="en-US"/>
          </a:p>
        </p:txBody>
      </p:sp>
      <p:sp>
        <p:nvSpPr>
          <p:cNvPr id="7" name="Rectangle 6"/>
          <p:cNvSpPr/>
          <p:nvPr userDrawn="1"/>
        </p:nvSpPr>
        <p:spPr>
          <a:xfrm>
            <a:off x="0" y="0"/>
            <a:ext cx="304800" cy="6858000"/>
          </a:xfrm>
          <a:prstGeom prst="rect">
            <a:avLst/>
          </a:prstGeom>
          <a:solidFill>
            <a:srgbClr val="8EC23D"/>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ln>
                <a:noFill/>
              </a:ln>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9311" y="94327"/>
            <a:ext cx="2404872" cy="1054608"/>
          </a:xfrm>
          <a:prstGeom prst="rect">
            <a:avLst/>
          </a:prstGeom>
        </p:spPr>
      </p:pic>
    </p:spTree>
    <p:extLst>
      <p:ext uri="{BB962C8B-B14F-4D97-AF65-F5344CB8AC3E}">
        <p14:creationId xmlns:p14="http://schemas.microsoft.com/office/powerpoint/2010/main" val="2623370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865457-69A4-419F-921E-45B87CB15D01}"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202932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865457-69A4-419F-921E-45B87CB15D01}"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360857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865457-69A4-419F-921E-45B87CB15D01}"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27186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865457-69A4-419F-921E-45B87CB15D01}" type="datetimeFigureOut">
              <a:rPr lang="en-US" smtClean="0"/>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281632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865457-69A4-419F-921E-45B87CB15D01}" type="datetimeFigureOut">
              <a:rPr lang="en-US" smtClean="0"/>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3999609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865457-69A4-419F-921E-45B87CB15D01}"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23738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865457-69A4-419F-921E-45B87CB15D01}"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22BAC-AC36-464E-9A9E-207C59A5812A}" type="slidenum">
              <a:rPr lang="en-US" smtClean="0"/>
              <a:t>‹#›</a:t>
            </a:fld>
            <a:endParaRPr lang="en-US"/>
          </a:p>
        </p:txBody>
      </p:sp>
    </p:spTree>
    <p:extLst>
      <p:ext uri="{BB962C8B-B14F-4D97-AF65-F5344CB8AC3E}">
        <p14:creationId xmlns:p14="http://schemas.microsoft.com/office/powerpoint/2010/main" val="2117311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865457-69A4-419F-921E-45B87CB15D01}" type="datetimeFigureOut">
              <a:rPr lang="en-US" smtClean="0"/>
              <a:t>12/11/2024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2BAC-AC36-464E-9A9E-207C59A5812A}" type="slidenum">
              <a:rPr lang="en-US" smtClean="0"/>
              <a:t>‹#›</a:t>
            </a:fld>
            <a:endParaRPr lang="en-US"/>
          </a:p>
        </p:txBody>
      </p:sp>
    </p:spTree>
    <p:extLst>
      <p:ext uri="{BB962C8B-B14F-4D97-AF65-F5344CB8AC3E}">
        <p14:creationId xmlns:p14="http://schemas.microsoft.com/office/powerpoint/2010/main" val="3274570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effectLst>
                  <a:outerShdw blurRad="38100" dist="38100" dir="2700000" algn="tl">
                    <a:srgbClr val="000000">
                      <a:alpha val="43137"/>
                    </a:srgbClr>
                  </a:outerShdw>
                </a:effectLst>
              </a:rPr>
              <a:t>2025 ARHOME Strategic Plan</a:t>
            </a:r>
          </a:p>
        </p:txBody>
      </p:sp>
      <p:sp>
        <p:nvSpPr>
          <p:cNvPr id="3" name="Subtitle 2"/>
          <p:cNvSpPr>
            <a:spLocks noGrp="1"/>
          </p:cNvSpPr>
          <p:nvPr>
            <p:ph type="subTitle" idx="1"/>
          </p:nvPr>
        </p:nvSpPr>
        <p:spPr/>
        <p:txBody>
          <a:bodyPr/>
          <a:lstStyle/>
          <a:p>
            <a:r>
              <a:rPr lang="en-US" b="1" dirty="0">
                <a:effectLst>
                  <a:outerShdw blurRad="38100" dist="38100" dir="2700000" algn="tl">
                    <a:srgbClr val="000000">
                      <a:alpha val="43137"/>
                    </a:srgbClr>
                  </a:outerShdw>
                </a:effectLst>
              </a:rPr>
              <a:t>October 1, 2024</a:t>
            </a:r>
          </a:p>
        </p:txBody>
      </p:sp>
    </p:spTree>
    <p:extLst>
      <p:ext uri="{BB962C8B-B14F-4D97-AF65-F5344CB8AC3E}">
        <p14:creationId xmlns:p14="http://schemas.microsoft.com/office/powerpoint/2010/main" val="3372818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E0B7-1D66-E3A2-1AB5-6549569907E6}"/>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2025 New Program Implementations</a:t>
            </a:r>
          </a:p>
        </p:txBody>
      </p:sp>
      <p:sp>
        <p:nvSpPr>
          <p:cNvPr id="5" name="TextBox 4">
            <a:extLst>
              <a:ext uri="{FF2B5EF4-FFF2-40B4-BE49-F238E27FC236}">
                <a16:creationId xmlns:a16="http://schemas.microsoft.com/office/drawing/2014/main" id="{92C731BD-42D9-63D4-E446-B8AE627B2654}"/>
              </a:ext>
            </a:extLst>
          </p:cNvPr>
          <p:cNvSpPr txBox="1"/>
          <p:nvPr/>
        </p:nvSpPr>
        <p:spPr>
          <a:xfrm>
            <a:off x="434700" y="1538116"/>
            <a:ext cx="11548807" cy="4801314"/>
          </a:xfrm>
          <a:prstGeom prst="rect">
            <a:avLst/>
          </a:prstGeom>
          <a:noFill/>
        </p:spPr>
        <p:txBody>
          <a:bodyPr wrap="square" numCol="1" rtlCol="0">
            <a:spAutoFit/>
          </a:bodyPr>
          <a:lstStyle/>
          <a:p>
            <a:pPr marL="0" lvl="0" indent="0">
              <a:buNone/>
            </a:pPr>
            <a:r>
              <a:rPr lang="en-US" b="1" dirty="0"/>
              <a:t>Pyx Health</a:t>
            </a:r>
          </a:p>
          <a:p>
            <a:pPr marL="0" lvl="0" indent="0">
              <a:buNone/>
            </a:pPr>
            <a:r>
              <a:rPr lang="en-US" dirty="0"/>
              <a:t>A non-clinical health platform that combines compassionate humans and an interactive mobile app to solve for loneliness and its negative health impacts. In addition to the mobile app, members have access to unlimited phone calls for companionship, support, and help with their physical, social, and mental health needs. </a:t>
            </a:r>
          </a:p>
          <a:p>
            <a:pPr marL="0" lvl="0" indent="0">
              <a:buNone/>
            </a:pPr>
            <a:endParaRPr lang="en-US" b="1" dirty="0"/>
          </a:p>
          <a:p>
            <a:pPr marL="0" lvl="0" indent="0">
              <a:buNone/>
            </a:pPr>
            <a:r>
              <a:rPr lang="en-US" b="1" dirty="0"/>
              <a:t>Sober Sidekick</a:t>
            </a:r>
          </a:p>
          <a:p>
            <a:pPr marL="0" lvl="0" indent="0">
              <a:buNone/>
            </a:pPr>
            <a:r>
              <a:rPr lang="en-US" dirty="0"/>
              <a:t>Provides members who are interested in stopping use of substances like alcohol and opioids with a mobile app that supports the member on their journey to sobriety. The platform enables users to track their sobriety goals and progress, engage with peers in real time, access a 24/7 virtual meeting, receive peer accountability, and receive daily prompts to encourage motivation and accountability.</a:t>
            </a:r>
          </a:p>
          <a:p>
            <a:endParaRPr lang="en-US" dirty="0"/>
          </a:p>
          <a:p>
            <a:pPr lvl="0"/>
            <a:r>
              <a:rPr lang="en-US" b="1" dirty="0"/>
              <a:t>Ambetter Mobile App</a:t>
            </a:r>
          </a:p>
          <a:p>
            <a:pPr lvl="0"/>
            <a:r>
              <a:rPr lang="en-US" dirty="0"/>
              <a:t>Mobile app that provides convenience as members manage their healthcare. Fast and easy way to check plan information, change preferences, and search for care. App contains all online member account features including selecting a PCP, checking plan details and covered services, keeping tracking of benefits/deductibles/coinsurance, and access to a digital member ID card. Includes My Health Pays® information and assistance with account activation and acceptance of Terms and Conditions. </a:t>
            </a:r>
          </a:p>
        </p:txBody>
      </p:sp>
    </p:spTree>
    <p:extLst>
      <p:ext uri="{BB962C8B-B14F-4D97-AF65-F5344CB8AC3E}">
        <p14:creationId xmlns:p14="http://schemas.microsoft.com/office/powerpoint/2010/main" val="2369757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E0B7-1D66-E3A2-1AB5-6549569907E6}"/>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2025 New Program Implementations</a:t>
            </a:r>
          </a:p>
        </p:txBody>
      </p:sp>
      <p:sp>
        <p:nvSpPr>
          <p:cNvPr id="5" name="TextBox 4">
            <a:extLst>
              <a:ext uri="{FF2B5EF4-FFF2-40B4-BE49-F238E27FC236}">
                <a16:creationId xmlns:a16="http://schemas.microsoft.com/office/drawing/2014/main" id="{92C731BD-42D9-63D4-E446-B8AE627B2654}"/>
              </a:ext>
            </a:extLst>
          </p:cNvPr>
          <p:cNvSpPr txBox="1"/>
          <p:nvPr/>
        </p:nvSpPr>
        <p:spPr>
          <a:xfrm>
            <a:off x="465392" y="1348800"/>
            <a:ext cx="11548807" cy="5278368"/>
          </a:xfrm>
          <a:prstGeom prst="rect">
            <a:avLst/>
          </a:prstGeom>
          <a:noFill/>
        </p:spPr>
        <p:txBody>
          <a:bodyPr wrap="square" numCol="1" rtlCol="0">
            <a:spAutoFit/>
          </a:bodyPr>
          <a:lstStyle/>
          <a:p>
            <a:pPr lvl="0">
              <a:lnSpc>
                <a:spcPct val="100000"/>
              </a:lnSpc>
              <a:spcAft>
                <a:spcPts val="0"/>
              </a:spcAft>
            </a:pPr>
            <a:r>
              <a:rPr lang="en-US" b="1" dirty="0"/>
              <a:t>Transitional Care Management (TCM) Program</a:t>
            </a:r>
          </a:p>
          <a:p>
            <a:pPr lvl="0">
              <a:lnSpc>
                <a:spcPct val="100000"/>
              </a:lnSpc>
              <a:spcAft>
                <a:spcPts val="0"/>
              </a:spcAft>
            </a:pPr>
            <a:r>
              <a:rPr lang="en-US" dirty="0"/>
              <a:t>Aimed at improving the care coordination and outcomes for high-risk behavioral health members with high-risk substance use disorders receiving impatient treatment. A thorough assessment is conducted to understand the members needs and develop a care plan. By providing targeted support before discharge, we aim to reduce admission rates and enhance overall quality of care. </a:t>
            </a:r>
          </a:p>
          <a:p>
            <a:pPr lvl="0"/>
            <a:endParaRPr lang="en-US" sz="1200" dirty="0"/>
          </a:p>
          <a:p>
            <a:pPr lvl="0"/>
            <a:r>
              <a:rPr lang="en-US" b="1" dirty="0" err="1"/>
              <a:t>MammoVan</a:t>
            </a:r>
            <a:r>
              <a:rPr lang="en-US" b="1" dirty="0"/>
              <a:t> Partnership (UAMS &amp; Baxter Health)</a:t>
            </a:r>
          </a:p>
          <a:p>
            <a:pPr lvl="0"/>
            <a:r>
              <a:rPr lang="en-US" dirty="0"/>
              <a:t>Provides members with access to mobile mammography services. Encourages women to complete their breast cancer screening by providing a no-cost alternative screening method and to increase awareness and utilization of early-detection screenings for breast cancer. </a:t>
            </a:r>
          </a:p>
          <a:p>
            <a:pPr lvl="0"/>
            <a:endParaRPr lang="en-US" sz="1200" dirty="0"/>
          </a:p>
          <a:p>
            <a:pPr marL="0" lvl="0" indent="0">
              <a:buNone/>
            </a:pPr>
            <a:r>
              <a:rPr lang="en-US" b="1" dirty="0"/>
              <a:t>Provider Notice of Pregnancy (NOP) Program</a:t>
            </a:r>
          </a:p>
          <a:p>
            <a:pPr marL="0" lvl="0" indent="0">
              <a:buNone/>
            </a:pPr>
            <a:r>
              <a:rPr lang="en-US" dirty="0"/>
              <a:t>Supports providers who are treating pregnant mothers and assists with removing barriers around maternal health &amp; infant mortality state-wide. Providers incentivized for completing a NOP assessment and submitting a NOP assessment form. Participating providers receive $100 for every completed NOP form per member, per pregnancy.</a:t>
            </a:r>
          </a:p>
          <a:p>
            <a:pPr marL="0" lvl="0" indent="0">
              <a:buNone/>
            </a:pPr>
            <a:endParaRPr lang="en-US" sz="1200" dirty="0"/>
          </a:p>
          <a:p>
            <a:pPr marL="0" lvl="0" indent="0">
              <a:buNone/>
            </a:pPr>
            <a:r>
              <a:rPr lang="en-US" b="1" dirty="0"/>
              <a:t>Maternity Notification QR Code </a:t>
            </a:r>
          </a:p>
          <a:p>
            <a:pPr marL="0" lvl="0" indent="0">
              <a:buNone/>
            </a:pPr>
            <a:r>
              <a:rPr lang="en-US" dirty="0"/>
              <a:t>QR codes located in provider offices, FQHCs, and health departments for members to scan for Notification of Pregnancy (NOP).  Members receive a small “thank you” gift for completing.</a:t>
            </a:r>
          </a:p>
          <a:p>
            <a:pPr marL="0" lvl="0" indent="0">
              <a:buNone/>
            </a:pPr>
            <a:endParaRPr lang="en-US" sz="1300" dirty="0"/>
          </a:p>
        </p:txBody>
      </p:sp>
    </p:spTree>
    <p:extLst>
      <p:ext uri="{BB962C8B-B14F-4D97-AF65-F5344CB8AC3E}">
        <p14:creationId xmlns:p14="http://schemas.microsoft.com/office/powerpoint/2010/main" val="3982852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ARHOME Program Goals</a:t>
            </a:r>
          </a:p>
        </p:txBody>
      </p:sp>
      <p:sp>
        <p:nvSpPr>
          <p:cNvPr id="3" name="Content Placeholder 2"/>
          <p:cNvSpPr>
            <a:spLocks noGrp="1"/>
          </p:cNvSpPr>
          <p:nvPr>
            <p:ph idx="1"/>
          </p:nvPr>
        </p:nvSpPr>
        <p:spPr/>
        <p:txBody>
          <a:bodyPr>
            <a:normAutofit/>
          </a:bodyPr>
          <a:lstStyle/>
          <a:p>
            <a:pPr marL="0" indent="0">
              <a:buNone/>
            </a:pPr>
            <a:r>
              <a:rPr lang="en-US" sz="2800" dirty="0">
                <a:solidFill>
                  <a:schemeClr val="tx1"/>
                </a:solidFill>
              </a:rPr>
              <a:t>Arkansas Health &amp; Wellness centers the ARHOME strategy around two program goals established by the Department of Human Services.</a:t>
            </a:r>
          </a:p>
          <a:p>
            <a:pPr lvl="1"/>
            <a:endParaRPr lang="en-US" dirty="0">
              <a:solidFill>
                <a:schemeClr val="tx1"/>
              </a:solidFill>
            </a:endParaRPr>
          </a:p>
          <a:p>
            <a:pPr lvl="1"/>
            <a:r>
              <a:rPr lang="en-US" dirty="0">
                <a:solidFill>
                  <a:schemeClr val="tx1"/>
                </a:solidFill>
              </a:rPr>
              <a:t>Improve the health outcomes of ARHOME participants using incentives; particularly in maternal and infant health, rural health, behavioral health, and those suffering from chronic diseases</a:t>
            </a:r>
          </a:p>
          <a:p>
            <a:pPr lvl="1"/>
            <a:endParaRPr lang="en-US" dirty="0">
              <a:solidFill>
                <a:schemeClr val="tx1"/>
              </a:solidFill>
            </a:endParaRPr>
          </a:p>
          <a:p>
            <a:pPr lvl="1"/>
            <a:r>
              <a:rPr lang="en-US" dirty="0">
                <a:solidFill>
                  <a:schemeClr val="tx1"/>
                </a:solidFill>
              </a:rPr>
              <a:t>Provide incentives and supports to assist ARHOME participants in moving out of poverty, up the economic ladder towards independence; particularly young adults in target populations</a:t>
            </a:r>
          </a:p>
          <a:p>
            <a:endParaRPr lang="en-US" dirty="0"/>
          </a:p>
        </p:txBody>
      </p:sp>
    </p:spTree>
    <p:extLst>
      <p:ext uri="{BB962C8B-B14F-4D97-AF65-F5344CB8AC3E}">
        <p14:creationId xmlns:p14="http://schemas.microsoft.com/office/powerpoint/2010/main" val="210905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5B7CA-0EAF-27D3-26EA-3923DF3B7456}"/>
              </a:ext>
            </a:extLst>
          </p:cNvPr>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ARHOME 2025 Strategic Plan</a:t>
            </a:r>
          </a:p>
        </p:txBody>
      </p:sp>
      <p:sp>
        <p:nvSpPr>
          <p:cNvPr id="3" name="Content Placeholder 2">
            <a:extLst>
              <a:ext uri="{FF2B5EF4-FFF2-40B4-BE49-F238E27FC236}">
                <a16:creationId xmlns:a16="http://schemas.microsoft.com/office/drawing/2014/main" id="{02A41B1A-43D9-4F98-2757-EDC6058AEFE6}"/>
              </a:ext>
            </a:extLst>
          </p:cNvPr>
          <p:cNvSpPr>
            <a:spLocks noGrp="1"/>
          </p:cNvSpPr>
          <p:nvPr>
            <p:ph idx="1"/>
          </p:nvPr>
        </p:nvSpPr>
        <p:spPr/>
        <p:txBody>
          <a:bodyPr/>
          <a:lstStyle/>
          <a:p>
            <a:pPr marL="0" indent="0">
              <a:buNone/>
            </a:pPr>
            <a:r>
              <a:rPr lang="en-US" sz="2400" dirty="0">
                <a:solidFill>
                  <a:schemeClr val="tx1"/>
                </a:solidFill>
              </a:rPr>
              <a:t>Arkansas Health &amp; Wellness plans to further strengthen existing programs, while implementing new programs, to address the needs of our members. As the Health Plan looks towards the future, new programs will be implemented to address:</a:t>
            </a:r>
          </a:p>
          <a:p>
            <a:pPr marL="0" indent="0">
              <a:buNone/>
            </a:pPr>
            <a:endParaRPr lang="en-US" sz="1800" b="1" dirty="0">
              <a:solidFill>
                <a:schemeClr val="tx1"/>
              </a:solidFill>
            </a:endParaRPr>
          </a:p>
          <a:p>
            <a:pPr lvl="1"/>
            <a:r>
              <a:rPr lang="en-US" sz="2000" dirty="0">
                <a:solidFill>
                  <a:schemeClr val="tx1"/>
                </a:solidFill>
              </a:rPr>
              <a:t>Maternal &amp; Infant Health</a:t>
            </a:r>
          </a:p>
          <a:p>
            <a:pPr lvl="1"/>
            <a:r>
              <a:rPr lang="en-US" sz="2000" dirty="0">
                <a:solidFill>
                  <a:schemeClr val="tx1"/>
                </a:solidFill>
              </a:rPr>
              <a:t>Substance Use Disorder (SUD)</a:t>
            </a:r>
          </a:p>
          <a:p>
            <a:pPr lvl="1"/>
            <a:r>
              <a:rPr lang="en-US" sz="2000" dirty="0">
                <a:solidFill>
                  <a:schemeClr val="tx1"/>
                </a:solidFill>
              </a:rPr>
              <a:t>Social Determinants of Health (SDOH)</a:t>
            </a:r>
          </a:p>
          <a:p>
            <a:pPr lvl="1"/>
            <a:r>
              <a:rPr lang="en-US" sz="2000" dirty="0">
                <a:solidFill>
                  <a:schemeClr val="tx1"/>
                </a:solidFill>
              </a:rPr>
              <a:t>Behavioral Health</a:t>
            </a:r>
          </a:p>
          <a:p>
            <a:endParaRPr lang="en-US" dirty="0"/>
          </a:p>
        </p:txBody>
      </p:sp>
    </p:spTree>
    <p:extLst>
      <p:ext uri="{BB962C8B-B14F-4D97-AF65-F5344CB8AC3E}">
        <p14:creationId xmlns:p14="http://schemas.microsoft.com/office/powerpoint/2010/main" val="996502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2B7E1B-92BD-FCFE-EF49-78D0BAAC4C8F}"/>
              </a:ext>
            </a:extLst>
          </p:cNvPr>
          <p:cNvSpPr>
            <a:spLocks noGrp="1"/>
          </p:cNvSpPr>
          <p:nvPr>
            <p:ph type="ctrTitle"/>
          </p:nvPr>
        </p:nvSpPr>
        <p:spPr>
          <a:xfrm>
            <a:off x="1524000" y="2527300"/>
            <a:ext cx="9144000" cy="1803400"/>
          </a:xfrm>
        </p:spPr>
        <p:txBody>
          <a:bodyPr/>
          <a:lstStyle/>
          <a:p>
            <a:r>
              <a:rPr lang="en-US" b="1" dirty="0">
                <a:effectLst>
                  <a:outerShdw blurRad="38100" dist="38100" dir="2700000" algn="tl">
                    <a:srgbClr val="000000">
                      <a:alpha val="43137"/>
                    </a:srgbClr>
                  </a:outerShdw>
                </a:effectLst>
              </a:rPr>
              <a:t>2025 Continuance of </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Existing Programs</a:t>
            </a:r>
          </a:p>
        </p:txBody>
      </p:sp>
    </p:spTree>
    <p:extLst>
      <p:ext uri="{BB962C8B-B14F-4D97-AF65-F5344CB8AC3E}">
        <p14:creationId xmlns:p14="http://schemas.microsoft.com/office/powerpoint/2010/main" val="273682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E0B7-1D66-E3A2-1AB5-6549569907E6}"/>
              </a:ext>
            </a:extLst>
          </p:cNvPr>
          <p:cNvSpPr>
            <a:spLocks noGrp="1"/>
          </p:cNvSpPr>
          <p:nvPr>
            <p:ph type="title"/>
          </p:nvPr>
        </p:nvSpPr>
        <p:spPr>
          <a:xfrm>
            <a:off x="611133" y="295957"/>
            <a:ext cx="10302010" cy="1325563"/>
          </a:xfrm>
        </p:spPr>
        <p:txBody>
          <a:bodyPr>
            <a:normAutofit/>
          </a:bodyPr>
          <a:lstStyle/>
          <a:p>
            <a:r>
              <a:rPr lang="en-US" sz="4000" b="1" dirty="0">
                <a:effectLst>
                  <a:outerShdw blurRad="38100" dist="38100" dir="2700000" algn="tl">
                    <a:srgbClr val="000000">
                      <a:alpha val="43137"/>
                    </a:srgbClr>
                  </a:outerShdw>
                </a:effectLst>
              </a:rPr>
              <a:t>2025 My Health Pays® Member Incentives</a:t>
            </a:r>
          </a:p>
        </p:txBody>
      </p:sp>
      <p:sp>
        <p:nvSpPr>
          <p:cNvPr id="3" name="Content Placeholder 2">
            <a:extLst>
              <a:ext uri="{FF2B5EF4-FFF2-40B4-BE49-F238E27FC236}">
                <a16:creationId xmlns:a16="http://schemas.microsoft.com/office/drawing/2014/main" id="{098713E9-8C6C-F57A-F63B-93CCA5E24488}"/>
              </a:ext>
            </a:extLst>
          </p:cNvPr>
          <p:cNvSpPr>
            <a:spLocks noGrp="1"/>
          </p:cNvSpPr>
          <p:nvPr>
            <p:ph idx="1"/>
          </p:nvPr>
        </p:nvSpPr>
        <p:spPr>
          <a:xfrm>
            <a:off x="744135" y="1568156"/>
            <a:ext cx="6300674" cy="4981045"/>
          </a:xfrm>
        </p:spPr>
        <p:txBody>
          <a:bodyPr>
            <a:normAutofit/>
          </a:bodyPr>
          <a:lstStyle/>
          <a:p>
            <a:pPr marL="0" indent="0">
              <a:buNone/>
            </a:pPr>
            <a:r>
              <a:rPr lang="en-US" sz="2200" dirty="0"/>
              <a:t>My Health Pays</a:t>
            </a:r>
            <a:r>
              <a:rPr lang="en-US" sz="2200" baseline="30000" dirty="0"/>
              <a:t>® </a:t>
            </a:r>
            <a:r>
              <a:rPr lang="en-US" sz="2200" dirty="0"/>
              <a:t>rewards members for the healthy decisions they make daily. Members can complete clinical activities and participate in challenges and power-ups, to earn rewards (up to </a:t>
            </a:r>
            <a:r>
              <a:rPr lang="en-US" sz="2200" b="1" dirty="0"/>
              <a:t>5,000</a:t>
            </a:r>
            <a:r>
              <a:rPr lang="en-US" sz="2200" dirty="0"/>
              <a:t>) that convert into money (</a:t>
            </a:r>
            <a:r>
              <a:rPr lang="en-US" sz="2200" i="1" dirty="0"/>
              <a:t>up to </a:t>
            </a:r>
            <a:r>
              <a:rPr lang="en-US" sz="2200" b="1" i="1" dirty="0"/>
              <a:t>$500</a:t>
            </a:r>
            <a:r>
              <a:rPr lang="en-US" sz="2200" dirty="0"/>
              <a:t>). The money can be used to shop at the Rewards Store online or used towards healthcare related costs or monthly bills, including:</a:t>
            </a:r>
          </a:p>
          <a:p>
            <a:pPr marL="0" indent="0">
              <a:buNone/>
            </a:pPr>
            <a:endParaRPr lang="en-US" sz="800" dirty="0"/>
          </a:p>
          <a:p>
            <a:pPr marL="285750" indent="-285750"/>
            <a:r>
              <a:rPr lang="en-US" sz="2200" dirty="0"/>
              <a:t>Copays, deductibles, coinsurance</a:t>
            </a:r>
          </a:p>
          <a:p>
            <a:pPr marL="285750" indent="-285750"/>
            <a:r>
              <a:rPr lang="en-US" sz="2200" dirty="0"/>
              <a:t>Utilities (gas, electric, water)</a:t>
            </a:r>
          </a:p>
          <a:p>
            <a:pPr marL="285750" indent="-285750"/>
            <a:r>
              <a:rPr lang="en-US" sz="2200" dirty="0"/>
              <a:t>Telecommunication (cell phone)</a:t>
            </a:r>
          </a:p>
          <a:p>
            <a:pPr marL="285750" indent="-285750"/>
            <a:r>
              <a:rPr lang="en-US" sz="2200" dirty="0"/>
              <a:t>Transportation, Education, Rent, Childcare</a:t>
            </a:r>
          </a:p>
          <a:p>
            <a:endParaRPr lang="en-US" sz="2000" dirty="0"/>
          </a:p>
        </p:txBody>
      </p:sp>
      <p:sp>
        <p:nvSpPr>
          <p:cNvPr id="5" name="TextBox 4">
            <a:extLst>
              <a:ext uri="{FF2B5EF4-FFF2-40B4-BE49-F238E27FC236}">
                <a16:creationId xmlns:a16="http://schemas.microsoft.com/office/drawing/2014/main" id="{34F8856D-9E24-002F-ED0E-1508FDC5BE06}"/>
              </a:ext>
            </a:extLst>
          </p:cNvPr>
          <p:cNvSpPr txBox="1"/>
          <p:nvPr/>
        </p:nvSpPr>
        <p:spPr>
          <a:xfrm>
            <a:off x="7591842" y="5623346"/>
            <a:ext cx="3962400" cy="707886"/>
          </a:xfrm>
          <a:prstGeom prst="rect">
            <a:avLst/>
          </a:prstGeom>
          <a:noFill/>
          <a:ln>
            <a:solidFill>
              <a:schemeClr val="tx2"/>
            </a:solidFill>
          </a:ln>
        </p:spPr>
        <p:txBody>
          <a:bodyPr wrap="square" rtlCol="0">
            <a:spAutoFit/>
          </a:bodyPr>
          <a:lstStyle/>
          <a:p>
            <a:pPr algn="ctr"/>
            <a:r>
              <a:rPr lang="en-US" sz="2000" dirty="0"/>
              <a:t>Points to Dollar Conversion Rate</a:t>
            </a:r>
          </a:p>
          <a:p>
            <a:pPr algn="ctr"/>
            <a:r>
              <a:rPr lang="en-US" sz="2000" dirty="0"/>
              <a:t>10 points = $1</a:t>
            </a:r>
          </a:p>
        </p:txBody>
      </p:sp>
      <p:pic>
        <p:nvPicPr>
          <p:cNvPr id="23" name="Picture 22">
            <a:extLst>
              <a:ext uri="{FF2B5EF4-FFF2-40B4-BE49-F238E27FC236}">
                <a16:creationId xmlns:a16="http://schemas.microsoft.com/office/drawing/2014/main" id="{6D3580A1-CC45-455C-E009-674FE8F2BA73}"/>
              </a:ext>
            </a:extLst>
          </p:cNvPr>
          <p:cNvPicPr>
            <a:picLocks noChangeAspect="1"/>
          </p:cNvPicPr>
          <p:nvPr/>
        </p:nvPicPr>
        <p:blipFill>
          <a:blip r:embed="rId2"/>
          <a:stretch>
            <a:fillRect/>
          </a:stretch>
        </p:blipFill>
        <p:spPr>
          <a:xfrm>
            <a:off x="8005873" y="1568156"/>
            <a:ext cx="3134337" cy="804026"/>
          </a:xfrm>
          <a:prstGeom prst="rect">
            <a:avLst/>
          </a:prstGeom>
        </p:spPr>
      </p:pic>
      <p:pic>
        <p:nvPicPr>
          <p:cNvPr id="24" name="Picture 23">
            <a:extLst>
              <a:ext uri="{FF2B5EF4-FFF2-40B4-BE49-F238E27FC236}">
                <a16:creationId xmlns:a16="http://schemas.microsoft.com/office/drawing/2014/main" id="{FD3E2B58-01EC-C185-1BA0-6A9B6AADAF98}"/>
              </a:ext>
            </a:extLst>
          </p:cNvPr>
          <p:cNvPicPr>
            <a:picLocks noChangeAspect="1"/>
          </p:cNvPicPr>
          <p:nvPr/>
        </p:nvPicPr>
        <p:blipFill rotWithShape="1">
          <a:blip r:embed="rId3"/>
          <a:srcRect l="5895" r="1"/>
          <a:stretch/>
        </p:blipFill>
        <p:spPr>
          <a:xfrm>
            <a:off x="8194065" y="2560941"/>
            <a:ext cx="978928" cy="1231479"/>
          </a:xfrm>
          <a:prstGeom prst="rect">
            <a:avLst/>
          </a:prstGeom>
        </p:spPr>
      </p:pic>
      <p:pic>
        <p:nvPicPr>
          <p:cNvPr id="25" name="Picture 24">
            <a:extLst>
              <a:ext uri="{FF2B5EF4-FFF2-40B4-BE49-F238E27FC236}">
                <a16:creationId xmlns:a16="http://schemas.microsoft.com/office/drawing/2014/main" id="{EB612941-6CF8-0BF3-1B29-DEDF11CCF21B}"/>
              </a:ext>
            </a:extLst>
          </p:cNvPr>
          <p:cNvPicPr>
            <a:picLocks noChangeAspect="1"/>
          </p:cNvPicPr>
          <p:nvPr/>
        </p:nvPicPr>
        <p:blipFill>
          <a:blip r:embed="rId4"/>
          <a:stretch>
            <a:fillRect/>
          </a:stretch>
        </p:blipFill>
        <p:spPr>
          <a:xfrm>
            <a:off x="8194066" y="4079738"/>
            <a:ext cx="978927" cy="1256290"/>
          </a:xfrm>
          <a:prstGeom prst="rect">
            <a:avLst/>
          </a:prstGeom>
        </p:spPr>
      </p:pic>
      <p:pic>
        <p:nvPicPr>
          <p:cNvPr id="26" name="Picture 25">
            <a:extLst>
              <a:ext uri="{FF2B5EF4-FFF2-40B4-BE49-F238E27FC236}">
                <a16:creationId xmlns:a16="http://schemas.microsoft.com/office/drawing/2014/main" id="{E60B2790-8C91-A12D-ADD1-89158186219D}"/>
              </a:ext>
            </a:extLst>
          </p:cNvPr>
          <p:cNvPicPr>
            <a:picLocks noChangeAspect="1"/>
          </p:cNvPicPr>
          <p:nvPr/>
        </p:nvPicPr>
        <p:blipFill rotWithShape="1">
          <a:blip r:embed="rId5"/>
          <a:srcRect l="8584"/>
          <a:stretch/>
        </p:blipFill>
        <p:spPr>
          <a:xfrm>
            <a:off x="9953269" y="2541819"/>
            <a:ext cx="978928" cy="1269724"/>
          </a:xfrm>
          <a:prstGeom prst="rect">
            <a:avLst/>
          </a:prstGeom>
        </p:spPr>
      </p:pic>
      <p:pic>
        <p:nvPicPr>
          <p:cNvPr id="27" name="Picture 26">
            <a:extLst>
              <a:ext uri="{FF2B5EF4-FFF2-40B4-BE49-F238E27FC236}">
                <a16:creationId xmlns:a16="http://schemas.microsoft.com/office/drawing/2014/main" id="{B4E5DCBD-83A9-1F76-C0FB-7CE544D4B062}"/>
              </a:ext>
            </a:extLst>
          </p:cNvPr>
          <p:cNvPicPr>
            <a:picLocks noChangeAspect="1"/>
          </p:cNvPicPr>
          <p:nvPr/>
        </p:nvPicPr>
        <p:blipFill>
          <a:blip r:embed="rId6"/>
          <a:stretch>
            <a:fillRect/>
          </a:stretch>
        </p:blipFill>
        <p:spPr>
          <a:xfrm>
            <a:off x="9972323" y="4079738"/>
            <a:ext cx="940820" cy="1254426"/>
          </a:xfrm>
          <a:prstGeom prst="rect">
            <a:avLst/>
          </a:prstGeom>
        </p:spPr>
      </p:pic>
    </p:spTree>
    <p:extLst>
      <p:ext uri="{BB962C8B-B14F-4D97-AF65-F5344CB8AC3E}">
        <p14:creationId xmlns:p14="http://schemas.microsoft.com/office/powerpoint/2010/main" val="72252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8713E9-8C6C-F57A-F63B-93CCA5E24488}"/>
              </a:ext>
            </a:extLst>
          </p:cNvPr>
          <p:cNvSpPr>
            <a:spLocks noGrp="1"/>
          </p:cNvSpPr>
          <p:nvPr>
            <p:ph idx="1"/>
          </p:nvPr>
        </p:nvSpPr>
        <p:spPr>
          <a:xfrm>
            <a:off x="611133" y="1519238"/>
            <a:ext cx="6048375" cy="4803775"/>
          </a:xfrm>
        </p:spPr>
        <p:txBody>
          <a:bodyPr>
            <a:normAutofit fontScale="25000" lnSpcReduction="20000"/>
          </a:bodyPr>
          <a:lstStyle/>
          <a:p>
            <a:pPr marL="0" indent="0">
              <a:buNone/>
            </a:pPr>
            <a:r>
              <a:rPr lang="en-US" sz="8000" dirty="0"/>
              <a:t>Members will continue to have the opportunity to earn up to $500 or 5,000 points in rewards to be redeemed at the Rewards store online or used towards healthcare related costs or monthly bills. </a:t>
            </a:r>
          </a:p>
          <a:p>
            <a:pPr marL="0" indent="0">
              <a:buNone/>
            </a:pPr>
            <a:r>
              <a:rPr lang="en-US" sz="8000" dirty="0"/>
              <a:t>2025 Challenge and Power-Up content is under creative  development.</a:t>
            </a:r>
          </a:p>
          <a:p>
            <a:pPr marL="0" indent="0">
              <a:buNone/>
            </a:pPr>
            <a:endParaRPr lang="en-US" sz="3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rgbClr val="CB177D"/>
                </a:solidFill>
                <a:effectLst/>
                <a:uLnTx/>
                <a:uFillTx/>
                <a:ea typeface="+mn-ea"/>
                <a:cs typeface="+mn-cs"/>
              </a:rPr>
              <a:t>What is a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0" b="0" i="0" dirty="0">
                <a:solidFill>
                  <a:srgbClr val="000000"/>
                </a:solidFill>
                <a:effectLst/>
              </a:rPr>
              <a:t>These are activities that are available on the My Health Pays</a:t>
            </a:r>
            <a:r>
              <a:rPr lang="en-US" sz="8000" b="0" i="0" baseline="30000" dirty="0">
                <a:solidFill>
                  <a:srgbClr val="000000"/>
                </a:solidFill>
                <a:effectLst/>
              </a:rPr>
              <a:t>®</a:t>
            </a:r>
            <a:r>
              <a:rPr lang="en-US" sz="8000" b="0" i="0" dirty="0">
                <a:solidFill>
                  <a:srgbClr val="000000"/>
                </a:solidFill>
                <a:effectLst/>
              </a:rPr>
              <a:t> portal. Challenges help you set and reach certain goals at your own pace. Example: track spending habits </a:t>
            </a:r>
            <a:r>
              <a:rPr lang="en-US" sz="8000" dirty="0">
                <a:solidFill>
                  <a:srgbClr val="000000"/>
                </a:solidFill>
              </a:rPr>
              <a:t>and </a:t>
            </a:r>
            <a:r>
              <a:rPr lang="en-US" sz="8000" b="0" i="0" dirty="0">
                <a:solidFill>
                  <a:srgbClr val="000000"/>
                </a:solidFill>
                <a:effectLst/>
              </a:rPr>
              <a:t>increase savings to promote debt reduction.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0" b="0" i="0" dirty="0">
              <a:solidFill>
                <a:srgbClr val="00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rgbClr val="CB177D"/>
                </a:solidFill>
                <a:effectLst/>
                <a:uLnTx/>
                <a:uFillTx/>
                <a:ea typeface="+mn-ea"/>
                <a:cs typeface="+mn-cs"/>
              </a:rPr>
              <a:t>What is a Power-Up?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0" b="0" i="0" dirty="0">
                <a:solidFill>
                  <a:srgbClr val="000000"/>
                </a:solidFill>
                <a:effectLst/>
              </a:rPr>
              <a:t>These are activities that are available on the My Health Pays</a:t>
            </a:r>
            <a:r>
              <a:rPr lang="en-US" sz="8000" b="0" i="0" baseline="30000" dirty="0">
                <a:solidFill>
                  <a:srgbClr val="000000"/>
                </a:solidFill>
                <a:effectLst/>
              </a:rPr>
              <a:t>®</a:t>
            </a:r>
            <a:r>
              <a:rPr lang="en-US" sz="8000" b="0" i="0" dirty="0">
                <a:solidFill>
                  <a:srgbClr val="000000"/>
                </a:solidFill>
                <a:effectLst/>
              </a:rPr>
              <a:t> portal. Power-Ups are quick activities you can do in a shorter amount of time. Example: watch an educational video or read an article on topics such as reducing debt or being kind to yourself. </a:t>
            </a:r>
          </a:p>
          <a:p>
            <a:endParaRPr lang="en-US" dirty="0"/>
          </a:p>
        </p:txBody>
      </p:sp>
      <p:graphicFrame>
        <p:nvGraphicFramePr>
          <p:cNvPr id="5" name="Table 4">
            <a:extLst>
              <a:ext uri="{FF2B5EF4-FFF2-40B4-BE49-F238E27FC236}">
                <a16:creationId xmlns:a16="http://schemas.microsoft.com/office/drawing/2014/main" id="{E4F071D5-40B0-C12E-5188-82D4418EA3DE}"/>
              </a:ext>
            </a:extLst>
          </p:cNvPr>
          <p:cNvGraphicFramePr>
            <a:graphicFrameLocks noGrp="1"/>
          </p:cNvGraphicFramePr>
          <p:nvPr>
            <p:extLst>
              <p:ext uri="{D42A27DB-BD31-4B8C-83A1-F6EECF244321}">
                <p14:modId xmlns:p14="http://schemas.microsoft.com/office/powerpoint/2010/main" val="3200340394"/>
              </p:ext>
            </p:extLst>
          </p:nvPr>
        </p:nvGraphicFramePr>
        <p:xfrm>
          <a:off x="6886575" y="1310640"/>
          <a:ext cx="4886325" cy="5394960"/>
        </p:xfrm>
        <a:graphic>
          <a:graphicData uri="http://schemas.openxmlformats.org/drawingml/2006/table">
            <a:tbl>
              <a:tblPr firstRow="1" bandRow="1">
                <a:tableStyleId>{68D230F3-CF80-4859-8CE7-A43EE81993B5}</a:tableStyleId>
              </a:tblPr>
              <a:tblGrid>
                <a:gridCol w="3291840">
                  <a:extLst>
                    <a:ext uri="{9D8B030D-6E8A-4147-A177-3AD203B41FA5}">
                      <a16:colId xmlns:a16="http://schemas.microsoft.com/office/drawing/2014/main" val="744123611"/>
                    </a:ext>
                  </a:extLst>
                </a:gridCol>
                <a:gridCol w="771525">
                  <a:extLst>
                    <a:ext uri="{9D8B030D-6E8A-4147-A177-3AD203B41FA5}">
                      <a16:colId xmlns:a16="http://schemas.microsoft.com/office/drawing/2014/main" val="1059911100"/>
                    </a:ext>
                  </a:extLst>
                </a:gridCol>
                <a:gridCol w="822960">
                  <a:extLst>
                    <a:ext uri="{9D8B030D-6E8A-4147-A177-3AD203B41FA5}">
                      <a16:colId xmlns:a16="http://schemas.microsoft.com/office/drawing/2014/main" val="1539766783"/>
                    </a:ext>
                  </a:extLst>
                </a:gridCol>
              </a:tblGrid>
              <a:tr h="457200">
                <a:tc>
                  <a:txBody>
                    <a:bodyPr/>
                    <a:lstStyle/>
                    <a:p>
                      <a:pPr algn="ctr"/>
                      <a:r>
                        <a:rPr lang="en-US" sz="1100" dirty="0"/>
                        <a:t>Activity</a:t>
                      </a:r>
                      <a:endParaRPr lang="en-US" sz="1100" dirty="0">
                        <a:latin typeface="+mn-lt"/>
                      </a:endParaRPr>
                    </a:p>
                  </a:txBody>
                  <a:tcPr anchor="ctr" anchorCtr="1"/>
                </a:tc>
                <a:tc>
                  <a:txBody>
                    <a:bodyPr/>
                    <a:lstStyle/>
                    <a:p>
                      <a:pPr algn="ctr"/>
                      <a:r>
                        <a:rPr lang="en-US" sz="900" dirty="0"/>
                        <a:t>2025 Points Value</a:t>
                      </a:r>
                      <a:endParaRPr lang="en-US" sz="900" dirty="0">
                        <a:latin typeface="+mn-lt"/>
                      </a:endParaRPr>
                    </a:p>
                  </a:txBody>
                  <a:tcPr anchor="ctr" anchorCtr="1"/>
                </a:tc>
                <a:tc>
                  <a:txBody>
                    <a:bodyPr/>
                    <a:lstStyle/>
                    <a:p>
                      <a:pPr algn="ctr"/>
                      <a:r>
                        <a:rPr lang="en-US" sz="900" dirty="0"/>
                        <a:t>2025 Dollar Amount</a:t>
                      </a:r>
                      <a:endParaRPr lang="en-US" sz="900" dirty="0">
                        <a:latin typeface="+mn-lt"/>
                      </a:endParaRPr>
                    </a:p>
                  </a:txBody>
                  <a:tcPr anchor="ctr" anchorCtr="1"/>
                </a:tc>
                <a:extLst>
                  <a:ext uri="{0D108BD9-81ED-4DB2-BD59-A6C34878D82A}">
                    <a16:rowId xmlns:a16="http://schemas.microsoft.com/office/drawing/2014/main" val="2103656387"/>
                  </a:ext>
                </a:extLst>
              </a:tr>
              <a:tr h="0">
                <a:tc>
                  <a:txBody>
                    <a:bodyPr/>
                    <a:lstStyle/>
                    <a:p>
                      <a:r>
                        <a:rPr lang="en-US" sz="1200" dirty="0"/>
                        <a:t>Annual Wellness Visit</a:t>
                      </a:r>
                      <a:endParaRPr lang="en-US" sz="1200" dirty="0">
                        <a:latin typeface="+mn-lt"/>
                      </a:endParaRPr>
                    </a:p>
                  </a:txBody>
                  <a:tcPr/>
                </a:tc>
                <a:tc>
                  <a:txBody>
                    <a:bodyPr/>
                    <a:lstStyle/>
                    <a:p>
                      <a:pPr algn="ctr"/>
                      <a:r>
                        <a:rPr lang="en-US" sz="1200"/>
                        <a:t>500</a:t>
                      </a:r>
                      <a:endParaRPr lang="en-US" sz="1200" dirty="0">
                        <a:latin typeface="+mn-lt"/>
                      </a:endParaRPr>
                    </a:p>
                  </a:txBody>
                  <a:tcPr/>
                </a:tc>
                <a:tc>
                  <a:txBody>
                    <a:bodyPr/>
                    <a:lstStyle/>
                    <a:p>
                      <a:pPr algn="ctr"/>
                      <a:r>
                        <a:rPr lang="en-US" sz="1200"/>
                        <a:t>$50</a:t>
                      </a:r>
                      <a:endParaRPr lang="en-US" sz="1200" dirty="0">
                        <a:latin typeface="+mn-lt"/>
                      </a:endParaRPr>
                    </a:p>
                  </a:txBody>
                  <a:tcPr/>
                </a:tc>
                <a:extLst>
                  <a:ext uri="{0D108BD9-81ED-4DB2-BD59-A6C34878D82A}">
                    <a16:rowId xmlns:a16="http://schemas.microsoft.com/office/drawing/2014/main" val="12443810"/>
                  </a:ext>
                </a:extLst>
              </a:tr>
              <a:tr h="0">
                <a:tc>
                  <a:txBody>
                    <a:bodyPr/>
                    <a:lstStyle/>
                    <a:p>
                      <a:r>
                        <a:rPr lang="en-US" sz="1200">
                          <a:latin typeface="+mn-lt"/>
                        </a:rPr>
                        <a:t>Wellbeing Survey/Mini Screener</a:t>
                      </a:r>
                      <a:endParaRPr lang="en-US" sz="1200" dirty="0">
                        <a:latin typeface="+mn-lt"/>
                      </a:endParaRPr>
                    </a:p>
                  </a:txBody>
                  <a:tcPr/>
                </a:tc>
                <a:tc>
                  <a:txBody>
                    <a:bodyPr/>
                    <a:lstStyle/>
                    <a:p>
                      <a:pPr algn="ctr"/>
                      <a:r>
                        <a:rPr lang="en-US" sz="1200">
                          <a:latin typeface="+mn-lt"/>
                        </a:rPr>
                        <a:t>500</a:t>
                      </a:r>
                      <a:endParaRPr lang="en-US" sz="1200" dirty="0">
                        <a:latin typeface="+mn-lt"/>
                      </a:endParaRPr>
                    </a:p>
                  </a:txBody>
                  <a:tcPr/>
                </a:tc>
                <a:tc>
                  <a:txBody>
                    <a:bodyPr/>
                    <a:lstStyle/>
                    <a:p>
                      <a:pPr algn="ctr"/>
                      <a:r>
                        <a:rPr lang="en-US" sz="1200">
                          <a:latin typeface="+mn-lt"/>
                        </a:rPr>
                        <a:t>$50</a:t>
                      </a:r>
                      <a:endParaRPr lang="en-US" sz="1200" dirty="0">
                        <a:latin typeface="+mn-lt"/>
                      </a:endParaRPr>
                    </a:p>
                  </a:txBody>
                  <a:tcPr/>
                </a:tc>
                <a:extLst>
                  <a:ext uri="{0D108BD9-81ED-4DB2-BD59-A6C34878D82A}">
                    <a16:rowId xmlns:a16="http://schemas.microsoft.com/office/drawing/2014/main" val="1022341836"/>
                  </a:ext>
                </a:extLst>
              </a:tr>
              <a:tr h="0">
                <a:tc>
                  <a:txBody>
                    <a:bodyPr/>
                    <a:lstStyle/>
                    <a:p>
                      <a:r>
                        <a:rPr lang="en-US" sz="1200"/>
                        <a:t>Comprehensive Diabetes Management Challenge</a:t>
                      </a:r>
                      <a:endParaRPr lang="en-US" sz="1200" dirty="0">
                        <a:latin typeface="+mn-lt"/>
                      </a:endParaRPr>
                    </a:p>
                  </a:txBody>
                  <a:tcPr/>
                </a:tc>
                <a:tc>
                  <a:txBody>
                    <a:bodyPr/>
                    <a:lstStyle/>
                    <a:p>
                      <a:pPr algn="ctr"/>
                      <a:r>
                        <a:rPr lang="en-US" sz="1200"/>
                        <a:t>1000</a:t>
                      </a:r>
                      <a:endParaRPr lang="en-US" sz="1200" dirty="0">
                        <a:latin typeface="+mn-lt"/>
                      </a:endParaRPr>
                    </a:p>
                  </a:txBody>
                  <a:tcPr/>
                </a:tc>
                <a:tc>
                  <a:txBody>
                    <a:bodyPr/>
                    <a:lstStyle/>
                    <a:p>
                      <a:pPr algn="ctr"/>
                      <a:r>
                        <a:rPr lang="en-US" sz="1200"/>
                        <a:t>$100</a:t>
                      </a:r>
                      <a:endParaRPr lang="en-US" sz="1200" dirty="0">
                        <a:latin typeface="+mn-lt"/>
                      </a:endParaRPr>
                    </a:p>
                  </a:txBody>
                  <a:tcPr/>
                </a:tc>
                <a:extLst>
                  <a:ext uri="{0D108BD9-81ED-4DB2-BD59-A6C34878D82A}">
                    <a16:rowId xmlns:a16="http://schemas.microsoft.com/office/drawing/2014/main" val="1999207375"/>
                  </a:ext>
                </a:extLst>
              </a:tr>
              <a:tr h="0">
                <a:tc>
                  <a:txBody>
                    <a:bodyPr/>
                    <a:lstStyle/>
                    <a:p>
                      <a:r>
                        <a:rPr lang="en-US" sz="1200"/>
                        <a:t>Comprehensive Care Management Participation</a:t>
                      </a:r>
                      <a:endParaRPr lang="en-US" sz="1200" dirty="0">
                        <a:latin typeface="+mn-lt"/>
                      </a:endParaRPr>
                    </a:p>
                  </a:txBody>
                  <a:tcPr/>
                </a:tc>
                <a:tc>
                  <a:txBody>
                    <a:bodyPr/>
                    <a:lstStyle/>
                    <a:p>
                      <a:pPr algn="ctr"/>
                      <a:r>
                        <a:rPr lang="en-US" sz="1200"/>
                        <a:t>1500</a:t>
                      </a:r>
                      <a:endParaRPr lang="en-US" sz="1200" dirty="0">
                        <a:latin typeface="+mn-lt"/>
                      </a:endParaRPr>
                    </a:p>
                  </a:txBody>
                  <a:tcPr/>
                </a:tc>
                <a:tc>
                  <a:txBody>
                    <a:bodyPr/>
                    <a:lstStyle/>
                    <a:p>
                      <a:pPr algn="ctr"/>
                      <a:r>
                        <a:rPr lang="en-US" sz="1200"/>
                        <a:t>$150</a:t>
                      </a:r>
                      <a:endParaRPr lang="en-US" sz="1200" dirty="0">
                        <a:latin typeface="+mn-lt"/>
                      </a:endParaRPr>
                    </a:p>
                  </a:txBody>
                  <a:tcPr/>
                </a:tc>
                <a:extLst>
                  <a:ext uri="{0D108BD9-81ED-4DB2-BD59-A6C34878D82A}">
                    <a16:rowId xmlns:a16="http://schemas.microsoft.com/office/drawing/2014/main" val="1373476841"/>
                  </a:ext>
                </a:extLst>
              </a:tr>
              <a:tr h="0">
                <a:tc>
                  <a:txBody>
                    <a:bodyPr/>
                    <a:lstStyle/>
                    <a:p>
                      <a:r>
                        <a:rPr lang="en-US" sz="1200" dirty="0"/>
                        <a:t>Risk Assessment</a:t>
                      </a:r>
                      <a:endParaRPr lang="en-US" sz="1200" dirty="0">
                        <a:latin typeface="+mn-lt"/>
                      </a:endParaRPr>
                    </a:p>
                  </a:txBody>
                  <a:tcPr/>
                </a:tc>
                <a:tc>
                  <a:txBody>
                    <a:bodyPr/>
                    <a:lstStyle/>
                    <a:p>
                      <a:pPr algn="ctr"/>
                      <a:r>
                        <a:rPr lang="en-US" sz="1200"/>
                        <a:t>2500</a:t>
                      </a:r>
                      <a:endParaRPr lang="en-US" sz="1200" dirty="0">
                        <a:latin typeface="+mn-lt"/>
                      </a:endParaRPr>
                    </a:p>
                  </a:txBody>
                  <a:tcPr/>
                </a:tc>
                <a:tc>
                  <a:txBody>
                    <a:bodyPr/>
                    <a:lstStyle/>
                    <a:p>
                      <a:pPr algn="ctr"/>
                      <a:r>
                        <a:rPr lang="en-US" sz="1200"/>
                        <a:t>$250</a:t>
                      </a:r>
                      <a:endParaRPr lang="en-US" sz="1200" dirty="0">
                        <a:latin typeface="+mn-lt"/>
                      </a:endParaRPr>
                    </a:p>
                  </a:txBody>
                  <a:tcPr/>
                </a:tc>
                <a:extLst>
                  <a:ext uri="{0D108BD9-81ED-4DB2-BD59-A6C34878D82A}">
                    <a16:rowId xmlns:a16="http://schemas.microsoft.com/office/drawing/2014/main" val="604224689"/>
                  </a:ext>
                </a:extLst>
              </a:tr>
              <a:tr h="0">
                <a:tc>
                  <a:txBody>
                    <a:bodyPr/>
                    <a:lstStyle/>
                    <a:p>
                      <a:r>
                        <a:rPr lang="en-US" sz="1200"/>
                        <a:t>Childhood Immunizations </a:t>
                      </a:r>
                      <a:endParaRPr lang="en-US" sz="1200" dirty="0">
                        <a:latin typeface="+mn-lt"/>
                      </a:endParaRPr>
                    </a:p>
                  </a:txBody>
                  <a:tcPr/>
                </a:tc>
                <a:tc>
                  <a:txBody>
                    <a:bodyPr/>
                    <a:lstStyle/>
                    <a:p>
                      <a:pPr algn="ctr"/>
                      <a:r>
                        <a:rPr lang="en-US" sz="1200" dirty="0"/>
                        <a:t>250</a:t>
                      </a:r>
                      <a:endParaRPr lang="en-US" sz="1200" dirty="0">
                        <a:latin typeface="+mn-lt"/>
                      </a:endParaRPr>
                    </a:p>
                  </a:txBody>
                  <a:tcPr/>
                </a:tc>
                <a:tc>
                  <a:txBody>
                    <a:bodyPr/>
                    <a:lstStyle/>
                    <a:p>
                      <a:pPr algn="ctr"/>
                      <a:r>
                        <a:rPr lang="en-US" sz="1200"/>
                        <a:t>$25</a:t>
                      </a:r>
                      <a:endParaRPr lang="en-US" sz="1200" dirty="0">
                        <a:latin typeface="+mn-lt"/>
                      </a:endParaRPr>
                    </a:p>
                  </a:txBody>
                  <a:tcPr/>
                </a:tc>
                <a:extLst>
                  <a:ext uri="{0D108BD9-81ED-4DB2-BD59-A6C34878D82A}">
                    <a16:rowId xmlns:a16="http://schemas.microsoft.com/office/drawing/2014/main" val="741221258"/>
                  </a:ext>
                </a:extLst>
              </a:tr>
              <a:tr h="0">
                <a:tc>
                  <a:txBody>
                    <a:bodyPr/>
                    <a:lstStyle/>
                    <a:p>
                      <a:r>
                        <a:rPr lang="en-US" sz="1200"/>
                        <a:t>Child Vision Screening</a:t>
                      </a:r>
                      <a:endParaRPr lang="en-US" sz="1200" dirty="0">
                        <a:latin typeface="+mn-lt"/>
                      </a:endParaRPr>
                    </a:p>
                  </a:txBody>
                  <a:tcPr/>
                </a:tc>
                <a:tc>
                  <a:txBody>
                    <a:bodyPr/>
                    <a:lstStyle/>
                    <a:p>
                      <a:pPr algn="ctr"/>
                      <a:r>
                        <a:rPr lang="en-US" sz="1200" dirty="0"/>
                        <a:t>250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a:ln>
                            <a:noFill/>
                          </a:ln>
                          <a:solidFill>
                            <a:prstClr val="black"/>
                          </a:solidFill>
                          <a:effectLst/>
                          <a:uLnTx/>
                          <a:uFillTx/>
                        </a:rPr>
                        <a:t>$25</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3095414619"/>
                  </a:ext>
                </a:extLst>
              </a:tr>
              <a:tr h="0">
                <a:tc>
                  <a:txBody>
                    <a:bodyPr/>
                    <a:lstStyle/>
                    <a:p>
                      <a:r>
                        <a:rPr lang="en-US" sz="1200" dirty="0"/>
                        <a:t>Cervical Cancer Screening </a:t>
                      </a:r>
                      <a:endParaRPr lang="en-US" sz="1200" dirty="0">
                        <a:latin typeface="+mn-lt"/>
                      </a:endParaRPr>
                    </a:p>
                  </a:txBody>
                  <a:tcPr/>
                </a:tc>
                <a:tc>
                  <a:txBody>
                    <a:bodyPr/>
                    <a:lstStyle/>
                    <a:p>
                      <a:pPr algn="ctr"/>
                      <a:r>
                        <a:rPr lang="en-US" sz="1200" dirty="0"/>
                        <a:t>250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a:ln>
                            <a:noFill/>
                          </a:ln>
                          <a:solidFill>
                            <a:prstClr val="black"/>
                          </a:solidFill>
                          <a:effectLst/>
                          <a:uLnTx/>
                          <a:uFillTx/>
                        </a:rPr>
                        <a:t>$25</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310493983"/>
                  </a:ext>
                </a:extLst>
              </a:tr>
              <a:tr h="0">
                <a:tc>
                  <a:txBody>
                    <a:bodyPr/>
                    <a:lstStyle/>
                    <a:p>
                      <a:r>
                        <a:rPr lang="en-US" sz="1200"/>
                        <a:t>Breast Cancer Screening</a:t>
                      </a:r>
                      <a:endParaRPr lang="en-US" sz="1200" dirty="0">
                        <a:latin typeface="+mn-lt"/>
                      </a:endParaRPr>
                    </a:p>
                  </a:txBody>
                  <a:tcPr/>
                </a:tc>
                <a:tc>
                  <a:txBody>
                    <a:bodyPr/>
                    <a:lstStyle/>
                    <a:p>
                      <a:pPr algn="ctr"/>
                      <a:r>
                        <a:rPr lang="en-US" sz="1200" dirty="0"/>
                        <a:t>250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a:ln>
                            <a:noFill/>
                          </a:ln>
                          <a:solidFill>
                            <a:prstClr val="black"/>
                          </a:solidFill>
                          <a:effectLst/>
                          <a:uLnTx/>
                          <a:uFillTx/>
                        </a:rPr>
                        <a:t>$25</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189744760"/>
                  </a:ext>
                </a:extLst>
              </a:tr>
              <a:tr h="0">
                <a:tc>
                  <a:txBody>
                    <a:bodyPr/>
                    <a:lstStyle/>
                    <a:p>
                      <a:r>
                        <a:rPr lang="en-US" sz="1200"/>
                        <a:t>Cholesterol Screening</a:t>
                      </a:r>
                      <a:endParaRPr lang="en-US" sz="1200" dirty="0">
                        <a:latin typeface="+mn-lt"/>
                      </a:endParaRPr>
                    </a:p>
                  </a:txBody>
                  <a:tcPr/>
                </a:tc>
                <a:tc>
                  <a:txBody>
                    <a:bodyPr/>
                    <a:lstStyle/>
                    <a:p>
                      <a:pPr algn="ctr"/>
                      <a:r>
                        <a:rPr lang="en-US" sz="1200"/>
                        <a:t>250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a:ln>
                            <a:noFill/>
                          </a:ln>
                          <a:solidFill>
                            <a:prstClr val="black"/>
                          </a:solidFill>
                          <a:effectLst/>
                          <a:uLnTx/>
                          <a:uFillTx/>
                        </a:rPr>
                        <a:t>$25</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436543244"/>
                  </a:ext>
                </a:extLst>
              </a:tr>
              <a:tr h="0">
                <a:tc>
                  <a:txBody>
                    <a:bodyPr/>
                    <a:lstStyle/>
                    <a:p>
                      <a:r>
                        <a:rPr lang="en-US" sz="1200"/>
                        <a:t>Colorectal Cancer Screening</a:t>
                      </a:r>
                      <a:endParaRPr lang="en-US" sz="1200" dirty="0">
                        <a:latin typeface="+mn-lt"/>
                      </a:endParaRPr>
                    </a:p>
                  </a:txBody>
                  <a:tcPr/>
                </a:tc>
                <a:tc>
                  <a:txBody>
                    <a:bodyPr/>
                    <a:lstStyle/>
                    <a:p>
                      <a:pPr algn="ctr"/>
                      <a:r>
                        <a:rPr lang="en-US" sz="1200" dirty="0"/>
                        <a:t>250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a:ln>
                            <a:noFill/>
                          </a:ln>
                          <a:solidFill>
                            <a:prstClr val="black"/>
                          </a:solidFill>
                          <a:effectLst/>
                          <a:uLnTx/>
                          <a:uFillTx/>
                        </a:rPr>
                        <a:t>$25</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50016854"/>
                  </a:ext>
                </a:extLst>
              </a:tr>
              <a:tr h="0">
                <a:tc>
                  <a:txBody>
                    <a:bodyPr/>
                    <a:lstStyle/>
                    <a:p>
                      <a:r>
                        <a:rPr lang="en-US" sz="1200"/>
                        <a:t>Launch Challenge</a:t>
                      </a:r>
                      <a:endParaRPr lang="en-US" sz="1200" dirty="0">
                        <a:latin typeface="+mn-lt"/>
                      </a:endParaRPr>
                    </a:p>
                  </a:txBody>
                  <a:tcPr/>
                </a:tc>
                <a:tc>
                  <a:txBody>
                    <a:bodyPr/>
                    <a:lstStyle/>
                    <a:p>
                      <a:pPr algn="ctr"/>
                      <a:r>
                        <a:rPr lang="en-US" sz="1200" dirty="0"/>
                        <a:t>750</a:t>
                      </a:r>
                      <a:endParaRPr lang="en-US" sz="1200" dirty="0">
                        <a:latin typeface="+mn-lt"/>
                      </a:endParaRPr>
                    </a:p>
                  </a:txBody>
                  <a:tcPr/>
                </a:tc>
                <a:tc>
                  <a:txBody>
                    <a:bodyPr/>
                    <a:lstStyle/>
                    <a:p>
                      <a:pPr algn="ctr"/>
                      <a:r>
                        <a:rPr lang="en-US" sz="1200" dirty="0"/>
                        <a:t>$75</a:t>
                      </a:r>
                      <a:endParaRPr lang="en-US" sz="1200" dirty="0">
                        <a:latin typeface="+mn-lt"/>
                      </a:endParaRPr>
                    </a:p>
                  </a:txBody>
                  <a:tcPr/>
                </a:tc>
                <a:extLst>
                  <a:ext uri="{0D108BD9-81ED-4DB2-BD59-A6C34878D82A}">
                    <a16:rowId xmlns:a16="http://schemas.microsoft.com/office/drawing/2014/main" val="2392575856"/>
                  </a:ext>
                </a:extLst>
              </a:tr>
              <a:tr h="0">
                <a:tc>
                  <a:txBody>
                    <a:bodyPr/>
                    <a:lstStyle/>
                    <a:p>
                      <a:r>
                        <a:rPr lang="en-US" sz="1200" dirty="0"/>
                        <a:t>Q1 Challenge: Planning for a </a:t>
                      </a:r>
                      <a:r>
                        <a:rPr lang="en-US" sz="1200"/>
                        <a:t>Healthy 2025</a:t>
                      </a:r>
                      <a:endParaRPr lang="en-US" sz="1200" dirty="0">
                        <a:latin typeface="+mn-lt"/>
                      </a:endParaRPr>
                    </a:p>
                  </a:txBody>
                  <a:tcPr/>
                </a:tc>
                <a:tc>
                  <a:txBody>
                    <a:bodyPr/>
                    <a:lstStyle/>
                    <a:p>
                      <a:pPr algn="ctr"/>
                      <a:r>
                        <a:rPr lang="en-US" sz="1200">
                          <a:latin typeface="+mn-lt"/>
                        </a:rPr>
                        <a:t>200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dirty="0">
                          <a:ln>
                            <a:noFill/>
                          </a:ln>
                          <a:solidFill>
                            <a:prstClr val="black"/>
                          </a:solidFill>
                          <a:effectLst/>
                          <a:uLnTx/>
                          <a:uFillTx/>
                        </a:rPr>
                        <a:t>$20</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3936880100"/>
                  </a:ext>
                </a:extLst>
              </a:tr>
              <a:tr h="0">
                <a:tc>
                  <a:txBody>
                    <a:bodyPr/>
                    <a:lstStyle/>
                    <a:p>
                      <a:r>
                        <a:rPr lang="en-US" sz="1200"/>
                        <a:t>Q2 Challenge: Refuel and Recharge </a:t>
                      </a:r>
                      <a:endParaRPr lang="en-US" sz="1200" dirty="0">
                        <a:latin typeface="+mn-lt"/>
                      </a:endParaRPr>
                    </a:p>
                  </a:txBody>
                  <a:tcPr/>
                </a:tc>
                <a:tc>
                  <a:txBody>
                    <a:bodyPr/>
                    <a:lstStyle/>
                    <a:p>
                      <a:pPr algn="ctr"/>
                      <a:r>
                        <a:rPr lang="en-US" sz="1200">
                          <a:latin typeface="+mn-lt"/>
                        </a:rPr>
                        <a:t>150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dirty="0">
                          <a:ln>
                            <a:noFill/>
                          </a:ln>
                          <a:solidFill>
                            <a:prstClr val="black"/>
                          </a:solidFill>
                          <a:effectLst/>
                          <a:uLnTx/>
                          <a:uFillTx/>
                        </a:rPr>
                        <a:t>$15</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2692361000"/>
                  </a:ext>
                </a:extLst>
              </a:tr>
              <a:tr h="0">
                <a:tc>
                  <a:txBody>
                    <a:bodyPr/>
                    <a:lstStyle/>
                    <a:p>
                      <a:r>
                        <a:rPr lang="en-US" sz="1200"/>
                        <a:t>Q3 Challenge: Love Your Heart</a:t>
                      </a:r>
                      <a:endParaRPr lang="en-US" sz="1200" dirty="0">
                        <a:latin typeface="+mn-lt"/>
                      </a:endParaRPr>
                    </a:p>
                  </a:txBody>
                  <a:tcPr/>
                </a:tc>
                <a:tc>
                  <a:txBody>
                    <a:bodyPr/>
                    <a:lstStyle/>
                    <a:p>
                      <a:pPr algn="ctr"/>
                      <a:r>
                        <a:rPr lang="en-US" sz="1200">
                          <a:latin typeface="+mn-lt"/>
                        </a:rPr>
                        <a:t>200</a:t>
                      </a:r>
                      <a:endParaRPr lang="en-US" sz="12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u="none" strike="noStrike" kern="1200" cap="none" spc="0" normalizeH="0" baseline="0" noProof="0" dirty="0">
                          <a:ln>
                            <a:noFill/>
                          </a:ln>
                          <a:solidFill>
                            <a:prstClr val="black"/>
                          </a:solidFill>
                          <a:effectLst/>
                          <a:uLnTx/>
                          <a:uFillTx/>
                        </a:rPr>
                        <a:t>$20</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1359530426"/>
                  </a:ext>
                </a:extLst>
              </a:tr>
              <a:tr h="0">
                <a:tc>
                  <a:txBody>
                    <a:bodyPr/>
                    <a:lstStyle/>
                    <a:p>
                      <a:r>
                        <a:rPr lang="en-US" sz="1200"/>
                        <a:t>Q3 Challenge: Pre-Open Enrollment</a:t>
                      </a:r>
                      <a:endParaRPr lang="en-US" sz="1200" dirty="0">
                        <a:latin typeface="+mn-lt"/>
                      </a:endParaRPr>
                    </a:p>
                  </a:txBody>
                  <a:tcPr/>
                </a:tc>
                <a:tc>
                  <a:txBody>
                    <a:bodyPr/>
                    <a:lstStyle/>
                    <a:p>
                      <a:pPr algn="ctr"/>
                      <a:r>
                        <a:rPr lang="en-US" sz="1200">
                          <a:latin typeface="+mn-lt"/>
                        </a:rPr>
                        <a:t>200</a:t>
                      </a:r>
                      <a:endParaRPr lang="en-US" sz="1200" dirty="0">
                        <a:latin typeface="+mn-lt"/>
                      </a:endParaRPr>
                    </a:p>
                  </a:txBody>
                  <a:tcPr/>
                </a:tc>
                <a:tc>
                  <a:txBody>
                    <a:bodyPr/>
                    <a:lstStyle/>
                    <a:p>
                      <a:pPr algn="ctr"/>
                      <a:r>
                        <a:rPr lang="en-US" sz="1200"/>
                        <a:t>$20</a:t>
                      </a:r>
                      <a:endParaRPr lang="en-US" sz="1200" dirty="0">
                        <a:latin typeface="+mn-lt"/>
                      </a:endParaRPr>
                    </a:p>
                  </a:txBody>
                  <a:tcPr/>
                </a:tc>
                <a:extLst>
                  <a:ext uri="{0D108BD9-81ED-4DB2-BD59-A6C34878D82A}">
                    <a16:rowId xmlns:a16="http://schemas.microsoft.com/office/drawing/2014/main" val="744255554"/>
                  </a:ext>
                </a:extLst>
              </a:tr>
              <a:tr h="0">
                <a:tc>
                  <a:txBody>
                    <a:bodyPr/>
                    <a:lstStyle/>
                    <a:p>
                      <a:r>
                        <a:rPr lang="en-US" sz="1200">
                          <a:latin typeface="+mn-lt"/>
                        </a:rPr>
                        <a:t>Q4 Challenge: Healthy Skepticism</a:t>
                      </a:r>
                      <a:endParaRPr lang="en-US" sz="1200" dirty="0">
                        <a:latin typeface="+mn-lt"/>
                      </a:endParaRPr>
                    </a:p>
                  </a:txBody>
                  <a:tcPr/>
                </a:tc>
                <a:tc>
                  <a:txBody>
                    <a:bodyPr/>
                    <a:lstStyle/>
                    <a:p>
                      <a:pPr algn="ctr"/>
                      <a:r>
                        <a:rPr lang="en-US" sz="1200">
                          <a:latin typeface="+mn-lt"/>
                        </a:rPr>
                        <a:t>200</a:t>
                      </a:r>
                      <a:endParaRPr lang="en-US" sz="1200" dirty="0">
                        <a:latin typeface="+mn-lt"/>
                      </a:endParaRPr>
                    </a:p>
                  </a:txBody>
                  <a:tcPr/>
                </a:tc>
                <a:tc>
                  <a:txBody>
                    <a:bodyPr/>
                    <a:lstStyle/>
                    <a:p>
                      <a:pPr algn="ctr"/>
                      <a:r>
                        <a:rPr lang="en-US" sz="1200" dirty="0">
                          <a:latin typeface="+mn-lt"/>
                        </a:rPr>
                        <a:t>$20</a:t>
                      </a:r>
                    </a:p>
                  </a:txBody>
                  <a:tcPr/>
                </a:tc>
                <a:extLst>
                  <a:ext uri="{0D108BD9-81ED-4DB2-BD59-A6C34878D82A}">
                    <a16:rowId xmlns:a16="http://schemas.microsoft.com/office/drawing/2014/main" val="933691324"/>
                  </a:ext>
                </a:extLst>
              </a:tr>
              <a:tr h="0">
                <a:tc>
                  <a:txBody>
                    <a:bodyPr/>
                    <a:lstStyle/>
                    <a:p>
                      <a:r>
                        <a:rPr lang="en-US" sz="1200"/>
                        <a:t>Power-Ups (Weekly)</a:t>
                      </a:r>
                      <a:endParaRPr lang="en-US" sz="1200" dirty="0">
                        <a:latin typeface="+mn-lt"/>
                      </a:endParaRPr>
                    </a:p>
                  </a:txBody>
                  <a:tcPr/>
                </a:tc>
                <a:tc>
                  <a:txBody>
                    <a:bodyPr/>
                    <a:lstStyle/>
                    <a:p>
                      <a:pPr algn="ctr"/>
                      <a:r>
                        <a:rPr lang="en-US" sz="1200"/>
                        <a:t>520</a:t>
                      </a:r>
                      <a:endParaRPr lang="en-US" sz="1200" dirty="0">
                        <a:latin typeface="+mn-lt"/>
                      </a:endParaRPr>
                    </a:p>
                  </a:txBody>
                  <a:tcPr/>
                </a:tc>
                <a:tc>
                  <a:txBody>
                    <a:bodyPr/>
                    <a:lstStyle/>
                    <a:p>
                      <a:pPr algn="ctr"/>
                      <a:r>
                        <a:rPr lang="en-US" sz="1200" dirty="0"/>
                        <a:t>$52</a:t>
                      </a:r>
                      <a:endParaRPr lang="en-US" sz="1200" dirty="0">
                        <a:latin typeface="+mn-lt"/>
                      </a:endParaRPr>
                    </a:p>
                  </a:txBody>
                  <a:tcPr/>
                </a:tc>
                <a:extLst>
                  <a:ext uri="{0D108BD9-81ED-4DB2-BD59-A6C34878D82A}">
                    <a16:rowId xmlns:a16="http://schemas.microsoft.com/office/drawing/2014/main" val="3823930695"/>
                  </a:ext>
                </a:extLst>
              </a:tr>
            </a:tbl>
          </a:graphicData>
        </a:graphic>
      </p:graphicFrame>
      <p:sp>
        <p:nvSpPr>
          <p:cNvPr id="12" name="Title 1">
            <a:extLst>
              <a:ext uri="{FF2B5EF4-FFF2-40B4-BE49-F238E27FC236}">
                <a16:creationId xmlns:a16="http://schemas.microsoft.com/office/drawing/2014/main" id="{F1818EA7-9D7E-4EC4-FEE0-A39F4D9CFF6C}"/>
              </a:ext>
            </a:extLst>
          </p:cNvPr>
          <p:cNvSpPr>
            <a:spLocks noGrp="1"/>
          </p:cNvSpPr>
          <p:nvPr>
            <p:ph type="title"/>
          </p:nvPr>
        </p:nvSpPr>
        <p:spPr>
          <a:xfrm>
            <a:off x="611133" y="295957"/>
            <a:ext cx="10302010" cy="1325563"/>
          </a:xfrm>
        </p:spPr>
        <p:txBody>
          <a:bodyPr>
            <a:normAutofit/>
          </a:bodyPr>
          <a:lstStyle/>
          <a:p>
            <a:r>
              <a:rPr lang="en-US" sz="4000" b="1">
                <a:effectLst>
                  <a:outerShdw blurRad="38100" dist="38100" dir="2700000" algn="tl">
                    <a:srgbClr val="000000">
                      <a:alpha val="43137"/>
                    </a:srgbClr>
                  </a:outerShdw>
                </a:effectLst>
              </a:rPr>
              <a:t>2025 My Health Pays® Member Incentives</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08396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8713E9-8C6C-F57A-F63B-93CCA5E24488}"/>
              </a:ext>
            </a:extLst>
          </p:cNvPr>
          <p:cNvSpPr>
            <a:spLocks noGrp="1"/>
          </p:cNvSpPr>
          <p:nvPr>
            <p:ph idx="1"/>
          </p:nvPr>
        </p:nvSpPr>
        <p:spPr>
          <a:xfrm>
            <a:off x="476249" y="1444625"/>
            <a:ext cx="11515726" cy="908050"/>
          </a:xfrm>
        </p:spPr>
        <p:txBody>
          <a:bodyPr/>
          <a:lstStyle/>
          <a:p>
            <a:pPr marL="0" indent="0">
              <a:buNone/>
            </a:pPr>
            <a:r>
              <a:rPr lang="en-US" sz="2400" dirty="0"/>
              <a:t>Providers are incentive for engaging with members and addressing chronic conditions and quality gaps through existing programs. </a:t>
            </a:r>
          </a:p>
          <a:p>
            <a:pPr marL="0" indent="0">
              <a:buNone/>
            </a:pPr>
            <a:endParaRPr lang="en-US" dirty="0"/>
          </a:p>
          <a:p>
            <a:pPr marL="0" indent="0">
              <a:buNone/>
            </a:pPr>
            <a:endParaRPr lang="en-US" dirty="0"/>
          </a:p>
        </p:txBody>
      </p:sp>
      <p:graphicFrame>
        <p:nvGraphicFramePr>
          <p:cNvPr id="5" name="Diagram 4">
            <a:extLst>
              <a:ext uri="{FF2B5EF4-FFF2-40B4-BE49-F238E27FC236}">
                <a16:creationId xmlns:a16="http://schemas.microsoft.com/office/drawing/2014/main" id="{810DD93C-F472-A719-D99C-B88A8EFD64B3}"/>
              </a:ext>
            </a:extLst>
          </p:cNvPr>
          <p:cNvGraphicFramePr/>
          <p:nvPr>
            <p:extLst>
              <p:ext uri="{D42A27DB-BD31-4B8C-83A1-F6EECF244321}">
                <p14:modId xmlns:p14="http://schemas.microsoft.com/office/powerpoint/2010/main" val="3251727455"/>
              </p:ext>
            </p:extLst>
          </p:nvPr>
        </p:nvGraphicFramePr>
        <p:xfrm>
          <a:off x="476249" y="2470889"/>
          <a:ext cx="11239501" cy="3935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a:extLst>
              <a:ext uri="{FF2B5EF4-FFF2-40B4-BE49-F238E27FC236}">
                <a16:creationId xmlns:a16="http://schemas.microsoft.com/office/drawing/2014/main" id="{55D43E6A-E734-1CD8-A0B5-0029A2AD084D}"/>
              </a:ext>
            </a:extLst>
          </p:cNvPr>
          <p:cNvSpPr>
            <a:spLocks noGrp="1"/>
          </p:cNvSpPr>
          <p:nvPr>
            <p:ph type="title"/>
          </p:nvPr>
        </p:nvSpPr>
        <p:spPr>
          <a:xfrm>
            <a:off x="611133" y="295957"/>
            <a:ext cx="10302010" cy="1325563"/>
          </a:xfrm>
        </p:spPr>
        <p:txBody>
          <a:bodyPr>
            <a:normAutofit/>
          </a:bodyPr>
          <a:lstStyle/>
          <a:p>
            <a:r>
              <a:rPr lang="en-US" sz="4000" b="1" dirty="0">
                <a:effectLst>
                  <a:outerShdw blurRad="38100" dist="38100" dir="2700000" algn="tl">
                    <a:srgbClr val="000000">
                      <a:alpha val="43137"/>
                    </a:srgbClr>
                  </a:outerShdw>
                </a:effectLst>
              </a:rPr>
              <a:t>2025 Provider Incentives</a:t>
            </a:r>
          </a:p>
        </p:txBody>
      </p:sp>
    </p:spTree>
    <p:extLst>
      <p:ext uri="{BB962C8B-B14F-4D97-AF65-F5344CB8AC3E}">
        <p14:creationId xmlns:p14="http://schemas.microsoft.com/office/powerpoint/2010/main" val="1058442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E0B7-1D66-E3A2-1AB5-6549569907E6}"/>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2025 Continuance of Existing Programs</a:t>
            </a:r>
          </a:p>
        </p:txBody>
      </p:sp>
      <p:graphicFrame>
        <p:nvGraphicFramePr>
          <p:cNvPr id="4" name="Content Placeholder 3">
            <a:extLst>
              <a:ext uri="{FF2B5EF4-FFF2-40B4-BE49-F238E27FC236}">
                <a16:creationId xmlns:a16="http://schemas.microsoft.com/office/drawing/2014/main" id="{C9E90EB0-6FA0-8EE2-D368-7F4A9EB8067A}"/>
              </a:ext>
            </a:extLst>
          </p:cNvPr>
          <p:cNvGraphicFramePr>
            <a:graphicFrameLocks noGrp="1"/>
          </p:cNvGraphicFramePr>
          <p:nvPr>
            <p:ph idx="1"/>
            <p:extLst>
              <p:ext uri="{D42A27DB-BD31-4B8C-83A1-F6EECF244321}">
                <p14:modId xmlns:p14="http://schemas.microsoft.com/office/powerpoint/2010/main" val="1572370991"/>
              </p:ext>
            </p:extLst>
          </p:nvPr>
        </p:nvGraphicFramePr>
        <p:xfrm>
          <a:off x="471487" y="1471612"/>
          <a:ext cx="11510963" cy="5091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198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E0B7-1D66-E3A2-1AB5-6549569907E6}"/>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2025 Continuance of Existing Programs</a:t>
            </a:r>
          </a:p>
        </p:txBody>
      </p:sp>
      <p:graphicFrame>
        <p:nvGraphicFramePr>
          <p:cNvPr id="5" name="Content Placeholder 3">
            <a:extLst>
              <a:ext uri="{FF2B5EF4-FFF2-40B4-BE49-F238E27FC236}">
                <a16:creationId xmlns:a16="http://schemas.microsoft.com/office/drawing/2014/main" id="{B04CA5BE-543C-BAB8-965C-5337F63BFC2A}"/>
              </a:ext>
            </a:extLst>
          </p:cNvPr>
          <p:cNvGraphicFramePr>
            <a:graphicFrameLocks noGrp="1"/>
          </p:cNvGraphicFramePr>
          <p:nvPr>
            <p:ph idx="1"/>
            <p:extLst>
              <p:ext uri="{D42A27DB-BD31-4B8C-83A1-F6EECF244321}">
                <p14:modId xmlns:p14="http://schemas.microsoft.com/office/powerpoint/2010/main" val="2179213458"/>
              </p:ext>
            </p:extLst>
          </p:nvPr>
        </p:nvGraphicFramePr>
        <p:xfrm>
          <a:off x="438150" y="1425575"/>
          <a:ext cx="11544300" cy="5175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9877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1436</TotalTime>
  <Words>1797</Words>
  <Application>Microsoft Office PowerPoint</Application>
  <PresentationFormat>Widescreen</PresentationFormat>
  <Paragraphs>146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2025 ARHOME Strategic Plan</vt:lpstr>
      <vt:lpstr>ARHOME Program Goals</vt:lpstr>
      <vt:lpstr>ARHOME 2025 Strategic Plan</vt:lpstr>
      <vt:lpstr>2025 Continuance of  Existing Programs</vt:lpstr>
      <vt:lpstr>2025 My Health Pays® Member Incentives</vt:lpstr>
      <vt:lpstr>2025 My Health Pays® Member Incentives</vt:lpstr>
      <vt:lpstr>2025 Provider Incentives</vt:lpstr>
      <vt:lpstr>2025 Continuance of Existing Programs</vt:lpstr>
      <vt:lpstr>2025 Continuance of Existing Programs</vt:lpstr>
      <vt:lpstr>2025 New Program Implementations</vt:lpstr>
      <vt:lpstr>2025 New Program Implementations</vt:lpstr>
    </vt:vector>
  </TitlesOfParts>
  <Company>Centene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 Lemery</dc:creator>
  <cp:lastModifiedBy>Chris J. Perry</cp:lastModifiedBy>
  <cp:revision>5</cp:revision>
  <dcterms:created xsi:type="dcterms:W3CDTF">2016-09-16T19:12:19Z</dcterms:created>
  <dcterms:modified xsi:type="dcterms:W3CDTF">2024-12-11T17:35:57Z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a776955-85f6-4fec-9553-96dd3e0373c4_Enabled">
    <vt:lpwstr>true</vt:lpwstr>
  </property>
  <property fmtid="{D5CDD505-2E9C-101B-9397-08002B2CF9AE}" pid="3" name="MSIP_Label_5a776955-85f6-4fec-9553-96dd3e0373c4_SetDate">
    <vt:lpwstr>2022-09-09T16:48:33Z</vt:lpwstr>
  </property>
  <property fmtid="{D5CDD505-2E9C-101B-9397-08002B2CF9AE}" pid="4" name="MSIP_Label_5a776955-85f6-4fec-9553-96dd3e0373c4_Method">
    <vt:lpwstr>Standard</vt:lpwstr>
  </property>
  <property fmtid="{D5CDD505-2E9C-101B-9397-08002B2CF9AE}" pid="5" name="MSIP_Label_5a776955-85f6-4fec-9553-96dd3e0373c4_Name">
    <vt:lpwstr>Confidential</vt:lpwstr>
  </property>
  <property fmtid="{D5CDD505-2E9C-101B-9397-08002B2CF9AE}" pid="6" name="MSIP_Label_5a776955-85f6-4fec-9553-96dd3e0373c4_SiteId">
    <vt:lpwstr>f45ccc07-e57e-4d15-bf6f-f6cbccd2d395</vt:lpwstr>
  </property>
  <property fmtid="{D5CDD505-2E9C-101B-9397-08002B2CF9AE}" pid="7" name="MSIP_Label_5a776955-85f6-4fec-9553-96dd3e0373c4_ActionId">
    <vt:lpwstr>f93f7732-0bd6-4150-a831-c94cd51ecb28</vt:lpwstr>
  </property>
  <property fmtid="{D5CDD505-2E9C-101B-9397-08002B2CF9AE}" pid="8" name="MSIP_Label_5a776955-85f6-4fec-9553-96dd3e0373c4_ContentBits">
    <vt:lpwstr>0</vt:lpwstr>
  </property>
</Properties>
</file>