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60" r:id="rId3"/>
    <p:sldId id="376" r:id="rId4"/>
    <p:sldId id="290" r:id="rId5"/>
    <p:sldId id="265" r:id="rId6"/>
    <p:sldId id="396" r:id="rId7"/>
    <p:sldId id="408" r:id="rId8"/>
    <p:sldId id="393" r:id="rId9"/>
    <p:sldId id="388" r:id="rId10"/>
    <p:sldId id="356" r:id="rId11"/>
    <p:sldId id="416" r:id="rId12"/>
    <p:sldId id="41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 userDrawn="1">
          <p15:clr>
            <a:srgbClr val="A4A3A4"/>
          </p15:clr>
        </p15:guide>
        <p15:guide id="2" orient="horz" pos="2579" userDrawn="1">
          <p15:clr>
            <a:srgbClr val="A4A3A4"/>
          </p15:clr>
        </p15:guide>
        <p15:guide id="3" orient="horz" pos="1763" userDrawn="1">
          <p15:clr>
            <a:srgbClr val="A4A3A4"/>
          </p15:clr>
        </p15:guide>
        <p15:guide id="4" orient="horz" pos="1331" userDrawn="1">
          <p15:clr>
            <a:srgbClr val="A4A3A4"/>
          </p15:clr>
        </p15:guide>
        <p15:guide id="5" pos="3520" userDrawn="1">
          <p15:clr>
            <a:srgbClr val="A4A3A4"/>
          </p15:clr>
        </p15:guide>
        <p15:guide id="6" pos="5568" userDrawn="1">
          <p15:clr>
            <a:srgbClr val="A4A3A4"/>
          </p15:clr>
        </p15:guide>
        <p15:guide id="7" pos="3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Hagan" initials="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77D"/>
    <a:srgbClr val="0092D2"/>
    <a:srgbClr val="00B9E7"/>
    <a:srgbClr val="DF6421"/>
    <a:srgbClr val="F15A22"/>
    <a:srgbClr val="EC5A4F"/>
    <a:srgbClr val="000000"/>
    <a:srgbClr val="FFC600"/>
    <a:srgbClr val="17C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641" autoAdjust="0"/>
  </p:normalViewPr>
  <p:slideViewPr>
    <p:cSldViewPr>
      <p:cViewPr varScale="1">
        <p:scale>
          <a:sx n="86" d="100"/>
          <a:sy n="86" d="100"/>
        </p:scale>
        <p:origin x="348" y="60"/>
      </p:cViewPr>
      <p:guideLst>
        <p:guide orient="horz" pos="707"/>
        <p:guide orient="horz" pos="2579"/>
        <p:guide orient="horz" pos="1763"/>
        <p:guide orient="horz" pos="1331"/>
        <p:guide pos="3520"/>
        <p:guide pos="5568"/>
        <p:guide pos="384"/>
      </p:guideLst>
    </p:cSldViewPr>
  </p:slideViewPr>
  <p:outlineViewPr>
    <p:cViewPr>
      <p:scale>
        <a:sx n="33" d="100"/>
        <a:sy n="33" d="100"/>
      </p:scale>
      <p:origin x="0" y="-132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L SMITH" userId="de1b58f5-c408-4ac1-8af3-3ba96584be31" providerId="ADAL" clId="{7206010B-9140-4440-9C90-42B7DD1D91CF}"/>
    <pc:docChg chg="undo custSel addSld delSld">
      <pc:chgData name="NELL SMITH" userId="de1b58f5-c408-4ac1-8af3-3ba96584be31" providerId="ADAL" clId="{7206010B-9140-4440-9C90-42B7DD1D91CF}" dt="2023-09-26T17:50:15.102" v="61" actId="47"/>
      <pc:docMkLst>
        <pc:docMk/>
      </pc:docMkLst>
      <pc:sldChg chg="add del">
        <pc:chgData name="NELL SMITH" userId="de1b58f5-c408-4ac1-8af3-3ba96584be31" providerId="ADAL" clId="{7206010B-9140-4440-9C90-42B7DD1D91CF}" dt="2023-09-26T17:47:21.706" v="23" actId="47"/>
        <pc:sldMkLst>
          <pc:docMk/>
          <pc:sldMk cId="3966330143" sldId="259"/>
        </pc:sldMkLst>
      </pc:sldChg>
      <pc:sldChg chg="add del">
        <pc:chgData name="NELL SMITH" userId="de1b58f5-c408-4ac1-8af3-3ba96584be31" providerId="ADAL" clId="{7206010B-9140-4440-9C90-42B7DD1D91CF}" dt="2023-09-26T17:47:19.080" v="21" actId="47"/>
        <pc:sldMkLst>
          <pc:docMk/>
          <pc:sldMk cId="3268599116" sldId="261"/>
        </pc:sldMkLst>
      </pc:sldChg>
      <pc:sldChg chg="add del">
        <pc:chgData name="NELL SMITH" userId="de1b58f5-c408-4ac1-8af3-3ba96584be31" providerId="ADAL" clId="{7206010B-9140-4440-9C90-42B7DD1D91CF}" dt="2023-09-26T17:47:17.071" v="20" actId="47"/>
        <pc:sldMkLst>
          <pc:docMk/>
          <pc:sldMk cId="1228898203" sldId="262"/>
        </pc:sldMkLst>
      </pc:sldChg>
      <pc:sldChg chg="add del">
        <pc:chgData name="NELL SMITH" userId="de1b58f5-c408-4ac1-8af3-3ba96584be31" providerId="ADAL" clId="{7206010B-9140-4440-9C90-42B7DD1D91CF}" dt="2023-09-26T17:46:31.855" v="11" actId="47"/>
        <pc:sldMkLst>
          <pc:docMk/>
          <pc:sldMk cId="2452624959" sldId="263"/>
        </pc:sldMkLst>
      </pc:sldChg>
      <pc:sldChg chg="del">
        <pc:chgData name="NELL SMITH" userId="de1b58f5-c408-4ac1-8af3-3ba96584be31" providerId="ADAL" clId="{7206010B-9140-4440-9C90-42B7DD1D91CF}" dt="2023-09-26T17:48:56.458" v="26" actId="47"/>
        <pc:sldMkLst>
          <pc:docMk/>
          <pc:sldMk cId="4000277577" sldId="269"/>
        </pc:sldMkLst>
      </pc:sldChg>
      <pc:sldChg chg="del">
        <pc:chgData name="NELL SMITH" userId="de1b58f5-c408-4ac1-8af3-3ba96584be31" providerId="ADAL" clId="{7206010B-9140-4440-9C90-42B7DD1D91CF}" dt="2023-09-26T17:50:12.938" v="59" actId="47"/>
        <pc:sldMkLst>
          <pc:docMk/>
          <pc:sldMk cId="2057852825" sldId="305"/>
        </pc:sldMkLst>
      </pc:sldChg>
      <pc:sldChg chg="del">
        <pc:chgData name="NELL SMITH" userId="de1b58f5-c408-4ac1-8af3-3ba96584be31" providerId="ADAL" clId="{7206010B-9140-4440-9C90-42B7DD1D91CF}" dt="2023-09-26T17:49:11.064" v="36" actId="47"/>
        <pc:sldMkLst>
          <pc:docMk/>
          <pc:sldMk cId="1845643063" sldId="310"/>
        </pc:sldMkLst>
      </pc:sldChg>
      <pc:sldChg chg="del">
        <pc:chgData name="NELL SMITH" userId="de1b58f5-c408-4ac1-8af3-3ba96584be31" providerId="ADAL" clId="{7206010B-9140-4440-9C90-42B7DD1D91CF}" dt="2023-09-26T17:49:08.803" v="35" actId="47"/>
        <pc:sldMkLst>
          <pc:docMk/>
          <pc:sldMk cId="2930442382" sldId="312"/>
        </pc:sldMkLst>
      </pc:sldChg>
      <pc:sldChg chg="del">
        <pc:chgData name="NELL SMITH" userId="de1b58f5-c408-4ac1-8af3-3ba96584be31" providerId="ADAL" clId="{7206010B-9140-4440-9C90-42B7DD1D91CF}" dt="2023-09-26T17:49:13.129" v="38" actId="47"/>
        <pc:sldMkLst>
          <pc:docMk/>
          <pc:sldMk cId="3410698197" sldId="314"/>
        </pc:sldMkLst>
      </pc:sldChg>
      <pc:sldChg chg="del">
        <pc:chgData name="NELL SMITH" userId="de1b58f5-c408-4ac1-8af3-3ba96584be31" providerId="ADAL" clId="{7206010B-9140-4440-9C90-42B7DD1D91CF}" dt="2023-09-26T17:49:21.515" v="44" actId="47"/>
        <pc:sldMkLst>
          <pc:docMk/>
          <pc:sldMk cId="193710141" sldId="320"/>
        </pc:sldMkLst>
      </pc:sldChg>
      <pc:sldChg chg="del">
        <pc:chgData name="NELL SMITH" userId="de1b58f5-c408-4ac1-8af3-3ba96584be31" providerId="ADAL" clId="{7206010B-9140-4440-9C90-42B7DD1D91CF}" dt="2023-09-26T17:49:18.979" v="43" actId="47"/>
        <pc:sldMkLst>
          <pc:docMk/>
          <pc:sldMk cId="4032863722" sldId="322"/>
        </pc:sldMkLst>
      </pc:sldChg>
      <pc:sldChg chg="del">
        <pc:chgData name="NELL SMITH" userId="de1b58f5-c408-4ac1-8af3-3ba96584be31" providerId="ADAL" clId="{7206010B-9140-4440-9C90-42B7DD1D91CF}" dt="2023-09-26T17:49:24.330" v="46" actId="47"/>
        <pc:sldMkLst>
          <pc:docMk/>
          <pc:sldMk cId="3294459671" sldId="326"/>
        </pc:sldMkLst>
      </pc:sldChg>
      <pc:sldChg chg="del">
        <pc:chgData name="NELL SMITH" userId="de1b58f5-c408-4ac1-8af3-3ba96584be31" providerId="ADAL" clId="{7206010B-9140-4440-9C90-42B7DD1D91CF}" dt="2023-09-26T17:50:13.750" v="60" actId="47"/>
        <pc:sldMkLst>
          <pc:docMk/>
          <pc:sldMk cId="1812659545" sldId="329"/>
        </pc:sldMkLst>
      </pc:sldChg>
      <pc:sldChg chg="del">
        <pc:chgData name="NELL SMITH" userId="de1b58f5-c408-4ac1-8af3-3ba96584be31" providerId="ADAL" clId="{7206010B-9140-4440-9C90-42B7DD1D91CF}" dt="2023-09-26T17:49:04.579" v="33" actId="47"/>
        <pc:sldMkLst>
          <pc:docMk/>
          <pc:sldMk cId="3939444224" sldId="342"/>
        </pc:sldMkLst>
      </pc:sldChg>
      <pc:sldChg chg="del">
        <pc:chgData name="NELL SMITH" userId="de1b58f5-c408-4ac1-8af3-3ba96584be31" providerId="ADAL" clId="{7206010B-9140-4440-9C90-42B7DD1D91CF}" dt="2023-09-26T17:49:01.211" v="30" actId="47"/>
        <pc:sldMkLst>
          <pc:docMk/>
          <pc:sldMk cId="81491580" sldId="353"/>
        </pc:sldMkLst>
      </pc:sldChg>
      <pc:sldChg chg="del">
        <pc:chgData name="NELL SMITH" userId="de1b58f5-c408-4ac1-8af3-3ba96584be31" providerId="ADAL" clId="{7206010B-9140-4440-9C90-42B7DD1D91CF}" dt="2023-09-26T17:49:03.379" v="32" actId="47"/>
        <pc:sldMkLst>
          <pc:docMk/>
          <pc:sldMk cId="1788465906" sldId="386"/>
        </pc:sldMkLst>
      </pc:sldChg>
      <pc:sldChg chg="del">
        <pc:chgData name="NELL SMITH" userId="de1b58f5-c408-4ac1-8af3-3ba96584be31" providerId="ADAL" clId="{7206010B-9140-4440-9C90-42B7DD1D91CF}" dt="2023-09-26T17:50:15.102" v="61" actId="47"/>
        <pc:sldMkLst>
          <pc:docMk/>
          <pc:sldMk cId="3478718454" sldId="390"/>
        </pc:sldMkLst>
      </pc:sldChg>
      <pc:sldChg chg="del">
        <pc:chgData name="NELL SMITH" userId="de1b58f5-c408-4ac1-8af3-3ba96584be31" providerId="ADAL" clId="{7206010B-9140-4440-9C90-42B7DD1D91CF}" dt="2023-09-26T17:50:11.144" v="58" actId="47"/>
        <pc:sldMkLst>
          <pc:docMk/>
          <pc:sldMk cId="3734636851" sldId="391"/>
        </pc:sldMkLst>
      </pc:sldChg>
      <pc:sldChg chg="del">
        <pc:chgData name="NELL SMITH" userId="de1b58f5-c408-4ac1-8af3-3ba96584be31" providerId="ADAL" clId="{7206010B-9140-4440-9C90-42B7DD1D91CF}" dt="2023-09-26T17:46:27.045" v="10" actId="47"/>
        <pc:sldMkLst>
          <pc:docMk/>
          <pc:sldMk cId="3753823745" sldId="392"/>
        </pc:sldMkLst>
      </pc:sldChg>
      <pc:sldChg chg="del">
        <pc:chgData name="NELL SMITH" userId="de1b58f5-c408-4ac1-8af3-3ba96584be31" providerId="ADAL" clId="{7206010B-9140-4440-9C90-42B7DD1D91CF}" dt="2023-09-26T17:48:49.800" v="25" actId="47"/>
        <pc:sldMkLst>
          <pc:docMk/>
          <pc:sldMk cId="2883713910" sldId="395"/>
        </pc:sldMkLst>
      </pc:sldChg>
      <pc:sldChg chg="del">
        <pc:chgData name="NELL SMITH" userId="de1b58f5-c408-4ac1-8af3-3ba96584be31" providerId="ADAL" clId="{7206010B-9140-4440-9C90-42B7DD1D91CF}" dt="2023-09-26T17:48:57.874" v="27" actId="47"/>
        <pc:sldMkLst>
          <pc:docMk/>
          <pc:sldMk cId="3591412728" sldId="397"/>
        </pc:sldMkLst>
      </pc:sldChg>
      <pc:sldChg chg="del">
        <pc:chgData name="NELL SMITH" userId="de1b58f5-c408-4ac1-8af3-3ba96584be31" providerId="ADAL" clId="{7206010B-9140-4440-9C90-42B7DD1D91CF}" dt="2023-09-26T17:48:59.067" v="28" actId="47"/>
        <pc:sldMkLst>
          <pc:docMk/>
          <pc:sldMk cId="3947423506" sldId="398"/>
        </pc:sldMkLst>
      </pc:sldChg>
      <pc:sldChg chg="del">
        <pc:chgData name="NELL SMITH" userId="de1b58f5-c408-4ac1-8af3-3ba96584be31" providerId="ADAL" clId="{7206010B-9140-4440-9C90-42B7DD1D91CF}" dt="2023-09-26T17:48:59.977" v="29" actId="47"/>
        <pc:sldMkLst>
          <pc:docMk/>
          <pc:sldMk cId="3322251301" sldId="399"/>
        </pc:sldMkLst>
      </pc:sldChg>
      <pc:sldChg chg="del">
        <pc:chgData name="NELL SMITH" userId="de1b58f5-c408-4ac1-8af3-3ba96584be31" providerId="ADAL" clId="{7206010B-9140-4440-9C90-42B7DD1D91CF}" dt="2023-09-26T17:49:02.308" v="31" actId="47"/>
        <pc:sldMkLst>
          <pc:docMk/>
          <pc:sldMk cId="3426913522" sldId="400"/>
        </pc:sldMkLst>
      </pc:sldChg>
      <pc:sldChg chg="del">
        <pc:chgData name="NELL SMITH" userId="de1b58f5-c408-4ac1-8af3-3ba96584be31" providerId="ADAL" clId="{7206010B-9140-4440-9C90-42B7DD1D91CF}" dt="2023-09-26T17:49:05.811" v="34" actId="47"/>
        <pc:sldMkLst>
          <pc:docMk/>
          <pc:sldMk cId="3675959795" sldId="401"/>
        </pc:sldMkLst>
      </pc:sldChg>
      <pc:sldChg chg="del">
        <pc:chgData name="NELL SMITH" userId="de1b58f5-c408-4ac1-8af3-3ba96584be31" providerId="ADAL" clId="{7206010B-9140-4440-9C90-42B7DD1D91CF}" dt="2023-09-26T17:49:14.109" v="39" actId="47"/>
        <pc:sldMkLst>
          <pc:docMk/>
          <pc:sldMk cId="632340850" sldId="402"/>
        </pc:sldMkLst>
      </pc:sldChg>
      <pc:sldChg chg="del">
        <pc:chgData name="NELL SMITH" userId="de1b58f5-c408-4ac1-8af3-3ba96584be31" providerId="ADAL" clId="{7206010B-9140-4440-9C90-42B7DD1D91CF}" dt="2023-09-26T17:49:15.162" v="40" actId="47"/>
        <pc:sldMkLst>
          <pc:docMk/>
          <pc:sldMk cId="3385373835" sldId="403"/>
        </pc:sldMkLst>
      </pc:sldChg>
      <pc:sldChg chg="del">
        <pc:chgData name="NELL SMITH" userId="de1b58f5-c408-4ac1-8af3-3ba96584be31" providerId="ADAL" clId="{7206010B-9140-4440-9C90-42B7DD1D91CF}" dt="2023-09-26T17:49:16.957" v="41" actId="47"/>
        <pc:sldMkLst>
          <pc:docMk/>
          <pc:sldMk cId="3025024597" sldId="404"/>
        </pc:sldMkLst>
      </pc:sldChg>
      <pc:sldChg chg="del">
        <pc:chgData name="NELL SMITH" userId="de1b58f5-c408-4ac1-8af3-3ba96584be31" providerId="ADAL" clId="{7206010B-9140-4440-9C90-42B7DD1D91CF}" dt="2023-09-26T17:47:42.259" v="24" actId="47"/>
        <pc:sldMkLst>
          <pc:docMk/>
          <pc:sldMk cId="2003238650" sldId="405"/>
        </pc:sldMkLst>
      </pc:sldChg>
      <pc:sldChg chg="del">
        <pc:chgData name="NELL SMITH" userId="de1b58f5-c408-4ac1-8af3-3ba96584be31" providerId="ADAL" clId="{7206010B-9140-4440-9C90-42B7DD1D91CF}" dt="2023-09-26T17:49:12.113" v="37" actId="47"/>
        <pc:sldMkLst>
          <pc:docMk/>
          <pc:sldMk cId="1916578146" sldId="406"/>
        </pc:sldMkLst>
      </pc:sldChg>
      <pc:sldChg chg="del">
        <pc:chgData name="NELL SMITH" userId="de1b58f5-c408-4ac1-8af3-3ba96584be31" providerId="ADAL" clId="{7206010B-9140-4440-9C90-42B7DD1D91CF}" dt="2023-09-26T17:49:18.107" v="42" actId="47"/>
        <pc:sldMkLst>
          <pc:docMk/>
          <pc:sldMk cId="2428167068" sldId="407"/>
        </pc:sldMkLst>
      </pc:sldChg>
      <pc:sldChg chg="add del">
        <pc:chgData name="NELL SMITH" userId="de1b58f5-c408-4ac1-8af3-3ba96584be31" providerId="ADAL" clId="{7206010B-9140-4440-9C90-42B7DD1D91CF}" dt="2023-09-26T17:47:20.541" v="22" actId="47"/>
        <pc:sldMkLst>
          <pc:docMk/>
          <pc:sldMk cId="3750689677" sldId="410"/>
        </pc:sldMkLst>
      </pc:sldChg>
      <pc:sldChg chg="del">
        <pc:chgData name="NELL SMITH" userId="de1b58f5-c408-4ac1-8af3-3ba96584be31" providerId="ADAL" clId="{7206010B-9140-4440-9C90-42B7DD1D91CF}" dt="2023-09-26T17:49:22.687" v="45" actId="47"/>
        <pc:sldMkLst>
          <pc:docMk/>
          <pc:sldMk cId="651613523" sldId="411"/>
        </pc:sldMkLst>
      </pc:sldChg>
      <pc:sldChg chg="del">
        <pc:chgData name="NELL SMITH" userId="de1b58f5-c408-4ac1-8af3-3ba96584be31" providerId="ADAL" clId="{7206010B-9140-4440-9C90-42B7DD1D91CF}" dt="2023-09-26T17:49:25.557" v="47" actId="47"/>
        <pc:sldMkLst>
          <pc:docMk/>
          <pc:sldMk cId="1892060867" sldId="414"/>
        </pc:sldMkLst>
      </pc:sldChg>
      <pc:sldChg chg="del">
        <pc:chgData name="NELL SMITH" userId="de1b58f5-c408-4ac1-8af3-3ba96584be31" providerId="ADAL" clId="{7206010B-9140-4440-9C90-42B7DD1D91CF}" dt="2023-09-26T17:50:09.502" v="57" actId="47"/>
        <pc:sldMkLst>
          <pc:docMk/>
          <pc:sldMk cId="1877150147" sldId="415"/>
        </pc:sldMkLst>
      </pc:sldChg>
      <pc:sldChg chg="del">
        <pc:chgData name="NELL SMITH" userId="de1b58f5-c408-4ac1-8af3-3ba96584be31" providerId="ADAL" clId="{7206010B-9140-4440-9C90-42B7DD1D91CF}" dt="2023-09-26T17:49:58.739" v="48" actId="47"/>
        <pc:sldMkLst>
          <pc:docMk/>
          <pc:sldMk cId="4027043524" sldId="418"/>
        </pc:sldMkLst>
      </pc:sldChg>
      <pc:sldChg chg="del">
        <pc:chgData name="NELL SMITH" userId="de1b58f5-c408-4ac1-8af3-3ba96584be31" providerId="ADAL" clId="{7206010B-9140-4440-9C90-42B7DD1D91CF}" dt="2023-09-26T17:50:00.262" v="49" actId="47"/>
        <pc:sldMkLst>
          <pc:docMk/>
          <pc:sldMk cId="629619133" sldId="419"/>
        </pc:sldMkLst>
      </pc:sldChg>
      <pc:sldChg chg="del">
        <pc:chgData name="NELL SMITH" userId="de1b58f5-c408-4ac1-8af3-3ba96584be31" providerId="ADAL" clId="{7206010B-9140-4440-9C90-42B7DD1D91CF}" dt="2023-09-26T17:50:01.491" v="50" actId="47"/>
        <pc:sldMkLst>
          <pc:docMk/>
          <pc:sldMk cId="2663004869" sldId="420"/>
        </pc:sldMkLst>
      </pc:sldChg>
      <pc:sldChg chg="del">
        <pc:chgData name="NELL SMITH" userId="de1b58f5-c408-4ac1-8af3-3ba96584be31" providerId="ADAL" clId="{7206010B-9140-4440-9C90-42B7DD1D91CF}" dt="2023-09-26T17:50:02.546" v="51" actId="47"/>
        <pc:sldMkLst>
          <pc:docMk/>
          <pc:sldMk cId="1340357741" sldId="421"/>
        </pc:sldMkLst>
      </pc:sldChg>
      <pc:sldChg chg="del">
        <pc:chgData name="NELL SMITH" userId="de1b58f5-c408-4ac1-8af3-3ba96584be31" providerId="ADAL" clId="{7206010B-9140-4440-9C90-42B7DD1D91CF}" dt="2023-09-26T17:50:03.776" v="52" actId="47"/>
        <pc:sldMkLst>
          <pc:docMk/>
          <pc:sldMk cId="3043892969" sldId="422"/>
        </pc:sldMkLst>
      </pc:sldChg>
      <pc:sldChg chg="del">
        <pc:chgData name="NELL SMITH" userId="de1b58f5-c408-4ac1-8af3-3ba96584be31" providerId="ADAL" clId="{7206010B-9140-4440-9C90-42B7DD1D91CF}" dt="2023-09-26T17:50:04.777" v="53" actId="47"/>
        <pc:sldMkLst>
          <pc:docMk/>
          <pc:sldMk cId="1036411684" sldId="423"/>
        </pc:sldMkLst>
      </pc:sldChg>
      <pc:sldChg chg="del">
        <pc:chgData name="NELL SMITH" userId="de1b58f5-c408-4ac1-8af3-3ba96584be31" providerId="ADAL" clId="{7206010B-9140-4440-9C90-42B7DD1D91CF}" dt="2023-09-26T17:50:05.353" v="54" actId="47"/>
        <pc:sldMkLst>
          <pc:docMk/>
          <pc:sldMk cId="1093153149" sldId="424"/>
        </pc:sldMkLst>
      </pc:sldChg>
      <pc:sldChg chg="del">
        <pc:chgData name="NELL SMITH" userId="de1b58f5-c408-4ac1-8af3-3ba96584be31" providerId="ADAL" clId="{7206010B-9140-4440-9C90-42B7DD1D91CF}" dt="2023-09-26T17:50:06.332" v="55" actId="47"/>
        <pc:sldMkLst>
          <pc:docMk/>
          <pc:sldMk cId="2347182101" sldId="425"/>
        </pc:sldMkLst>
      </pc:sldChg>
      <pc:sldChg chg="del">
        <pc:chgData name="NELL SMITH" userId="de1b58f5-c408-4ac1-8af3-3ba96584be31" providerId="ADAL" clId="{7206010B-9140-4440-9C90-42B7DD1D91CF}" dt="2023-09-26T17:50:07.353" v="56" actId="47"/>
        <pc:sldMkLst>
          <pc:docMk/>
          <pc:sldMk cId="2939477516" sldId="4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65EB5-616F-45AE-A240-FE6C4797A6E1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EDA85A5-9230-4393-B24D-229CEBE4CF1F}">
      <dgm:prSet phldrT="[Text]" custT="1"/>
      <dgm:spPr/>
      <dgm:t>
        <a:bodyPr/>
        <a:lstStyle/>
        <a:p>
          <a:pPr algn="ctr"/>
          <a:r>
            <a:rPr lang="en-US" sz="2400" b="1" dirty="0"/>
            <a:t>Continuity of Care (COC) Program</a:t>
          </a:r>
        </a:p>
      </dgm:t>
    </dgm:pt>
    <dgm:pt modelId="{358DE5EC-C6C5-4A54-A483-A0F379CBCD1F}" type="parTrans" cxnId="{B218EFB6-A58A-493B-B673-F704B96F81C7}">
      <dgm:prSet/>
      <dgm:spPr/>
      <dgm:t>
        <a:bodyPr/>
        <a:lstStyle/>
        <a:p>
          <a:endParaRPr lang="en-US"/>
        </a:p>
      </dgm:t>
    </dgm:pt>
    <dgm:pt modelId="{F5EDF792-1472-47C7-B838-34C3246B0C7E}" type="sibTrans" cxnId="{B218EFB6-A58A-493B-B673-F704B96F81C7}">
      <dgm:prSet/>
      <dgm:spPr/>
      <dgm:t>
        <a:bodyPr/>
        <a:lstStyle/>
        <a:p>
          <a:endParaRPr lang="en-US"/>
        </a:p>
      </dgm:t>
    </dgm:pt>
    <dgm:pt modelId="{214A650F-BE77-40FB-B788-C0B4930689E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Providers incentivized for engagement and addressing chronic conditions that roll up to HCC’s </a:t>
          </a:r>
        </a:p>
      </dgm:t>
    </dgm:pt>
    <dgm:pt modelId="{C142C871-00AE-43F7-8F44-24B94D8BB874}" type="parTrans" cxnId="{996EC381-7709-4108-963B-D1267BA4A10F}">
      <dgm:prSet/>
      <dgm:spPr/>
      <dgm:t>
        <a:bodyPr/>
        <a:lstStyle/>
        <a:p>
          <a:endParaRPr lang="en-US"/>
        </a:p>
      </dgm:t>
    </dgm:pt>
    <dgm:pt modelId="{C6BC88D7-DA98-4900-BAB2-26F38B940D3E}" type="sibTrans" cxnId="{996EC381-7709-4108-963B-D1267BA4A10F}">
      <dgm:prSet/>
      <dgm:spPr/>
      <dgm:t>
        <a:bodyPr/>
        <a:lstStyle/>
        <a:p>
          <a:endParaRPr lang="en-US"/>
        </a:p>
      </dgm:t>
    </dgm:pt>
    <dgm:pt modelId="{80F82924-7115-44CC-96C7-B01F4EBD0C32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dirty="0"/>
            <a:t>Providers incentivized for engagement and addressing quality gaps and chronic conditions that roll up to HCC’s</a:t>
          </a:r>
        </a:p>
      </dgm:t>
    </dgm:pt>
    <dgm:pt modelId="{8BF1C903-E44E-4DB5-B347-B7F1A3F4BE94}" type="parTrans" cxnId="{CEF60BFE-D6A1-40BF-9807-F65BB55DFF08}">
      <dgm:prSet/>
      <dgm:spPr/>
      <dgm:t>
        <a:bodyPr/>
        <a:lstStyle/>
        <a:p>
          <a:endParaRPr lang="en-US"/>
        </a:p>
      </dgm:t>
    </dgm:pt>
    <dgm:pt modelId="{BC048EF1-2E41-4877-9A56-44CCC005F858}" type="sibTrans" cxnId="{CEF60BFE-D6A1-40BF-9807-F65BB55DFF08}">
      <dgm:prSet/>
      <dgm:spPr/>
      <dgm:t>
        <a:bodyPr/>
        <a:lstStyle/>
        <a:p>
          <a:endParaRPr lang="en-US"/>
        </a:p>
      </dgm:t>
    </dgm:pt>
    <dgm:pt modelId="{226EC9D3-60BA-4E98-8825-22A21968570F}">
      <dgm:prSet phldrT="[Text]" custT="1"/>
      <dgm:spPr/>
      <dgm:t>
        <a:bodyPr anchor="ctr" anchorCtr="1"/>
        <a:lstStyle/>
        <a:p>
          <a:pPr algn="ctr"/>
          <a:r>
            <a:rPr lang="en-US" sz="2400" b="1" dirty="0"/>
            <a:t>In-Office Assessment (IOA) Program</a:t>
          </a:r>
          <a:endParaRPr lang="en-US" sz="2400" dirty="0"/>
        </a:p>
      </dgm:t>
    </dgm:pt>
    <dgm:pt modelId="{ACA9AA97-2CA2-457E-BA3F-B9AA11EC2246}" type="parTrans" cxnId="{ED08FD90-DC12-40F7-83F5-9BC62C5FBC0D}">
      <dgm:prSet/>
      <dgm:spPr/>
      <dgm:t>
        <a:bodyPr/>
        <a:lstStyle/>
        <a:p>
          <a:endParaRPr lang="en-US"/>
        </a:p>
      </dgm:t>
    </dgm:pt>
    <dgm:pt modelId="{D63060EE-2E46-4AA0-886E-68F145EB8938}" type="sibTrans" cxnId="{ED08FD90-DC12-40F7-83F5-9BC62C5FBC0D}">
      <dgm:prSet/>
      <dgm:spPr/>
      <dgm:t>
        <a:bodyPr/>
        <a:lstStyle/>
        <a:p>
          <a:endParaRPr lang="en-US"/>
        </a:p>
      </dgm:t>
    </dgm:pt>
    <dgm:pt modelId="{41799776-CACF-4885-B192-629DB23C95C9}" type="pres">
      <dgm:prSet presAssocID="{E2465EB5-616F-45AE-A240-FE6C4797A6E1}" presName="Name0" presStyleCnt="0">
        <dgm:presLayoutVars>
          <dgm:dir/>
          <dgm:animLvl val="lvl"/>
          <dgm:resizeHandles val="exact"/>
        </dgm:presLayoutVars>
      </dgm:prSet>
      <dgm:spPr/>
    </dgm:pt>
    <dgm:pt modelId="{76F1684D-50F3-4B74-A5FA-C0309D946E42}" type="pres">
      <dgm:prSet presAssocID="{AEDA85A5-9230-4393-B24D-229CEBE4CF1F}" presName="linNode" presStyleCnt="0"/>
      <dgm:spPr/>
    </dgm:pt>
    <dgm:pt modelId="{50F245D8-5864-402F-9705-79F2DD0F9571}" type="pres">
      <dgm:prSet presAssocID="{AEDA85A5-9230-4393-B24D-229CEBE4CF1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FF1271F-EC76-49FB-A851-C099B2E08936}" type="pres">
      <dgm:prSet presAssocID="{AEDA85A5-9230-4393-B24D-229CEBE4CF1F}" presName="descendantText" presStyleLbl="alignAccFollowNode1" presStyleIdx="0" presStyleCnt="2">
        <dgm:presLayoutVars>
          <dgm:bulletEnabled val="1"/>
        </dgm:presLayoutVars>
      </dgm:prSet>
      <dgm:spPr/>
    </dgm:pt>
    <dgm:pt modelId="{FF612CA7-7378-4FE7-B3BE-B147151F33CA}" type="pres">
      <dgm:prSet presAssocID="{F5EDF792-1472-47C7-B838-34C3246B0C7E}" presName="sp" presStyleCnt="0"/>
      <dgm:spPr/>
    </dgm:pt>
    <dgm:pt modelId="{76AFDB64-3F59-4F5E-8D11-1AE0CC421F7C}" type="pres">
      <dgm:prSet presAssocID="{226EC9D3-60BA-4E98-8825-22A21968570F}" presName="linNode" presStyleCnt="0"/>
      <dgm:spPr/>
    </dgm:pt>
    <dgm:pt modelId="{E71ACB02-AA91-4149-9DE9-E20AEA95CFC5}" type="pres">
      <dgm:prSet presAssocID="{226EC9D3-60BA-4E98-8825-22A21968570F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79FECA0-D4B9-4346-828A-75E2D2FD79D5}" type="pres">
      <dgm:prSet presAssocID="{226EC9D3-60BA-4E98-8825-22A21968570F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96EC381-7709-4108-963B-D1267BA4A10F}" srcId="{AEDA85A5-9230-4393-B24D-229CEBE4CF1F}" destId="{214A650F-BE77-40FB-B788-C0B4930689E1}" srcOrd="0" destOrd="0" parTransId="{C142C871-00AE-43F7-8F44-24B94D8BB874}" sibTransId="{C6BC88D7-DA98-4900-BAB2-26F38B940D3E}"/>
    <dgm:cxn modelId="{ED08FD90-DC12-40F7-83F5-9BC62C5FBC0D}" srcId="{E2465EB5-616F-45AE-A240-FE6C4797A6E1}" destId="{226EC9D3-60BA-4E98-8825-22A21968570F}" srcOrd="1" destOrd="0" parTransId="{ACA9AA97-2CA2-457E-BA3F-B9AA11EC2246}" sibTransId="{D63060EE-2E46-4AA0-886E-68F145EB8938}"/>
    <dgm:cxn modelId="{97461EAB-8840-4701-B255-37733C98F42E}" type="presOf" srcId="{E2465EB5-616F-45AE-A240-FE6C4797A6E1}" destId="{41799776-CACF-4885-B192-629DB23C95C9}" srcOrd="0" destOrd="0" presId="urn:microsoft.com/office/officeart/2005/8/layout/vList5"/>
    <dgm:cxn modelId="{B218EFB6-A58A-493B-B673-F704B96F81C7}" srcId="{E2465EB5-616F-45AE-A240-FE6C4797A6E1}" destId="{AEDA85A5-9230-4393-B24D-229CEBE4CF1F}" srcOrd="0" destOrd="0" parTransId="{358DE5EC-C6C5-4A54-A483-A0F379CBCD1F}" sibTransId="{F5EDF792-1472-47C7-B838-34C3246B0C7E}"/>
    <dgm:cxn modelId="{31E0A5BA-8970-477D-B4C8-E00434860377}" type="presOf" srcId="{AEDA85A5-9230-4393-B24D-229CEBE4CF1F}" destId="{50F245D8-5864-402F-9705-79F2DD0F9571}" srcOrd="0" destOrd="0" presId="urn:microsoft.com/office/officeart/2005/8/layout/vList5"/>
    <dgm:cxn modelId="{156B27CA-6CB7-4D3B-AA51-08286800298C}" type="presOf" srcId="{226EC9D3-60BA-4E98-8825-22A21968570F}" destId="{E71ACB02-AA91-4149-9DE9-E20AEA95CFC5}" srcOrd="0" destOrd="0" presId="urn:microsoft.com/office/officeart/2005/8/layout/vList5"/>
    <dgm:cxn modelId="{9984F7DA-DB48-412F-A29E-0EAF6504DD7F}" type="presOf" srcId="{80F82924-7115-44CC-96C7-B01F4EBD0C32}" destId="{F79FECA0-D4B9-4346-828A-75E2D2FD79D5}" srcOrd="0" destOrd="0" presId="urn:microsoft.com/office/officeart/2005/8/layout/vList5"/>
    <dgm:cxn modelId="{E09C89E5-67DD-46E6-9CD8-4E6D7DD291A3}" type="presOf" srcId="{214A650F-BE77-40FB-B788-C0B4930689E1}" destId="{BFF1271F-EC76-49FB-A851-C099B2E08936}" srcOrd="0" destOrd="0" presId="urn:microsoft.com/office/officeart/2005/8/layout/vList5"/>
    <dgm:cxn modelId="{CEF60BFE-D6A1-40BF-9807-F65BB55DFF08}" srcId="{226EC9D3-60BA-4E98-8825-22A21968570F}" destId="{80F82924-7115-44CC-96C7-B01F4EBD0C32}" srcOrd="0" destOrd="0" parTransId="{8BF1C903-E44E-4DB5-B347-B7F1A3F4BE94}" sibTransId="{BC048EF1-2E41-4877-9A56-44CCC005F858}"/>
    <dgm:cxn modelId="{CB5D3F79-6EA6-43D7-9A55-0B70B0153ECD}" type="presParOf" srcId="{41799776-CACF-4885-B192-629DB23C95C9}" destId="{76F1684D-50F3-4B74-A5FA-C0309D946E42}" srcOrd="0" destOrd="0" presId="urn:microsoft.com/office/officeart/2005/8/layout/vList5"/>
    <dgm:cxn modelId="{C1F02A75-7C2C-406F-8F7F-FCC080DC4789}" type="presParOf" srcId="{76F1684D-50F3-4B74-A5FA-C0309D946E42}" destId="{50F245D8-5864-402F-9705-79F2DD0F9571}" srcOrd="0" destOrd="0" presId="urn:microsoft.com/office/officeart/2005/8/layout/vList5"/>
    <dgm:cxn modelId="{A5B082A9-A3F6-4C64-BB52-CC7F5F52948C}" type="presParOf" srcId="{76F1684D-50F3-4B74-A5FA-C0309D946E42}" destId="{BFF1271F-EC76-49FB-A851-C099B2E08936}" srcOrd="1" destOrd="0" presId="urn:microsoft.com/office/officeart/2005/8/layout/vList5"/>
    <dgm:cxn modelId="{F534729F-D04A-447B-B939-CF0C493B9E3E}" type="presParOf" srcId="{41799776-CACF-4885-B192-629DB23C95C9}" destId="{FF612CA7-7378-4FE7-B3BE-B147151F33CA}" srcOrd="1" destOrd="0" presId="urn:microsoft.com/office/officeart/2005/8/layout/vList5"/>
    <dgm:cxn modelId="{CAE1F285-3853-4420-BF94-3D7A0020B1AA}" type="presParOf" srcId="{41799776-CACF-4885-B192-629DB23C95C9}" destId="{76AFDB64-3F59-4F5E-8D11-1AE0CC421F7C}" srcOrd="2" destOrd="0" presId="urn:microsoft.com/office/officeart/2005/8/layout/vList5"/>
    <dgm:cxn modelId="{092500D2-0E46-46CE-8C9B-944050F8C819}" type="presParOf" srcId="{76AFDB64-3F59-4F5E-8D11-1AE0CC421F7C}" destId="{E71ACB02-AA91-4149-9DE9-E20AEA95CFC5}" srcOrd="0" destOrd="0" presId="urn:microsoft.com/office/officeart/2005/8/layout/vList5"/>
    <dgm:cxn modelId="{A9D25659-F278-4A2A-BF67-32095F9C506A}" type="presParOf" srcId="{76AFDB64-3F59-4F5E-8D11-1AE0CC421F7C}" destId="{F79FECA0-D4B9-4346-828A-75E2D2FD79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65EB5-616F-45AE-A240-FE6C4797A6E1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EDA85A5-9230-4393-B24D-229CEBE4CF1F}">
      <dgm:prSet phldrT="[Text]" custT="1"/>
      <dgm:spPr/>
      <dgm:t>
        <a:bodyPr/>
        <a:lstStyle/>
        <a:p>
          <a:pPr algn="ctr"/>
          <a:r>
            <a:rPr lang="en-US" sz="3200" b="1" dirty="0"/>
            <a:t>Continuity of Care (COC) Program</a:t>
          </a:r>
        </a:p>
      </dgm:t>
    </dgm:pt>
    <dgm:pt modelId="{358DE5EC-C6C5-4A54-A483-A0F379CBCD1F}" type="parTrans" cxnId="{B218EFB6-A58A-493B-B673-F704B96F81C7}">
      <dgm:prSet/>
      <dgm:spPr/>
      <dgm:t>
        <a:bodyPr/>
        <a:lstStyle/>
        <a:p>
          <a:endParaRPr lang="en-US"/>
        </a:p>
      </dgm:t>
    </dgm:pt>
    <dgm:pt modelId="{F5EDF792-1472-47C7-B838-34C3246B0C7E}" type="sibTrans" cxnId="{B218EFB6-A58A-493B-B673-F704B96F81C7}">
      <dgm:prSet/>
      <dgm:spPr/>
      <dgm:t>
        <a:bodyPr/>
        <a:lstStyle/>
        <a:p>
          <a:endParaRPr lang="en-US"/>
        </a:p>
      </dgm:t>
    </dgm:pt>
    <dgm:pt modelId="{214A650F-BE77-40FB-B788-C0B4930689E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Providers incentivized for engagement and addressing chronic conditions that roll up to HCC’s </a:t>
          </a:r>
        </a:p>
      </dgm:t>
    </dgm:pt>
    <dgm:pt modelId="{C142C871-00AE-43F7-8F44-24B94D8BB874}" type="parTrans" cxnId="{996EC381-7709-4108-963B-D1267BA4A10F}">
      <dgm:prSet/>
      <dgm:spPr/>
      <dgm:t>
        <a:bodyPr/>
        <a:lstStyle/>
        <a:p>
          <a:endParaRPr lang="en-US"/>
        </a:p>
      </dgm:t>
    </dgm:pt>
    <dgm:pt modelId="{C6BC88D7-DA98-4900-BAB2-26F38B940D3E}" type="sibTrans" cxnId="{996EC381-7709-4108-963B-D1267BA4A10F}">
      <dgm:prSet/>
      <dgm:spPr/>
      <dgm:t>
        <a:bodyPr/>
        <a:lstStyle/>
        <a:p>
          <a:endParaRPr lang="en-US"/>
        </a:p>
      </dgm:t>
    </dgm:pt>
    <dgm:pt modelId="{80F82924-7115-44CC-96C7-B01F4EBD0C32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400" dirty="0"/>
            <a:t>Providers incentivized for engagement and addressing quality gaps and chronic conditions that roll up to HCC’s</a:t>
          </a:r>
        </a:p>
      </dgm:t>
    </dgm:pt>
    <dgm:pt modelId="{8BF1C903-E44E-4DB5-B347-B7F1A3F4BE94}" type="parTrans" cxnId="{CEF60BFE-D6A1-40BF-9807-F65BB55DFF08}">
      <dgm:prSet/>
      <dgm:spPr/>
      <dgm:t>
        <a:bodyPr/>
        <a:lstStyle/>
        <a:p>
          <a:endParaRPr lang="en-US"/>
        </a:p>
      </dgm:t>
    </dgm:pt>
    <dgm:pt modelId="{BC048EF1-2E41-4877-9A56-44CCC005F858}" type="sibTrans" cxnId="{CEF60BFE-D6A1-40BF-9807-F65BB55DFF08}">
      <dgm:prSet/>
      <dgm:spPr/>
      <dgm:t>
        <a:bodyPr/>
        <a:lstStyle/>
        <a:p>
          <a:endParaRPr lang="en-US"/>
        </a:p>
      </dgm:t>
    </dgm:pt>
    <dgm:pt modelId="{226EC9D3-60BA-4E98-8825-22A21968570F}">
      <dgm:prSet phldrT="[Text]" custT="1"/>
      <dgm:spPr/>
      <dgm:t>
        <a:bodyPr anchor="ctr" anchorCtr="1"/>
        <a:lstStyle/>
        <a:p>
          <a:pPr algn="ctr"/>
          <a:r>
            <a:rPr lang="en-US" sz="3200" b="1" dirty="0"/>
            <a:t>In-Office Assessment (IOA) Program</a:t>
          </a:r>
          <a:endParaRPr lang="en-US" sz="3200" dirty="0"/>
        </a:p>
      </dgm:t>
    </dgm:pt>
    <dgm:pt modelId="{ACA9AA97-2CA2-457E-BA3F-B9AA11EC2246}" type="parTrans" cxnId="{ED08FD90-DC12-40F7-83F5-9BC62C5FBC0D}">
      <dgm:prSet/>
      <dgm:spPr/>
      <dgm:t>
        <a:bodyPr/>
        <a:lstStyle/>
        <a:p>
          <a:endParaRPr lang="en-US"/>
        </a:p>
      </dgm:t>
    </dgm:pt>
    <dgm:pt modelId="{D63060EE-2E46-4AA0-886E-68F145EB8938}" type="sibTrans" cxnId="{ED08FD90-DC12-40F7-83F5-9BC62C5FBC0D}">
      <dgm:prSet/>
      <dgm:spPr/>
      <dgm:t>
        <a:bodyPr/>
        <a:lstStyle/>
        <a:p>
          <a:endParaRPr lang="en-US"/>
        </a:p>
      </dgm:t>
    </dgm:pt>
    <dgm:pt modelId="{41799776-CACF-4885-B192-629DB23C95C9}" type="pres">
      <dgm:prSet presAssocID="{E2465EB5-616F-45AE-A240-FE6C4797A6E1}" presName="Name0" presStyleCnt="0">
        <dgm:presLayoutVars>
          <dgm:dir/>
          <dgm:animLvl val="lvl"/>
          <dgm:resizeHandles val="exact"/>
        </dgm:presLayoutVars>
      </dgm:prSet>
      <dgm:spPr/>
    </dgm:pt>
    <dgm:pt modelId="{76F1684D-50F3-4B74-A5FA-C0309D946E42}" type="pres">
      <dgm:prSet presAssocID="{AEDA85A5-9230-4393-B24D-229CEBE4CF1F}" presName="linNode" presStyleCnt="0"/>
      <dgm:spPr/>
    </dgm:pt>
    <dgm:pt modelId="{50F245D8-5864-402F-9705-79F2DD0F9571}" type="pres">
      <dgm:prSet presAssocID="{AEDA85A5-9230-4393-B24D-229CEBE4CF1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FF1271F-EC76-49FB-A851-C099B2E08936}" type="pres">
      <dgm:prSet presAssocID="{AEDA85A5-9230-4393-B24D-229CEBE4CF1F}" presName="descendantText" presStyleLbl="alignAccFollowNode1" presStyleIdx="0" presStyleCnt="2">
        <dgm:presLayoutVars>
          <dgm:bulletEnabled val="1"/>
        </dgm:presLayoutVars>
      </dgm:prSet>
      <dgm:spPr/>
    </dgm:pt>
    <dgm:pt modelId="{FF612CA7-7378-4FE7-B3BE-B147151F33CA}" type="pres">
      <dgm:prSet presAssocID="{F5EDF792-1472-47C7-B838-34C3246B0C7E}" presName="sp" presStyleCnt="0"/>
      <dgm:spPr/>
    </dgm:pt>
    <dgm:pt modelId="{76AFDB64-3F59-4F5E-8D11-1AE0CC421F7C}" type="pres">
      <dgm:prSet presAssocID="{226EC9D3-60BA-4E98-8825-22A21968570F}" presName="linNode" presStyleCnt="0"/>
      <dgm:spPr/>
    </dgm:pt>
    <dgm:pt modelId="{E71ACB02-AA91-4149-9DE9-E20AEA95CFC5}" type="pres">
      <dgm:prSet presAssocID="{226EC9D3-60BA-4E98-8825-22A21968570F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79FECA0-D4B9-4346-828A-75E2D2FD79D5}" type="pres">
      <dgm:prSet presAssocID="{226EC9D3-60BA-4E98-8825-22A21968570F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96EC381-7709-4108-963B-D1267BA4A10F}" srcId="{AEDA85A5-9230-4393-B24D-229CEBE4CF1F}" destId="{214A650F-BE77-40FB-B788-C0B4930689E1}" srcOrd="0" destOrd="0" parTransId="{C142C871-00AE-43F7-8F44-24B94D8BB874}" sibTransId="{C6BC88D7-DA98-4900-BAB2-26F38B940D3E}"/>
    <dgm:cxn modelId="{ED08FD90-DC12-40F7-83F5-9BC62C5FBC0D}" srcId="{E2465EB5-616F-45AE-A240-FE6C4797A6E1}" destId="{226EC9D3-60BA-4E98-8825-22A21968570F}" srcOrd="1" destOrd="0" parTransId="{ACA9AA97-2CA2-457E-BA3F-B9AA11EC2246}" sibTransId="{D63060EE-2E46-4AA0-886E-68F145EB8938}"/>
    <dgm:cxn modelId="{97461EAB-8840-4701-B255-37733C98F42E}" type="presOf" srcId="{E2465EB5-616F-45AE-A240-FE6C4797A6E1}" destId="{41799776-CACF-4885-B192-629DB23C95C9}" srcOrd="0" destOrd="0" presId="urn:microsoft.com/office/officeart/2005/8/layout/vList5"/>
    <dgm:cxn modelId="{B218EFB6-A58A-493B-B673-F704B96F81C7}" srcId="{E2465EB5-616F-45AE-A240-FE6C4797A6E1}" destId="{AEDA85A5-9230-4393-B24D-229CEBE4CF1F}" srcOrd="0" destOrd="0" parTransId="{358DE5EC-C6C5-4A54-A483-A0F379CBCD1F}" sibTransId="{F5EDF792-1472-47C7-B838-34C3246B0C7E}"/>
    <dgm:cxn modelId="{31E0A5BA-8970-477D-B4C8-E00434860377}" type="presOf" srcId="{AEDA85A5-9230-4393-B24D-229CEBE4CF1F}" destId="{50F245D8-5864-402F-9705-79F2DD0F9571}" srcOrd="0" destOrd="0" presId="urn:microsoft.com/office/officeart/2005/8/layout/vList5"/>
    <dgm:cxn modelId="{156B27CA-6CB7-4D3B-AA51-08286800298C}" type="presOf" srcId="{226EC9D3-60BA-4E98-8825-22A21968570F}" destId="{E71ACB02-AA91-4149-9DE9-E20AEA95CFC5}" srcOrd="0" destOrd="0" presId="urn:microsoft.com/office/officeart/2005/8/layout/vList5"/>
    <dgm:cxn modelId="{9984F7DA-DB48-412F-A29E-0EAF6504DD7F}" type="presOf" srcId="{80F82924-7115-44CC-96C7-B01F4EBD0C32}" destId="{F79FECA0-D4B9-4346-828A-75E2D2FD79D5}" srcOrd="0" destOrd="0" presId="urn:microsoft.com/office/officeart/2005/8/layout/vList5"/>
    <dgm:cxn modelId="{E09C89E5-67DD-46E6-9CD8-4E6D7DD291A3}" type="presOf" srcId="{214A650F-BE77-40FB-B788-C0B4930689E1}" destId="{BFF1271F-EC76-49FB-A851-C099B2E08936}" srcOrd="0" destOrd="0" presId="urn:microsoft.com/office/officeart/2005/8/layout/vList5"/>
    <dgm:cxn modelId="{CEF60BFE-D6A1-40BF-9807-F65BB55DFF08}" srcId="{226EC9D3-60BA-4E98-8825-22A21968570F}" destId="{80F82924-7115-44CC-96C7-B01F4EBD0C32}" srcOrd="0" destOrd="0" parTransId="{8BF1C903-E44E-4DB5-B347-B7F1A3F4BE94}" sibTransId="{BC048EF1-2E41-4877-9A56-44CCC005F858}"/>
    <dgm:cxn modelId="{CB5D3F79-6EA6-43D7-9A55-0B70B0153ECD}" type="presParOf" srcId="{41799776-CACF-4885-B192-629DB23C95C9}" destId="{76F1684D-50F3-4B74-A5FA-C0309D946E42}" srcOrd="0" destOrd="0" presId="urn:microsoft.com/office/officeart/2005/8/layout/vList5"/>
    <dgm:cxn modelId="{C1F02A75-7C2C-406F-8F7F-FCC080DC4789}" type="presParOf" srcId="{76F1684D-50F3-4B74-A5FA-C0309D946E42}" destId="{50F245D8-5864-402F-9705-79F2DD0F9571}" srcOrd="0" destOrd="0" presId="urn:microsoft.com/office/officeart/2005/8/layout/vList5"/>
    <dgm:cxn modelId="{A5B082A9-A3F6-4C64-BB52-CC7F5F52948C}" type="presParOf" srcId="{76F1684D-50F3-4B74-A5FA-C0309D946E42}" destId="{BFF1271F-EC76-49FB-A851-C099B2E08936}" srcOrd="1" destOrd="0" presId="urn:microsoft.com/office/officeart/2005/8/layout/vList5"/>
    <dgm:cxn modelId="{F534729F-D04A-447B-B939-CF0C493B9E3E}" type="presParOf" srcId="{41799776-CACF-4885-B192-629DB23C95C9}" destId="{FF612CA7-7378-4FE7-B3BE-B147151F33CA}" srcOrd="1" destOrd="0" presId="urn:microsoft.com/office/officeart/2005/8/layout/vList5"/>
    <dgm:cxn modelId="{CAE1F285-3853-4420-BF94-3D7A0020B1AA}" type="presParOf" srcId="{41799776-CACF-4885-B192-629DB23C95C9}" destId="{76AFDB64-3F59-4F5E-8D11-1AE0CC421F7C}" srcOrd="2" destOrd="0" presId="urn:microsoft.com/office/officeart/2005/8/layout/vList5"/>
    <dgm:cxn modelId="{092500D2-0E46-46CE-8C9B-944050F8C819}" type="presParOf" srcId="{76AFDB64-3F59-4F5E-8D11-1AE0CC421F7C}" destId="{E71ACB02-AA91-4149-9DE9-E20AEA95CFC5}" srcOrd="0" destOrd="0" presId="urn:microsoft.com/office/officeart/2005/8/layout/vList5"/>
    <dgm:cxn modelId="{A9D25659-F278-4A2A-BF67-32095F9C506A}" type="presParOf" srcId="{76AFDB64-3F59-4F5E-8D11-1AE0CC421F7C}" destId="{F79FECA0-D4B9-4346-828A-75E2D2FD79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1271F-EC76-49FB-A851-C099B2E08936}">
      <dsp:nvSpPr>
        <dsp:cNvPr id="0" name=""/>
        <dsp:cNvSpPr/>
      </dsp:nvSpPr>
      <dsp:spPr>
        <a:xfrm rot="5400000">
          <a:off x="4668702" y="-1682753"/>
          <a:ext cx="1319563" cy="50150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Providers incentivized for engagement and addressing chronic conditions that roll up to HCC’s </a:t>
          </a:r>
        </a:p>
      </dsp:txBody>
      <dsp:txXfrm rot="-5400000">
        <a:off x="2820962" y="229403"/>
        <a:ext cx="4950628" cy="1190731"/>
      </dsp:txXfrm>
    </dsp:sp>
    <dsp:sp modelId="{50F245D8-5864-402F-9705-79F2DD0F9571}">
      <dsp:nvSpPr>
        <dsp:cNvPr id="0" name=""/>
        <dsp:cNvSpPr/>
      </dsp:nvSpPr>
      <dsp:spPr>
        <a:xfrm>
          <a:off x="0" y="41"/>
          <a:ext cx="2820962" cy="16494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Continuity of Care (COC) Program</a:t>
          </a:r>
        </a:p>
      </dsp:txBody>
      <dsp:txXfrm>
        <a:off x="80520" y="80561"/>
        <a:ext cx="2659922" cy="1488414"/>
      </dsp:txXfrm>
    </dsp:sp>
    <dsp:sp modelId="{F79FECA0-D4B9-4346-828A-75E2D2FD79D5}">
      <dsp:nvSpPr>
        <dsp:cNvPr id="0" name=""/>
        <dsp:cNvSpPr/>
      </dsp:nvSpPr>
      <dsp:spPr>
        <a:xfrm rot="5400000">
          <a:off x="4668702" y="49174"/>
          <a:ext cx="1319563" cy="50150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Providers incentivized for engagement and addressing quality gaps and chronic conditions that roll up to HCC’s</a:t>
          </a:r>
        </a:p>
      </dsp:txBody>
      <dsp:txXfrm rot="-5400000">
        <a:off x="2820962" y="1961330"/>
        <a:ext cx="4950628" cy="1190731"/>
      </dsp:txXfrm>
    </dsp:sp>
    <dsp:sp modelId="{E71ACB02-AA91-4149-9DE9-E20AEA95CFC5}">
      <dsp:nvSpPr>
        <dsp:cNvPr id="0" name=""/>
        <dsp:cNvSpPr/>
      </dsp:nvSpPr>
      <dsp:spPr>
        <a:xfrm>
          <a:off x="0" y="1731968"/>
          <a:ext cx="2820962" cy="16494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1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In-Office Assessment (IOA) Program</a:t>
          </a:r>
          <a:endParaRPr lang="en-US" sz="2400" kern="1200" dirty="0"/>
        </a:p>
      </dsp:txBody>
      <dsp:txXfrm>
        <a:off x="80520" y="1812488"/>
        <a:ext cx="2659922" cy="1488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1271F-EC76-49FB-A851-C099B2E08936}">
      <dsp:nvSpPr>
        <dsp:cNvPr id="0" name=""/>
        <dsp:cNvSpPr/>
      </dsp:nvSpPr>
      <dsp:spPr>
        <a:xfrm rot="5400000">
          <a:off x="6828410" y="-2699086"/>
          <a:ext cx="1319563" cy="704771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Providers incentivized for engagement and addressing chronic conditions that roll up to HCC’s </a:t>
          </a:r>
        </a:p>
      </dsp:txBody>
      <dsp:txXfrm rot="-5400000">
        <a:off x="3964337" y="229403"/>
        <a:ext cx="6983294" cy="1190731"/>
      </dsp:txXfrm>
    </dsp:sp>
    <dsp:sp modelId="{50F245D8-5864-402F-9705-79F2DD0F9571}">
      <dsp:nvSpPr>
        <dsp:cNvPr id="0" name=""/>
        <dsp:cNvSpPr/>
      </dsp:nvSpPr>
      <dsp:spPr>
        <a:xfrm>
          <a:off x="0" y="41"/>
          <a:ext cx="3964336" cy="16494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Continuity of Care (COC) Program</a:t>
          </a:r>
        </a:p>
      </dsp:txBody>
      <dsp:txXfrm>
        <a:off x="80520" y="80561"/>
        <a:ext cx="3803296" cy="1488414"/>
      </dsp:txXfrm>
    </dsp:sp>
    <dsp:sp modelId="{F79FECA0-D4B9-4346-828A-75E2D2FD79D5}">
      <dsp:nvSpPr>
        <dsp:cNvPr id="0" name=""/>
        <dsp:cNvSpPr/>
      </dsp:nvSpPr>
      <dsp:spPr>
        <a:xfrm rot="5400000">
          <a:off x="6828410" y="-967158"/>
          <a:ext cx="1319563" cy="704771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Providers incentivized for engagement and addressing quality gaps and chronic conditions that roll up to HCC’s</a:t>
          </a:r>
        </a:p>
      </dsp:txBody>
      <dsp:txXfrm rot="-5400000">
        <a:off x="3964337" y="1961331"/>
        <a:ext cx="6983294" cy="1190731"/>
      </dsp:txXfrm>
    </dsp:sp>
    <dsp:sp modelId="{E71ACB02-AA91-4149-9DE9-E20AEA95CFC5}">
      <dsp:nvSpPr>
        <dsp:cNvPr id="0" name=""/>
        <dsp:cNvSpPr/>
      </dsp:nvSpPr>
      <dsp:spPr>
        <a:xfrm>
          <a:off x="0" y="1731968"/>
          <a:ext cx="3964336" cy="16494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1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In-Office Assessment (IOA) Program</a:t>
          </a:r>
          <a:endParaRPr lang="en-US" sz="3200" kern="1200" dirty="0"/>
        </a:p>
      </dsp:txBody>
      <dsp:txXfrm>
        <a:off x="80520" y="1812488"/>
        <a:ext cx="3803296" cy="148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F6A9D-C88B-4C3F-82F4-0AFD155D4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F518A-1A04-4056-9E81-DBBFDD55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3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F518A-1A04-4056-9E81-DBBFDD55F6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F518A-1A04-4056-9E81-DBBFDD55F6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4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3133" y="2934136"/>
            <a:ext cx="6434067" cy="881653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0" i="0">
                <a:ln>
                  <a:noFill/>
                </a:ln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133" y="4114800"/>
            <a:ext cx="6197600" cy="3819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588000" y="5334000"/>
            <a:ext cx="5994400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F13CB9-1A25-4D25-B76B-D6C2B6E7D2E5}"/>
              </a:ext>
            </a:extLst>
          </p:cNvPr>
          <p:cNvSpPr txBox="1"/>
          <p:nvPr userDrawn="1"/>
        </p:nvSpPr>
        <p:spPr>
          <a:xfrm>
            <a:off x="5453133" y="4876800"/>
            <a:ext cx="391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27, 2023</a:t>
            </a:r>
            <a:endParaRPr lang="en-US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76402"/>
            <a:ext cx="11277600" cy="457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8000" y="404092"/>
            <a:ext cx="7620000" cy="609599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AAC8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D0444A-6241-4521-87E6-B35F4D1EC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553200"/>
            <a:ext cx="2844800" cy="238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2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5D4A-F6EC-4E9E-A2F6-EFCEAE7F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95600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B942FB-128C-4F44-8EAE-D229200F1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553200"/>
            <a:ext cx="2844800" cy="238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38EFADD-6813-489E-8FB7-11BBF2FF5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1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713295" y="69192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6" name="Picture 5" descr="LimeGradient_Wave_11in_for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4899"/>
            <a:ext cx="12192000" cy="1246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45" y="1219200"/>
            <a:ext cx="3657855" cy="15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meGradient_Wave_11in_forpp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125"/>
            <a:ext cx="12192000" cy="1246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1828799" cy="723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E9950-2B1B-464F-B46E-973B1209D683}"/>
              </a:ext>
            </a:extLst>
          </p:cNvPr>
          <p:cNvSpPr txBox="1"/>
          <p:nvPr userDrawn="1"/>
        </p:nvSpPr>
        <p:spPr>
          <a:xfrm>
            <a:off x="101601" y="6460499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&amp; Proprietary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3A9FC8-46B9-47DA-B9CE-3BA6235B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7030"/>
            <a:ext cx="2844800" cy="238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2022 ARHOME Quality Metrics &amp; 2024 ARHOME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18435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AE49E3-E828-4152-9DD9-8F4498F68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1" y="1488757"/>
            <a:ext cx="6910901" cy="460396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Arkansas Health &amp; Wellness will host Community Health/Resource Fairs, where members can speak with health care professionals, health insurance experts, and other community service providers.  Members have access to giveaways, health education, and free health screenings including: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BDBF6B9-4DA3-4C96-B891-0A54FCE6A545}"/>
              </a:ext>
            </a:extLst>
          </p:cNvPr>
          <p:cNvSpPr txBox="1">
            <a:spLocks/>
          </p:cNvSpPr>
          <p:nvPr/>
        </p:nvSpPr>
        <p:spPr>
          <a:xfrm>
            <a:off x="279400" y="278307"/>
            <a:ext cx="11709400" cy="6858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AC81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Community Health Fairs 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Health Screenings</a:t>
            </a:r>
            <a:endParaRPr lang="en-US" sz="3600" b="1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2428A-01D6-4146-B353-EC5E62486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4E9631-5C77-4DA8-89B5-178D6E4DB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87" y="1583235"/>
            <a:ext cx="2119515" cy="6627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03808A-E9FF-49CA-82F8-D619173CF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311" y="2975938"/>
            <a:ext cx="2257568" cy="692560"/>
          </a:xfrm>
          <a:prstGeom prst="rect">
            <a:avLst/>
          </a:prstGeom>
        </p:spPr>
      </p:pic>
      <p:pic>
        <p:nvPicPr>
          <p:cNvPr id="22" name="Picture 2" descr="Infinity Hearing Center">
            <a:extLst>
              <a:ext uri="{FF2B5EF4-FFF2-40B4-BE49-F238E27FC236}">
                <a16:creationId xmlns:a16="http://schemas.microsoft.com/office/drawing/2014/main" id="{9D4D8F5D-D9B8-4033-B36E-9A25CDE3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8" t="10889" r="12084" b="14443"/>
          <a:stretch/>
        </p:blipFill>
        <p:spPr bwMode="auto">
          <a:xfrm>
            <a:off x="9888705" y="4226200"/>
            <a:ext cx="1961170" cy="147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aptist Health establishes 24/7 hotline for COVID-19 questions | KARK">
            <a:extLst>
              <a:ext uri="{FF2B5EF4-FFF2-40B4-BE49-F238E27FC236}">
                <a16:creationId xmlns:a16="http://schemas.microsoft.com/office/drawing/2014/main" id="{8368292B-C697-4603-AC55-60CE7CDFA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1" b="19902"/>
          <a:stretch/>
        </p:blipFill>
        <p:spPr bwMode="auto">
          <a:xfrm>
            <a:off x="9634417" y="1417472"/>
            <a:ext cx="2469746" cy="8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areers - Arkansas Heart Hospital">
            <a:extLst>
              <a:ext uri="{FF2B5EF4-FFF2-40B4-BE49-F238E27FC236}">
                <a16:creationId xmlns:a16="http://schemas.microsoft.com/office/drawing/2014/main" id="{79F13D5B-CCAB-4303-9F3F-64E7BADA6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4" b="20507"/>
          <a:stretch/>
        </p:blipFill>
        <p:spPr bwMode="auto">
          <a:xfrm>
            <a:off x="7332487" y="4414406"/>
            <a:ext cx="2143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NAMI Arkansas - Home | Facebook">
            <a:extLst>
              <a:ext uri="{FF2B5EF4-FFF2-40B4-BE49-F238E27FC236}">
                <a16:creationId xmlns:a16="http://schemas.microsoft.com/office/drawing/2014/main" id="{9AC139BD-3F89-4705-81C2-61AD8C955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244"/>
          <a:stretch/>
        </p:blipFill>
        <p:spPr bwMode="auto">
          <a:xfrm>
            <a:off x="9690984" y="2620282"/>
            <a:ext cx="21431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D91050-E1DB-4159-AA6D-9F49042F8C6B}"/>
              </a:ext>
            </a:extLst>
          </p:cNvPr>
          <p:cNvSpPr txBox="1"/>
          <p:nvPr/>
        </p:nvSpPr>
        <p:spPr>
          <a:xfrm>
            <a:off x="561618" y="5510517"/>
            <a:ext cx="5503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CB177D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2EFBD0-7A7F-47F4-89F7-A19B9889E842}"/>
              </a:ext>
            </a:extLst>
          </p:cNvPr>
          <p:cNvSpPr txBox="1"/>
          <p:nvPr/>
        </p:nvSpPr>
        <p:spPr>
          <a:xfrm>
            <a:off x="2813199" y="4214168"/>
            <a:ext cx="43558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Hearing screening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Mental health screening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Blood pressure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COVID-19 vaccinations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E5B7F4-112A-4D07-B339-773F4E3CF7EE}"/>
              </a:ext>
            </a:extLst>
          </p:cNvPr>
          <p:cNvSpPr txBox="1"/>
          <p:nvPr/>
        </p:nvSpPr>
        <p:spPr>
          <a:xfrm>
            <a:off x="-6201" y="4214168"/>
            <a:ext cx="345811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Vision exams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Dental exams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HIV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Hepatitis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Glucose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294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E33E8C-8B96-4B83-B3F8-34746F05F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814231"/>
              </p:ext>
            </p:extLst>
          </p:nvPr>
        </p:nvGraphicFramePr>
        <p:xfrm>
          <a:off x="589976" y="2514600"/>
          <a:ext cx="11012047" cy="338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F0F75E-A2EF-4F4E-9F87-BA67F9929C79}"/>
              </a:ext>
            </a:extLst>
          </p:cNvPr>
          <p:cNvSpPr txBox="1"/>
          <p:nvPr/>
        </p:nvSpPr>
        <p:spPr>
          <a:xfrm>
            <a:off x="261071" y="1230049"/>
            <a:ext cx="11727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Providers are incentivized for engaging with members and addressing chronic conditions and quality gaps through existing programs. COC and IOA Program incentives are based on 100% gap closure.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0E80275-7472-4498-822E-9AFF8EF6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71" y="381000"/>
            <a:ext cx="7620000" cy="609599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Provider Incentives Payout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C139CE-C5CA-4DAC-A08E-9C407ABB6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7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13E80BE6-FD23-416D-A776-8C7C6C67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8307"/>
            <a:ext cx="102870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My Health Pays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94D216-7A1D-4896-9649-5F257EC8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422B0-C9B3-4865-A329-A698E5CE8678}"/>
              </a:ext>
            </a:extLst>
          </p:cNvPr>
          <p:cNvSpPr txBox="1"/>
          <p:nvPr/>
        </p:nvSpPr>
        <p:spPr>
          <a:xfrm>
            <a:off x="279400" y="1066800"/>
            <a:ext cx="535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Health Pays</a:t>
            </a:r>
            <a:r>
              <a:rPr lang="en-US" sz="2000" baseline="30000" dirty="0"/>
              <a:t>® </a:t>
            </a:r>
            <a:r>
              <a:rPr lang="en-US" sz="2000" dirty="0"/>
              <a:t>rewards members for the healthy decisions they make daily. Members can complete clinical activities and participate in challenges and power-ups, to earn rewards (up to </a:t>
            </a:r>
            <a:r>
              <a:rPr lang="en-US" sz="2000" b="1" dirty="0"/>
              <a:t>5,000</a:t>
            </a:r>
            <a:r>
              <a:rPr lang="en-US" sz="2000" dirty="0"/>
              <a:t>) that convert into money (</a:t>
            </a:r>
            <a:r>
              <a:rPr lang="en-US" sz="2000" i="1" dirty="0"/>
              <a:t>up to </a:t>
            </a:r>
            <a:r>
              <a:rPr lang="en-US" sz="2000" b="1" i="1" dirty="0"/>
              <a:t>$500</a:t>
            </a:r>
            <a:r>
              <a:rPr lang="en-US" sz="2000" dirty="0"/>
              <a:t>). The money can be used to shop at the Rewards store online or used towards healthcare related costs or monthly bills, including: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Monthly premiums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Copays, deductibles, coinsurance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Utilities (gas, electric, water)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Telecommunication (cell phone)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Transportation, Education, Rent, Childcare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221B3-FD44-418F-877C-6BC02A43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371600"/>
            <a:ext cx="4382112" cy="112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17BAE-5FA4-4598-8142-F82C941E4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5" r="1"/>
          <a:stretch/>
        </p:blipFill>
        <p:spPr>
          <a:xfrm>
            <a:off x="5824922" y="2804596"/>
            <a:ext cx="1219201" cy="1533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5177E-A3FD-4108-8393-7C836CF3C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75" y="3508285"/>
            <a:ext cx="1219200" cy="1564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7C9F4D-EA43-438A-A388-C5E0B8A4C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84"/>
          <a:stretch/>
        </p:blipFill>
        <p:spPr>
          <a:xfrm>
            <a:off x="8932627" y="2756964"/>
            <a:ext cx="1219201" cy="1581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36D29-C350-4036-8013-FEEB2E9BD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479" y="3510607"/>
            <a:ext cx="1171739" cy="1562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433319-3BC3-4283-AD91-3AEA04868BAC}"/>
              </a:ext>
            </a:extLst>
          </p:cNvPr>
          <p:cNvSpPr txBox="1"/>
          <p:nvPr/>
        </p:nvSpPr>
        <p:spPr>
          <a:xfrm>
            <a:off x="6951427" y="5608446"/>
            <a:ext cx="396240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Points to Dollar Conversion Rate</a:t>
            </a:r>
          </a:p>
          <a:p>
            <a:pPr algn="ctr"/>
            <a:r>
              <a:rPr lang="en-US" sz="2000" dirty="0"/>
              <a:t>10 points = $1</a:t>
            </a:r>
          </a:p>
        </p:txBody>
      </p:sp>
    </p:spTree>
    <p:extLst>
      <p:ext uri="{BB962C8B-B14F-4D97-AF65-F5344CB8AC3E}">
        <p14:creationId xmlns:p14="http://schemas.microsoft.com/office/powerpoint/2010/main" val="315835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13E80BE6-FD23-416D-A776-8C7C6C67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8307"/>
            <a:ext cx="102870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My Health Pays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 Payout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CB7044D-B5AE-4BDF-AD87-6444B00DA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51761"/>
              </p:ext>
            </p:extLst>
          </p:nvPr>
        </p:nvGraphicFramePr>
        <p:xfrm>
          <a:off x="1661160" y="1143000"/>
          <a:ext cx="8869680" cy="49225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61475">
                  <a:extLst>
                    <a:ext uri="{9D8B030D-6E8A-4147-A177-3AD203B41FA5}">
                      <a16:colId xmlns:a16="http://schemas.microsoft.com/office/drawing/2014/main" val="3008486526"/>
                    </a:ext>
                  </a:extLst>
                </a:gridCol>
                <a:gridCol w="1508205">
                  <a:extLst>
                    <a:ext uri="{9D8B030D-6E8A-4147-A177-3AD203B41FA5}">
                      <a16:colId xmlns:a16="http://schemas.microsoft.com/office/drawing/2014/main" val="1972630348"/>
                    </a:ext>
                  </a:extLst>
                </a:gridCol>
              </a:tblGrid>
              <a:tr h="392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 Paid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6986"/>
                  </a:ext>
                </a:extLst>
              </a:tr>
              <a:tr h="392375">
                <a:tc>
                  <a:txBody>
                    <a:bodyPr/>
                    <a:lstStyle/>
                    <a:p>
                      <a:r>
                        <a:rPr lang="en-US" sz="1800" dirty="0"/>
                        <a:t>Preventative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$801,658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327290"/>
                  </a:ext>
                </a:extLst>
              </a:tr>
              <a:tr h="74907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Wellness Visit, Breast Cancer Screening, Cervical Cancer Screening, Child Vision Screening, Cholesterol Screening, Prostate Cancer Screenings, Flu Shot, Childhood Immunizations, Risk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83737"/>
                  </a:ext>
                </a:extLst>
              </a:tr>
              <a:tr h="392375"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Chronic Illness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$430,451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915292"/>
                  </a:ext>
                </a:extLst>
              </a:tr>
              <a:tr h="535057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Risk Assessment, Case Management (1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, 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, &amp; 4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contact), Diabetes Eye Exam, HbA1c, Diabetes Kidney Screening, Vida (Activate, Enroll, &amp; Register)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1444"/>
                  </a:ext>
                </a:extLst>
              </a:tr>
              <a:tr h="392375">
                <a:tc>
                  <a:txBody>
                    <a:bodyPr/>
                    <a:lstStyle/>
                    <a:p>
                      <a:r>
                        <a:rPr lang="en-US" sz="1800" dirty="0"/>
                        <a:t>Economic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$289,200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800314"/>
                  </a:ext>
                </a:extLst>
              </a:tr>
              <a:tr h="535057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Start Off With a Bang, Smart Money Behaviors for Summer, Save Smart and Earn, Your Save Smart Habit Tracker, Rx Sticker Shock, Getting Out of 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93434"/>
                  </a:ext>
                </a:extLst>
              </a:tr>
              <a:tr h="392375">
                <a:tc>
                  <a:txBody>
                    <a:bodyPr/>
                    <a:lstStyle/>
                    <a:p>
                      <a:r>
                        <a:rPr lang="en-US" sz="1800" dirty="0"/>
                        <a:t>Mental Illness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$32,741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62818"/>
                  </a:ext>
                </a:extLst>
              </a:tr>
              <a:tr h="749079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Take Time for You, A Friendly Landscape, A Gift of Presence, A Little Holiday Relaxation, Episodic Future Thinking, Keeping It Balanced, Self-Compassion, Staying Positive, Your Take Time Habit 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001009"/>
                  </a:ext>
                </a:extLst>
              </a:tr>
              <a:tr h="392375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TOTAL</a:t>
                      </a:r>
                      <a:endParaRPr lang="en-US" sz="18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$1,554,051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99734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94D216-7A1D-4896-9649-5F257EC8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55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E33E8C-8B96-4B83-B3F8-34746F05F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429200"/>
              </p:ext>
            </p:extLst>
          </p:nvPr>
        </p:nvGraphicFramePr>
        <p:xfrm>
          <a:off x="265553" y="2438400"/>
          <a:ext cx="7836007" cy="338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F0F75E-A2EF-4F4E-9F87-BA67F9929C79}"/>
              </a:ext>
            </a:extLst>
          </p:cNvPr>
          <p:cNvSpPr txBox="1"/>
          <p:nvPr/>
        </p:nvSpPr>
        <p:spPr>
          <a:xfrm>
            <a:off x="261071" y="1038135"/>
            <a:ext cx="11727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Providers are incentivized for engaging with members and addressing chronic conditions and quality gaps through existing programs. COC and IOA Program incentives are based on 100% gap closure.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0E80275-7472-4498-822E-9AFF8EF6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71" y="381000"/>
            <a:ext cx="7620000" cy="609599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Provider Incentives Payout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C139CE-C5CA-4DAC-A08E-9C407ABB6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06FA958-EEE4-42BE-82FF-151BF56ED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7780"/>
              </p:ext>
            </p:extLst>
          </p:nvPr>
        </p:nvGraphicFramePr>
        <p:xfrm>
          <a:off x="8382000" y="2834640"/>
          <a:ext cx="3291840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2630325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9453371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2022 COC Incentives</a:t>
                      </a:r>
                      <a:endParaRPr lang="en-US" sz="2000" b="1" dirty="0">
                        <a:highlight>
                          <a:srgbClr val="00FF00"/>
                        </a:highlight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262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Amount 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$1,542,600</a:t>
                      </a:r>
                    </a:p>
                  </a:txBody>
                  <a:tcPr anchorCtr="1"/>
                </a:tc>
                <a:extLst>
                  <a:ext uri="{0D108BD9-81ED-4DB2-BD59-A6C34878D82A}">
                    <a16:rowId xmlns:a16="http://schemas.microsoft.com/office/drawing/2014/main" val="3350970513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8EE5C1B9-794F-4438-8E08-402B7F12A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33945"/>
              </p:ext>
            </p:extLst>
          </p:nvPr>
        </p:nvGraphicFramePr>
        <p:xfrm>
          <a:off x="8387379" y="4495800"/>
          <a:ext cx="3291840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2630325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94533714"/>
                    </a:ext>
                  </a:extLst>
                </a:gridCol>
              </a:tblGrid>
              <a:tr h="2476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2022 IOA Incentive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262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Amount 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$23,420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733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22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5661EA-AB3C-4825-9239-CC57CB9460F0}"/>
              </a:ext>
            </a:extLst>
          </p:cNvPr>
          <p:cNvSpPr txBox="1"/>
          <p:nvPr/>
        </p:nvSpPr>
        <p:spPr>
          <a:xfrm>
            <a:off x="279400" y="1285835"/>
            <a:ext cx="635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Arkansas Health &amp; Wellness ARHOME members participate in challenges and activities that encourage advances in economic status, including: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Energy saving tips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Money tracking challenge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Money saving challenge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Completion of debt log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Paying down debt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Cutting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F6FA250A-393F-4152-8753-9DF0B804E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51337"/>
              </p:ext>
            </p:extLst>
          </p:nvPr>
        </p:nvGraphicFramePr>
        <p:xfrm>
          <a:off x="6324600" y="4572000"/>
          <a:ext cx="5076937" cy="128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76937">
                  <a:extLst>
                    <a:ext uri="{9D8B030D-6E8A-4147-A177-3AD203B41FA5}">
                      <a16:colId xmlns:a16="http://schemas.microsoft.com/office/drawing/2014/main" val="3348853376"/>
                    </a:ext>
                  </a:extLst>
                </a:gridCol>
              </a:tblGrid>
              <a:tr h="3425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2022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2620"/>
                  </a:ext>
                </a:extLst>
              </a:tr>
              <a:tr h="7903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$289,200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/>
                        <a:t>paid out in Economic</a:t>
                      </a:r>
                    </a:p>
                    <a:p>
                      <a:pPr algn="ctr"/>
                      <a:r>
                        <a:rPr lang="en-US" sz="2400" b="0" dirty="0"/>
                        <a:t>Challenges and Power Ups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63547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1D5953-EB92-4ADA-B646-2527D695FBE7}"/>
              </a:ext>
            </a:extLst>
          </p:cNvPr>
          <p:cNvGraphicFramePr>
            <a:graphicFrameLocks noGrp="1"/>
          </p:cNvGraphicFramePr>
          <p:nvPr/>
        </p:nvGraphicFramePr>
        <p:xfrm>
          <a:off x="6750940" y="1282153"/>
          <a:ext cx="4224255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24255">
                  <a:extLst>
                    <a:ext uri="{9D8B030D-6E8A-4147-A177-3AD203B41FA5}">
                      <a16:colId xmlns:a16="http://schemas.microsoft.com/office/drawing/2014/main" val="201346226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Challenge &amp; Power Up Examples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6094539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Energy Saving Tips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35021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Money Tracking Challenge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81875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Debt Reduction Action Plan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68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Cutting Electronic Expenses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3019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Laundry Money Saving Tips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0258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EE9B5-154F-4922-B537-C6995863E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5D34851-54B8-483D-B823-192B3E5A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8307"/>
            <a:ext cx="102870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My Health Pays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 Payout</a:t>
            </a:r>
          </a:p>
        </p:txBody>
      </p:sp>
    </p:spTree>
    <p:extLst>
      <p:ext uri="{BB962C8B-B14F-4D97-AF65-F5344CB8AC3E}">
        <p14:creationId xmlns:p14="http://schemas.microsoft.com/office/powerpoint/2010/main" val="198098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13E80BE6-FD23-416D-A776-8C7C6C67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8307"/>
            <a:ext cx="102870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My Health Pays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94D216-7A1D-4896-9649-5F257EC8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422B0-C9B3-4865-A329-A698E5CE8678}"/>
              </a:ext>
            </a:extLst>
          </p:cNvPr>
          <p:cNvSpPr txBox="1"/>
          <p:nvPr/>
        </p:nvSpPr>
        <p:spPr>
          <a:xfrm>
            <a:off x="279400" y="1066800"/>
            <a:ext cx="535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Health Pays</a:t>
            </a:r>
            <a:r>
              <a:rPr lang="en-US" sz="2000" baseline="30000" dirty="0"/>
              <a:t>® </a:t>
            </a:r>
            <a:r>
              <a:rPr lang="en-US" sz="2000" dirty="0"/>
              <a:t>rewards members for the healthy decisions they make daily. Members can complete clinical activities and participate in challenges and power-ups, to earn rewards (up to </a:t>
            </a:r>
            <a:r>
              <a:rPr lang="en-US" sz="2000" b="1" dirty="0"/>
              <a:t>5,000</a:t>
            </a:r>
            <a:r>
              <a:rPr lang="en-US" sz="2000" dirty="0"/>
              <a:t>) that convert into money (</a:t>
            </a:r>
            <a:r>
              <a:rPr lang="en-US" sz="2000" i="1" dirty="0"/>
              <a:t>up to </a:t>
            </a:r>
            <a:r>
              <a:rPr lang="en-US" sz="2000" b="1" i="1" dirty="0"/>
              <a:t>$500</a:t>
            </a:r>
            <a:r>
              <a:rPr lang="en-US" sz="2000" dirty="0"/>
              <a:t>). The money can be used to shop at the Rewards store online or used towards healthcare related costs or monthly bills, including: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Monthly premiums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Copays, deductibles, coinsurance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Utilities (gas, electric, water)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Telecommunication (cell phone)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Transportation, Education, Rent, Childcare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221B3-FD44-418F-877C-6BC02A43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371600"/>
            <a:ext cx="4382112" cy="112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17BAE-5FA4-4598-8142-F82C941E4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5" r="1"/>
          <a:stretch/>
        </p:blipFill>
        <p:spPr>
          <a:xfrm>
            <a:off x="5824922" y="2804596"/>
            <a:ext cx="1219201" cy="1533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5177E-A3FD-4108-8393-7C836CF3C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75" y="3508285"/>
            <a:ext cx="1219200" cy="1564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7C9F4D-EA43-438A-A388-C5E0B8A4C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84"/>
          <a:stretch/>
        </p:blipFill>
        <p:spPr>
          <a:xfrm>
            <a:off x="8932627" y="2756964"/>
            <a:ext cx="1219201" cy="1581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36D29-C350-4036-8013-FEEB2E9BD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479" y="3510607"/>
            <a:ext cx="1171739" cy="1562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433319-3BC3-4283-AD91-3AEA04868BAC}"/>
              </a:ext>
            </a:extLst>
          </p:cNvPr>
          <p:cNvSpPr txBox="1"/>
          <p:nvPr/>
        </p:nvSpPr>
        <p:spPr>
          <a:xfrm>
            <a:off x="6951427" y="5608446"/>
            <a:ext cx="396240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Points to Dollar Conversion Rate</a:t>
            </a:r>
          </a:p>
          <a:p>
            <a:pPr algn="ctr"/>
            <a:r>
              <a:rPr lang="en-US" sz="2000" dirty="0"/>
              <a:t>10 points = $1</a:t>
            </a:r>
          </a:p>
        </p:txBody>
      </p:sp>
    </p:spTree>
    <p:extLst>
      <p:ext uri="{BB962C8B-B14F-4D97-AF65-F5344CB8AC3E}">
        <p14:creationId xmlns:p14="http://schemas.microsoft.com/office/powerpoint/2010/main" val="101412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13E80BE6-FD23-416D-A776-8C7C6C67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8307"/>
            <a:ext cx="102870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My Health Pays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94D216-7A1D-4896-9649-5F257EC8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7F60D-5F74-4884-BA1B-8C20170A2102}"/>
              </a:ext>
            </a:extLst>
          </p:cNvPr>
          <p:cNvSpPr txBox="1"/>
          <p:nvPr/>
        </p:nvSpPr>
        <p:spPr>
          <a:xfrm>
            <a:off x="279400" y="974348"/>
            <a:ext cx="1212444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Clinical Activities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Wellbeing Survey</a:t>
            </a:r>
            <a:r>
              <a:rPr lang="en-US" sz="1600" dirty="0">
                <a:effectLst/>
              </a:rPr>
              <a:t> - $50 / all eligible members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Annual Well Visit</a:t>
            </a:r>
            <a:r>
              <a:rPr lang="en-US" sz="1600" dirty="0">
                <a:effectLst/>
              </a:rPr>
              <a:t> - $50 / all eligible members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Comprehensive Diabetes Screenings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Diabetes Eye Exam</a:t>
            </a:r>
            <a:r>
              <a:rPr lang="en-US" sz="1600" dirty="0">
                <a:effectLst/>
              </a:rPr>
              <a:t>- $30 / all eligible members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Diabetes Kidney Screening</a:t>
            </a:r>
            <a:r>
              <a:rPr lang="en-US" sz="1600" dirty="0">
                <a:effectLst/>
              </a:rPr>
              <a:t> - $30 / all eligible members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Diabetes hBa1c test</a:t>
            </a:r>
            <a:r>
              <a:rPr lang="en-US" sz="1600" dirty="0">
                <a:effectLst/>
              </a:rPr>
              <a:t> - $30 /all eligible members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Care Management Participation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Care Management 1st Contact </a:t>
            </a:r>
            <a:r>
              <a:rPr lang="en-US" sz="1600" dirty="0">
                <a:effectLst/>
              </a:rPr>
              <a:t>- $50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Care Management 2nd Contact </a:t>
            </a:r>
            <a:r>
              <a:rPr lang="en-US" sz="1600" dirty="0">
                <a:effectLst/>
              </a:rPr>
              <a:t>- $50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Care Management 4th Contact </a:t>
            </a:r>
            <a:r>
              <a:rPr lang="en-US" sz="1600" dirty="0">
                <a:effectLst/>
              </a:rPr>
              <a:t>- $50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Risk Assessment -</a:t>
            </a:r>
            <a:r>
              <a:rPr lang="en-US" sz="1600" dirty="0">
                <a:effectLst/>
              </a:rPr>
              <a:t> $250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Quality Measures (six rewards):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Childhood Immunizations </a:t>
            </a:r>
            <a:r>
              <a:rPr lang="en-US" sz="1600" i="1" dirty="0">
                <a:effectLst/>
              </a:rPr>
              <a:t>(Children) - $25 / children 0-1 years of age</a:t>
            </a:r>
            <a:endParaRPr lang="en-US" sz="1600" dirty="0">
              <a:effectLst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Vision Screening </a:t>
            </a:r>
            <a:r>
              <a:rPr lang="en-US" sz="1600" i="1" dirty="0">
                <a:effectLst/>
              </a:rPr>
              <a:t>(Children) - $25 / children 2-20 years of age</a:t>
            </a:r>
            <a:endParaRPr lang="en-US" sz="1600" dirty="0">
              <a:effectLst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Cervical Cancer Screening </a:t>
            </a:r>
            <a:r>
              <a:rPr lang="en-US" sz="1600" i="1" dirty="0">
                <a:effectLst/>
              </a:rPr>
              <a:t>(Women) - $25 / women 21-49 years of age</a:t>
            </a:r>
            <a:endParaRPr lang="en-US" sz="1600" dirty="0">
              <a:effectLst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Breast Cancer Screening </a:t>
            </a:r>
            <a:r>
              <a:rPr lang="en-US" sz="1600" i="1" dirty="0">
                <a:effectLst/>
              </a:rPr>
              <a:t>(Women) - $25 / women 50+ years of age</a:t>
            </a:r>
            <a:endParaRPr lang="en-US" sz="1600" dirty="0">
              <a:effectLst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Cholesterol Screening </a:t>
            </a:r>
            <a:r>
              <a:rPr lang="en-US" sz="1600" i="1" dirty="0">
                <a:effectLst/>
              </a:rPr>
              <a:t>(Men) - $25 / men 21-49 years of age</a:t>
            </a:r>
            <a:endParaRPr lang="en-US" sz="1600" dirty="0">
              <a:effectLst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Colorectal Cancer Screening </a:t>
            </a:r>
            <a:r>
              <a:rPr lang="en-US" sz="1600" i="1" dirty="0">
                <a:effectLst/>
              </a:rPr>
              <a:t>(Men) - $25 / men 50+ years of age </a:t>
            </a:r>
            <a:endParaRPr lang="en-US" sz="16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F198B-D4ED-49C1-95BC-8C6A79F8FB55}"/>
              </a:ext>
            </a:extLst>
          </p:cNvPr>
          <p:cNvSpPr txBox="1"/>
          <p:nvPr/>
        </p:nvSpPr>
        <p:spPr>
          <a:xfrm>
            <a:off x="7948735" y="5715000"/>
            <a:ext cx="396240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Points to Dollar Conversion Rate</a:t>
            </a:r>
          </a:p>
          <a:p>
            <a:pPr algn="ctr"/>
            <a:r>
              <a:rPr lang="en-US" sz="2000" dirty="0"/>
              <a:t>10 points = $1</a:t>
            </a:r>
          </a:p>
        </p:txBody>
      </p:sp>
    </p:spTree>
    <p:extLst>
      <p:ext uri="{BB962C8B-B14F-4D97-AF65-F5344CB8AC3E}">
        <p14:creationId xmlns:p14="http://schemas.microsoft.com/office/powerpoint/2010/main" val="16606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031BA-2AD2-4A9E-8848-2F170F798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1D03BC0B-BC6D-4C69-9493-557A4F57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52836"/>
              </p:ext>
            </p:extLst>
          </p:nvPr>
        </p:nvGraphicFramePr>
        <p:xfrm>
          <a:off x="6096000" y="1153346"/>
          <a:ext cx="5791200" cy="490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7760">
                  <a:extLst>
                    <a:ext uri="{9D8B030D-6E8A-4147-A177-3AD203B41FA5}">
                      <a16:colId xmlns:a16="http://schemas.microsoft.com/office/drawing/2014/main" val="1160331018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2396145421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3027540258"/>
                    </a:ext>
                  </a:extLst>
                </a:gridCol>
              </a:tblGrid>
              <a:tr h="4984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Activity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Points Value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Dollar Amount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9913407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Annual Wellness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350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Comprehensive Diabetes Management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68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Comprehensive Care Management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780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Risk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7287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Childhood Immunizations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6909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Vision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$25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940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Cervical Cancer Screening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0089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Breast Cancer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1932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Cholesterol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7627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Colorectal Cancer Screening*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525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Launch Challenge (Includes Mini-Screener)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8117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Q1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344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Q2 Challenge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7653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Q3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39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Q4 Challenge (Pre-Open Enrollment)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1539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Power-Ups (Weekly)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013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B42DEE-7FBC-43C6-A20A-6D02BC97285E}"/>
              </a:ext>
            </a:extLst>
          </p:cNvPr>
          <p:cNvSpPr txBox="1"/>
          <p:nvPr/>
        </p:nvSpPr>
        <p:spPr>
          <a:xfrm>
            <a:off x="300318" y="1049359"/>
            <a:ext cx="5791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Members will continue to have the opportunity to earn up to $500 or 5,000 points in rewards to be redeemed at the Rewards store online or used towards healthcare related costs or monthly bills. </a:t>
            </a:r>
          </a:p>
          <a:p>
            <a:endParaRPr lang="en-US" sz="1400" dirty="0"/>
          </a:p>
          <a:p>
            <a:r>
              <a:rPr lang="en-US" dirty="0"/>
              <a:t>Challenge and Power-Ups content is still under development.</a:t>
            </a:r>
          </a:p>
          <a:p>
            <a:endParaRPr lang="en-US" sz="1400" dirty="0"/>
          </a:p>
          <a:p>
            <a:r>
              <a:rPr lang="en-US" b="1" dirty="0">
                <a:solidFill>
                  <a:schemeClr val="accent4"/>
                </a:solidFill>
              </a:rPr>
              <a:t>What is a Challenge?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</a:rPr>
              <a:t>These are activities that are available on the My Health Pays</a:t>
            </a:r>
            <a:r>
              <a:rPr lang="en-US" sz="1600" b="0" i="0" baseline="30000" dirty="0">
                <a:solidFill>
                  <a:srgbClr val="000000"/>
                </a:solidFill>
                <a:effectLst/>
              </a:rPr>
              <a:t>®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portal. Challenges help you set and reach certain goals at your own pace. Example: track spending habits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increase savings to promote debt reduction. </a:t>
            </a:r>
          </a:p>
          <a:p>
            <a:endParaRPr lang="en-US" sz="1400" dirty="0"/>
          </a:p>
          <a:p>
            <a:r>
              <a:rPr lang="en-US" b="1" dirty="0">
                <a:solidFill>
                  <a:schemeClr val="accent4"/>
                </a:solidFill>
              </a:rPr>
              <a:t>What is a Power-Up?</a:t>
            </a:r>
          </a:p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</a:rPr>
              <a:t>These are activities that are available on the My Health Pays</a:t>
            </a:r>
            <a:r>
              <a:rPr lang="en-US" sz="1600" b="0" i="0" baseline="30000" dirty="0">
                <a:solidFill>
                  <a:srgbClr val="000000"/>
                </a:solidFill>
                <a:effectLst/>
              </a:rPr>
              <a:t>®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portal. Power-Ups are quick activities you can do in a shorter amount of time. Example: watch an educational video or read an article on topics such as reducing debt or being kind to yourself. </a:t>
            </a:r>
          </a:p>
          <a:p>
            <a:endParaRPr lang="en-US" b="1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27F31-DBEA-D73A-0DA1-5291C2EF23FD}"/>
              </a:ext>
            </a:extLst>
          </p:cNvPr>
          <p:cNvSpPr txBox="1"/>
          <p:nvPr/>
        </p:nvSpPr>
        <p:spPr>
          <a:xfrm>
            <a:off x="5979459" y="6030726"/>
            <a:ext cx="556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/>
              <a:t>*replaced Prostate Cancer Screening in 2023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19A452D-75B6-6F95-DFE0-CAB3CC62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8307"/>
            <a:ext cx="102870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My Health Pays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</a:t>
            </a:r>
          </a:p>
        </p:txBody>
      </p:sp>
    </p:spTree>
    <p:extLst>
      <p:ext uri="{BB962C8B-B14F-4D97-AF65-F5344CB8AC3E}">
        <p14:creationId xmlns:p14="http://schemas.microsoft.com/office/powerpoint/2010/main" val="284943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483C0-2F1B-4C37-AEA6-02D7D526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50" y="1295400"/>
            <a:ext cx="11277600" cy="45719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My Health Pays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sz="2800" dirty="0">
                <a:solidFill>
                  <a:schemeClr val="tx1"/>
                </a:solidFill>
              </a:rPr>
              <a:t> points can be redeemed toward: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Premiums &amp; Copays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Social Determinants of Health Needs: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Utility Bills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Transportation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Childcare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Education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Rent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Health-Related merchandise through the My Health Pays online store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5B631-8DCC-4E59-8ECD-9395882E6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6F0F003-7881-4AE0-84E2-6D1F10AD5B62}"/>
              </a:ext>
            </a:extLst>
          </p:cNvPr>
          <p:cNvSpPr txBox="1">
            <a:spLocks/>
          </p:cNvSpPr>
          <p:nvPr/>
        </p:nvSpPr>
        <p:spPr>
          <a:xfrm>
            <a:off x="279400" y="278307"/>
            <a:ext cx="10287000" cy="6858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AC81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My Health Pays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 Payout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F2063-D317-4107-90C6-B9D6F79A87FB}"/>
              </a:ext>
            </a:extLst>
          </p:cNvPr>
          <p:cNvSpPr txBox="1"/>
          <p:nvPr/>
        </p:nvSpPr>
        <p:spPr>
          <a:xfrm>
            <a:off x="7543800" y="2141619"/>
            <a:ext cx="6927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620B8-16D0-6BB6-7F17-17C83921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1312">
            <a:off x="7713229" y="2370857"/>
            <a:ext cx="3420702" cy="222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18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tene Health Plan Palet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8220"/>
      </a:accent1>
      <a:accent2>
        <a:srgbClr val="6E6E6E"/>
      </a:accent2>
      <a:accent3>
        <a:srgbClr val="AAC81E"/>
      </a:accent3>
      <a:accent4>
        <a:srgbClr val="A8005B"/>
      </a:accent4>
      <a:accent5>
        <a:srgbClr val="00B9E7"/>
      </a:accent5>
      <a:accent6>
        <a:srgbClr val="FDB913"/>
      </a:accent6>
      <a:hlink>
        <a:srgbClr val="F58220"/>
      </a:hlink>
      <a:folHlink>
        <a:srgbClr val="6E6E6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8220"/>
      </a:accent1>
      <a:accent2>
        <a:srgbClr val="6E6E6E"/>
      </a:accent2>
      <a:accent3>
        <a:srgbClr val="AAC81E"/>
      </a:accent3>
      <a:accent4>
        <a:srgbClr val="CB177D"/>
      </a:accent4>
      <a:accent5>
        <a:srgbClr val="00B9E7"/>
      </a:accent5>
      <a:accent6>
        <a:srgbClr val="FDB913"/>
      </a:accent6>
      <a:hlink>
        <a:srgbClr val="F58220"/>
      </a:hlink>
      <a:folHlink>
        <a:srgbClr val="6E6E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22000</TotalTime>
  <Words>1218</Words>
  <Application>Microsoft Office PowerPoint</Application>
  <PresentationFormat>Widescreen</PresentationFormat>
  <Paragraphs>195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Wingdings</vt:lpstr>
      <vt:lpstr>Arial</vt:lpstr>
      <vt:lpstr>Calibri</vt:lpstr>
      <vt:lpstr>Office Theme</vt:lpstr>
      <vt:lpstr>Custom Design</vt:lpstr>
      <vt:lpstr>2022 ARHOME Quality Metrics &amp; 2024 ARHOME Strategic Plan</vt:lpstr>
      <vt:lpstr>2022 My Health Pays®  Incentives</vt:lpstr>
      <vt:lpstr>2022 My Health Pays®  Incentives Payout</vt:lpstr>
      <vt:lpstr>2022 Provider Incentives Payout</vt:lpstr>
      <vt:lpstr>2022 My Health Pays®  Incentives Payout</vt:lpstr>
      <vt:lpstr>2024 My Health Pays®  Incentives</vt:lpstr>
      <vt:lpstr>2024 My Health Pays®  Incentives</vt:lpstr>
      <vt:lpstr>2024 My Health Pays®  Incentives</vt:lpstr>
      <vt:lpstr>PowerPoint Presentation</vt:lpstr>
      <vt:lpstr>PowerPoint Presentation</vt:lpstr>
      <vt:lpstr>2024 Provider Incentives Payout</vt:lpstr>
    </vt:vector>
  </TitlesOfParts>
  <Company>Centene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Hagan</dc:creator>
  <cp:lastModifiedBy>NELL SMITH</cp:lastModifiedBy>
  <cp:revision>105</cp:revision>
  <dcterms:created xsi:type="dcterms:W3CDTF">2012-09-20T18:39:02Z</dcterms:created>
  <dcterms:modified xsi:type="dcterms:W3CDTF">2023-09-26T17:50:20Z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776955-85f6-4fec-9553-96dd3e0373c4_Enabled">
    <vt:lpwstr>true</vt:lpwstr>
  </property>
  <property fmtid="{D5CDD505-2E9C-101B-9397-08002B2CF9AE}" pid="3" name="MSIP_Label_5a776955-85f6-4fec-9553-96dd3e0373c4_SetDate">
    <vt:lpwstr>2022-09-09T16:44:54Z</vt:lpwstr>
  </property>
  <property fmtid="{D5CDD505-2E9C-101B-9397-08002B2CF9AE}" pid="4" name="MSIP_Label_5a776955-85f6-4fec-9553-96dd3e0373c4_Method">
    <vt:lpwstr>Standard</vt:lpwstr>
  </property>
  <property fmtid="{D5CDD505-2E9C-101B-9397-08002B2CF9AE}" pid="5" name="MSIP_Label_5a776955-85f6-4fec-9553-96dd3e0373c4_Name">
    <vt:lpwstr>Confidential</vt:lpwstr>
  </property>
  <property fmtid="{D5CDD505-2E9C-101B-9397-08002B2CF9AE}" pid="6" name="MSIP_Label_5a776955-85f6-4fec-9553-96dd3e0373c4_SiteId">
    <vt:lpwstr>f45ccc07-e57e-4d15-bf6f-f6cbccd2d395</vt:lpwstr>
  </property>
  <property fmtid="{D5CDD505-2E9C-101B-9397-08002B2CF9AE}" pid="7" name="MSIP_Label_5a776955-85f6-4fec-9553-96dd3e0373c4_ActionId">
    <vt:lpwstr>eea7825b-81a3-4102-8c4d-4969742ce696</vt:lpwstr>
  </property>
  <property fmtid="{D5CDD505-2E9C-101B-9397-08002B2CF9AE}" pid="8" name="MSIP_Label_5a776955-85f6-4fec-9553-96dd3e0373c4_ContentBits">
    <vt:lpwstr>0</vt:lpwstr>
  </property>
</Properties>
</file>