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6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1A981-9F37-4515-A486-1749ECF3EC01}" v="1" dt="2022-04-15T19:39:20.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02"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24278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45066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3801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84533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02A9E2-01C3-46A7-9A4A-F65853EC8370}"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17962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51768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02A9E2-01C3-46A7-9A4A-F65853EC8370}" type="datetimeFigureOut">
              <a:rPr lang="en-US" smtClean="0"/>
              <a:t>6/9/2022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335111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02A9E2-01C3-46A7-9A4A-F65853EC8370}"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38520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2A9E2-01C3-46A7-9A4A-F65853EC8370}" type="datetimeFigureOut">
              <a:rPr lang="en-US" smtClean="0"/>
              <a:t>6/9/2022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00125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422918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02A9E2-01C3-46A7-9A4A-F65853EC8370}"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ED514-35AA-4ED6-9D40-50C3B09B3AEC}" type="slidenum">
              <a:rPr lang="en-US" smtClean="0"/>
              <a:t>‹#›</a:t>
            </a:fld>
            <a:endParaRPr lang="en-US"/>
          </a:p>
        </p:txBody>
      </p:sp>
    </p:spTree>
    <p:extLst>
      <p:ext uri="{BB962C8B-B14F-4D97-AF65-F5344CB8AC3E}">
        <p14:creationId xmlns:p14="http://schemas.microsoft.com/office/powerpoint/2010/main" val="229319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2A9E2-01C3-46A7-9A4A-F65853EC8370}" type="datetimeFigureOut">
              <a:rPr lang="en-US" smtClean="0"/>
              <a:t>6/9/2022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ED514-35AA-4ED6-9D40-50C3B09B3AEC}" type="slidenum">
              <a:rPr lang="en-US" smtClean="0"/>
              <a:t>‹#›</a:t>
            </a:fld>
            <a:endParaRPr lang="en-US"/>
          </a:p>
        </p:txBody>
      </p:sp>
    </p:spTree>
    <p:extLst>
      <p:ext uri="{BB962C8B-B14F-4D97-AF65-F5344CB8AC3E}">
        <p14:creationId xmlns:p14="http://schemas.microsoft.com/office/powerpoint/2010/main" val="1520849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ideo" Target="https://www.youtube.com/embed/GQXrmNLKIGM?feature=oembed"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mailto:program.intake@usda.gov"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s://dhs.arkansas.gov/dccece/snp/WelcomeSNPM.aspx"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pn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4.png"/><Relationship Id="rId16"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pn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ntagon 7"/>
          <p:cNvSpPr/>
          <p:nvPr/>
        </p:nvSpPr>
        <p:spPr>
          <a:xfrm>
            <a:off x="140677" y="1395282"/>
            <a:ext cx="9876159" cy="2255365"/>
          </a:xfrm>
          <a:prstGeom prst="rect">
            <a:avLst/>
          </a:prstGeom>
          <a:solidFill>
            <a:srgbClr val="004979"/>
          </a:solidFill>
          <a:ln w="19050">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Pentagon 8"/>
          <p:cNvSpPr/>
          <p:nvPr/>
        </p:nvSpPr>
        <p:spPr>
          <a:xfrm>
            <a:off x="1951532" y="3076271"/>
            <a:ext cx="5794244" cy="1083498"/>
          </a:xfrm>
          <a:prstGeom prst="rect">
            <a:avLst/>
          </a:prstGeom>
          <a:solidFill>
            <a:srgbClr val="004979"/>
          </a:soli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6"/>
          <p:cNvSpPr/>
          <p:nvPr/>
        </p:nvSpPr>
        <p:spPr>
          <a:xfrm>
            <a:off x="-1739421" y="-44366"/>
            <a:ext cx="4254021" cy="710756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solidFill>
              <a:srgbClr val="0049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Pentagon 5"/>
          <p:cNvSpPr/>
          <p:nvPr/>
        </p:nvSpPr>
        <p:spPr>
          <a:xfrm>
            <a:off x="425440" y="2963645"/>
            <a:ext cx="7231131" cy="1083498"/>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p:cNvSpPr>
            <a:spLocks noGrp="1"/>
          </p:cNvSpPr>
          <p:nvPr>
            <p:ph type="ctrTitle"/>
          </p:nvPr>
        </p:nvSpPr>
        <p:spPr>
          <a:xfrm>
            <a:off x="-1548126" y="1512328"/>
            <a:ext cx="11334759" cy="943631"/>
          </a:xfrm>
        </p:spPr>
        <p:txBody>
          <a:bodyPr>
            <a:noAutofit/>
          </a:bodyPr>
          <a:lstStyle/>
          <a:p>
            <a:r>
              <a:rPr lang="en-US" sz="4000" b="1" u="sng" dirty="0">
                <a:solidFill>
                  <a:schemeClr val="bg1"/>
                </a:solidFill>
              </a:rPr>
              <a:t>Module 3: </a:t>
            </a:r>
            <a:r>
              <a:rPr lang="en-US" sz="3200" b="1" u="sng" dirty="0">
                <a:solidFill>
                  <a:schemeClr val="bg1"/>
                </a:solidFill>
              </a:rPr>
              <a:t>CACFP Trainers’ Circle</a:t>
            </a:r>
            <a:endParaRPr lang="en-US" sz="3200" b="1" dirty="0">
              <a:solidFill>
                <a:schemeClr val="bg1"/>
              </a:solidFill>
            </a:endParaRPr>
          </a:p>
        </p:txBody>
      </p:sp>
      <p:sp>
        <p:nvSpPr>
          <p:cNvPr id="3" name="Subtitle 2"/>
          <p:cNvSpPr>
            <a:spLocks noGrp="1"/>
          </p:cNvSpPr>
          <p:nvPr>
            <p:ph type="subTitle" idx="1"/>
          </p:nvPr>
        </p:nvSpPr>
        <p:spPr>
          <a:xfrm>
            <a:off x="411726" y="3307941"/>
            <a:ext cx="7258558" cy="552766"/>
          </a:xfrm>
        </p:spPr>
        <p:txBody>
          <a:bodyPr>
            <a:normAutofit/>
          </a:bodyPr>
          <a:lstStyle/>
          <a:p>
            <a:pPr algn="l"/>
            <a:r>
              <a:rPr lang="en-US" sz="2150" dirty="0">
                <a:solidFill>
                  <a:schemeClr val="accent1">
                    <a:lumMod val="75000"/>
                  </a:schemeClr>
                </a:solidFill>
                <a:latin typeface="Franklin Gothic Medium" panose="020B0603020102020204" pitchFamily="34" charset="0"/>
              </a:rPr>
              <a:t>Training Program Operators to Use Grains Ounce Equivalents</a:t>
            </a:r>
          </a:p>
          <a:p>
            <a:pPr algn="l"/>
            <a:endParaRPr lang="en-US" dirty="0">
              <a:solidFill>
                <a:schemeClr val="accent1">
                  <a:lumMod val="75000"/>
                </a:schemeClr>
              </a:solidFill>
              <a:latin typeface="Franklin Gothic Medium" panose="020B06030201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7374" y="3971726"/>
            <a:ext cx="3288202" cy="2557707"/>
          </a:xfrm>
          <a:prstGeom prst="rect">
            <a:avLst/>
          </a:prstGeom>
        </p:spPr>
      </p:pic>
      <p:pic>
        <p:nvPicPr>
          <p:cNvPr id="10" name="Picture 9">
            <a:extLst>
              <a:ext uri="{FF2B5EF4-FFF2-40B4-BE49-F238E27FC236}">
                <a16:creationId xmlns:a16="http://schemas.microsoft.com/office/drawing/2014/main" id="{464AC0EF-02E9-4FC8-B785-B237DAF950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3322" y="4493967"/>
            <a:ext cx="1444378" cy="1443309"/>
          </a:xfrm>
          <a:prstGeom prst="rect">
            <a:avLst/>
          </a:prstGeom>
        </p:spPr>
      </p:pic>
      <p:pic>
        <p:nvPicPr>
          <p:cNvPr id="11" name="Picture 10">
            <a:extLst>
              <a:ext uri="{FF2B5EF4-FFF2-40B4-BE49-F238E27FC236}">
                <a16:creationId xmlns:a16="http://schemas.microsoft.com/office/drawing/2014/main" id="{01C4921A-8A1F-4294-BA23-B2F96E49767A}"/>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858679" y="4364411"/>
            <a:ext cx="1757731" cy="1718083"/>
          </a:xfrm>
          <a:prstGeom prst="rect">
            <a:avLst/>
          </a:prstGeom>
        </p:spPr>
      </p:pic>
      <p:sp>
        <p:nvSpPr>
          <p:cNvPr id="5" name="TextBox 4">
            <a:extLst>
              <a:ext uri="{FF2B5EF4-FFF2-40B4-BE49-F238E27FC236}">
                <a16:creationId xmlns:a16="http://schemas.microsoft.com/office/drawing/2014/main" id="{7892F401-0603-40AE-AEA1-23E2AD053C08}"/>
              </a:ext>
            </a:extLst>
          </p:cNvPr>
          <p:cNvSpPr txBox="1"/>
          <p:nvPr/>
        </p:nvSpPr>
        <p:spPr>
          <a:xfrm>
            <a:off x="3659810" y="6416499"/>
            <a:ext cx="6443330" cy="375359"/>
          </a:xfrm>
          <a:prstGeom prst="rect">
            <a:avLst/>
          </a:prstGeom>
          <a:noFill/>
        </p:spPr>
        <p:txBody>
          <a:bodyPr wrap="square"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Source Sans Pro" panose="020B0503030403020204" pitchFamily="34" charset="0"/>
                <a:ea typeface="Times New Roman" panose="02020603050405020304" pitchFamily="18" charset="0"/>
                <a:cs typeface="Arial" panose="020B0604020202020204" pitchFamily="34" charset="0"/>
              </a:rPr>
              <a:t>USDA is an equal opportunity provider, employer, and lender.</a:t>
            </a:r>
            <a:endParaRPr kumimoji="0" lang="en-US" sz="7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347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Rectangle 6"/>
          <p:cNvSpPr/>
          <p:nvPr/>
        </p:nvSpPr>
        <p:spPr>
          <a:xfrm>
            <a:off x="0" y="0"/>
            <a:ext cx="3972436" cy="685800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Pentagon 5"/>
          <p:cNvSpPr/>
          <p:nvPr/>
        </p:nvSpPr>
        <p:spPr>
          <a:xfrm>
            <a:off x="1126530" y="5888192"/>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1309034" y="5932016"/>
            <a:ext cx="2579388" cy="370558"/>
          </a:xfrm>
        </p:spPr>
        <p:txBody>
          <a:bodyPr>
            <a:normAutofit fontScale="85000" lnSpcReduction="10000"/>
          </a:bodyPr>
          <a:lstStyle/>
          <a:p>
            <a:pPr algn="l"/>
            <a:r>
              <a:rPr lang="en-US" sz="2000" dirty="0">
                <a:solidFill>
                  <a:srgbClr val="007CC2"/>
                </a:solidFill>
                <a:latin typeface="Franklin Gothic Medium" panose="020B0603020102020204" pitchFamily="34" charset="0"/>
              </a:rPr>
              <a:t>Team Nutrition Resource</a:t>
            </a:r>
          </a:p>
          <a:p>
            <a:pPr algn="l"/>
            <a:endParaRPr lang="en-US" sz="2000" dirty="0">
              <a:solidFill>
                <a:srgbClr val="007CC2"/>
              </a:solidFill>
              <a:latin typeface="Franklin Gothic Medium" panose="020B060302010202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9395" y="5625598"/>
            <a:ext cx="1875643" cy="1458957"/>
          </a:xfrm>
          <a:prstGeom prst="rect">
            <a:avLst/>
          </a:prstGeom>
        </p:spPr>
      </p:pic>
      <p:sp>
        <p:nvSpPr>
          <p:cNvPr id="5" name="TextBox 4"/>
          <p:cNvSpPr txBox="1"/>
          <p:nvPr/>
        </p:nvSpPr>
        <p:spPr>
          <a:xfrm>
            <a:off x="3972436" y="67589"/>
            <a:ext cx="9397290" cy="1138773"/>
          </a:xfrm>
          <a:prstGeom prst="rect">
            <a:avLst/>
          </a:prstGeom>
          <a:noFill/>
        </p:spPr>
        <p:txBody>
          <a:bodyPr wrap="square" rtlCol="0">
            <a:spAutoFit/>
          </a:bodyPr>
          <a:lstStyle/>
          <a:p>
            <a:r>
              <a:rPr lang="en-US" sz="2800" b="1" u="sng" dirty="0"/>
              <a:t>CACFP Trainer’ Circle</a:t>
            </a:r>
          </a:p>
          <a:p>
            <a:r>
              <a:rPr lang="en-US" sz="2000" b="1" dirty="0"/>
              <a:t>Training Program Operators to Use Grains Ounce Equivalents</a:t>
            </a:r>
          </a:p>
          <a:p>
            <a:endParaRPr lang="en-US" sz="2000" b="1" dirty="0"/>
          </a:p>
        </p:txBody>
      </p:sp>
      <p:pic>
        <p:nvPicPr>
          <p:cNvPr id="12" name="Picture 11">
            <a:extLst>
              <a:ext uri="{FF2B5EF4-FFF2-40B4-BE49-F238E27FC236}">
                <a16:creationId xmlns:a16="http://schemas.microsoft.com/office/drawing/2014/main" id="{31398C76-0146-47FC-88F8-A0B8547B4F5B}"/>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338022" y="4626359"/>
            <a:ext cx="1290952" cy="1261833"/>
          </a:xfrm>
          <a:prstGeom prst="rect">
            <a:avLst/>
          </a:prstGeom>
        </p:spPr>
      </p:pic>
      <p:sp>
        <p:nvSpPr>
          <p:cNvPr id="15" name="TextBox 14">
            <a:extLst>
              <a:ext uri="{FF2B5EF4-FFF2-40B4-BE49-F238E27FC236}">
                <a16:creationId xmlns:a16="http://schemas.microsoft.com/office/drawing/2014/main" id="{28B425A6-62FA-47FF-BE70-9B2C732208DC}"/>
              </a:ext>
            </a:extLst>
          </p:cNvPr>
          <p:cNvSpPr txBox="1"/>
          <p:nvPr/>
        </p:nvSpPr>
        <p:spPr>
          <a:xfrm>
            <a:off x="147645" y="149853"/>
            <a:ext cx="3671707" cy="3785652"/>
          </a:xfrm>
          <a:prstGeom prst="rect">
            <a:avLst/>
          </a:prstGeom>
          <a:noFill/>
        </p:spPr>
        <p:txBody>
          <a:bodyPr wrap="square" rtlCol="0">
            <a:spAutoFit/>
          </a:bodyPr>
          <a:lstStyle/>
          <a:p>
            <a:r>
              <a:rPr lang="en-US" sz="2000" b="0" i="0" dirty="0">
                <a:solidFill>
                  <a:schemeClr val="bg1"/>
                </a:solidFill>
                <a:effectLst/>
                <a:latin typeface="Source Sans Pro Web"/>
              </a:rPr>
              <a:t>This webinar shows training tools and strategies available for training CACFP operators on grains ounce equivalents. CACFP operators are required to use ounce equivalents for grains by Oct. 1, 2021. The Oregon Department of Education also shares how virtual training techniques can be used to provide training for CACFP operators.</a:t>
            </a:r>
            <a:endParaRPr lang="en-US" sz="2000" dirty="0">
              <a:solidFill>
                <a:schemeClr val="bg1"/>
              </a:solidFill>
            </a:endParaRPr>
          </a:p>
        </p:txBody>
      </p:sp>
      <p:pic>
        <p:nvPicPr>
          <p:cNvPr id="2" name="Online Media 1" title="CACFP Trainers’ Circle: Training Program Operators to Use Grains Ounce Equivalents">
            <a:hlinkClick r:id="" action="ppaction://media"/>
            <a:extLst>
              <a:ext uri="{FF2B5EF4-FFF2-40B4-BE49-F238E27FC236}">
                <a16:creationId xmlns:a16="http://schemas.microsoft.com/office/drawing/2014/main" id="{0CD5F7B3-B2F7-4EE8-9C00-E82FDBA8C46F}"/>
              </a:ext>
            </a:extLst>
          </p:cNvPr>
          <p:cNvPicPr>
            <a:picLocks noRot="1" noChangeAspect="1"/>
          </p:cNvPicPr>
          <p:nvPr>
            <a:videoFile r:link="rId1"/>
          </p:nvPr>
        </p:nvPicPr>
        <p:blipFill>
          <a:blip r:embed="rId5"/>
          <a:stretch>
            <a:fillRect/>
          </a:stretch>
        </p:blipFill>
        <p:spPr>
          <a:xfrm>
            <a:off x="3959615" y="1194321"/>
            <a:ext cx="8215064" cy="4641511"/>
          </a:xfrm>
          <a:prstGeom prst="rect">
            <a:avLst/>
          </a:prstGeom>
        </p:spPr>
      </p:pic>
    </p:spTree>
    <p:extLst>
      <p:ext uri="{BB962C8B-B14F-4D97-AF65-F5344CB8AC3E}">
        <p14:creationId xmlns:p14="http://schemas.microsoft.com/office/powerpoint/2010/main" val="6960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sp>
        <p:nvSpPr>
          <p:cNvPr id="23" name="Rectangle 22">
            <a:extLst>
              <a:ext uri="{FF2B5EF4-FFF2-40B4-BE49-F238E27FC236}">
                <a16:creationId xmlns:a16="http://schemas.microsoft.com/office/drawing/2014/main" id="{5360D8EB-14D0-432D-BD44-570F420AFCDA}"/>
              </a:ext>
            </a:extLst>
          </p:cNvPr>
          <p:cNvSpPr/>
          <p:nvPr/>
        </p:nvSpPr>
        <p:spPr>
          <a:xfrm>
            <a:off x="0" y="0"/>
            <a:ext cx="3929492" cy="685800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36FDB4E8-D671-4530-B09C-A83B2B3B2382}"/>
              </a:ext>
            </a:extLst>
          </p:cNvPr>
          <p:cNvSpPr txBox="1"/>
          <p:nvPr/>
        </p:nvSpPr>
        <p:spPr>
          <a:xfrm>
            <a:off x="3965608" y="125669"/>
            <a:ext cx="7653315" cy="6458371"/>
          </a:xfrm>
          <a:prstGeom prst="rect">
            <a:avLst/>
          </a:prstGeom>
          <a:noFill/>
        </p:spPr>
        <p:txBody>
          <a:bodyPr wrap="square">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2400" b="1" i="0" u="sng" strike="noStrike" kern="1800" cap="none" spc="0" normalizeH="0" baseline="0" noProof="0" dirty="0">
                <a:ln>
                  <a:noFill/>
                </a:ln>
                <a:solidFill>
                  <a:srgbClr val="0071BC"/>
                </a:solidFill>
                <a:effectLst/>
                <a:uLnTx/>
                <a:uFillTx/>
                <a:latin typeface="Source Sans Pro" panose="020B0503030403020204" pitchFamily="34" charset="0"/>
                <a:ea typeface="Times New Roman" panose="02020603050405020304" pitchFamily="18" charset="0"/>
                <a:cs typeface="Arial" panose="020B0604020202020204" pitchFamily="34" charset="0"/>
              </a:rPr>
              <a:t>USDA Non-Discrimination Statement</a:t>
            </a:r>
            <a:endParaRPr kumimoji="0" lang="en-US" sz="16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400" kern="1600" dirty="0">
              <a:effectLst/>
              <a:latin typeface="Arial" panose="020B0604020202020204" pitchFamily="34" charset="0"/>
              <a:ea typeface="Arial" panose="020B0604020202020204" pitchFamily="34" charset="0"/>
              <a:cs typeface="Arial" panose="020B0604020202020204" pitchFamily="34"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religion, sex, gender identity (including gender expression), sexual orientation, disability, age, marital status, family/parental status, income derived from a public assistance program, political beliefs, or reprisal or retaliation for prior civil rights activity, in any program or activity conducted or funded by USDA (not all bases apply to all programs). Remedies and complaint filing deadlines vary by program or incident.</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Persons with disabilities who require alternative means of communication for program information (e.g., Braille, large print, audiotape, American Sign Language, etc.) should contact the responsible Agency or USDA's TARGET Center at (202) 720-2600 (voice and TTY) or contact USDA through the Federal Relay Service at (800) 877-8339. Additionally, program information may be made available in languages other than English.</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To file a program discrimination complaint, complete the USDA Program Discrimination Complaint Form, AD-3027, found online at How to File a Program Discrimination Complaint and at any USDA office or write a letter addressed to USDA and provide in the letter all of the information requested in the form. To request a copy of the complaint form, call (866) 632-9992. Submit your completed form or letter to USDA by: (1) mail: U.S. Department of Agriculture, Office of the Assistant Secretary for Civil Rights, 1400 Independence Avenue, SW, Washington, D.C. 20250-9410; (2) fax: (202) 690-7442; or (3) email: </a:t>
            </a:r>
            <a:r>
              <a:rPr lang="en-US" sz="1400" kern="1600" dirty="0">
                <a:effectLst/>
                <a:latin typeface="Arial" panose="020B0604020202020204" pitchFamily="34" charset="0"/>
                <a:ea typeface="Arial" panose="020B0604020202020204" pitchFamily="34" charset="0"/>
                <a:cs typeface="Arial" panose="020B0604020202020204" pitchFamily="34" charset="0"/>
                <a:hlinkClick r:id="rId3"/>
              </a:rPr>
              <a:t>program.intake@usda.gov</a:t>
            </a:r>
            <a:r>
              <a:rPr lang="en-US" sz="1400" kern="1600" dirty="0">
                <a:effectLst/>
                <a:latin typeface="Arial" panose="020B0604020202020204" pitchFamily="34" charset="0"/>
                <a:ea typeface="Arial" panose="020B0604020202020204" pitchFamily="34" charset="0"/>
                <a:cs typeface="Arial" panose="020B0604020202020204" pitchFamily="34" charset="0"/>
              </a:rPr>
              <a:t>. </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kern="1600" dirty="0">
                <a:effectLst/>
                <a:latin typeface="Arial" panose="020B0604020202020204" pitchFamily="34" charset="0"/>
                <a:ea typeface="Arial" panose="020B0604020202020204" pitchFamily="34" charset="0"/>
                <a:cs typeface="Arial" panose="020B0604020202020204" pitchFamily="34" charset="0"/>
              </a:rPr>
              <a:t> </a:t>
            </a:r>
          </a:p>
          <a:p>
            <a:pPr marL="0" marR="0">
              <a:spcBef>
                <a:spcPts val="0"/>
              </a:spcBef>
              <a:spcAft>
                <a:spcPts val="0"/>
              </a:spcAft>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400" b="1" kern="1600" dirty="0">
                <a:effectLst/>
                <a:latin typeface="Arial" panose="020B0604020202020204" pitchFamily="34" charset="0"/>
                <a:ea typeface="Arial" panose="020B0604020202020204" pitchFamily="34" charset="0"/>
                <a:cs typeface="Arial" panose="020B0604020202020204" pitchFamily="34" charset="0"/>
              </a:rPr>
              <a:t>USDA is an equal opportunity provider, employer, and lender.</a:t>
            </a: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98294908-3904-4427-8F36-A39E5F3B831A}"/>
              </a:ext>
            </a:extLst>
          </p:cNvPr>
          <p:cNvSpPr txBox="1"/>
          <p:nvPr/>
        </p:nvSpPr>
        <p:spPr>
          <a:xfrm>
            <a:off x="101747" y="1831628"/>
            <a:ext cx="3539353"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Arkansas Special Nutrition Program Website:</a:t>
            </a:r>
          </a:p>
        </p:txBody>
      </p:sp>
      <p:sp>
        <p:nvSpPr>
          <p:cNvPr id="13" name="TextBox 12">
            <a:extLst>
              <a:ext uri="{FF2B5EF4-FFF2-40B4-BE49-F238E27FC236}">
                <a16:creationId xmlns:a16="http://schemas.microsoft.com/office/drawing/2014/main" id="{303C095D-3E77-40F3-94EC-77DC07E0FDA0}"/>
              </a:ext>
            </a:extLst>
          </p:cNvPr>
          <p:cNvSpPr txBox="1"/>
          <p:nvPr/>
        </p:nvSpPr>
        <p:spPr>
          <a:xfrm>
            <a:off x="-11004" y="3429000"/>
            <a:ext cx="3764857"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C000">
                    <a:lumMod val="60000"/>
                    <a:lumOff val="40000"/>
                  </a:srgbClr>
                </a:solidFill>
                <a:effectLst/>
                <a:uLnTx/>
                <a:uFillTx/>
                <a:latin typeface="Source Sans Pro Web"/>
                <a:ea typeface="+mn-ea"/>
                <a:cs typeface="+mn-cs"/>
                <a:hlinkClick r:id="rId4">
                  <a:extLst>
                    <a:ext uri="{A12FA001-AC4F-418D-AE19-62706E023703}">
                      <ahyp:hlinkClr xmlns:ahyp="http://schemas.microsoft.com/office/drawing/2018/hyperlinkcolor" val="tx"/>
                    </a:ext>
                  </a:extLst>
                </a:hlinkClick>
              </a:rPr>
              <a:t>https://dhs.arkansas.gov/dccece/snp/WelcomeSNPM.aspx</a:t>
            </a:r>
            <a:r>
              <a:rPr kumimoji="0" lang="en-US" sz="2400" b="0" i="0" u="none" strike="noStrike" kern="1200" cap="none" spc="0" normalizeH="0" baseline="0" noProof="0" dirty="0">
                <a:ln>
                  <a:noFill/>
                </a:ln>
                <a:solidFill>
                  <a:srgbClr val="FFC000">
                    <a:lumMod val="60000"/>
                    <a:lumOff val="40000"/>
                  </a:srgbClr>
                </a:solidFill>
                <a:effectLst/>
                <a:uLnTx/>
                <a:uFillTx/>
                <a:latin typeface="Source Sans Pro Web"/>
                <a:ea typeface="+mn-ea"/>
                <a:cs typeface="+mn-cs"/>
              </a:rPr>
              <a:t> </a:t>
            </a:r>
            <a:endParaRPr kumimoji="0" lang="en-US" sz="1400" b="0" i="0" u="none" strike="noStrike" kern="1200" cap="none" spc="0" normalizeH="0" baseline="0" noProof="0" dirty="0">
              <a:ln>
                <a:noFill/>
              </a:ln>
              <a:solidFill>
                <a:srgbClr val="FFC000">
                  <a:lumMod val="60000"/>
                  <a:lumOff val="4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037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49163" y="5191207"/>
            <a:ext cx="2142837" cy="1666793"/>
          </a:xfrm>
          <a:prstGeom prst="rect">
            <a:avLst/>
          </a:prstGeom>
        </p:spPr>
      </p:pic>
      <p:pic>
        <p:nvPicPr>
          <p:cNvPr id="8" name="Picture 7">
            <a:extLst>
              <a:ext uri="{FF2B5EF4-FFF2-40B4-BE49-F238E27FC236}">
                <a16:creationId xmlns:a16="http://schemas.microsoft.com/office/drawing/2014/main" id="{821203D5-60C4-4E7A-8905-DB1BFE841D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7195" y="627807"/>
            <a:ext cx="1964329" cy="1964329"/>
          </a:xfrm>
          <a:prstGeom prst="rect">
            <a:avLst/>
          </a:prstGeom>
        </p:spPr>
      </p:pic>
      <p:pic>
        <p:nvPicPr>
          <p:cNvPr id="16" name="Picture 15">
            <a:extLst>
              <a:ext uri="{FF2B5EF4-FFF2-40B4-BE49-F238E27FC236}">
                <a16:creationId xmlns:a16="http://schemas.microsoft.com/office/drawing/2014/main" id="{5B15E121-D3FB-4638-9A55-82071F4FB8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4408" y="1671849"/>
            <a:ext cx="1964329" cy="1964329"/>
          </a:xfrm>
          <a:prstGeom prst="rect">
            <a:avLst/>
          </a:prstGeom>
        </p:spPr>
      </p:pic>
      <p:pic>
        <p:nvPicPr>
          <p:cNvPr id="18" name="Picture 17">
            <a:extLst>
              <a:ext uri="{FF2B5EF4-FFF2-40B4-BE49-F238E27FC236}">
                <a16:creationId xmlns:a16="http://schemas.microsoft.com/office/drawing/2014/main" id="{BD9EECAE-1243-4899-AB78-30D98D693C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4887" y="3843283"/>
            <a:ext cx="1964329" cy="1964329"/>
          </a:xfrm>
          <a:prstGeom prst="rect">
            <a:avLst/>
          </a:prstGeom>
        </p:spPr>
      </p:pic>
      <p:sp>
        <p:nvSpPr>
          <p:cNvPr id="19" name="TextBox 18">
            <a:extLst>
              <a:ext uri="{FF2B5EF4-FFF2-40B4-BE49-F238E27FC236}">
                <a16:creationId xmlns:a16="http://schemas.microsoft.com/office/drawing/2014/main" id="{3DAF46F6-A63B-4EED-A2A5-F965259D6F09}"/>
              </a:ext>
            </a:extLst>
          </p:cNvPr>
          <p:cNvSpPr txBox="1"/>
          <p:nvPr/>
        </p:nvSpPr>
        <p:spPr>
          <a:xfrm>
            <a:off x="6018383" y="4554935"/>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Arkansas DHS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BC3F9713-DD34-4EC3-83DB-CE0D55162321}"/>
              </a:ext>
            </a:extLst>
          </p:cNvPr>
          <p:cNvSpPr txBox="1"/>
          <p:nvPr/>
        </p:nvSpPr>
        <p:spPr>
          <a:xfrm>
            <a:off x="6018383" y="1264712"/>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www.facebook.com/ArkDHS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5020FCBA-AC11-4E7C-8A41-A50C579BF752}"/>
              </a:ext>
            </a:extLst>
          </p:cNvPr>
          <p:cNvSpPr txBox="1"/>
          <p:nvPr/>
        </p:nvSpPr>
        <p:spPr>
          <a:xfrm>
            <a:off x="6018383" y="2361867"/>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t>
            </a:r>
            <a:r>
              <a:rPr kumimoji="0" lang="en-US" sz="2400" b="0" i="0" u="none" strike="noStrike" kern="1200" cap="none" spc="0" normalizeH="0" baseline="0" noProof="0" dirty="0" err="1">
                <a:ln>
                  <a:noFill/>
                </a:ln>
                <a:solidFill>
                  <a:srgbClr val="007CC2"/>
                </a:solidFill>
                <a:effectLst/>
                <a:uLnTx/>
                <a:uFillTx/>
                <a:latin typeface="Calibri" panose="020F0502020204030204"/>
                <a:ea typeface="+mn-ea"/>
                <a:cs typeface="+mn-cs"/>
              </a:rPr>
              <a:t>ARHumanServices</a:t>
            </a: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sp>
        <p:nvSpPr>
          <p:cNvPr id="25" name="Pentagon 8">
            <a:extLst>
              <a:ext uri="{FF2B5EF4-FFF2-40B4-BE49-F238E27FC236}">
                <a16:creationId xmlns:a16="http://schemas.microsoft.com/office/drawing/2014/main" id="{462F9360-DDA4-4C78-96CB-F905558BE09E}"/>
              </a:ext>
            </a:extLst>
          </p:cNvPr>
          <p:cNvSpPr/>
          <p:nvPr/>
        </p:nvSpPr>
        <p:spPr>
          <a:xfrm>
            <a:off x="-48170" y="5932016"/>
            <a:ext cx="3254078" cy="442896"/>
          </a:xfrm>
          <a:prstGeom prst="snip1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25298591-8563-4AB2-8074-CF621AD331C7}"/>
              </a:ext>
            </a:extLst>
          </p:cNvPr>
          <p:cNvSpPr/>
          <p:nvPr/>
        </p:nvSpPr>
        <p:spPr>
          <a:xfrm>
            <a:off x="-18866" y="18670"/>
            <a:ext cx="3844148" cy="6839330"/>
          </a:xfrm>
          <a:prstGeom prst="rect">
            <a:avLst/>
          </a:prstGeom>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Pentagon 5">
            <a:extLst>
              <a:ext uri="{FF2B5EF4-FFF2-40B4-BE49-F238E27FC236}">
                <a16:creationId xmlns:a16="http://schemas.microsoft.com/office/drawing/2014/main" id="{F018FBA2-D0EB-4394-B23F-90F50D6AA0C0}"/>
              </a:ext>
            </a:extLst>
          </p:cNvPr>
          <p:cNvSpPr/>
          <p:nvPr/>
        </p:nvSpPr>
        <p:spPr>
          <a:xfrm>
            <a:off x="1126103" y="5948755"/>
            <a:ext cx="3270521" cy="445134"/>
          </a:xfrm>
          <a:prstGeom prst="snip1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ln>
            <a:solidFill>
              <a:srgbClr val="007C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Subtitle 2">
            <a:extLst>
              <a:ext uri="{FF2B5EF4-FFF2-40B4-BE49-F238E27FC236}">
                <a16:creationId xmlns:a16="http://schemas.microsoft.com/office/drawing/2014/main" id="{5E4B166F-8E70-4F2C-9426-7AA30CC8B775}"/>
              </a:ext>
            </a:extLst>
          </p:cNvPr>
          <p:cNvSpPr>
            <a:spLocks noGrp="1"/>
          </p:cNvSpPr>
          <p:nvPr>
            <p:ph type="subTitle" idx="1"/>
          </p:nvPr>
        </p:nvSpPr>
        <p:spPr>
          <a:xfrm>
            <a:off x="1555978" y="6001430"/>
            <a:ext cx="2579388" cy="370558"/>
          </a:xfrm>
        </p:spPr>
        <p:txBody>
          <a:bodyPr>
            <a:normAutofit/>
          </a:bodyPr>
          <a:lstStyle/>
          <a:p>
            <a:pPr algn="l"/>
            <a:r>
              <a:rPr lang="en-US" sz="2000" dirty="0">
                <a:solidFill>
                  <a:srgbClr val="007CC2"/>
                </a:solidFill>
                <a:latin typeface="Franklin Gothic Medium" panose="020B0603020102020204" pitchFamily="34" charset="0"/>
              </a:rPr>
              <a:t>Social Media</a:t>
            </a:r>
          </a:p>
        </p:txBody>
      </p:sp>
      <p:pic>
        <p:nvPicPr>
          <p:cNvPr id="34" name="Graphic 33" descr="Smart Phone">
            <a:extLst>
              <a:ext uri="{FF2B5EF4-FFF2-40B4-BE49-F238E27FC236}">
                <a16:creationId xmlns:a16="http://schemas.microsoft.com/office/drawing/2014/main" id="{DFB2496F-AD95-4056-B1D9-8B6D193B2A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3704" y="2895072"/>
            <a:ext cx="542983" cy="542983"/>
          </a:xfrm>
          <a:prstGeom prst="rect">
            <a:avLst/>
          </a:prstGeom>
        </p:spPr>
      </p:pic>
      <p:pic>
        <p:nvPicPr>
          <p:cNvPr id="36" name="Graphic 35" descr="Tablet">
            <a:extLst>
              <a:ext uri="{FF2B5EF4-FFF2-40B4-BE49-F238E27FC236}">
                <a16:creationId xmlns:a16="http://schemas.microsoft.com/office/drawing/2014/main" id="{CE6A98CB-0FF0-44BD-99F8-14FDFD659B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0387" y="4404522"/>
            <a:ext cx="542983" cy="542983"/>
          </a:xfrm>
          <a:prstGeom prst="rect">
            <a:avLst/>
          </a:prstGeom>
        </p:spPr>
      </p:pic>
      <p:pic>
        <p:nvPicPr>
          <p:cNvPr id="39" name="Graphic 38" descr="Wireless router">
            <a:extLst>
              <a:ext uri="{FF2B5EF4-FFF2-40B4-BE49-F238E27FC236}">
                <a16:creationId xmlns:a16="http://schemas.microsoft.com/office/drawing/2014/main" id="{28D01F5A-154A-4187-8DFB-6516E33141B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8022" y="1491141"/>
            <a:ext cx="542983" cy="542983"/>
          </a:xfrm>
          <a:prstGeom prst="rect">
            <a:avLst/>
          </a:prstGeom>
        </p:spPr>
      </p:pic>
      <p:pic>
        <p:nvPicPr>
          <p:cNvPr id="40" name="Graphic 39" descr="Laptop">
            <a:extLst>
              <a:ext uri="{FF2B5EF4-FFF2-40B4-BE49-F238E27FC236}">
                <a16:creationId xmlns:a16="http://schemas.microsoft.com/office/drawing/2014/main" id="{B18E3CD5-4A61-40CE-9292-949A437D1B6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413964" y="968205"/>
            <a:ext cx="542983" cy="542983"/>
          </a:xfrm>
          <a:prstGeom prst="rect">
            <a:avLst/>
          </a:prstGeom>
        </p:spPr>
      </p:pic>
      <p:pic>
        <p:nvPicPr>
          <p:cNvPr id="41" name="Graphic 40" descr="Computer">
            <a:extLst>
              <a:ext uri="{FF2B5EF4-FFF2-40B4-BE49-F238E27FC236}">
                <a16:creationId xmlns:a16="http://schemas.microsoft.com/office/drawing/2014/main" id="{0379C988-001E-404E-8A03-06F1C5CA19E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310100" y="2393762"/>
            <a:ext cx="542983" cy="542983"/>
          </a:xfrm>
          <a:prstGeom prst="rect">
            <a:avLst/>
          </a:prstGeom>
        </p:spPr>
      </p:pic>
      <p:pic>
        <p:nvPicPr>
          <p:cNvPr id="42" name="Graphic 41" descr="Smart Phone">
            <a:extLst>
              <a:ext uri="{FF2B5EF4-FFF2-40B4-BE49-F238E27FC236}">
                <a16:creationId xmlns:a16="http://schemas.microsoft.com/office/drawing/2014/main" id="{35589F1D-A077-4DA5-A8C3-4A28624D9EB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1104" y="579347"/>
            <a:ext cx="542983" cy="542983"/>
          </a:xfrm>
          <a:prstGeom prst="rect">
            <a:avLst/>
          </a:prstGeom>
        </p:spPr>
      </p:pic>
      <p:pic>
        <p:nvPicPr>
          <p:cNvPr id="43" name="Graphic 42" descr="Tablet">
            <a:extLst>
              <a:ext uri="{FF2B5EF4-FFF2-40B4-BE49-F238E27FC236}">
                <a16:creationId xmlns:a16="http://schemas.microsoft.com/office/drawing/2014/main" id="{7B4A4787-4ACB-4BF8-BAD1-202A2FA5D36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1665" y="-18309"/>
            <a:ext cx="542983" cy="542983"/>
          </a:xfrm>
          <a:prstGeom prst="rect">
            <a:avLst/>
          </a:prstGeom>
        </p:spPr>
      </p:pic>
      <p:pic>
        <p:nvPicPr>
          <p:cNvPr id="44" name="Graphic 43" descr="Wireless router">
            <a:extLst>
              <a:ext uri="{FF2B5EF4-FFF2-40B4-BE49-F238E27FC236}">
                <a16:creationId xmlns:a16="http://schemas.microsoft.com/office/drawing/2014/main" id="{F558AE83-6B91-49DC-BAB2-1581430EBAE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58261" y="3843616"/>
            <a:ext cx="542983" cy="542983"/>
          </a:xfrm>
          <a:prstGeom prst="rect">
            <a:avLst/>
          </a:prstGeom>
        </p:spPr>
      </p:pic>
      <p:pic>
        <p:nvPicPr>
          <p:cNvPr id="29" name="Graphic 28" descr="Computer">
            <a:extLst>
              <a:ext uri="{FF2B5EF4-FFF2-40B4-BE49-F238E27FC236}">
                <a16:creationId xmlns:a16="http://schemas.microsoft.com/office/drawing/2014/main" id="{4341F07C-432E-42EA-BA53-2E83A69B99A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86769" y="5087182"/>
            <a:ext cx="542983" cy="542983"/>
          </a:xfrm>
          <a:prstGeom prst="rect">
            <a:avLst/>
          </a:prstGeom>
        </p:spPr>
      </p:pic>
      <p:sp>
        <p:nvSpPr>
          <p:cNvPr id="22" name="TextBox 21">
            <a:extLst>
              <a:ext uri="{FF2B5EF4-FFF2-40B4-BE49-F238E27FC236}">
                <a16:creationId xmlns:a16="http://schemas.microsoft.com/office/drawing/2014/main" id="{2C1E7FE0-301E-4AF1-A077-7463BF23C80D}"/>
              </a:ext>
            </a:extLst>
          </p:cNvPr>
          <p:cNvSpPr txBox="1"/>
          <p:nvPr/>
        </p:nvSpPr>
        <p:spPr>
          <a:xfrm>
            <a:off x="6012159" y="3475323"/>
            <a:ext cx="460430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rPr>
              <a:t>@</a:t>
            </a:r>
            <a:r>
              <a:rPr kumimoji="0" lang="en-US" sz="2400" b="0" i="0" u="none" strike="noStrike" kern="1200" cap="none" spc="0" normalizeH="0" baseline="0" noProof="0" dirty="0" err="1">
                <a:ln>
                  <a:noFill/>
                </a:ln>
                <a:solidFill>
                  <a:srgbClr val="007CC2"/>
                </a:solidFill>
                <a:effectLst/>
                <a:uLnTx/>
                <a:uFillTx/>
                <a:latin typeface="Calibri" panose="020F0502020204030204"/>
                <a:ea typeface="+mn-ea"/>
                <a:cs typeface="+mn-cs"/>
              </a:rPr>
              <a:t>arkansasdhs</a:t>
            </a: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7CC2"/>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2D12BDD0-5EB9-483E-A675-604886B318A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645148" y="3283484"/>
            <a:ext cx="1233139" cy="924853"/>
          </a:xfrm>
          <a:prstGeom prst="rect">
            <a:avLst/>
          </a:prstGeom>
        </p:spPr>
      </p:pic>
    </p:spTree>
    <p:extLst>
      <p:ext uri="{BB962C8B-B14F-4D97-AF65-F5344CB8AC3E}">
        <p14:creationId xmlns:p14="http://schemas.microsoft.com/office/powerpoint/2010/main" val="27504984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007CC2">
                <a:shade val="30000"/>
                <a:satMod val="115000"/>
              </a:srgbClr>
            </a:gs>
            <a:gs pos="50000">
              <a:srgbClr val="007CC2">
                <a:shade val="67500"/>
                <a:satMod val="115000"/>
              </a:srgbClr>
            </a:gs>
            <a:gs pos="100000">
              <a:srgbClr val="007CC2">
                <a:shade val="100000"/>
                <a:satMod val="115000"/>
              </a:srgbClr>
            </a:gs>
          </a:gsLst>
          <a:lin ang="10800000" scaled="1"/>
          <a:tileRect/>
        </a:gra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499</Words>
  <Application>Microsoft Office PowerPoint</Application>
  <PresentationFormat>Widescreen</PresentationFormat>
  <Paragraphs>24</Paragraphs>
  <Slides>4</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Franklin Gothic Medium</vt:lpstr>
      <vt:lpstr>Source Sans Pro</vt:lpstr>
      <vt:lpstr>Source Sans Pro Web</vt:lpstr>
      <vt:lpstr>1_Office Theme</vt:lpstr>
      <vt:lpstr>Module 3: CACFP Trainers’ Circle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Nutrition Webinar: Thirty on Thursdays Module 2:</dc:title>
  <dc:creator>Katie Schick</dc:creator>
  <cp:lastModifiedBy>Stephanie Clowers</cp:lastModifiedBy>
  <cp:revision>6</cp:revision>
  <dcterms:created xsi:type="dcterms:W3CDTF">2022-04-14T14:53:07Z</dcterms:created>
  <dcterms:modified xsi:type="dcterms:W3CDTF">2022-06-09T16:58:57Z</dcterms:modified>
</cp:coreProperties>
</file>