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3463" r:id="rId3"/>
    <p:sldId id="1392" r:id="rId4"/>
    <p:sldId id="3472" r:id="rId5"/>
    <p:sldId id="258" r:id="rId6"/>
    <p:sldId id="3478" r:id="rId7"/>
    <p:sldId id="3470" r:id="rId8"/>
    <p:sldId id="3484" r:id="rId9"/>
    <p:sldId id="3486" r:id="rId10"/>
    <p:sldId id="3475" r:id="rId11"/>
    <p:sldId id="3479" r:id="rId12"/>
    <p:sldId id="3465" r:id="rId13"/>
    <p:sldId id="3471" r:id="rId14"/>
    <p:sldId id="3466" r:id="rId15"/>
    <p:sldId id="3482" r:id="rId16"/>
    <p:sldId id="3487" r:id="rId17"/>
    <p:sldId id="34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C4A712-10AE-0D72-2844-E09CAE284A45}" name="Dixon, Laurin E" initials="LD" userId="S::ledixon@arkbluecross.com::f737d266-8f33-4420-a9de-4dcf3c580209" providerId="AD"/>
  <p188:author id="{44D0C054-A048-5110-B11E-B74E77AC664E}" name="Vannatta, Matthew D" initials="VD" userId="S::mdvannatta@arkbluecross.com::9ef33129-76ea-4592-be04-7d921e96db25" providerId="AD"/>
  <p188:author id="{C32B8A6F-DBD7-E67C-3DD8-1B8B36F0A26E}" name="Nagy, Alyssa N" initials="NN" userId="S::annagy@arkbluecross.com::db932772-a9a7-4eeb-9ca2-23713b55dc94" providerId="AD"/>
  <p188:author id="{E789687F-197E-780B-8448-AFA095A07466}" name="Bates, Kaitlin A" initials="KB" userId="S::kabates@arkbluecross.com::f6f50c53-ac36-4b1f-9a82-3d401eefedb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436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0633DA-E2DD-47D6-AE9C-73D9C7F39284}" v="95" dt="2023-12-10T23:28:44.9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996" autoAdjust="0"/>
  </p:normalViewPr>
  <p:slideViewPr>
    <p:cSldViewPr snapToGrid="0">
      <p:cViewPr varScale="1">
        <p:scale>
          <a:sx n="52" d="100"/>
          <a:sy n="52" d="100"/>
        </p:scale>
        <p:origin x="11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0" i="0" u="none" strike="noStrike" kern="1200" spc="0" baseline="0">
                <a:solidFill>
                  <a:sysClr val="windowText" lastClr="000000">
                    <a:lumMod val="65000"/>
                    <a:lumOff val="35000"/>
                  </a:sysClr>
                </a:solidFill>
              </a:rPr>
              <a:t>2022 Patient-Centered Medical Home &amp; Primary Care First Quality Performance</a:t>
            </a:r>
            <a:endParaRPr lang="en-US" sz="1200"/>
          </a:p>
        </c:rich>
      </c:tx>
      <c:layout>
        <c:manualLayout>
          <c:xMode val="edge"/>
          <c:yMode val="edge"/>
          <c:x val="0.18134515519307054"/>
          <c:y val="3.464105964425715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Sheet1!$F$12</c:f>
              <c:strCache>
                <c:ptCount val="1"/>
                <c:pt idx="0">
                  <c:v>Primary Care Value-Based Programs - ARHOME Performance</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Sheet1!$A$13:$A$20</c:f>
              <c:strCache>
                <c:ptCount val="8"/>
                <c:pt idx="0">
                  <c:v>Controlling Blood Pressure</c:v>
                </c:pt>
                <c:pt idx="1">
                  <c:v>Diabetes HbA1c (poor controlled)</c:v>
                </c:pt>
                <c:pt idx="2">
                  <c:v>Diabetes Rx Adherence </c:v>
                </c:pt>
                <c:pt idx="3">
                  <c:v>Breast Cancer Screening</c:v>
                </c:pt>
                <c:pt idx="4">
                  <c:v>Colorectal Cancer Screening</c:v>
                </c:pt>
                <c:pt idx="5">
                  <c:v>Cervical Cancer Screening</c:v>
                </c:pt>
                <c:pt idx="6">
                  <c:v>Asthma Rx Adherence</c:v>
                </c:pt>
                <c:pt idx="7">
                  <c:v>Antidepressant Rx Adherence</c:v>
                </c:pt>
              </c:strCache>
            </c:strRef>
          </c:cat>
          <c:val>
            <c:numRef>
              <c:f>Sheet1!$F$13:$F$20</c:f>
              <c:numCache>
                <c:formatCode>0%</c:formatCode>
                <c:ptCount val="8"/>
                <c:pt idx="0">
                  <c:v>0.41</c:v>
                </c:pt>
                <c:pt idx="1">
                  <c:v>0.46</c:v>
                </c:pt>
                <c:pt idx="2">
                  <c:v>0.50470000000000004</c:v>
                </c:pt>
                <c:pt idx="3">
                  <c:v>0.62</c:v>
                </c:pt>
                <c:pt idx="4">
                  <c:v>0.52</c:v>
                </c:pt>
                <c:pt idx="5">
                  <c:v>0.56999999999999995</c:v>
                </c:pt>
                <c:pt idx="6">
                  <c:v>0.83</c:v>
                </c:pt>
                <c:pt idx="7">
                  <c:v>0.56999999999999995</c:v>
                </c:pt>
              </c:numCache>
            </c:numRef>
          </c:val>
          <c:extLst>
            <c:ext xmlns:c16="http://schemas.microsoft.com/office/drawing/2014/chart" uri="{C3380CC4-5D6E-409C-BE32-E72D297353CC}">
              <c16:uniqueId val="{00000000-0D2D-457C-B3DE-C420E3147CC0}"/>
            </c:ext>
          </c:extLst>
        </c:ser>
        <c:ser>
          <c:idx val="1"/>
          <c:order val="1"/>
          <c:tx>
            <c:strRef>
              <c:f>Sheet1!$G$12</c:f>
              <c:strCache>
                <c:ptCount val="1"/>
                <c:pt idx="0">
                  <c:v>Non-Value-Based Providers - ARHOME Performance</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Sheet1!$A$13:$A$20</c:f>
              <c:strCache>
                <c:ptCount val="8"/>
                <c:pt idx="0">
                  <c:v>Controlling Blood Pressure</c:v>
                </c:pt>
                <c:pt idx="1">
                  <c:v>Diabetes HbA1c (poor controlled)</c:v>
                </c:pt>
                <c:pt idx="2">
                  <c:v>Diabetes Rx Adherence </c:v>
                </c:pt>
                <c:pt idx="3">
                  <c:v>Breast Cancer Screening</c:v>
                </c:pt>
                <c:pt idx="4">
                  <c:v>Colorectal Cancer Screening</c:v>
                </c:pt>
                <c:pt idx="5">
                  <c:v>Cervical Cancer Screening</c:v>
                </c:pt>
                <c:pt idx="6">
                  <c:v>Asthma Rx Adherence</c:v>
                </c:pt>
                <c:pt idx="7">
                  <c:v>Antidepressant Rx Adherence</c:v>
                </c:pt>
              </c:strCache>
            </c:strRef>
          </c:cat>
          <c:val>
            <c:numRef>
              <c:f>Sheet1!$G$13:$G$20</c:f>
              <c:numCache>
                <c:formatCode>0%</c:formatCode>
                <c:ptCount val="8"/>
                <c:pt idx="0">
                  <c:v>0.16</c:v>
                </c:pt>
                <c:pt idx="1">
                  <c:v>0.64</c:v>
                </c:pt>
                <c:pt idx="2">
                  <c:v>0.64</c:v>
                </c:pt>
                <c:pt idx="3">
                  <c:v>0.49</c:v>
                </c:pt>
                <c:pt idx="4">
                  <c:v>0.43</c:v>
                </c:pt>
                <c:pt idx="5">
                  <c:v>0.5</c:v>
                </c:pt>
                <c:pt idx="6">
                  <c:v>0.78</c:v>
                </c:pt>
                <c:pt idx="7">
                  <c:v>0.55000000000000004</c:v>
                </c:pt>
              </c:numCache>
            </c:numRef>
          </c:val>
          <c:extLst>
            <c:ext xmlns:c16="http://schemas.microsoft.com/office/drawing/2014/chart" uri="{C3380CC4-5D6E-409C-BE32-E72D297353CC}">
              <c16:uniqueId val="{00000001-0D2D-457C-B3DE-C420E3147CC0}"/>
            </c:ext>
          </c:extLst>
        </c:ser>
        <c:dLbls>
          <c:dLblPos val="outEnd"/>
          <c:showLegendKey val="0"/>
          <c:showVal val="1"/>
          <c:showCatName val="0"/>
          <c:showSerName val="0"/>
          <c:showPercent val="0"/>
          <c:showBubbleSize val="0"/>
        </c:dLbls>
        <c:gapWidth val="219"/>
        <c:overlap val="-27"/>
        <c:axId val="885073599"/>
        <c:axId val="2107959359"/>
      </c:barChart>
      <c:catAx>
        <c:axId val="88507359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Quality Metrics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07959359"/>
        <c:crosses val="autoZero"/>
        <c:auto val="1"/>
        <c:lblAlgn val="ctr"/>
        <c:lblOffset val="100"/>
        <c:noMultiLvlLbl val="0"/>
      </c:catAx>
      <c:valAx>
        <c:axId val="21079593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Performance Rate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5073599"/>
        <c:crosses val="autoZero"/>
        <c:crossBetween val="between"/>
      </c:valAx>
      <c:spPr>
        <a:noFill/>
        <a:ln>
          <a:noFill/>
        </a:ln>
        <a:effectLst/>
      </c:spPr>
    </c:plotArea>
    <c:legend>
      <c:legendPos val="b"/>
      <c:layout>
        <c:manualLayout>
          <c:xMode val="edge"/>
          <c:yMode val="edge"/>
          <c:x val="4.9623552822135562E-2"/>
          <c:y val="0.95247436360144611"/>
          <c:w val="0.89643261136698771"/>
          <c:h val="4.75256363985537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44.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7EAD6D-941B-4482-B54C-CF8CCBB2DEED}"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C0B4F99C-5002-437D-8F1B-0740D7452C17}">
      <dgm:prSet/>
      <dgm:spPr/>
      <dgm:t>
        <a:bodyPr/>
        <a:lstStyle/>
        <a:p>
          <a:r>
            <a:rPr lang="en-US" b="0" i="0"/>
            <a:t>Helps the member to maximize the benefits available under the ARHOME plan.</a:t>
          </a:r>
          <a:endParaRPr lang="en-US"/>
        </a:p>
      </dgm:t>
    </dgm:pt>
    <dgm:pt modelId="{129BC479-632D-4D10-A6A9-90F52DFA0DAC}" type="parTrans" cxnId="{9167981B-8D49-43D8-808A-BD4F680D1909}">
      <dgm:prSet/>
      <dgm:spPr/>
      <dgm:t>
        <a:bodyPr/>
        <a:lstStyle/>
        <a:p>
          <a:endParaRPr lang="en-US"/>
        </a:p>
      </dgm:t>
    </dgm:pt>
    <dgm:pt modelId="{C6A4DB27-E1A6-4C79-8F5D-EDA667461B39}" type="sibTrans" cxnId="{9167981B-8D49-43D8-808A-BD4F680D1909}">
      <dgm:prSet/>
      <dgm:spPr/>
      <dgm:t>
        <a:bodyPr/>
        <a:lstStyle/>
        <a:p>
          <a:endParaRPr lang="en-US"/>
        </a:p>
      </dgm:t>
    </dgm:pt>
    <dgm:pt modelId="{532CA642-B360-493F-AB26-5A6B5094AF98}">
      <dgm:prSet/>
      <dgm:spPr/>
      <dgm:t>
        <a:bodyPr/>
        <a:lstStyle/>
        <a:p>
          <a:r>
            <a:rPr lang="en-US" b="0" i="0"/>
            <a:t>Provides health education to empower the member and family to self-manage aspects of condition care in accordance with the PCP.</a:t>
          </a:r>
          <a:endParaRPr lang="en-US"/>
        </a:p>
      </dgm:t>
    </dgm:pt>
    <dgm:pt modelId="{0A91BB2B-401E-4A57-AF5C-BBC6EB803985}" type="parTrans" cxnId="{FB25BC69-0C68-43C6-BA32-00CC1E10F3B9}">
      <dgm:prSet/>
      <dgm:spPr/>
      <dgm:t>
        <a:bodyPr/>
        <a:lstStyle/>
        <a:p>
          <a:endParaRPr lang="en-US"/>
        </a:p>
      </dgm:t>
    </dgm:pt>
    <dgm:pt modelId="{DDB02C70-A1BD-4228-BC43-5CEC0AB78EC4}" type="sibTrans" cxnId="{FB25BC69-0C68-43C6-BA32-00CC1E10F3B9}">
      <dgm:prSet/>
      <dgm:spPr/>
      <dgm:t>
        <a:bodyPr/>
        <a:lstStyle/>
        <a:p>
          <a:endParaRPr lang="en-US"/>
        </a:p>
      </dgm:t>
    </dgm:pt>
    <dgm:pt modelId="{720FC1E9-9D0E-499A-B23C-1C4CF5CC9986}">
      <dgm:prSet/>
      <dgm:spPr/>
      <dgm:t>
        <a:bodyPr/>
        <a:lstStyle/>
        <a:p>
          <a:r>
            <a:rPr lang="en-US" b="0" i="0"/>
            <a:t>Helps members to better understand and deal with the complexities of the health-care system and health-plan benefits.</a:t>
          </a:r>
          <a:endParaRPr lang="en-US"/>
        </a:p>
      </dgm:t>
    </dgm:pt>
    <dgm:pt modelId="{380AB699-CFD6-4B4F-AA04-D57909B164BB}" type="parTrans" cxnId="{9C76437B-75E9-49C7-8721-67D5B9BE0139}">
      <dgm:prSet/>
      <dgm:spPr/>
      <dgm:t>
        <a:bodyPr/>
        <a:lstStyle/>
        <a:p>
          <a:endParaRPr lang="en-US"/>
        </a:p>
      </dgm:t>
    </dgm:pt>
    <dgm:pt modelId="{760B29D2-40EE-4C7E-802A-CF77E6E27143}" type="sibTrans" cxnId="{9C76437B-75E9-49C7-8721-67D5B9BE0139}">
      <dgm:prSet/>
      <dgm:spPr/>
      <dgm:t>
        <a:bodyPr/>
        <a:lstStyle/>
        <a:p>
          <a:endParaRPr lang="en-US"/>
        </a:p>
      </dgm:t>
    </dgm:pt>
    <dgm:pt modelId="{F3D84140-5036-478F-B3CF-D8F3DC048B06}">
      <dgm:prSet/>
      <dgm:spPr/>
      <dgm:t>
        <a:bodyPr/>
        <a:lstStyle/>
        <a:p>
          <a:r>
            <a:rPr lang="en-US" b="0" i="0"/>
            <a:t>Identifies cost-effective alternatives to high-cost treatment settings such as hospitalization.</a:t>
          </a:r>
          <a:r>
            <a:rPr lang="en-US"/>
            <a:t>	</a:t>
          </a:r>
        </a:p>
      </dgm:t>
    </dgm:pt>
    <dgm:pt modelId="{C720EB54-7801-424A-A273-209B08FB7330}" type="parTrans" cxnId="{ECF44438-83E6-41C8-9441-B860FA199349}">
      <dgm:prSet/>
      <dgm:spPr/>
      <dgm:t>
        <a:bodyPr/>
        <a:lstStyle/>
        <a:p>
          <a:endParaRPr lang="en-US"/>
        </a:p>
      </dgm:t>
    </dgm:pt>
    <dgm:pt modelId="{6FC7AE53-27CE-4779-B44F-83BADA2A037E}" type="sibTrans" cxnId="{ECF44438-83E6-41C8-9441-B860FA199349}">
      <dgm:prSet/>
      <dgm:spPr/>
      <dgm:t>
        <a:bodyPr/>
        <a:lstStyle/>
        <a:p>
          <a:endParaRPr lang="en-US"/>
        </a:p>
      </dgm:t>
    </dgm:pt>
    <dgm:pt modelId="{AF1C3AD1-CA19-462C-89CE-DD587E2FA939}" type="pres">
      <dgm:prSet presAssocID="{BA7EAD6D-941B-4482-B54C-CF8CCBB2DEED}" presName="matrix" presStyleCnt="0">
        <dgm:presLayoutVars>
          <dgm:chMax val="1"/>
          <dgm:dir/>
          <dgm:resizeHandles val="exact"/>
        </dgm:presLayoutVars>
      </dgm:prSet>
      <dgm:spPr/>
    </dgm:pt>
    <dgm:pt modelId="{2AB9810C-E956-418F-BAE2-AF7013A79C6F}" type="pres">
      <dgm:prSet presAssocID="{BA7EAD6D-941B-4482-B54C-CF8CCBB2DEED}" presName="diamond" presStyleLbl="bgShp" presStyleIdx="0" presStyleCnt="1" custLinFactNeighborY="-313"/>
      <dgm:spPr/>
    </dgm:pt>
    <dgm:pt modelId="{ADF34226-16EC-40D2-B354-B21032F7C7CA}" type="pres">
      <dgm:prSet presAssocID="{BA7EAD6D-941B-4482-B54C-CF8CCBB2DEED}" presName="quad1" presStyleLbl="node1" presStyleIdx="0" presStyleCnt="4">
        <dgm:presLayoutVars>
          <dgm:chMax val="0"/>
          <dgm:chPref val="0"/>
          <dgm:bulletEnabled val="1"/>
        </dgm:presLayoutVars>
      </dgm:prSet>
      <dgm:spPr/>
    </dgm:pt>
    <dgm:pt modelId="{DFE1B91B-26BD-45F2-BDD0-9E60984C8337}" type="pres">
      <dgm:prSet presAssocID="{BA7EAD6D-941B-4482-B54C-CF8CCBB2DEED}" presName="quad2" presStyleLbl="node1" presStyleIdx="1" presStyleCnt="4">
        <dgm:presLayoutVars>
          <dgm:chMax val="0"/>
          <dgm:chPref val="0"/>
          <dgm:bulletEnabled val="1"/>
        </dgm:presLayoutVars>
      </dgm:prSet>
      <dgm:spPr/>
    </dgm:pt>
    <dgm:pt modelId="{7957F326-3D78-444E-BD3C-86A52B7FC039}" type="pres">
      <dgm:prSet presAssocID="{BA7EAD6D-941B-4482-B54C-CF8CCBB2DEED}" presName="quad3" presStyleLbl="node1" presStyleIdx="2" presStyleCnt="4">
        <dgm:presLayoutVars>
          <dgm:chMax val="0"/>
          <dgm:chPref val="0"/>
          <dgm:bulletEnabled val="1"/>
        </dgm:presLayoutVars>
      </dgm:prSet>
      <dgm:spPr/>
    </dgm:pt>
    <dgm:pt modelId="{D0E0C9CA-8246-46E6-947D-673D675A1709}" type="pres">
      <dgm:prSet presAssocID="{BA7EAD6D-941B-4482-B54C-CF8CCBB2DEED}" presName="quad4" presStyleLbl="node1" presStyleIdx="3" presStyleCnt="4">
        <dgm:presLayoutVars>
          <dgm:chMax val="0"/>
          <dgm:chPref val="0"/>
          <dgm:bulletEnabled val="1"/>
        </dgm:presLayoutVars>
      </dgm:prSet>
      <dgm:spPr/>
    </dgm:pt>
  </dgm:ptLst>
  <dgm:cxnLst>
    <dgm:cxn modelId="{DDDEA003-730D-4E12-8B7E-21B55AF1FBBC}" type="presOf" srcId="{F3D84140-5036-478F-B3CF-D8F3DC048B06}" destId="{D0E0C9CA-8246-46E6-947D-673D675A1709}" srcOrd="0" destOrd="0" presId="urn:microsoft.com/office/officeart/2005/8/layout/matrix3"/>
    <dgm:cxn modelId="{AB2C911A-CE40-4808-8EEC-27CB3ECB2E34}" type="presOf" srcId="{532CA642-B360-493F-AB26-5A6B5094AF98}" destId="{DFE1B91B-26BD-45F2-BDD0-9E60984C8337}" srcOrd="0" destOrd="0" presId="urn:microsoft.com/office/officeart/2005/8/layout/matrix3"/>
    <dgm:cxn modelId="{9167981B-8D49-43D8-808A-BD4F680D1909}" srcId="{BA7EAD6D-941B-4482-B54C-CF8CCBB2DEED}" destId="{C0B4F99C-5002-437D-8F1B-0740D7452C17}" srcOrd="0" destOrd="0" parTransId="{129BC479-632D-4D10-A6A9-90F52DFA0DAC}" sibTransId="{C6A4DB27-E1A6-4C79-8F5D-EDA667461B39}"/>
    <dgm:cxn modelId="{ECF44438-83E6-41C8-9441-B860FA199349}" srcId="{BA7EAD6D-941B-4482-B54C-CF8CCBB2DEED}" destId="{F3D84140-5036-478F-B3CF-D8F3DC048B06}" srcOrd="3" destOrd="0" parTransId="{C720EB54-7801-424A-A273-209B08FB7330}" sibTransId="{6FC7AE53-27CE-4779-B44F-83BADA2A037E}"/>
    <dgm:cxn modelId="{953BC745-A17E-4AE0-AFE0-F08B9C08B23C}" type="presOf" srcId="{C0B4F99C-5002-437D-8F1B-0740D7452C17}" destId="{ADF34226-16EC-40D2-B354-B21032F7C7CA}" srcOrd="0" destOrd="0" presId="urn:microsoft.com/office/officeart/2005/8/layout/matrix3"/>
    <dgm:cxn modelId="{FB25BC69-0C68-43C6-BA32-00CC1E10F3B9}" srcId="{BA7EAD6D-941B-4482-B54C-CF8CCBB2DEED}" destId="{532CA642-B360-493F-AB26-5A6B5094AF98}" srcOrd="1" destOrd="0" parTransId="{0A91BB2B-401E-4A57-AF5C-BBC6EB803985}" sibTransId="{DDB02C70-A1BD-4228-BC43-5CEC0AB78EC4}"/>
    <dgm:cxn modelId="{9C76437B-75E9-49C7-8721-67D5B9BE0139}" srcId="{BA7EAD6D-941B-4482-B54C-CF8CCBB2DEED}" destId="{720FC1E9-9D0E-499A-B23C-1C4CF5CC9986}" srcOrd="2" destOrd="0" parTransId="{380AB699-CFD6-4B4F-AA04-D57909B164BB}" sibTransId="{760B29D2-40EE-4C7E-802A-CF77E6E27143}"/>
    <dgm:cxn modelId="{45422CA1-309D-4E9D-ABAB-487031924CB3}" type="presOf" srcId="{720FC1E9-9D0E-499A-B23C-1C4CF5CC9986}" destId="{7957F326-3D78-444E-BD3C-86A52B7FC039}" srcOrd="0" destOrd="0" presId="urn:microsoft.com/office/officeart/2005/8/layout/matrix3"/>
    <dgm:cxn modelId="{C96DB7FA-625D-4E17-B3BF-340894289F59}" type="presOf" srcId="{BA7EAD6D-941B-4482-B54C-CF8CCBB2DEED}" destId="{AF1C3AD1-CA19-462C-89CE-DD587E2FA939}" srcOrd="0" destOrd="0" presId="urn:microsoft.com/office/officeart/2005/8/layout/matrix3"/>
    <dgm:cxn modelId="{68774C8C-5BF5-4D4C-9B20-D339234F4FAB}" type="presParOf" srcId="{AF1C3AD1-CA19-462C-89CE-DD587E2FA939}" destId="{2AB9810C-E956-418F-BAE2-AF7013A79C6F}" srcOrd="0" destOrd="0" presId="urn:microsoft.com/office/officeart/2005/8/layout/matrix3"/>
    <dgm:cxn modelId="{2A5289A2-D00A-4BEC-81F3-59B9B3096825}" type="presParOf" srcId="{AF1C3AD1-CA19-462C-89CE-DD587E2FA939}" destId="{ADF34226-16EC-40D2-B354-B21032F7C7CA}" srcOrd="1" destOrd="0" presId="urn:microsoft.com/office/officeart/2005/8/layout/matrix3"/>
    <dgm:cxn modelId="{48012801-7549-47D6-B982-263C93A11ABB}" type="presParOf" srcId="{AF1C3AD1-CA19-462C-89CE-DD587E2FA939}" destId="{DFE1B91B-26BD-45F2-BDD0-9E60984C8337}" srcOrd="2" destOrd="0" presId="urn:microsoft.com/office/officeart/2005/8/layout/matrix3"/>
    <dgm:cxn modelId="{5D38A36A-20E7-4C66-816C-76505C0EB2BB}" type="presParOf" srcId="{AF1C3AD1-CA19-462C-89CE-DD587E2FA939}" destId="{7957F326-3D78-444E-BD3C-86A52B7FC039}" srcOrd="3" destOrd="0" presId="urn:microsoft.com/office/officeart/2005/8/layout/matrix3"/>
    <dgm:cxn modelId="{02B2A241-CB29-4672-A10C-2249EA9EDED7}" type="presParOf" srcId="{AF1C3AD1-CA19-462C-89CE-DD587E2FA939}" destId="{D0E0C9CA-8246-46E6-947D-673D675A1709}"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10F9D4-BB8D-4115-8C31-E535C93AC6D7}"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7A7DD2F8-A00C-468A-AE51-FBE3C7D5AE79}">
      <dgm:prSet custT="1"/>
      <dgm:spPr/>
      <dgm:t>
        <a:bodyPr/>
        <a:lstStyle/>
        <a:p>
          <a:r>
            <a:rPr lang="en-US" sz="1400" i="1"/>
            <a:t>Assessment: </a:t>
          </a:r>
          <a:r>
            <a:rPr lang="en-US" sz="1400" i="0"/>
            <a:t>self-enrollment, data identification (claims, SHARE, etc.) with prioritization on high risk for nurse outreach</a:t>
          </a:r>
          <a:endParaRPr lang="en-US" sz="1400" i="1"/>
        </a:p>
      </dgm:t>
    </dgm:pt>
    <dgm:pt modelId="{1CBA1B30-C74C-4D87-B972-C663D14BE1AA}" type="parTrans" cxnId="{254B3803-05DF-4550-8588-B8455A53A385}">
      <dgm:prSet/>
      <dgm:spPr/>
      <dgm:t>
        <a:bodyPr/>
        <a:lstStyle/>
        <a:p>
          <a:endParaRPr lang="en-US"/>
        </a:p>
      </dgm:t>
    </dgm:pt>
    <dgm:pt modelId="{E142B4D7-1CC2-4088-B5CE-6E11F2C4F056}" type="sibTrans" cxnId="{254B3803-05DF-4550-8588-B8455A53A385}">
      <dgm:prSet/>
      <dgm:spPr/>
      <dgm:t>
        <a:bodyPr/>
        <a:lstStyle/>
        <a:p>
          <a:endParaRPr lang="en-US"/>
        </a:p>
      </dgm:t>
    </dgm:pt>
    <dgm:pt modelId="{14CA4411-5A55-48F5-AF4F-C7F4BF66B653}">
      <dgm:prSet custT="1"/>
      <dgm:spPr/>
      <dgm:t>
        <a:bodyPr/>
        <a:lstStyle/>
        <a:p>
          <a:r>
            <a:rPr lang="en-US" sz="1400" i="1"/>
            <a:t>Education:</a:t>
          </a:r>
          <a:r>
            <a:rPr lang="en-US" sz="1400" i="0"/>
            <a:t> Materials encouraging good health practices (mental health, chronic conditions, smoking, nutrition)  and enrollment in Text4baby (prenatal and infant care, developmental milestones, nutrition, safety)</a:t>
          </a:r>
          <a:endParaRPr lang="en-US" sz="1400" i="1"/>
        </a:p>
      </dgm:t>
    </dgm:pt>
    <dgm:pt modelId="{1717FA08-D229-4160-A3D5-A02A69143882}" type="parTrans" cxnId="{BEF1A625-F915-495C-8B0C-6E7EAC6BEB30}">
      <dgm:prSet/>
      <dgm:spPr/>
      <dgm:t>
        <a:bodyPr/>
        <a:lstStyle/>
        <a:p>
          <a:endParaRPr lang="en-US"/>
        </a:p>
      </dgm:t>
    </dgm:pt>
    <dgm:pt modelId="{9F2AA37D-2A23-492F-BE04-104C22E1B558}" type="sibTrans" cxnId="{BEF1A625-F915-495C-8B0C-6E7EAC6BEB30}">
      <dgm:prSet/>
      <dgm:spPr/>
      <dgm:t>
        <a:bodyPr/>
        <a:lstStyle/>
        <a:p>
          <a:endParaRPr lang="en-US"/>
        </a:p>
      </dgm:t>
    </dgm:pt>
    <dgm:pt modelId="{248285D9-688A-4D77-A1DC-EEFA3FAB1B9E}">
      <dgm:prSet custT="1"/>
      <dgm:spPr/>
      <dgm:t>
        <a:bodyPr/>
        <a:lstStyle/>
        <a:p>
          <a:r>
            <a:rPr lang="en-US" sz="1400" i="1"/>
            <a:t>Intervention</a:t>
          </a:r>
          <a:r>
            <a:rPr lang="en-US" sz="1400" i="0"/>
            <a:t>: Engagement through mail and mobile app with OB nurse partnership </a:t>
          </a:r>
          <a:endParaRPr lang="en-US" sz="1400" i="1"/>
        </a:p>
      </dgm:t>
    </dgm:pt>
    <dgm:pt modelId="{CFD0CFDA-D7B1-4911-BDD0-138A8A603BC9}" type="parTrans" cxnId="{B49A4D8F-71EC-4C18-85C3-30B14F756EE1}">
      <dgm:prSet/>
      <dgm:spPr/>
      <dgm:t>
        <a:bodyPr/>
        <a:lstStyle/>
        <a:p>
          <a:endParaRPr lang="en-US"/>
        </a:p>
      </dgm:t>
    </dgm:pt>
    <dgm:pt modelId="{4BB29F7E-6723-4257-A953-8F4A3303DD8F}" type="sibTrans" cxnId="{B49A4D8F-71EC-4C18-85C3-30B14F756EE1}">
      <dgm:prSet/>
      <dgm:spPr/>
      <dgm:t>
        <a:bodyPr/>
        <a:lstStyle/>
        <a:p>
          <a:endParaRPr lang="en-US"/>
        </a:p>
      </dgm:t>
    </dgm:pt>
    <dgm:pt modelId="{2806E25E-87B6-46A0-8CEE-F04B0B96138E}">
      <dgm:prSet/>
      <dgm:spPr/>
      <dgm:t>
        <a:bodyPr/>
        <a:lstStyle/>
        <a:p>
          <a:r>
            <a:rPr lang="en-US" sz="1300" b="1"/>
            <a:t>Special Delivery Program</a:t>
          </a:r>
        </a:p>
      </dgm:t>
    </dgm:pt>
    <dgm:pt modelId="{539738D9-FD93-47B7-9160-ED99A5DCF80F}" type="sibTrans" cxnId="{70BC06D5-2D61-4363-89BB-EAA79E591F14}">
      <dgm:prSet/>
      <dgm:spPr/>
      <dgm:t>
        <a:bodyPr/>
        <a:lstStyle/>
        <a:p>
          <a:endParaRPr lang="en-US"/>
        </a:p>
      </dgm:t>
    </dgm:pt>
    <dgm:pt modelId="{7CD86DDE-9432-4948-9C5D-D57A496EF83F}" type="parTrans" cxnId="{70BC06D5-2D61-4363-89BB-EAA79E591F14}">
      <dgm:prSet/>
      <dgm:spPr/>
      <dgm:t>
        <a:bodyPr/>
        <a:lstStyle/>
        <a:p>
          <a:endParaRPr lang="en-US"/>
        </a:p>
      </dgm:t>
    </dgm:pt>
    <dgm:pt modelId="{BF9B97D9-7488-499B-B0D4-C7DD8A48A315}">
      <dgm:prSet custT="1"/>
      <dgm:spPr/>
      <dgm:t>
        <a:bodyPr/>
        <a:lstStyle/>
        <a:p>
          <a:r>
            <a:rPr lang="en-US" sz="1400" i="1"/>
            <a:t>Low risk</a:t>
          </a:r>
          <a:r>
            <a:rPr lang="en-US" sz="1400" i="0"/>
            <a:t>: trimester and post-partum outreach</a:t>
          </a:r>
          <a:endParaRPr lang="en-US" sz="1400" i="1"/>
        </a:p>
      </dgm:t>
    </dgm:pt>
    <dgm:pt modelId="{BA990C80-0E4A-4251-9A88-366FBF9D02B2}" type="parTrans" cxnId="{48D8EA91-F2FE-40A7-A4EF-22616ABBA49F}">
      <dgm:prSet/>
      <dgm:spPr/>
      <dgm:t>
        <a:bodyPr/>
        <a:lstStyle/>
        <a:p>
          <a:endParaRPr lang="en-US"/>
        </a:p>
      </dgm:t>
    </dgm:pt>
    <dgm:pt modelId="{99D565BC-8412-4AEE-808F-30A2079F5023}" type="sibTrans" cxnId="{48D8EA91-F2FE-40A7-A4EF-22616ABBA49F}">
      <dgm:prSet/>
      <dgm:spPr/>
      <dgm:t>
        <a:bodyPr/>
        <a:lstStyle/>
        <a:p>
          <a:endParaRPr lang="en-US"/>
        </a:p>
      </dgm:t>
    </dgm:pt>
    <dgm:pt modelId="{94F4C91C-3AF8-4127-B6DB-FF1D7EE640D3}">
      <dgm:prSet custT="1"/>
      <dgm:spPr/>
      <dgm:t>
        <a:bodyPr/>
        <a:lstStyle/>
        <a:p>
          <a:r>
            <a:rPr lang="en-US" sz="1400" i="1"/>
            <a:t>High risk: </a:t>
          </a:r>
          <a:r>
            <a:rPr lang="en-US" sz="1400" i="0"/>
            <a:t>minimum of monthly</a:t>
          </a:r>
          <a:endParaRPr lang="en-US" sz="1400" i="1"/>
        </a:p>
      </dgm:t>
    </dgm:pt>
    <dgm:pt modelId="{C5933B75-89AD-4521-A96A-E9151D964711}" type="parTrans" cxnId="{4EF51B40-5A1F-461F-B278-2CB673CA1955}">
      <dgm:prSet/>
      <dgm:spPr/>
      <dgm:t>
        <a:bodyPr/>
        <a:lstStyle/>
        <a:p>
          <a:endParaRPr lang="en-US"/>
        </a:p>
      </dgm:t>
    </dgm:pt>
    <dgm:pt modelId="{760DF9ED-D2E3-43A5-8050-71BBC3493481}" type="sibTrans" cxnId="{4EF51B40-5A1F-461F-B278-2CB673CA1955}">
      <dgm:prSet/>
      <dgm:spPr/>
      <dgm:t>
        <a:bodyPr/>
        <a:lstStyle/>
        <a:p>
          <a:endParaRPr lang="en-US"/>
        </a:p>
      </dgm:t>
    </dgm:pt>
    <dgm:pt modelId="{66C7B4DA-B61D-4AE1-BFE1-AF9724A394FB}">
      <dgm:prSet custT="1"/>
      <dgm:spPr/>
      <dgm:t>
        <a:bodyPr/>
        <a:lstStyle/>
        <a:p>
          <a:r>
            <a:rPr lang="en-US" sz="1400" i="1"/>
            <a:t>Digital Health Engagement: </a:t>
          </a:r>
          <a:r>
            <a:rPr lang="en-US" sz="1400" i="0"/>
            <a:t>Maven provides 24/7 assistance to a Care Advocate and provider visits (OB/GYN, mental health, midwives, etc.)</a:t>
          </a:r>
          <a:endParaRPr lang="en-US" sz="1400" i="1"/>
        </a:p>
      </dgm:t>
    </dgm:pt>
    <dgm:pt modelId="{927A7D2B-EAF7-4C56-A9E8-1D34E281BC5C}" type="parTrans" cxnId="{B046DD21-E15B-41BA-95AE-C1090B15613B}">
      <dgm:prSet/>
      <dgm:spPr/>
      <dgm:t>
        <a:bodyPr/>
        <a:lstStyle/>
        <a:p>
          <a:endParaRPr lang="en-US"/>
        </a:p>
      </dgm:t>
    </dgm:pt>
    <dgm:pt modelId="{0317AFEB-4389-4FCE-8A5F-2E1F095749AB}" type="sibTrans" cxnId="{B046DD21-E15B-41BA-95AE-C1090B15613B}">
      <dgm:prSet/>
      <dgm:spPr/>
      <dgm:t>
        <a:bodyPr/>
        <a:lstStyle/>
        <a:p>
          <a:endParaRPr lang="en-US"/>
        </a:p>
      </dgm:t>
    </dgm:pt>
    <dgm:pt modelId="{A8D27243-4FA9-4D67-9F5F-FD93CDD85A9E}">
      <dgm:prSet custT="1"/>
      <dgm:spPr/>
      <dgm:t>
        <a:bodyPr/>
        <a:lstStyle/>
        <a:p>
          <a:r>
            <a:rPr lang="en-US" sz="1400" i="1"/>
            <a:t>Post-Partum Intervention: </a:t>
          </a:r>
          <a:r>
            <a:rPr lang="en-US" sz="1400" i="0"/>
            <a:t>Nurse outreach for depression screening and customized baby and healthy behavior assistance</a:t>
          </a:r>
          <a:endParaRPr lang="en-US" sz="1400" i="1"/>
        </a:p>
      </dgm:t>
    </dgm:pt>
    <dgm:pt modelId="{11D8F110-43A6-4383-8C88-3B5BB42AF76F}" type="parTrans" cxnId="{F36EC47A-910B-434D-828F-C64267D65F1E}">
      <dgm:prSet/>
      <dgm:spPr/>
      <dgm:t>
        <a:bodyPr/>
        <a:lstStyle/>
        <a:p>
          <a:endParaRPr lang="en-US"/>
        </a:p>
      </dgm:t>
    </dgm:pt>
    <dgm:pt modelId="{EECC9F0A-6D8C-47B6-820A-CAB4D183BCA9}" type="sibTrans" cxnId="{F36EC47A-910B-434D-828F-C64267D65F1E}">
      <dgm:prSet/>
      <dgm:spPr/>
      <dgm:t>
        <a:bodyPr/>
        <a:lstStyle/>
        <a:p>
          <a:endParaRPr lang="en-US"/>
        </a:p>
      </dgm:t>
    </dgm:pt>
    <dgm:pt modelId="{BFAB11B1-7ED1-46B1-AEF5-A9B57225B2A9}" type="pres">
      <dgm:prSet presAssocID="{A010F9D4-BB8D-4115-8C31-E535C93AC6D7}" presName="diagram" presStyleCnt="0">
        <dgm:presLayoutVars>
          <dgm:dir/>
          <dgm:animLvl val="lvl"/>
          <dgm:resizeHandles val="exact"/>
        </dgm:presLayoutVars>
      </dgm:prSet>
      <dgm:spPr/>
    </dgm:pt>
    <dgm:pt modelId="{BBF99BF1-8626-4796-B930-49F75317E571}" type="pres">
      <dgm:prSet presAssocID="{2806E25E-87B6-46A0-8CEE-F04B0B96138E}" presName="compNode" presStyleCnt="0"/>
      <dgm:spPr/>
    </dgm:pt>
    <dgm:pt modelId="{DE2A2B6B-3472-4B7D-9215-90DB67CC77EE}" type="pres">
      <dgm:prSet presAssocID="{2806E25E-87B6-46A0-8CEE-F04B0B96138E}" presName="childRect" presStyleLbl="bgAcc1" presStyleIdx="0" presStyleCnt="1" custScaleX="119017" custScaleY="155752" custLinFactNeighborX="-1374" custLinFactNeighborY="-921">
        <dgm:presLayoutVars>
          <dgm:bulletEnabled val="1"/>
        </dgm:presLayoutVars>
      </dgm:prSet>
      <dgm:spPr/>
    </dgm:pt>
    <dgm:pt modelId="{DCE84475-5189-462E-BC8C-F3B1CE6A3F32}" type="pres">
      <dgm:prSet presAssocID="{2806E25E-87B6-46A0-8CEE-F04B0B96138E}" presName="parentText" presStyleLbl="node1" presStyleIdx="0" presStyleCnt="0">
        <dgm:presLayoutVars>
          <dgm:chMax val="0"/>
          <dgm:bulletEnabled val="1"/>
        </dgm:presLayoutVars>
      </dgm:prSet>
      <dgm:spPr/>
    </dgm:pt>
    <dgm:pt modelId="{316150CB-C429-4A35-8A2C-67D0DFE6D89A}" type="pres">
      <dgm:prSet presAssocID="{2806E25E-87B6-46A0-8CEE-F04B0B96138E}" presName="parentRect" presStyleLbl="alignNode1" presStyleIdx="0" presStyleCnt="1" custScaleX="94400" custScaleY="54274"/>
      <dgm:spPr/>
    </dgm:pt>
    <dgm:pt modelId="{72120745-3B72-46E7-9551-0FEEB38F1A28}" type="pres">
      <dgm:prSet presAssocID="{2806E25E-87B6-46A0-8CEE-F04B0B96138E}" presName="adorn" presStyleLbl="fgAccFollow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Lst>
  <dgm:cxnLst>
    <dgm:cxn modelId="{254B3803-05DF-4550-8588-B8455A53A385}" srcId="{2806E25E-87B6-46A0-8CEE-F04B0B96138E}" destId="{7A7DD2F8-A00C-468A-AE51-FBE3C7D5AE79}" srcOrd="0" destOrd="0" parTransId="{1CBA1B30-C74C-4D87-B972-C663D14BE1AA}" sibTransId="{E142B4D7-1CC2-4088-B5CE-6E11F2C4F056}"/>
    <dgm:cxn modelId="{B046DD21-E15B-41BA-95AE-C1090B15613B}" srcId="{2806E25E-87B6-46A0-8CEE-F04B0B96138E}" destId="{66C7B4DA-B61D-4AE1-BFE1-AF9724A394FB}" srcOrd="4" destOrd="0" parTransId="{927A7D2B-EAF7-4C56-A9E8-1D34E281BC5C}" sibTransId="{0317AFEB-4389-4FCE-8A5F-2E1F095749AB}"/>
    <dgm:cxn modelId="{BEF1A625-F915-495C-8B0C-6E7EAC6BEB30}" srcId="{2806E25E-87B6-46A0-8CEE-F04B0B96138E}" destId="{14CA4411-5A55-48F5-AF4F-C7F4BF66B653}" srcOrd="1" destOrd="0" parTransId="{1717FA08-D229-4160-A3D5-A02A69143882}" sibTransId="{9F2AA37D-2A23-492F-BE04-104C22E1B558}"/>
    <dgm:cxn modelId="{4EF51B40-5A1F-461F-B278-2CB673CA1955}" srcId="{248285D9-688A-4D77-A1DC-EEFA3FAB1B9E}" destId="{94F4C91C-3AF8-4127-B6DB-FF1D7EE640D3}" srcOrd="1" destOrd="0" parTransId="{C5933B75-89AD-4521-A96A-E9151D964711}" sibTransId="{760DF9ED-D2E3-43A5-8050-71BBC3493481}"/>
    <dgm:cxn modelId="{B0A50265-5925-4DC2-ACBE-BC3163D652D2}" type="presOf" srcId="{A8D27243-4FA9-4D67-9F5F-FD93CDD85A9E}" destId="{DE2A2B6B-3472-4B7D-9215-90DB67CC77EE}" srcOrd="0" destOrd="5" presId="urn:microsoft.com/office/officeart/2005/8/layout/bList2"/>
    <dgm:cxn modelId="{B2BAF06D-6BB2-41FD-A90D-330B78E5A31E}" type="presOf" srcId="{7A7DD2F8-A00C-468A-AE51-FBE3C7D5AE79}" destId="{DE2A2B6B-3472-4B7D-9215-90DB67CC77EE}" srcOrd="0" destOrd="0" presId="urn:microsoft.com/office/officeart/2005/8/layout/bList2"/>
    <dgm:cxn modelId="{797B2A6F-268A-45F7-A64F-205335B74352}" type="presOf" srcId="{A010F9D4-BB8D-4115-8C31-E535C93AC6D7}" destId="{BFAB11B1-7ED1-46B1-AEF5-A9B57225B2A9}" srcOrd="0" destOrd="0" presId="urn:microsoft.com/office/officeart/2005/8/layout/bList2"/>
    <dgm:cxn modelId="{780E9850-9857-4374-8D65-B2B840C52814}" type="presOf" srcId="{2806E25E-87B6-46A0-8CEE-F04B0B96138E}" destId="{316150CB-C429-4A35-8A2C-67D0DFE6D89A}" srcOrd="1" destOrd="0" presId="urn:microsoft.com/office/officeart/2005/8/layout/bList2"/>
    <dgm:cxn modelId="{F36EC47A-910B-434D-828F-C64267D65F1E}" srcId="{2806E25E-87B6-46A0-8CEE-F04B0B96138E}" destId="{A8D27243-4FA9-4D67-9F5F-FD93CDD85A9E}" srcOrd="3" destOrd="0" parTransId="{11D8F110-43A6-4383-8C88-3B5BB42AF76F}" sibTransId="{EECC9F0A-6D8C-47B6-820A-CAB4D183BCA9}"/>
    <dgm:cxn modelId="{9C62C682-5CF0-4214-9F11-D4BD985BD80D}" type="presOf" srcId="{94F4C91C-3AF8-4127-B6DB-FF1D7EE640D3}" destId="{DE2A2B6B-3472-4B7D-9215-90DB67CC77EE}" srcOrd="0" destOrd="4" presId="urn:microsoft.com/office/officeart/2005/8/layout/bList2"/>
    <dgm:cxn modelId="{B49A4D8F-71EC-4C18-85C3-30B14F756EE1}" srcId="{2806E25E-87B6-46A0-8CEE-F04B0B96138E}" destId="{248285D9-688A-4D77-A1DC-EEFA3FAB1B9E}" srcOrd="2" destOrd="0" parTransId="{CFD0CFDA-D7B1-4911-BDD0-138A8A603BC9}" sibTransId="{4BB29F7E-6723-4257-A953-8F4A3303DD8F}"/>
    <dgm:cxn modelId="{F68FB390-AD00-4C8D-ABB2-312A1E0E4A90}" type="presOf" srcId="{66C7B4DA-B61D-4AE1-BFE1-AF9724A394FB}" destId="{DE2A2B6B-3472-4B7D-9215-90DB67CC77EE}" srcOrd="0" destOrd="6" presId="urn:microsoft.com/office/officeart/2005/8/layout/bList2"/>
    <dgm:cxn modelId="{48D8EA91-F2FE-40A7-A4EF-22616ABBA49F}" srcId="{248285D9-688A-4D77-A1DC-EEFA3FAB1B9E}" destId="{BF9B97D9-7488-499B-B0D4-C7DD8A48A315}" srcOrd="0" destOrd="0" parTransId="{BA990C80-0E4A-4251-9A88-366FBF9D02B2}" sibTransId="{99D565BC-8412-4AEE-808F-30A2079F5023}"/>
    <dgm:cxn modelId="{08BD91B0-89CA-44BC-925D-C23B67489178}" type="presOf" srcId="{248285D9-688A-4D77-A1DC-EEFA3FAB1B9E}" destId="{DE2A2B6B-3472-4B7D-9215-90DB67CC77EE}" srcOrd="0" destOrd="2" presId="urn:microsoft.com/office/officeart/2005/8/layout/bList2"/>
    <dgm:cxn modelId="{4D3B1CB1-8091-4094-998E-3178103D5A01}" type="presOf" srcId="{14CA4411-5A55-48F5-AF4F-C7F4BF66B653}" destId="{DE2A2B6B-3472-4B7D-9215-90DB67CC77EE}" srcOrd="0" destOrd="1" presId="urn:microsoft.com/office/officeart/2005/8/layout/bList2"/>
    <dgm:cxn modelId="{8CDC12C5-C3C4-439B-9E3E-3453196CB3BA}" type="presOf" srcId="{2806E25E-87B6-46A0-8CEE-F04B0B96138E}" destId="{DCE84475-5189-462E-BC8C-F3B1CE6A3F32}" srcOrd="0" destOrd="0" presId="urn:microsoft.com/office/officeart/2005/8/layout/bList2"/>
    <dgm:cxn modelId="{70BC06D5-2D61-4363-89BB-EAA79E591F14}" srcId="{A010F9D4-BB8D-4115-8C31-E535C93AC6D7}" destId="{2806E25E-87B6-46A0-8CEE-F04B0B96138E}" srcOrd="0" destOrd="0" parTransId="{7CD86DDE-9432-4948-9C5D-D57A496EF83F}" sibTransId="{539738D9-FD93-47B7-9160-ED99A5DCF80F}"/>
    <dgm:cxn modelId="{6C4EC5DF-324C-4121-8A91-6765568D5AAE}" type="presOf" srcId="{BF9B97D9-7488-499B-B0D4-C7DD8A48A315}" destId="{DE2A2B6B-3472-4B7D-9215-90DB67CC77EE}" srcOrd="0" destOrd="3" presId="urn:microsoft.com/office/officeart/2005/8/layout/bList2"/>
    <dgm:cxn modelId="{0A1CFE5D-8CD7-48E7-A2C6-637F0928517F}" type="presParOf" srcId="{BFAB11B1-7ED1-46B1-AEF5-A9B57225B2A9}" destId="{BBF99BF1-8626-4796-B930-49F75317E571}" srcOrd="0" destOrd="0" presId="urn:microsoft.com/office/officeart/2005/8/layout/bList2"/>
    <dgm:cxn modelId="{0C12576D-5901-4D04-9F84-BB489BBC8DA4}" type="presParOf" srcId="{BBF99BF1-8626-4796-B930-49F75317E571}" destId="{DE2A2B6B-3472-4B7D-9215-90DB67CC77EE}" srcOrd="0" destOrd="0" presId="urn:microsoft.com/office/officeart/2005/8/layout/bList2"/>
    <dgm:cxn modelId="{C284AC74-A67A-41BC-9D9F-ED09089991A0}" type="presParOf" srcId="{BBF99BF1-8626-4796-B930-49F75317E571}" destId="{DCE84475-5189-462E-BC8C-F3B1CE6A3F32}" srcOrd="1" destOrd="0" presId="urn:microsoft.com/office/officeart/2005/8/layout/bList2"/>
    <dgm:cxn modelId="{E840E144-3872-42F1-B8B0-ECA5261C67BA}" type="presParOf" srcId="{BBF99BF1-8626-4796-B930-49F75317E571}" destId="{316150CB-C429-4A35-8A2C-67D0DFE6D89A}" srcOrd="2" destOrd="0" presId="urn:microsoft.com/office/officeart/2005/8/layout/bList2"/>
    <dgm:cxn modelId="{64455BAA-9417-4817-A966-4048F9F83790}" type="presParOf" srcId="{BBF99BF1-8626-4796-B930-49F75317E571}" destId="{72120745-3B72-46E7-9551-0FEEB38F1A28}"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10F9D4-BB8D-4115-8C31-E535C93AC6D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1D87C15-6874-467C-AE89-A623B40D13D4}">
      <dgm:prSet/>
      <dgm:spPr/>
      <dgm:t>
        <a:bodyPr/>
        <a:lstStyle/>
        <a:p>
          <a:r>
            <a:rPr lang="en-US" b="1" dirty="0"/>
            <a:t>Arkansas Blue Cross Behavioral Health Care Management Program</a:t>
          </a:r>
        </a:p>
      </dgm:t>
    </dgm:pt>
    <dgm:pt modelId="{59009CB4-10F4-4468-8BFB-1D4BDBEC62E1}" type="parTrans" cxnId="{3812CA9F-3DD1-4EAB-BB33-82633590D5A3}">
      <dgm:prSet/>
      <dgm:spPr/>
      <dgm:t>
        <a:bodyPr/>
        <a:lstStyle/>
        <a:p>
          <a:endParaRPr lang="en-US"/>
        </a:p>
      </dgm:t>
    </dgm:pt>
    <dgm:pt modelId="{134A1CC6-115B-4B99-9B03-69C66F2B3E9A}" type="sibTrans" cxnId="{3812CA9F-3DD1-4EAB-BB33-82633590D5A3}">
      <dgm:prSet/>
      <dgm:spPr/>
      <dgm:t>
        <a:bodyPr/>
        <a:lstStyle/>
        <a:p>
          <a:endParaRPr lang="en-US"/>
        </a:p>
      </dgm:t>
    </dgm:pt>
    <dgm:pt modelId="{DC4F8733-1BE4-479B-9077-D25F9582FB86}">
      <dgm:prSet custT="1"/>
      <dgm:spPr/>
      <dgm:t>
        <a:bodyPr/>
        <a:lstStyle/>
        <a:p>
          <a:r>
            <a:rPr lang="en-US" sz="1200" b="1"/>
            <a:t>Member outreach</a:t>
          </a:r>
        </a:p>
      </dgm:t>
    </dgm:pt>
    <dgm:pt modelId="{8EE93918-55DD-4AB9-A514-7A4C8AC2E908}" type="parTrans" cxnId="{628AA0F6-1F6C-4B80-833E-34C7355BD831}">
      <dgm:prSet/>
      <dgm:spPr/>
      <dgm:t>
        <a:bodyPr/>
        <a:lstStyle/>
        <a:p>
          <a:endParaRPr lang="en-US"/>
        </a:p>
      </dgm:t>
    </dgm:pt>
    <dgm:pt modelId="{9BCA6B46-F5CA-4066-B639-FBFC6BC92A2C}" type="sibTrans" cxnId="{628AA0F6-1F6C-4B80-833E-34C7355BD831}">
      <dgm:prSet/>
      <dgm:spPr/>
      <dgm:t>
        <a:bodyPr/>
        <a:lstStyle/>
        <a:p>
          <a:endParaRPr lang="en-US"/>
        </a:p>
      </dgm:t>
    </dgm:pt>
    <dgm:pt modelId="{2A6D3AAD-2A36-4405-AF1F-726F2A154454}">
      <dgm:prSet custT="1"/>
      <dgm:spPr/>
      <dgm:t>
        <a:bodyPr/>
        <a:lstStyle/>
        <a:p>
          <a:r>
            <a:rPr lang="en-US" sz="1200" dirty="0"/>
            <a:t>Both telephonic and targeted face-to-face outreach are used to engage members through proactive identification in daily at-risk reports</a:t>
          </a:r>
        </a:p>
      </dgm:t>
    </dgm:pt>
    <dgm:pt modelId="{28CE4272-6115-4981-BB22-527A4ADE16C2}" type="parTrans" cxnId="{2EC1A1F2-C3B1-4F16-84DE-1CDA1389F313}">
      <dgm:prSet/>
      <dgm:spPr/>
      <dgm:t>
        <a:bodyPr/>
        <a:lstStyle/>
        <a:p>
          <a:endParaRPr lang="en-US"/>
        </a:p>
      </dgm:t>
    </dgm:pt>
    <dgm:pt modelId="{4872EB78-AD11-4F7C-A0CD-CEF14821DF67}" type="sibTrans" cxnId="{2EC1A1F2-C3B1-4F16-84DE-1CDA1389F313}">
      <dgm:prSet/>
      <dgm:spPr/>
      <dgm:t>
        <a:bodyPr/>
        <a:lstStyle/>
        <a:p>
          <a:endParaRPr lang="en-US"/>
        </a:p>
      </dgm:t>
    </dgm:pt>
    <dgm:pt modelId="{B03B15EC-04B2-43F7-873A-2A65103E5F75}">
      <dgm:prSet custT="1"/>
      <dgm:spPr/>
      <dgm:t>
        <a:bodyPr/>
        <a:lstStyle/>
        <a:p>
          <a:r>
            <a:rPr lang="en-US" sz="1200" dirty="0"/>
            <a:t>Our CM team works closely with providers to schedule follow-ups, within 7 days of a hospitalization 	</a:t>
          </a:r>
        </a:p>
      </dgm:t>
    </dgm:pt>
    <dgm:pt modelId="{67D2A11D-B431-41D2-9302-13E41D6BA274}" type="parTrans" cxnId="{6B17326F-A798-4F07-9F91-D2F8955BB4C7}">
      <dgm:prSet/>
      <dgm:spPr/>
      <dgm:t>
        <a:bodyPr/>
        <a:lstStyle/>
        <a:p>
          <a:endParaRPr lang="en-US"/>
        </a:p>
      </dgm:t>
    </dgm:pt>
    <dgm:pt modelId="{80205966-2B78-4A21-B43C-76EE77D10CB3}" type="sibTrans" cxnId="{6B17326F-A798-4F07-9F91-D2F8955BB4C7}">
      <dgm:prSet/>
      <dgm:spPr/>
      <dgm:t>
        <a:bodyPr/>
        <a:lstStyle/>
        <a:p>
          <a:endParaRPr lang="en-US"/>
        </a:p>
      </dgm:t>
    </dgm:pt>
    <dgm:pt modelId="{2806E25E-87B6-46A0-8CEE-F04B0B96138E}">
      <dgm:prSet custT="1"/>
      <dgm:spPr/>
      <dgm:t>
        <a:bodyPr/>
        <a:lstStyle/>
        <a:p>
          <a:r>
            <a:rPr lang="en-US" sz="1200" b="1" dirty="0"/>
            <a:t>Care management, coordination, and tracking</a:t>
          </a:r>
        </a:p>
      </dgm:t>
    </dgm:pt>
    <dgm:pt modelId="{7CD86DDE-9432-4948-9C5D-D57A496EF83F}" type="parTrans" cxnId="{70BC06D5-2D61-4363-89BB-EAA79E591F14}">
      <dgm:prSet/>
      <dgm:spPr/>
      <dgm:t>
        <a:bodyPr/>
        <a:lstStyle/>
        <a:p>
          <a:endParaRPr lang="en-US"/>
        </a:p>
      </dgm:t>
    </dgm:pt>
    <dgm:pt modelId="{539738D9-FD93-47B7-9160-ED99A5DCF80F}" type="sibTrans" cxnId="{70BC06D5-2D61-4363-89BB-EAA79E591F14}">
      <dgm:prSet/>
      <dgm:spPr/>
      <dgm:t>
        <a:bodyPr/>
        <a:lstStyle/>
        <a:p>
          <a:endParaRPr lang="en-US"/>
        </a:p>
      </dgm:t>
    </dgm:pt>
    <dgm:pt modelId="{7A7DD2F8-A00C-468A-AE51-FBE3C7D5AE79}">
      <dgm:prSet custT="1"/>
      <dgm:spPr/>
      <dgm:t>
        <a:bodyPr/>
        <a:lstStyle/>
        <a:p>
          <a:r>
            <a:rPr lang="en-US" sz="1200"/>
            <a:t>Connecting members with community providers and resources to move toward recovery and self-management</a:t>
          </a:r>
        </a:p>
      </dgm:t>
    </dgm:pt>
    <dgm:pt modelId="{1CBA1B30-C74C-4D87-B972-C663D14BE1AA}" type="parTrans" cxnId="{254B3803-05DF-4550-8588-B8455A53A385}">
      <dgm:prSet/>
      <dgm:spPr/>
      <dgm:t>
        <a:bodyPr/>
        <a:lstStyle/>
        <a:p>
          <a:endParaRPr lang="en-US"/>
        </a:p>
      </dgm:t>
    </dgm:pt>
    <dgm:pt modelId="{E142B4D7-1CC2-4088-B5CE-6E11F2C4F056}" type="sibTrans" cxnId="{254B3803-05DF-4550-8588-B8455A53A385}">
      <dgm:prSet/>
      <dgm:spPr/>
      <dgm:t>
        <a:bodyPr/>
        <a:lstStyle/>
        <a:p>
          <a:endParaRPr lang="en-US"/>
        </a:p>
      </dgm:t>
    </dgm:pt>
    <dgm:pt modelId="{14CA4411-5A55-48F5-AF4F-C7F4BF66B653}">
      <dgm:prSet custT="1"/>
      <dgm:spPr/>
      <dgm:t>
        <a:bodyPr/>
        <a:lstStyle/>
        <a:p>
          <a:r>
            <a:rPr lang="en-US" sz="1200"/>
            <a:t>Care transitions assist members transitioning from impatient and residential care to lower levels of care in the home</a:t>
          </a:r>
        </a:p>
      </dgm:t>
    </dgm:pt>
    <dgm:pt modelId="{1717FA08-D229-4160-A3D5-A02A69143882}" type="parTrans" cxnId="{BEF1A625-F915-495C-8B0C-6E7EAC6BEB30}">
      <dgm:prSet/>
      <dgm:spPr/>
      <dgm:t>
        <a:bodyPr/>
        <a:lstStyle/>
        <a:p>
          <a:endParaRPr lang="en-US"/>
        </a:p>
      </dgm:t>
    </dgm:pt>
    <dgm:pt modelId="{9F2AA37D-2A23-492F-BE04-104C22E1B558}" type="sibTrans" cxnId="{BEF1A625-F915-495C-8B0C-6E7EAC6BEB30}">
      <dgm:prSet/>
      <dgm:spPr/>
      <dgm:t>
        <a:bodyPr/>
        <a:lstStyle/>
        <a:p>
          <a:endParaRPr lang="en-US"/>
        </a:p>
      </dgm:t>
    </dgm:pt>
    <dgm:pt modelId="{248285D9-688A-4D77-A1DC-EEFA3FAB1B9E}">
      <dgm:prSet custT="1"/>
      <dgm:spPr/>
      <dgm:t>
        <a:bodyPr/>
        <a:lstStyle/>
        <a:p>
          <a:r>
            <a:rPr lang="en-US" sz="1200"/>
            <a:t>Member education, discharge and medication assistance to determine if a member is taking medications as prescribed</a:t>
          </a:r>
        </a:p>
      </dgm:t>
    </dgm:pt>
    <dgm:pt modelId="{CFD0CFDA-D7B1-4911-BDD0-138A8A603BC9}" type="parTrans" cxnId="{B49A4D8F-71EC-4C18-85C3-30B14F756EE1}">
      <dgm:prSet/>
      <dgm:spPr/>
      <dgm:t>
        <a:bodyPr/>
        <a:lstStyle/>
        <a:p>
          <a:endParaRPr lang="en-US"/>
        </a:p>
      </dgm:t>
    </dgm:pt>
    <dgm:pt modelId="{4BB29F7E-6723-4257-A953-8F4A3303DD8F}" type="sibTrans" cxnId="{B49A4D8F-71EC-4C18-85C3-30B14F756EE1}">
      <dgm:prSet/>
      <dgm:spPr/>
      <dgm:t>
        <a:bodyPr/>
        <a:lstStyle/>
        <a:p>
          <a:endParaRPr lang="en-US"/>
        </a:p>
      </dgm:t>
    </dgm:pt>
    <dgm:pt modelId="{A8658FCE-D5A1-48F0-95E1-630D1198F3C5}">
      <dgm:prSet custT="1"/>
      <dgm:spPr/>
      <dgm:t>
        <a:bodyPr/>
        <a:lstStyle/>
        <a:p>
          <a:r>
            <a:rPr lang="en-US" sz="1200" b="1"/>
            <a:t>Specialized Behavioral Health Interventions</a:t>
          </a:r>
        </a:p>
      </dgm:t>
    </dgm:pt>
    <dgm:pt modelId="{5A8E9801-1977-422A-A8CC-F06224BBBBC2}" type="parTrans" cxnId="{C5543FE3-23FF-4F2B-AEA4-FF7EE299F367}">
      <dgm:prSet/>
      <dgm:spPr/>
      <dgm:t>
        <a:bodyPr/>
        <a:lstStyle/>
        <a:p>
          <a:endParaRPr lang="en-US"/>
        </a:p>
      </dgm:t>
    </dgm:pt>
    <dgm:pt modelId="{CDF8F532-C60B-435C-B99D-F842BE013FB1}" type="sibTrans" cxnId="{C5543FE3-23FF-4F2B-AEA4-FF7EE299F367}">
      <dgm:prSet/>
      <dgm:spPr/>
      <dgm:t>
        <a:bodyPr/>
        <a:lstStyle/>
        <a:p>
          <a:endParaRPr lang="en-US"/>
        </a:p>
      </dgm:t>
    </dgm:pt>
    <dgm:pt modelId="{B6E6AF6F-2502-43E8-AF38-C7CEC8F6D582}">
      <dgm:prSet custT="1"/>
      <dgm:spPr/>
      <dgm:t>
        <a:bodyPr/>
        <a:lstStyle/>
        <a:p>
          <a:r>
            <a:rPr lang="en-US" sz="1200" dirty="0"/>
            <a:t>Substance use prevention program helps members and physicians prepare for the risks that come with acute and chronic pain management</a:t>
          </a:r>
        </a:p>
      </dgm:t>
    </dgm:pt>
    <dgm:pt modelId="{618B773E-BE69-47E1-955D-673C5D9D7F03}" type="parTrans" cxnId="{1C379F10-69E3-4BC6-AC91-D3107828C4FD}">
      <dgm:prSet/>
      <dgm:spPr/>
      <dgm:t>
        <a:bodyPr/>
        <a:lstStyle/>
        <a:p>
          <a:endParaRPr lang="en-US"/>
        </a:p>
      </dgm:t>
    </dgm:pt>
    <dgm:pt modelId="{5822A61C-B2BD-4CBC-BDFA-4EEC1A315A02}" type="sibTrans" cxnId="{1C379F10-69E3-4BC6-AC91-D3107828C4FD}">
      <dgm:prSet/>
      <dgm:spPr/>
      <dgm:t>
        <a:bodyPr/>
        <a:lstStyle/>
        <a:p>
          <a:endParaRPr lang="en-US"/>
        </a:p>
      </dgm:t>
    </dgm:pt>
    <dgm:pt modelId="{A2071DDD-A5C9-44A2-94A6-28EE24046CE0}">
      <dgm:prSet custT="1"/>
      <dgm:spPr/>
      <dgm:t>
        <a:bodyPr/>
        <a:lstStyle/>
        <a:p>
          <a:r>
            <a:rPr lang="en-US" sz="1200"/>
            <a:t>Social determinates of Health Support (SDOH) coordinates with community resources, our social work, and care management team to assess and recommend services in a member’s community</a:t>
          </a:r>
        </a:p>
      </dgm:t>
    </dgm:pt>
    <dgm:pt modelId="{CE07F412-896F-4B7C-84B4-D16A72B2E49D}" type="parTrans" cxnId="{C9D6204F-FDD8-4ABE-92DC-8903231ED0D0}">
      <dgm:prSet/>
      <dgm:spPr/>
      <dgm:t>
        <a:bodyPr/>
        <a:lstStyle/>
        <a:p>
          <a:endParaRPr lang="en-US"/>
        </a:p>
      </dgm:t>
    </dgm:pt>
    <dgm:pt modelId="{5C4B4CDE-BC17-4D25-9DD7-FA8572B2286B}" type="sibTrans" cxnId="{C9D6204F-FDD8-4ABE-92DC-8903231ED0D0}">
      <dgm:prSet/>
      <dgm:spPr/>
      <dgm:t>
        <a:bodyPr/>
        <a:lstStyle/>
        <a:p>
          <a:endParaRPr lang="en-US"/>
        </a:p>
      </dgm:t>
    </dgm:pt>
    <dgm:pt modelId="{06F0438F-DDF0-4562-A681-02F8D43C4F07}" type="pres">
      <dgm:prSet presAssocID="{A010F9D4-BB8D-4115-8C31-E535C93AC6D7}" presName="linear" presStyleCnt="0">
        <dgm:presLayoutVars>
          <dgm:dir/>
          <dgm:animLvl val="lvl"/>
          <dgm:resizeHandles val="exact"/>
        </dgm:presLayoutVars>
      </dgm:prSet>
      <dgm:spPr/>
    </dgm:pt>
    <dgm:pt modelId="{48367478-C826-43F4-A188-40F3C2F5B5EF}" type="pres">
      <dgm:prSet presAssocID="{F1D87C15-6874-467C-AE89-A623B40D13D4}" presName="parentLin" presStyleCnt="0"/>
      <dgm:spPr/>
    </dgm:pt>
    <dgm:pt modelId="{3102C5EA-D6D4-4861-A28A-B4E972C36A3F}" type="pres">
      <dgm:prSet presAssocID="{F1D87C15-6874-467C-AE89-A623B40D13D4}" presName="parentLeftMargin" presStyleLbl="node1" presStyleIdx="0" presStyleCnt="1"/>
      <dgm:spPr/>
    </dgm:pt>
    <dgm:pt modelId="{3E044897-ED9F-4845-AB45-13ECE32B60C7}" type="pres">
      <dgm:prSet presAssocID="{F1D87C15-6874-467C-AE89-A623B40D13D4}" presName="parentText" presStyleLbl="node1" presStyleIdx="0" presStyleCnt="1">
        <dgm:presLayoutVars>
          <dgm:chMax val="0"/>
          <dgm:bulletEnabled val="1"/>
        </dgm:presLayoutVars>
      </dgm:prSet>
      <dgm:spPr/>
    </dgm:pt>
    <dgm:pt modelId="{9D7A637B-20F9-42FC-B49D-7F7FCC91A64F}" type="pres">
      <dgm:prSet presAssocID="{F1D87C15-6874-467C-AE89-A623B40D13D4}" presName="negativeSpace" presStyleCnt="0"/>
      <dgm:spPr/>
    </dgm:pt>
    <dgm:pt modelId="{0A174E55-AA6D-46D5-848F-650F5217249C}" type="pres">
      <dgm:prSet presAssocID="{F1D87C15-6874-467C-AE89-A623B40D13D4}" presName="childText" presStyleLbl="conFgAcc1" presStyleIdx="0" presStyleCnt="1">
        <dgm:presLayoutVars>
          <dgm:bulletEnabled val="1"/>
        </dgm:presLayoutVars>
      </dgm:prSet>
      <dgm:spPr/>
    </dgm:pt>
  </dgm:ptLst>
  <dgm:cxnLst>
    <dgm:cxn modelId="{254B3803-05DF-4550-8588-B8455A53A385}" srcId="{2806E25E-87B6-46A0-8CEE-F04B0B96138E}" destId="{7A7DD2F8-A00C-468A-AE51-FBE3C7D5AE79}" srcOrd="0" destOrd="0" parTransId="{1CBA1B30-C74C-4D87-B972-C663D14BE1AA}" sibTransId="{E142B4D7-1CC2-4088-B5CE-6E11F2C4F056}"/>
    <dgm:cxn modelId="{C2D70D0E-908C-4B50-ADF3-F3599E8E9992}" type="presOf" srcId="{B6E6AF6F-2502-43E8-AF38-C7CEC8F6D582}" destId="{0A174E55-AA6D-46D5-848F-650F5217249C}" srcOrd="0" destOrd="8" presId="urn:microsoft.com/office/officeart/2005/8/layout/list1"/>
    <dgm:cxn modelId="{1C379F10-69E3-4BC6-AC91-D3107828C4FD}" srcId="{A8658FCE-D5A1-48F0-95E1-630D1198F3C5}" destId="{B6E6AF6F-2502-43E8-AF38-C7CEC8F6D582}" srcOrd="0" destOrd="0" parTransId="{618B773E-BE69-47E1-955D-673C5D9D7F03}" sibTransId="{5822A61C-B2BD-4CBC-BDFA-4EEC1A315A02}"/>
    <dgm:cxn modelId="{4409741C-3428-42C2-8564-F53B3BD98437}" type="presOf" srcId="{2806E25E-87B6-46A0-8CEE-F04B0B96138E}" destId="{0A174E55-AA6D-46D5-848F-650F5217249C}" srcOrd="0" destOrd="3" presId="urn:microsoft.com/office/officeart/2005/8/layout/list1"/>
    <dgm:cxn modelId="{1DE7E923-1783-4C2F-BE84-1D1A3242CC65}" type="presOf" srcId="{F1D87C15-6874-467C-AE89-A623B40D13D4}" destId="{3102C5EA-D6D4-4861-A28A-B4E972C36A3F}" srcOrd="0" destOrd="0" presId="urn:microsoft.com/office/officeart/2005/8/layout/list1"/>
    <dgm:cxn modelId="{BEF1A625-F915-495C-8B0C-6E7EAC6BEB30}" srcId="{2806E25E-87B6-46A0-8CEE-F04B0B96138E}" destId="{14CA4411-5A55-48F5-AF4F-C7F4BF66B653}" srcOrd="1" destOrd="0" parTransId="{1717FA08-D229-4160-A3D5-A02A69143882}" sibTransId="{9F2AA37D-2A23-492F-BE04-104C22E1B558}"/>
    <dgm:cxn modelId="{F2C9DD29-40BB-4D6D-A340-F76BD73B3A09}" type="presOf" srcId="{248285D9-688A-4D77-A1DC-EEFA3FAB1B9E}" destId="{0A174E55-AA6D-46D5-848F-650F5217249C}" srcOrd="0" destOrd="6" presId="urn:microsoft.com/office/officeart/2005/8/layout/list1"/>
    <dgm:cxn modelId="{4900503C-124A-4E41-BA1C-1FC3A7A0EDE0}" type="presOf" srcId="{A2071DDD-A5C9-44A2-94A6-28EE24046CE0}" destId="{0A174E55-AA6D-46D5-848F-650F5217249C}" srcOrd="0" destOrd="9" presId="urn:microsoft.com/office/officeart/2005/8/layout/list1"/>
    <dgm:cxn modelId="{31BF143D-3435-4A2C-B903-0C7B64180CC9}" type="presOf" srcId="{F1D87C15-6874-467C-AE89-A623B40D13D4}" destId="{3E044897-ED9F-4845-AB45-13ECE32B60C7}" srcOrd="1" destOrd="0" presId="urn:microsoft.com/office/officeart/2005/8/layout/list1"/>
    <dgm:cxn modelId="{73D18A5F-7F09-4AEA-A5FE-51B645C4D0D2}" type="presOf" srcId="{A8658FCE-D5A1-48F0-95E1-630D1198F3C5}" destId="{0A174E55-AA6D-46D5-848F-650F5217249C}" srcOrd="0" destOrd="7" presId="urn:microsoft.com/office/officeart/2005/8/layout/list1"/>
    <dgm:cxn modelId="{CF0A2342-FFBD-4EB9-91A4-8951B4F3E304}" type="presOf" srcId="{14CA4411-5A55-48F5-AF4F-C7F4BF66B653}" destId="{0A174E55-AA6D-46D5-848F-650F5217249C}" srcOrd="0" destOrd="5" presId="urn:microsoft.com/office/officeart/2005/8/layout/list1"/>
    <dgm:cxn modelId="{1797006E-F637-48BB-A526-68E03E6C3C1D}" type="presOf" srcId="{7A7DD2F8-A00C-468A-AE51-FBE3C7D5AE79}" destId="{0A174E55-AA6D-46D5-848F-650F5217249C}" srcOrd="0" destOrd="4" presId="urn:microsoft.com/office/officeart/2005/8/layout/list1"/>
    <dgm:cxn modelId="{C9D6204F-FDD8-4ABE-92DC-8903231ED0D0}" srcId="{A8658FCE-D5A1-48F0-95E1-630D1198F3C5}" destId="{A2071DDD-A5C9-44A2-94A6-28EE24046CE0}" srcOrd="1" destOrd="0" parTransId="{CE07F412-896F-4B7C-84B4-D16A72B2E49D}" sibTransId="{5C4B4CDE-BC17-4D25-9DD7-FA8572B2286B}"/>
    <dgm:cxn modelId="{6B17326F-A798-4F07-9F91-D2F8955BB4C7}" srcId="{DC4F8733-1BE4-479B-9077-D25F9582FB86}" destId="{B03B15EC-04B2-43F7-873A-2A65103E5F75}" srcOrd="1" destOrd="0" parTransId="{67D2A11D-B431-41D2-9302-13E41D6BA274}" sibTransId="{80205966-2B78-4A21-B43C-76EE77D10CB3}"/>
    <dgm:cxn modelId="{B49A4D8F-71EC-4C18-85C3-30B14F756EE1}" srcId="{2806E25E-87B6-46A0-8CEE-F04B0B96138E}" destId="{248285D9-688A-4D77-A1DC-EEFA3FAB1B9E}" srcOrd="2" destOrd="0" parTransId="{CFD0CFDA-D7B1-4911-BDD0-138A8A603BC9}" sibTransId="{4BB29F7E-6723-4257-A953-8F4A3303DD8F}"/>
    <dgm:cxn modelId="{95AB5294-A0A9-4375-9741-98BDF17C20FB}" type="presOf" srcId="{B03B15EC-04B2-43F7-873A-2A65103E5F75}" destId="{0A174E55-AA6D-46D5-848F-650F5217249C}" srcOrd="0" destOrd="2" presId="urn:microsoft.com/office/officeart/2005/8/layout/list1"/>
    <dgm:cxn modelId="{3812CA9F-3DD1-4EAB-BB33-82633590D5A3}" srcId="{A010F9D4-BB8D-4115-8C31-E535C93AC6D7}" destId="{F1D87C15-6874-467C-AE89-A623B40D13D4}" srcOrd="0" destOrd="0" parTransId="{59009CB4-10F4-4468-8BFB-1D4BDBEC62E1}" sibTransId="{134A1CC6-115B-4B99-9B03-69C66F2B3E9A}"/>
    <dgm:cxn modelId="{470848BF-7951-40BC-A907-99AE1EE59F2D}" type="presOf" srcId="{2A6D3AAD-2A36-4405-AF1F-726F2A154454}" destId="{0A174E55-AA6D-46D5-848F-650F5217249C}" srcOrd="0" destOrd="1" presId="urn:microsoft.com/office/officeart/2005/8/layout/list1"/>
    <dgm:cxn modelId="{70BC06D5-2D61-4363-89BB-EAA79E591F14}" srcId="{F1D87C15-6874-467C-AE89-A623B40D13D4}" destId="{2806E25E-87B6-46A0-8CEE-F04B0B96138E}" srcOrd="1" destOrd="0" parTransId="{7CD86DDE-9432-4948-9C5D-D57A496EF83F}" sibTransId="{539738D9-FD93-47B7-9160-ED99A5DCF80F}"/>
    <dgm:cxn modelId="{D60568D8-3B79-4359-BEB6-C02034B68EF5}" type="presOf" srcId="{DC4F8733-1BE4-479B-9077-D25F9582FB86}" destId="{0A174E55-AA6D-46D5-848F-650F5217249C}" srcOrd="0" destOrd="0" presId="urn:microsoft.com/office/officeart/2005/8/layout/list1"/>
    <dgm:cxn modelId="{C5543FE3-23FF-4F2B-AEA4-FF7EE299F367}" srcId="{F1D87C15-6874-467C-AE89-A623B40D13D4}" destId="{A8658FCE-D5A1-48F0-95E1-630D1198F3C5}" srcOrd="2" destOrd="0" parTransId="{5A8E9801-1977-422A-A8CC-F06224BBBBC2}" sibTransId="{CDF8F532-C60B-435C-B99D-F842BE013FB1}"/>
    <dgm:cxn modelId="{2EC1A1F2-C3B1-4F16-84DE-1CDA1389F313}" srcId="{DC4F8733-1BE4-479B-9077-D25F9582FB86}" destId="{2A6D3AAD-2A36-4405-AF1F-726F2A154454}" srcOrd="0" destOrd="0" parTransId="{28CE4272-6115-4981-BB22-527A4ADE16C2}" sibTransId="{4872EB78-AD11-4F7C-A0CD-CEF14821DF67}"/>
    <dgm:cxn modelId="{628AA0F6-1F6C-4B80-833E-34C7355BD831}" srcId="{F1D87C15-6874-467C-AE89-A623B40D13D4}" destId="{DC4F8733-1BE4-479B-9077-D25F9582FB86}" srcOrd="0" destOrd="0" parTransId="{8EE93918-55DD-4AB9-A514-7A4C8AC2E908}" sibTransId="{9BCA6B46-F5CA-4066-B639-FBFC6BC92A2C}"/>
    <dgm:cxn modelId="{7219E0FB-5467-4FEE-8235-361217AD0086}" type="presOf" srcId="{A010F9D4-BB8D-4115-8C31-E535C93AC6D7}" destId="{06F0438F-DDF0-4562-A681-02F8D43C4F07}" srcOrd="0" destOrd="0" presId="urn:microsoft.com/office/officeart/2005/8/layout/list1"/>
    <dgm:cxn modelId="{0A3D9C60-D50A-49EE-902A-52B33F4F82B3}" type="presParOf" srcId="{06F0438F-DDF0-4562-A681-02F8D43C4F07}" destId="{48367478-C826-43F4-A188-40F3C2F5B5EF}" srcOrd="0" destOrd="0" presId="urn:microsoft.com/office/officeart/2005/8/layout/list1"/>
    <dgm:cxn modelId="{6B290F3A-67FC-4CB2-AB58-FB98539FC33B}" type="presParOf" srcId="{48367478-C826-43F4-A188-40F3C2F5B5EF}" destId="{3102C5EA-D6D4-4861-A28A-B4E972C36A3F}" srcOrd="0" destOrd="0" presId="urn:microsoft.com/office/officeart/2005/8/layout/list1"/>
    <dgm:cxn modelId="{557C1C32-E967-4650-8B09-7AD1981E50B6}" type="presParOf" srcId="{48367478-C826-43F4-A188-40F3C2F5B5EF}" destId="{3E044897-ED9F-4845-AB45-13ECE32B60C7}" srcOrd="1" destOrd="0" presId="urn:microsoft.com/office/officeart/2005/8/layout/list1"/>
    <dgm:cxn modelId="{3E0EA202-C1C8-4C7C-8594-1DCF5EFD987E}" type="presParOf" srcId="{06F0438F-DDF0-4562-A681-02F8D43C4F07}" destId="{9D7A637B-20F9-42FC-B49D-7F7FCC91A64F}" srcOrd="1" destOrd="0" presId="urn:microsoft.com/office/officeart/2005/8/layout/list1"/>
    <dgm:cxn modelId="{70695CDD-1D52-401D-883F-5D2AB670CB01}" type="presParOf" srcId="{06F0438F-DDF0-4562-A681-02F8D43C4F07}" destId="{0A174E55-AA6D-46D5-848F-650F5217249C}"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9810C-E956-418F-BAE2-AF7013A79C6F}">
      <dsp:nvSpPr>
        <dsp:cNvPr id="0" name=""/>
        <dsp:cNvSpPr/>
      </dsp:nvSpPr>
      <dsp:spPr>
        <a:xfrm>
          <a:off x="3133898" y="0"/>
          <a:ext cx="4247804" cy="4247804"/>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F34226-16EC-40D2-B354-B21032F7C7CA}">
      <dsp:nvSpPr>
        <dsp:cNvPr id="0" name=""/>
        <dsp:cNvSpPr/>
      </dsp:nvSpPr>
      <dsp:spPr>
        <a:xfrm>
          <a:off x="3537439" y="403541"/>
          <a:ext cx="1656643" cy="16566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Helps the member to maximize the benefits available under the ARHOME plan.</a:t>
          </a:r>
          <a:endParaRPr lang="en-US" sz="1200" kern="1200"/>
        </a:p>
      </dsp:txBody>
      <dsp:txXfrm>
        <a:off x="3618310" y="484412"/>
        <a:ext cx="1494901" cy="1494901"/>
      </dsp:txXfrm>
    </dsp:sp>
    <dsp:sp modelId="{DFE1B91B-26BD-45F2-BDD0-9E60984C8337}">
      <dsp:nvSpPr>
        <dsp:cNvPr id="0" name=""/>
        <dsp:cNvSpPr/>
      </dsp:nvSpPr>
      <dsp:spPr>
        <a:xfrm>
          <a:off x="5321517" y="403541"/>
          <a:ext cx="1656643" cy="16566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Provides health education to empower the member and family to self-manage aspects of condition care in accordance with the PCP.</a:t>
          </a:r>
          <a:endParaRPr lang="en-US" sz="1200" kern="1200"/>
        </a:p>
      </dsp:txBody>
      <dsp:txXfrm>
        <a:off x="5402388" y="484412"/>
        <a:ext cx="1494901" cy="1494901"/>
      </dsp:txXfrm>
    </dsp:sp>
    <dsp:sp modelId="{7957F326-3D78-444E-BD3C-86A52B7FC039}">
      <dsp:nvSpPr>
        <dsp:cNvPr id="0" name=""/>
        <dsp:cNvSpPr/>
      </dsp:nvSpPr>
      <dsp:spPr>
        <a:xfrm>
          <a:off x="3537439" y="2187619"/>
          <a:ext cx="1656643" cy="16566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Helps members to better understand and deal with the complexities of the health-care system and health-plan benefits.</a:t>
          </a:r>
          <a:endParaRPr lang="en-US" sz="1200" kern="1200"/>
        </a:p>
      </dsp:txBody>
      <dsp:txXfrm>
        <a:off x="3618310" y="2268490"/>
        <a:ext cx="1494901" cy="1494901"/>
      </dsp:txXfrm>
    </dsp:sp>
    <dsp:sp modelId="{D0E0C9CA-8246-46E6-947D-673D675A1709}">
      <dsp:nvSpPr>
        <dsp:cNvPr id="0" name=""/>
        <dsp:cNvSpPr/>
      </dsp:nvSpPr>
      <dsp:spPr>
        <a:xfrm>
          <a:off x="5321517" y="2187619"/>
          <a:ext cx="1656643" cy="16566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Identifies cost-effective alternatives to high-cost treatment settings such as hospitalization.</a:t>
          </a:r>
          <a:r>
            <a:rPr lang="en-US" sz="1200" kern="1200"/>
            <a:t>	</a:t>
          </a:r>
        </a:p>
      </dsp:txBody>
      <dsp:txXfrm>
        <a:off x="5402388" y="2268490"/>
        <a:ext cx="1494901" cy="1494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A2B6B-3472-4B7D-9215-90DB67CC77EE}">
      <dsp:nvSpPr>
        <dsp:cNvPr id="0" name=""/>
        <dsp:cNvSpPr/>
      </dsp:nvSpPr>
      <dsp:spPr>
        <a:xfrm>
          <a:off x="455565" y="0"/>
          <a:ext cx="4467442" cy="436416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i="1" kern="1200"/>
            <a:t>Assessment: </a:t>
          </a:r>
          <a:r>
            <a:rPr lang="en-US" sz="1400" i="0" kern="1200"/>
            <a:t>self-enrollment, data identification (claims, SHARE, etc.) with prioritization on high risk for nurse outreach</a:t>
          </a:r>
          <a:endParaRPr lang="en-US" sz="1400" i="1" kern="1200"/>
        </a:p>
        <a:p>
          <a:pPr marL="114300" lvl="1" indent="-114300" algn="l" defTabSz="622300">
            <a:lnSpc>
              <a:spcPct val="90000"/>
            </a:lnSpc>
            <a:spcBef>
              <a:spcPct val="0"/>
            </a:spcBef>
            <a:spcAft>
              <a:spcPct val="15000"/>
            </a:spcAft>
            <a:buChar char="•"/>
          </a:pPr>
          <a:r>
            <a:rPr lang="en-US" sz="1400" i="1" kern="1200"/>
            <a:t>Education:</a:t>
          </a:r>
          <a:r>
            <a:rPr lang="en-US" sz="1400" i="0" kern="1200"/>
            <a:t> Materials encouraging good health practices (mental health, chronic conditions, smoking, nutrition)  and enrollment in Text4baby (prenatal and infant care, developmental milestones, nutrition, safety)</a:t>
          </a:r>
          <a:endParaRPr lang="en-US" sz="1400" i="1" kern="1200"/>
        </a:p>
        <a:p>
          <a:pPr marL="114300" lvl="1" indent="-114300" algn="l" defTabSz="622300">
            <a:lnSpc>
              <a:spcPct val="90000"/>
            </a:lnSpc>
            <a:spcBef>
              <a:spcPct val="0"/>
            </a:spcBef>
            <a:spcAft>
              <a:spcPct val="15000"/>
            </a:spcAft>
            <a:buChar char="•"/>
          </a:pPr>
          <a:r>
            <a:rPr lang="en-US" sz="1400" i="1" kern="1200"/>
            <a:t>Intervention</a:t>
          </a:r>
          <a:r>
            <a:rPr lang="en-US" sz="1400" i="0" kern="1200"/>
            <a:t>: Engagement through mail and mobile app with OB nurse partnership </a:t>
          </a:r>
          <a:endParaRPr lang="en-US" sz="1400" i="1" kern="1200"/>
        </a:p>
        <a:p>
          <a:pPr marL="228600" lvl="2" indent="-114300" algn="l" defTabSz="622300">
            <a:lnSpc>
              <a:spcPct val="90000"/>
            </a:lnSpc>
            <a:spcBef>
              <a:spcPct val="0"/>
            </a:spcBef>
            <a:spcAft>
              <a:spcPct val="15000"/>
            </a:spcAft>
            <a:buChar char="•"/>
          </a:pPr>
          <a:r>
            <a:rPr lang="en-US" sz="1400" i="1" kern="1200"/>
            <a:t>Low risk</a:t>
          </a:r>
          <a:r>
            <a:rPr lang="en-US" sz="1400" i="0" kern="1200"/>
            <a:t>: trimester and post-partum outreach</a:t>
          </a:r>
          <a:endParaRPr lang="en-US" sz="1400" i="1" kern="1200"/>
        </a:p>
        <a:p>
          <a:pPr marL="228600" lvl="2" indent="-114300" algn="l" defTabSz="622300">
            <a:lnSpc>
              <a:spcPct val="90000"/>
            </a:lnSpc>
            <a:spcBef>
              <a:spcPct val="0"/>
            </a:spcBef>
            <a:spcAft>
              <a:spcPct val="15000"/>
            </a:spcAft>
            <a:buChar char="•"/>
          </a:pPr>
          <a:r>
            <a:rPr lang="en-US" sz="1400" i="1" kern="1200"/>
            <a:t>High risk: </a:t>
          </a:r>
          <a:r>
            <a:rPr lang="en-US" sz="1400" i="0" kern="1200"/>
            <a:t>minimum of monthly</a:t>
          </a:r>
          <a:endParaRPr lang="en-US" sz="1400" i="1" kern="1200"/>
        </a:p>
        <a:p>
          <a:pPr marL="114300" lvl="1" indent="-114300" algn="l" defTabSz="622300">
            <a:lnSpc>
              <a:spcPct val="90000"/>
            </a:lnSpc>
            <a:spcBef>
              <a:spcPct val="0"/>
            </a:spcBef>
            <a:spcAft>
              <a:spcPct val="15000"/>
            </a:spcAft>
            <a:buChar char="•"/>
          </a:pPr>
          <a:r>
            <a:rPr lang="en-US" sz="1400" i="1" kern="1200"/>
            <a:t>Post-Partum Intervention: </a:t>
          </a:r>
          <a:r>
            <a:rPr lang="en-US" sz="1400" i="0" kern="1200"/>
            <a:t>Nurse outreach for depression screening and customized baby and healthy behavior assistance</a:t>
          </a:r>
          <a:endParaRPr lang="en-US" sz="1400" i="1" kern="1200"/>
        </a:p>
        <a:p>
          <a:pPr marL="114300" lvl="1" indent="-114300" algn="l" defTabSz="622300">
            <a:lnSpc>
              <a:spcPct val="90000"/>
            </a:lnSpc>
            <a:spcBef>
              <a:spcPct val="0"/>
            </a:spcBef>
            <a:spcAft>
              <a:spcPct val="15000"/>
            </a:spcAft>
            <a:buChar char="•"/>
          </a:pPr>
          <a:r>
            <a:rPr lang="en-US" sz="1400" i="1" kern="1200"/>
            <a:t>Digital Health Engagement: </a:t>
          </a:r>
          <a:r>
            <a:rPr lang="en-US" sz="1400" i="0" kern="1200"/>
            <a:t>Maven provides 24/7 assistance to a Care Advocate and provider visits (OB/GYN, mental health, midwives, etc.)</a:t>
          </a:r>
          <a:endParaRPr lang="en-US" sz="1400" i="1" kern="1200"/>
        </a:p>
      </dsp:txBody>
      <dsp:txXfrm>
        <a:off x="557823" y="102258"/>
        <a:ext cx="4262926" cy="4261906"/>
      </dsp:txXfrm>
    </dsp:sp>
    <dsp:sp modelId="{316150CB-C429-4A35-8A2C-67D0DFE6D89A}">
      <dsp:nvSpPr>
        <dsp:cNvPr id="0" name=""/>
        <dsp:cNvSpPr/>
      </dsp:nvSpPr>
      <dsp:spPr>
        <a:xfrm>
          <a:off x="969154" y="3862845"/>
          <a:ext cx="3543414" cy="65392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US" sz="2300" b="1" kern="1200"/>
            <a:t>Special Delivery Program</a:t>
          </a:r>
        </a:p>
      </dsp:txBody>
      <dsp:txXfrm>
        <a:off x="969154" y="3862845"/>
        <a:ext cx="2495362" cy="653924"/>
      </dsp:txXfrm>
    </dsp:sp>
    <dsp:sp modelId="{72120745-3B72-46E7-9551-0FEEB38F1A28}">
      <dsp:nvSpPr>
        <dsp:cNvPr id="0" name=""/>
        <dsp:cNvSpPr/>
      </dsp:nvSpPr>
      <dsp:spPr>
        <a:xfrm>
          <a:off x="3613629" y="3778759"/>
          <a:ext cx="1313766" cy="131376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74E55-AA6D-46D5-848F-650F5217249C}">
      <dsp:nvSpPr>
        <dsp:cNvPr id="0" name=""/>
        <dsp:cNvSpPr/>
      </dsp:nvSpPr>
      <dsp:spPr>
        <a:xfrm>
          <a:off x="0" y="1091754"/>
          <a:ext cx="5530673" cy="378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9242" tIns="208280" rIns="429242"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a:t>Member outreach</a:t>
          </a:r>
        </a:p>
        <a:p>
          <a:pPr marL="228600" lvl="2" indent="-114300" algn="l" defTabSz="533400">
            <a:lnSpc>
              <a:spcPct val="90000"/>
            </a:lnSpc>
            <a:spcBef>
              <a:spcPct val="0"/>
            </a:spcBef>
            <a:spcAft>
              <a:spcPct val="15000"/>
            </a:spcAft>
            <a:buChar char="•"/>
          </a:pPr>
          <a:r>
            <a:rPr lang="en-US" sz="1200" kern="1200" dirty="0"/>
            <a:t>Both telephonic and targeted face-to-face outreach are used to engage members through proactive identification in daily at-risk reports</a:t>
          </a:r>
        </a:p>
        <a:p>
          <a:pPr marL="228600" lvl="2" indent="-114300" algn="l" defTabSz="533400">
            <a:lnSpc>
              <a:spcPct val="90000"/>
            </a:lnSpc>
            <a:spcBef>
              <a:spcPct val="0"/>
            </a:spcBef>
            <a:spcAft>
              <a:spcPct val="15000"/>
            </a:spcAft>
            <a:buChar char="•"/>
          </a:pPr>
          <a:r>
            <a:rPr lang="en-US" sz="1200" kern="1200" dirty="0"/>
            <a:t>Our CM team works closely with providers to schedule follow-ups, within 7 days of a hospitalization 	</a:t>
          </a:r>
        </a:p>
        <a:p>
          <a:pPr marL="114300" lvl="1" indent="-114300" algn="l" defTabSz="533400">
            <a:lnSpc>
              <a:spcPct val="90000"/>
            </a:lnSpc>
            <a:spcBef>
              <a:spcPct val="0"/>
            </a:spcBef>
            <a:spcAft>
              <a:spcPct val="15000"/>
            </a:spcAft>
            <a:buChar char="•"/>
          </a:pPr>
          <a:r>
            <a:rPr lang="en-US" sz="1200" b="1" kern="1200" dirty="0"/>
            <a:t>Care management, coordination, and tracking</a:t>
          </a:r>
        </a:p>
        <a:p>
          <a:pPr marL="228600" lvl="2" indent="-114300" algn="l" defTabSz="533400">
            <a:lnSpc>
              <a:spcPct val="90000"/>
            </a:lnSpc>
            <a:spcBef>
              <a:spcPct val="0"/>
            </a:spcBef>
            <a:spcAft>
              <a:spcPct val="15000"/>
            </a:spcAft>
            <a:buChar char="•"/>
          </a:pPr>
          <a:r>
            <a:rPr lang="en-US" sz="1200" kern="1200"/>
            <a:t>Connecting members with community providers and resources to move toward recovery and self-management</a:t>
          </a:r>
        </a:p>
        <a:p>
          <a:pPr marL="228600" lvl="2" indent="-114300" algn="l" defTabSz="533400">
            <a:lnSpc>
              <a:spcPct val="90000"/>
            </a:lnSpc>
            <a:spcBef>
              <a:spcPct val="0"/>
            </a:spcBef>
            <a:spcAft>
              <a:spcPct val="15000"/>
            </a:spcAft>
            <a:buChar char="•"/>
          </a:pPr>
          <a:r>
            <a:rPr lang="en-US" sz="1200" kern="1200"/>
            <a:t>Care transitions assist members transitioning from impatient and residential care to lower levels of care in the home</a:t>
          </a:r>
        </a:p>
        <a:p>
          <a:pPr marL="228600" lvl="2" indent="-114300" algn="l" defTabSz="533400">
            <a:lnSpc>
              <a:spcPct val="90000"/>
            </a:lnSpc>
            <a:spcBef>
              <a:spcPct val="0"/>
            </a:spcBef>
            <a:spcAft>
              <a:spcPct val="15000"/>
            </a:spcAft>
            <a:buChar char="•"/>
          </a:pPr>
          <a:r>
            <a:rPr lang="en-US" sz="1200" kern="1200"/>
            <a:t>Member education, discharge and medication assistance to determine if a member is taking medications as prescribed</a:t>
          </a:r>
        </a:p>
        <a:p>
          <a:pPr marL="114300" lvl="1" indent="-114300" algn="l" defTabSz="533400">
            <a:lnSpc>
              <a:spcPct val="90000"/>
            </a:lnSpc>
            <a:spcBef>
              <a:spcPct val="0"/>
            </a:spcBef>
            <a:spcAft>
              <a:spcPct val="15000"/>
            </a:spcAft>
            <a:buChar char="•"/>
          </a:pPr>
          <a:r>
            <a:rPr lang="en-US" sz="1200" b="1" kern="1200"/>
            <a:t>Specialized Behavioral Health Interventions</a:t>
          </a:r>
        </a:p>
        <a:p>
          <a:pPr marL="228600" lvl="2" indent="-114300" algn="l" defTabSz="533400">
            <a:lnSpc>
              <a:spcPct val="90000"/>
            </a:lnSpc>
            <a:spcBef>
              <a:spcPct val="0"/>
            </a:spcBef>
            <a:spcAft>
              <a:spcPct val="15000"/>
            </a:spcAft>
            <a:buChar char="•"/>
          </a:pPr>
          <a:r>
            <a:rPr lang="en-US" sz="1200" kern="1200" dirty="0"/>
            <a:t>Substance use prevention program helps members and physicians prepare for the risks that come with acute and chronic pain management</a:t>
          </a:r>
        </a:p>
        <a:p>
          <a:pPr marL="228600" lvl="2" indent="-114300" algn="l" defTabSz="533400">
            <a:lnSpc>
              <a:spcPct val="90000"/>
            </a:lnSpc>
            <a:spcBef>
              <a:spcPct val="0"/>
            </a:spcBef>
            <a:spcAft>
              <a:spcPct val="15000"/>
            </a:spcAft>
            <a:buChar char="•"/>
          </a:pPr>
          <a:r>
            <a:rPr lang="en-US" sz="1200" kern="1200"/>
            <a:t>Social determinates of Health Support (SDOH) coordinates with community resources, our social work, and care management team to assess and recommend services in a member’s community</a:t>
          </a:r>
        </a:p>
      </dsp:txBody>
      <dsp:txXfrm>
        <a:off x="0" y="1091754"/>
        <a:ext cx="5530673" cy="3780000"/>
      </dsp:txXfrm>
    </dsp:sp>
    <dsp:sp modelId="{3E044897-ED9F-4845-AB45-13ECE32B60C7}">
      <dsp:nvSpPr>
        <dsp:cNvPr id="0" name=""/>
        <dsp:cNvSpPr/>
      </dsp:nvSpPr>
      <dsp:spPr>
        <a:xfrm>
          <a:off x="276533" y="944154"/>
          <a:ext cx="3871471" cy="29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332" tIns="0" rIns="146332" bIns="0" numCol="1" spcCol="1270" anchor="ctr" anchorCtr="0">
          <a:noAutofit/>
        </a:bodyPr>
        <a:lstStyle/>
        <a:p>
          <a:pPr marL="0" lvl="0" indent="0" algn="l" defTabSz="444500">
            <a:lnSpc>
              <a:spcPct val="90000"/>
            </a:lnSpc>
            <a:spcBef>
              <a:spcPct val="0"/>
            </a:spcBef>
            <a:spcAft>
              <a:spcPct val="35000"/>
            </a:spcAft>
            <a:buNone/>
          </a:pPr>
          <a:r>
            <a:rPr lang="en-US" sz="1000" b="1" kern="1200" dirty="0"/>
            <a:t>Arkansas Blue Cross Behavioral Health Care Management Program</a:t>
          </a:r>
        </a:p>
      </dsp:txBody>
      <dsp:txXfrm>
        <a:off x="290943" y="958564"/>
        <a:ext cx="3842651"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0.17635</cdr:x>
      <cdr:y>0.85735</cdr:y>
    </cdr:from>
    <cdr:to>
      <cdr:x>0.28162</cdr:x>
      <cdr:y>0.96672</cdr:y>
    </cdr:to>
    <cdr:sp macro="" textlink="">
      <cdr:nvSpPr>
        <cdr:cNvPr id="2" name="TextBox 1">
          <a:extLst xmlns:a="http://schemas.openxmlformats.org/drawingml/2006/main">
            <a:ext uri="{FF2B5EF4-FFF2-40B4-BE49-F238E27FC236}">
              <a16:creationId xmlns:a16="http://schemas.microsoft.com/office/drawing/2014/main" id="{22BE2D6F-D971-2079-E2F9-34AC322676A7}"/>
            </a:ext>
          </a:extLst>
        </cdr:cNvPr>
        <cdr:cNvSpPr txBox="1"/>
      </cdr:nvSpPr>
      <cdr:spPr>
        <a:xfrm xmlns:a="http://schemas.openxmlformats.org/drawingml/2006/main">
          <a:off x="2073668" y="4142871"/>
          <a:ext cx="1237699" cy="5284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i="1" dirty="0">
              <a:solidFill>
                <a:srgbClr val="595959"/>
              </a:solidFill>
            </a:rPr>
            <a:t>Inverse measure; lower is better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E9F1E4-AF56-4822-A832-953E4ADDD78D}"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8DE25C-0CB3-4C91-958C-058D333014D2}" type="slidenum">
              <a:rPr lang="en-US" smtClean="0"/>
              <a:t>‹#›</a:t>
            </a:fld>
            <a:endParaRPr lang="en-US"/>
          </a:p>
        </p:txBody>
      </p:sp>
    </p:spTree>
    <p:extLst>
      <p:ext uri="{BB962C8B-B14F-4D97-AF65-F5344CB8AC3E}">
        <p14:creationId xmlns:p14="http://schemas.microsoft.com/office/powerpoint/2010/main" val="2999286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15907-1675-40B5-8B65-F6CA95D55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26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E9BDE9-717F-41D5-AE7D-9BA0A90203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720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E9BDE9-717F-41D5-AE7D-9BA0A902035C}" type="slidenum">
              <a:rPr lang="en-US" smtClean="0"/>
              <a:t>7</a:t>
            </a:fld>
            <a:endParaRPr lang="en-US"/>
          </a:p>
        </p:txBody>
      </p:sp>
    </p:spTree>
    <p:extLst>
      <p:ext uri="{BB962C8B-B14F-4D97-AF65-F5344CB8AC3E}">
        <p14:creationId xmlns:p14="http://schemas.microsoft.com/office/powerpoint/2010/main" val="30272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8DE25C-0CB3-4C91-958C-058D333014D2}" type="slidenum">
              <a:rPr lang="en-US" smtClean="0"/>
              <a:t>12</a:t>
            </a:fld>
            <a:endParaRPr lang="en-US"/>
          </a:p>
        </p:txBody>
      </p:sp>
    </p:spTree>
    <p:extLst>
      <p:ext uri="{BB962C8B-B14F-4D97-AF65-F5344CB8AC3E}">
        <p14:creationId xmlns:p14="http://schemas.microsoft.com/office/powerpoint/2010/main" val="4199519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8DE25C-0CB3-4C91-958C-058D333014D2}" type="slidenum">
              <a:rPr lang="en-US" smtClean="0"/>
              <a:t>13</a:t>
            </a:fld>
            <a:endParaRPr lang="en-US"/>
          </a:p>
        </p:txBody>
      </p:sp>
    </p:spTree>
    <p:extLst>
      <p:ext uri="{BB962C8B-B14F-4D97-AF65-F5344CB8AC3E}">
        <p14:creationId xmlns:p14="http://schemas.microsoft.com/office/powerpoint/2010/main" val="31205504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6.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1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w/ Corporate Photo">
    <p:spTree>
      <p:nvGrpSpPr>
        <p:cNvPr id="1" name=""/>
        <p:cNvGrpSpPr/>
        <p:nvPr/>
      </p:nvGrpSpPr>
      <p:grpSpPr>
        <a:xfrm>
          <a:off x="0" y="0"/>
          <a:ext cx="0" cy="0"/>
          <a:chOff x="0" y="0"/>
          <a:chExt cx="0" cy="0"/>
        </a:xfrm>
      </p:grpSpPr>
      <p:pic>
        <p:nvPicPr>
          <p:cNvPr id="10" name="Picture 9" descr="A picture containing person, indoor&#10;&#10;Description automatically generated">
            <a:extLst>
              <a:ext uri="{FF2B5EF4-FFF2-40B4-BE49-F238E27FC236}">
                <a16:creationId xmlns:a16="http://schemas.microsoft.com/office/drawing/2014/main" id="{827D7669-52E1-0704-1F48-EE24E77629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
        <p:nvSpPr>
          <p:cNvPr id="7" name="Slide Number Placeholder 5">
            <a:extLst>
              <a:ext uri="{FF2B5EF4-FFF2-40B4-BE49-F238E27FC236}">
                <a16:creationId xmlns:a16="http://schemas.microsoft.com/office/drawing/2014/main" id="{28A19816-8A84-4661-80B1-92DD27F00452}"/>
              </a:ext>
            </a:extLst>
          </p:cNvPr>
          <p:cNvSpPr>
            <a:spLocks noGrp="1"/>
          </p:cNvSpPr>
          <p:nvPr>
            <p:ph type="sldNum" sz="quarter" idx="12"/>
          </p:nvPr>
        </p:nvSpPr>
        <p:spPr>
          <a:xfrm>
            <a:off x="11819311" y="6531870"/>
            <a:ext cx="346364" cy="232756"/>
          </a:xfrm>
          <a:prstGeom prst="rect">
            <a:avLst/>
          </a:prstGeom>
        </p:spPr>
        <p:txBody>
          <a:bodyPr/>
          <a:lstStyle>
            <a:lvl1pPr>
              <a:defRPr sz="1000">
                <a:solidFill>
                  <a:srgbClr val="3A77B5"/>
                </a:solidFill>
                <a:latin typeface="Roboto" panose="02000000000000000000" pitchFamily="2" charset="0"/>
                <a:ea typeface="Roboto" panose="02000000000000000000" pitchFamily="2" charset="0"/>
              </a:defRPr>
            </a:lvl1pPr>
          </a:lstStyle>
          <a:p>
            <a:fld id="{57C36EE3-BF7C-4A23-91C5-90F38871A87D}" type="slidenum">
              <a:rPr lang="en-US" smtClean="0"/>
              <a:pPr/>
              <a:t>‹#›</a:t>
            </a:fld>
            <a:endParaRPr lang="en-US"/>
          </a:p>
        </p:txBody>
      </p:sp>
      <p:pic>
        <p:nvPicPr>
          <p:cNvPr id="3" name="Graphic 2">
            <a:extLst>
              <a:ext uri="{FF2B5EF4-FFF2-40B4-BE49-F238E27FC236}">
                <a16:creationId xmlns:a16="http://schemas.microsoft.com/office/drawing/2014/main" id="{CDD8068D-F926-720A-16C3-EC137611BC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4774" y="3536175"/>
            <a:ext cx="6675120" cy="88527"/>
          </a:xfrm>
          <a:prstGeom prst="rect">
            <a:avLst/>
          </a:prstGeom>
        </p:spPr>
      </p:pic>
      <p:sp>
        <p:nvSpPr>
          <p:cNvPr id="4" name="Text Placeholder 3">
            <a:extLst>
              <a:ext uri="{FF2B5EF4-FFF2-40B4-BE49-F238E27FC236}">
                <a16:creationId xmlns:a16="http://schemas.microsoft.com/office/drawing/2014/main" id="{809D1A1A-03AF-E729-1A19-E9E6DC860FD2}"/>
              </a:ext>
            </a:extLst>
          </p:cNvPr>
          <p:cNvSpPr>
            <a:spLocks noGrp="1"/>
          </p:cNvSpPr>
          <p:nvPr>
            <p:ph type="body" sz="quarter" idx="13" hasCustomPrompt="1"/>
          </p:nvPr>
        </p:nvSpPr>
        <p:spPr>
          <a:xfrm>
            <a:off x="964774" y="385763"/>
            <a:ext cx="7599362" cy="2100262"/>
          </a:xfrm>
          <a:prstGeom prst="rect">
            <a:avLst/>
          </a:prstGeom>
        </p:spPr>
        <p:txBody>
          <a:bodyPr/>
          <a:lstStyle>
            <a:lvl1pPr marL="0" indent="0">
              <a:buNone/>
              <a:defRPr sz="6600" b="1">
                <a:solidFill>
                  <a:srgbClr val="153F66"/>
                </a:solidFill>
              </a:defRPr>
            </a:lvl1pPr>
          </a:lstStyle>
          <a:p>
            <a:pPr lvl="0"/>
            <a:r>
              <a:rPr lang="en-US"/>
              <a:t>Enter presentation title here</a:t>
            </a:r>
          </a:p>
        </p:txBody>
      </p:sp>
      <p:sp>
        <p:nvSpPr>
          <p:cNvPr id="8" name="Text Placeholder 7">
            <a:extLst>
              <a:ext uri="{FF2B5EF4-FFF2-40B4-BE49-F238E27FC236}">
                <a16:creationId xmlns:a16="http://schemas.microsoft.com/office/drawing/2014/main" id="{53319FDC-1F67-4D5E-10EF-0174B53AFE32}"/>
              </a:ext>
            </a:extLst>
          </p:cNvPr>
          <p:cNvSpPr>
            <a:spLocks noGrp="1"/>
          </p:cNvSpPr>
          <p:nvPr>
            <p:ph type="body" sz="quarter" idx="14" hasCustomPrompt="1"/>
          </p:nvPr>
        </p:nvSpPr>
        <p:spPr>
          <a:xfrm>
            <a:off x="965200" y="2637605"/>
            <a:ext cx="6156325" cy="670126"/>
          </a:xfrm>
          <a:prstGeom prst="rect">
            <a:avLst/>
          </a:prstGeom>
        </p:spPr>
        <p:txBody>
          <a:bodyPr/>
          <a:lstStyle>
            <a:lvl1pPr marL="0" indent="0">
              <a:buNone/>
              <a:defRPr/>
            </a:lvl1pPr>
          </a:lstStyle>
          <a:p>
            <a:pPr lvl="0"/>
            <a:r>
              <a:rPr lang="en-US"/>
              <a:t>Subheading here, can be presenter name and/or venue</a:t>
            </a:r>
          </a:p>
        </p:txBody>
      </p:sp>
      <p:sp>
        <p:nvSpPr>
          <p:cNvPr id="13" name="Text Placeholder 12">
            <a:extLst>
              <a:ext uri="{FF2B5EF4-FFF2-40B4-BE49-F238E27FC236}">
                <a16:creationId xmlns:a16="http://schemas.microsoft.com/office/drawing/2014/main" id="{7EB3600C-7615-7F25-7D02-7EB748129AA2}"/>
              </a:ext>
            </a:extLst>
          </p:cNvPr>
          <p:cNvSpPr>
            <a:spLocks noGrp="1"/>
          </p:cNvSpPr>
          <p:nvPr>
            <p:ph type="body" sz="quarter" idx="15" hasCustomPrompt="1"/>
          </p:nvPr>
        </p:nvSpPr>
        <p:spPr>
          <a:xfrm>
            <a:off x="964774" y="3802494"/>
            <a:ext cx="3568163" cy="300037"/>
          </a:xfrm>
          <a:prstGeom prst="rect">
            <a:avLst/>
          </a:prstGeom>
        </p:spPr>
        <p:txBody>
          <a:bodyPr/>
          <a:lstStyle>
            <a:lvl1pPr marL="0" indent="0">
              <a:buNone/>
              <a:defRPr sz="1800"/>
            </a:lvl1pPr>
          </a:lstStyle>
          <a:p>
            <a:pPr lvl="0"/>
            <a:r>
              <a:rPr lang="en-US"/>
              <a:t>Enter date here</a:t>
            </a:r>
          </a:p>
        </p:txBody>
      </p:sp>
      <p:sp>
        <p:nvSpPr>
          <p:cNvPr id="14" name="Rectangle 3">
            <a:extLst>
              <a:ext uri="{FF2B5EF4-FFF2-40B4-BE49-F238E27FC236}">
                <a16:creationId xmlns:a16="http://schemas.microsoft.com/office/drawing/2014/main" id="{1E0674CC-BD6D-87A2-EF47-C7434E30A34A}"/>
              </a:ext>
            </a:extLst>
          </p:cNvPr>
          <p:cNvSpPr>
            <a:spLocks noChangeArrowheads="1"/>
          </p:cNvSpPr>
          <p:nvPr userDrawn="1"/>
        </p:nvSpPr>
        <p:spPr bwMode="auto">
          <a:xfrm>
            <a:off x="3326643" y="5161415"/>
            <a:ext cx="224862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effectLst/>
                <a:latin typeface="Arial" panose="020B0604020202020204" pitchFamily="34" charset="0"/>
                <a:ea typeface="Arial" panose="020B0604020202020204" pitchFamily="34" charset="0"/>
              </a:rPr>
              <a:t>Health Advantage</a:t>
            </a:r>
            <a:endParaRPr kumimoji="0" lang="en-US" altLang="en-US" sz="800" b="0" i="0" u="none" strike="noStrike" cap="none" normalizeH="0" baseline="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effectLst/>
                <a:latin typeface="Arial" panose="020B0604020202020204" pitchFamily="34" charset="0"/>
                <a:ea typeface="Arial" panose="020B0604020202020204" pitchFamily="34" charset="0"/>
              </a:rPr>
              <a:t>An Independent Licensee of the Blue Cross and Blue Shield Association</a:t>
            </a:r>
            <a:endParaRPr kumimoji="0" lang="en-US" altLang="en-US" sz="1800" b="0" i="0" u="none" strike="noStrike" cap="none" normalizeH="0" baseline="0">
              <a:ln>
                <a:noFill/>
              </a:ln>
              <a:effectLst/>
              <a:latin typeface="Arial" panose="020B0604020202020204" pitchFamily="34" charset="0"/>
            </a:endParaRPr>
          </a:p>
        </p:txBody>
      </p:sp>
      <p:pic>
        <p:nvPicPr>
          <p:cNvPr id="15" name="Picture 14">
            <a:extLst>
              <a:ext uri="{FF2B5EF4-FFF2-40B4-BE49-F238E27FC236}">
                <a16:creationId xmlns:a16="http://schemas.microsoft.com/office/drawing/2014/main" id="{A3DBB675-1087-AAFC-1F9C-FEA56F555734}"/>
              </a:ext>
            </a:extLst>
          </p:cNvPr>
          <p:cNvPicPr>
            <a:picLocks noChangeAspect="1"/>
          </p:cNvPicPr>
          <p:nvPr userDrawn="1"/>
        </p:nvPicPr>
        <p:blipFill>
          <a:blip r:embed="rId5"/>
          <a:stretch>
            <a:fillRect/>
          </a:stretch>
        </p:blipFill>
        <p:spPr>
          <a:xfrm>
            <a:off x="2713647" y="5161415"/>
            <a:ext cx="676201" cy="438416"/>
          </a:xfrm>
          <a:prstGeom prst="rect">
            <a:avLst/>
          </a:prstGeom>
        </p:spPr>
      </p:pic>
      <p:pic>
        <p:nvPicPr>
          <p:cNvPr id="16" name="Picture 15">
            <a:extLst>
              <a:ext uri="{FF2B5EF4-FFF2-40B4-BE49-F238E27FC236}">
                <a16:creationId xmlns:a16="http://schemas.microsoft.com/office/drawing/2014/main" id="{A67EEEBC-1706-2A66-E351-18E31ACBC556}"/>
              </a:ext>
            </a:extLst>
          </p:cNvPr>
          <p:cNvPicPr>
            <a:picLocks noChangeAspect="1"/>
          </p:cNvPicPr>
          <p:nvPr userDrawn="1"/>
        </p:nvPicPr>
        <p:blipFill>
          <a:blip r:embed="rId6"/>
          <a:stretch>
            <a:fillRect/>
          </a:stretch>
        </p:blipFill>
        <p:spPr>
          <a:xfrm>
            <a:off x="5761025" y="5179593"/>
            <a:ext cx="2061251" cy="420238"/>
          </a:xfrm>
          <a:prstGeom prst="rect">
            <a:avLst/>
          </a:prstGeom>
        </p:spPr>
      </p:pic>
      <p:pic>
        <p:nvPicPr>
          <p:cNvPr id="17" name="Picture 16" descr="A screenshot of a computer&#10;&#10;Description automatically generated with low confidence">
            <a:extLst>
              <a:ext uri="{FF2B5EF4-FFF2-40B4-BE49-F238E27FC236}">
                <a16:creationId xmlns:a16="http://schemas.microsoft.com/office/drawing/2014/main" id="{EF6E6C84-F95B-B102-7F74-F45A87E7549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5254" y="4928278"/>
            <a:ext cx="2841166" cy="957131"/>
          </a:xfrm>
          <a:prstGeom prst="rect">
            <a:avLst/>
          </a:prstGeom>
        </p:spPr>
      </p:pic>
    </p:spTree>
    <p:extLst>
      <p:ext uri="{BB962C8B-B14F-4D97-AF65-F5344CB8AC3E}">
        <p14:creationId xmlns:p14="http://schemas.microsoft.com/office/powerpoint/2010/main" val="1844318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Thank you side">
    <p:bg>
      <p:bgPr>
        <a:solidFill>
          <a:srgbClr val="3A77B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D638C3-9175-4DAC-A32B-9949012EF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4468566"/>
            <a:ext cx="12190992" cy="2389434"/>
          </a:xfrm>
          <a:prstGeom prst="rect">
            <a:avLst/>
          </a:prstGeom>
        </p:spPr>
      </p:pic>
      <p:sp>
        <p:nvSpPr>
          <p:cNvPr id="6" name="Slide Number Placeholder 5">
            <a:extLst>
              <a:ext uri="{FF2B5EF4-FFF2-40B4-BE49-F238E27FC236}">
                <a16:creationId xmlns:a16="http://schemas.microsoft.com/office/drawing/2014/main" id="{248935EE-2A17-495E-B502-44A53FDBC72A}"/>
              </a:ext>
            </a:extLst>
          </p:cNvPr>
          <p:cNvSpPr>
            <a:spLocks noGrp="1"/>
          </p:cNvSpPr>
          <p:nvPr>
            <p:ph type="sldNum" sz="quarter" idx="12"/>
          </p:nvPr>
        </p:nvSpPr>
        <p:spPr>
          <a:xfrm>
            <a:off x="11544946" y="6472601"/>
            <a:ext cx="494605" cy="232756"/>
          </a:xfrm>
          <a:prstGeom prst="rect">
            <a:avLst/>
          </a:prstGeom>
        </p:spPr>
        <p:txBody>
          <a:bodyPr/>
          <a:lstStyle>
            <a:lvl1pPr>
              <a:defRPr sz="1400">
                <a:solidFill>
                  <a:schemeClr val="bg2"/>
                </a:solidFill>
                <a:latin typeface="Roboto" panose="02000000000000000000" pitchFamily="2" charset="0"/>
                <a:ea typeface="Roboto" panose="02000000000000000000" pitchFamily="2" charset="0"/>
              </a:defRPr>
            </a:lvl1pPr>
          </a:lstStyle>
          <a:p>
            <a:fld id="{57C36EE3-BF7C-4A23-91C5-90F38871A87D}" type="slidenum">
              <a:rPr lang="en-US" smtClean="0"/>
              <a:pPr/>
              <a:t>‹#›</a:t>
            </a:fld>
            <a:endParaRPr lang="en-US"/>
          </a:p>
        </p:txBody>
      </p:sp>
      <p:pic>
        <p:nvPicPr>
          <p:cNvPr id="7" name="Graphic 6">
            <a:extLst>
              <a:ext uri="{FF2B5EF4-FFF2-40B4-BE49-F238E27FC236}">
                <a16:creationId xmlns:a16="http://schemas.microsoft.com/office/drawing/2014/main" id="{AF42DDA3-9FF8-BA59-F998-F3FBE48A1A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57914" y="2923607"/>
            <a:ext cx="7223760" cy="95801"/>
          </a:xfrm>
          <a:prstGeom prst="rect">
            <a:avLst/>
          </a:prstGeom>
        </p:spPr>
      </p:pic>
      <p:sp>
        <p:nvSpPr>
          <p:cNvPr id="3" name="Text Placeholder 2">
            <a:extLst>
              <a:ext uri="{FF2B5EF4-FFF2-40B4-BE49-F238E27FC236}">
                <a16:creationId xmlns:a16="http://schemas.microsoft.com/office/drawing/2014/main" id="{18B896AC-4014-807D-B27D-D39FB5C0786E}"/>
              </a:ext>
            </a:extLst>
          </p:cNvPr>
          <p:cNvSpPr>
            <a:spLocks noGrp="1"/>
          </p:cNvSpPr>
          <p:nvPr>
            <p:ph type="body" sz="quarter" idx="13"/>
          </p:nvPr>
        </p:nvSpPr>
        <p:spPr>
          <a:xfrm>
            <a:off x="3297238" y="3184525"/>
            <a:ext cx="5888037" cy="1284288"/>
          </a:xfrm>
          <a:prstGeom prst="rect">
            <a:avLst/>
          </a:prstGeo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9" name="Text Placeholder 2">
            <a:extLst>
              <a:ext uri="{FF2B5EF4-FFF2-40B4-BE49-F238E27FC236}">
                <a16:creationId xmlns:a16="http://schemas.microsoft.com/office/drawing/2014/main" id="{F3EDE737-0C43-A4F9-B9A3-C0E286B4AC8D}"/>
              </a:ext>
            </a:extLst>
          </p:cNvPr>
          <p:cNvSpPr>
            <a:spLocks noGrp="1"/>
          </p:cNvSpPr>
          <p:nvPr>
            <p:ph type="body" sz="quarter" idx="14"/>
          </p:nvPr>
        </p:nvSpPr>
        <p:spPr>
          <a:xfrm>
            <a:off x="3297238" y="1398636"/>
            <a:ext cx="5888037" cy="1284288"/>
          </a:xfrm>
          <a:prstGeom prst="rect">
            <a:avLst/>
          </a:prstGeom>
        </p:spPr>
        <p:txBody>
          <a:bodyPr/>
          <a:lstStyle>
            <a:lvl1pPr marL="0" indent="0" algn="ctr">
              <a:buNone/>
              <a:defRPr sz="5400" b="1">
                <a:solidFill>
                  <a:schemeClr val="bg1"/>
                </a:solidFill>
                <a:latin typeface="Roboto Condensed" panose="02000000000000000000" pitchFamily="2" charset="0"/>
                <a:ea typeface="Roboto Condensed" panose="02000000000000000000" pitchFamily="2" charset="0"/>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pic>
        <p:nvPicPr>
          <p:cNvPr id="8" name="Picture 7" descr="Graphical user interface, text, application&#10;&#10;Description automatically generated">
            <a:extLst>
              <a:ext uri="{FF2B5EF4-FFF2-40B4-BE49-F238E27FC236}">
                <a16:creationId xmlns:a16="http://schemas.microsoft.com/office/drawing/2014/main" id="{A6F020C3-75F9-7B1B-7047-B0A2018FC6F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97238" y="4729713"/>
            <a:ext cx="5864543" cy="1975644"/>
          </a:xfrm>
          <a:prstGeom prst="rect">
            <a:avLst/>
          </a:prstGeom>
        </p:spPr>
      </p:pic>
    </p:spTree>
    <p:extLst>
      <p:ext uri="{BB962C8B-B14F-4D97-AF65-F5344CB8AC3E}">
        <p14:creationId xmlns:p14="http://schemas.microsoft.com/office/powerpoint/2010/main" val="342654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asic Text/Bullet">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11479643" y="6595971"/>
            <a:ext cx="576147" cy="186321"/>
          </a:xfrm>
          <a:prstGeom prst="rect">
            <a:avLst/>
          </a:prstGeom>
        </p:spPr>
        <p:txBody>
          <a:bodyPr vert="horz" lIns="91440" tIns="45720" rIns="91440" bIns="45720" rtlCol="0" anchor="ctr"/>
          <a:lstStyle>
            <a:lvl1pPr algn="r">
              <a:defRPr sz="1200">
                <a:solidFill>
                  <a:schemeClr val="tx1">
                    <a:tint val="75000"/>
                  </a:schemeClr>
                </a:solidFill>
              </a:defRPr>
            </a:lvl1pPr>
          </a:lstStyle>
          <a:p>
            <a:fld id="{E9084AE2-DFB3-1A4F-B6BD-9E63C9D455EF}" type="slidenum">
              <a:rPr lang="en-US" smtClean="0"/>
              <a:t>‹#›</a:t>
            </a:fld>
            <a:endParaRPr lang="en-US"/>
          </a:p>
        </p:txBody>
      </p:sp>
      <p:sp>
        <p:nvSpPr>
          <p:cNvPr id="15" name="Footer Placeholder 7"/>
          <p:cNvSpPr>
            <a:spLocks noGrp="1"/>
          </p:cNvSpPr>
          <p:nvPr>
            <p:ph type="ftr" sz="quarter" idx="3"/>
          </p:nvPr>
        </p:nvSpPr>
        <p:spPr>
          <a:xfrm>
            <a:off x="4320566" y="6561829"/>
            <a:ext cx="6239613" cy="247774"/>
          </a:xfrm>
          <a:prstGeom prst="rect">
            <a:avLst/>
          </a:prstGeom>
        </p:spPr>
        <p:txBody>
          <a:bodyPr anchor="ctr" anchorCtr="0"/>
          <a:lstStyle>
            <a:lvl1pPr>
              <a:defRPr sz="1400">
                <a:solidFill>
                  <a:srgbClr val="D4CDA2"/>
                </a:solidFill>
                <a:latin typeface="Arial Narrow"/>
                <a:cs typeface="Arial Narrow"/>
              </a:defRPr>
            </a:lvl1pPr>
          </a:lstStyle>
          <a:p>
            <a:r>
              <a:rPr lang="en-US"/>
              <a:t>PRESENTATION TITLE GOES HERE</a:t>
            </a:r>
          </a:p>
        </p:txBody>
      </p:sp>
      <p:sp>
        <p:nvSpPr>
          <p:cNvPr id="10" name="Rectangle 9"/>
          <p:cNvSpPr/>
          <p:nvPr userDrawn="1"/>
        </p:nvSpPr>
        <p:spPr>
          <a:xfrm flipV="1">
            <a:off x="574707" y="672295"/>
            <a:ext cx="11096396" cy="45719"/>
          </a:xfrm>
          <a:prstGeom prst="rect">
            <a:avLst/>
          </a:prstGeom>
          <a:solidFill>
            <a:srgbClr val="107F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ext Placeholder 9"/>
          <p:cNvSpPr>
            <a:spLocks noGrp="1"/>
          </p:cNvSpPr>
          <p:nvPr>
            <p:ph type="body" sz="quarter" idx="12"/>
          </p:nvPr>
        </p:nvSpPr>
        <p:spPr>
          <a:xfrm>
            <a:off x="469901" y="1109663"/>
            <a:ext cx="11444817" cy="4919180"/>
          </a:xfrm>
          <a:prstGeom prst="rect">
            <a:avLst/>
          </a:prstGeom>
        </p:spPr>
        <p:txBody>
          <a:bodyPr vert="horz"/>
          <a:lstStyle>
            <a:lvl1pPr marL="342900" indent="-342900">
              <a:buClr>
                <a:srgbClr val="107FC4"/>
              </a:buClr>
              <a:buFont typeface="Wingdings" charset="2"/>
              <a:buChar char="§"/>
              <a:defRPr>
                <a:solidFill>
                  <a:schemeClr val="tx1">
                    <a:lumMod val="75000"/>
                    <a:lumOff val="25000"/>
                  </a:schemeClr>
                </a:solidFill>
              </a:defRPr>
            </a:lvl1pPr>
            <a:lvl2pPr marL="742950" indent="-285750">
              <a:buClr>
                <a:schemeClr val="tx1">
                  <a:lumMod val="75000"/>
                  <a:lumOff val="25000"/>
                </a:schemeClr>
              </a:buClr>
              <a:buFont typeface="Lucida Grande"/>
              <a:buChar char="–"/>
              <a:defRPr>
                <a:solidFill>
                  <a:schemeClr val="tx1">
                    <a:lumMod val="75000"/>
                    <a:lumOff val="25000"/>
                  </a:schemeClr>
                </a:solidFill>
              </a:defRPr>
            </a:lvl2pPr>
            <a:lvl3pPr marL="1143000" indent="-228600">
              <a:buFont typeface="Arial"/>
              <a:buChar char="•"/>
              <a:defRPr>
                <a:solidFill>
                  <a:schemeClr val="tx1">
                    <a:lumMod val="75000"/>
                    <a:lumOff val="25000"/>
                  </a:schemeClr>
                </a:solidFill>
              </a:defRPr>
            </a:lvl3pPr>
            <a:lvl4pPr marL="1600200" indent="-228600">
              <a:buFont typeface="Courier New"/>
              <a:buChar char="o"/>
              <a:defRPr>
                <a:solidFill>
                  <a:schemeClr val="tx1">
                    <a:lumMod val="75000"/>
                    <a:lumOff val="25000"/>
                  </a:schemeClr>
                </a:solidFill>
              </a:defRPr>
            </a:lvl4pPr>
            <a:lvl5pPr marL="2057400" indent="-228600">
              <a:buFont typeface="Wingdings" charset="2"/>
              <a:buChar cha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3"/>
          </p:nvPr>
        </p:nvSpPr>
        <p:spPr>
          <a:xfrm>
            <a:off x="469901" y="213918"/>
            <a:ext cx="5710767" cy="641350"/>
          </a:xfrm>
          <a:prstGeom prst="rect">
            <a:avLst/>
          </a:prstGeom>
        </p:spPr>
        <p:txBody>
          <a:bodyPr vert="horz"/>
          <a:lstStyle>
            <a:lvl1pPr marL="0" indent="0">
              <a:buNone/>
              <a:defRPr>
                <a:solidFill>
                  <a:srgbClr val="404040"/>
                </a:solidFill>
              </a:defRPr>
            </a:lvl1pPr>
          </a:lstStyle>
          <a:p>
            <a:pPr lvl="0"/>
            <a:r>
              <a:rPr lang="en-US"/>
              <a:t>Click to edit </a:t>
            </a:r>
          </a:p>
        </p:txBody>
      </p:sp>
    </p:spTree>
    <p:extLst>
      <p:ext uri="{BB962C8B-B14F-4D97-AF65-F5344CB8AC3E}">
        <p14:creationId xmlns:p14="http://schemas.microsoft.com/office/powerpoint/2010/main" val="1905961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w/ Nature Photo">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7D7669-52E1-0704-1F48-EE24E77629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4" y="283"/>
            <a:ext cx="12190992" cy="6857433"/>
          </a:xfrm>
          <a:prstGeom prst="rect">
            <a:avLst/>
          </a:prstGeom>
        </p:spPr>
      </p:pic>
      <p:sp>
        <p:nvSpPr>
          <p:cNvPr id="7" name="Slide Number Placeholder 5">
            <a:extLst>
              <a:ext uri="{FF2B5EF4-FFF2-40B4-BE49-F238E27FC236}">
                <a16:creationId xmlns:a16="http://schemas.microsoft.com/office/drawing/2014/main" id="{28A19816-8A84-4661-80B1-92DD27F00452}"/>
              </a:ext>
            </a:extLst>
          </p:cNvPr>
          <p:cNvSpPr>
            <a:spLocks noGrp="1"/>
          </p:cNvSpPr>
          <p:nvPr>
            <p:ph type="sldNum" sz="quarter" idx="12"/>
          </p:nvPr>
        </p:nvSpPr>
        <p:spPr>
          <a:xfrm>
            <a:off x="11819311" y="6531870"/>
            <a:ext cx="346364" cy="232756"/>
          </a:xfrm>
          <a:prstGeom prst="rect">
            <a:avLst/>
          </a:prstGeom>
        </p:spPr>
        <p:txBody>
          <a:bodyPr/>
          <a:lstStyle>
            <a:lvl1pPr>
              <a:defRPr sz="1000">
                <a:solidFill>
                  <a:srgbClr val="3A77B5"/>
                </a:solidFill>
                <a:latin typeface="Roboto" panose="02000000000000000000" pitchFamily="2" charset="0"/>
                <a:ea typeface="Roboto" panose="02000000000000000000" pitchFamily="2" charset="0"/>
              </a:defRPr>
            </a:lvl1pPr>
          </a:lstStyle>
          <a:p>
            <a:fld id="{57C36EE3-BF7C-4A23-91C5-90F38871A87D}" type="slidenum">
              <a:rPr lang="en-US" smtClean="0"/>
              <a:pPr/>
              <a:t>‹#›</a:t>
            </a:fld>
            <a:endParaRPr lang="en-US"/>
          </a:p>
        </p:txBody>
      </p:sp>
      <p:pic>
        <p:nvPicPr>
          <p:cNvPr id="3" name="Graphic 2">
            <a:extLst>
              <a:ext uri="{FF2B5EF4-FFF2-40B4-BE49-F238E27FC236}">
                <a16:creationId xmlns:a16="http://schemas.microsoft.com/office/drawing/2014/main" id="{CDD8068D-F926-720A-16C3-EC137611BC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4774" y="3536175"/>
            <a:ext cx="6675120" cy="88527"/>
          </a:xfrm>
          <a:prstGeom prst="rect">
            <a:avLst/>
          </a:prstGeom>
        </p:spPr>
      </p:pic>
      <p:sp>
        <p:nvSpPr>
          <p:cNvPr id="4" name="Text Placeholder 3">
            <a:extLst>
              <a:ext uri="{FF2B5EF4-FFF2-40B4-BE49-F238E27FC236}">
                <a16:creationId xmlns:a16="http://schemas.microsoft.com/office/drawing/2014/main" id="{809D1A1A-03AF-E729-1A19-E9E6DC860FD2}"/>
              </a:ext>
            </a:extLst>
          </p:cNvPr>
          <p:cNvSpPr>
            <a:spLocks noGrp="1"/>
          </p:cNvSpPr>
          <p:nvPr>
            <p:ph type="body" sz="quarter" idx="13" hasCustomPrompt="1"/>
          </p:nvPr>
        </p:nvSpPr>
        <p:spPr>
          <a:xfrm>
            <a:off x="964774" y="385763"/>
            <a:ext cx="7599362" cy="2100262"/>
          </a:xfrm>
          <a:prstGeom prst="rect">
            <a:avLst/>
          </a:prstGeom>
        </p:spPr>
        <p:txBody>
          <a:bodyPr/>
          <a:lstStyle>
            <a:lvl1pPr marL="0" indent="0">
              <a:buNone/>
              <a:defRPr sz="6600" b="1">
                <a:solidFill>
                  <a:srgbClr val="153F66"/>
                </a:solidFill>
              </a:defRPr>
            </a:lvl1pPr>
          </a:lstStyle>
          <a:p>
            <a:pPr lvl="0"/>
            <a:r>
              <a:rPr lang="en-US"/>
              <a:t>Enter presentation title here</a:t>
            </a:r>
          </a:p>
        </p:txBody>
      </p:sp>
      <p:sp>
        <p:nvSpPr>
          <p:cNvPr id="8" name="Text Placeholder 7">
            <a:extLst>
              <a:ext uri="{FF2B5EF4-FFF2-40B4-BE49-F238E27FC236}">
                <a16:creationId xmlns:a16="http://schemas.microsoft.com/office/drawing/2014/main" id="{53319FDC-1F67-4D5E-10EF-0174B53AFE32}"/>
              </a:ext>
            </a:extLst>
          </p:cNvPr>
          <p:cNvSpPr>
            <a:spLocks noGrp="1"/>
          </p:cNvSpPr>
          <p:nvPr>
            <p:ph type="body" sz="quarter" idx="14" hasCustomPrompt="1"/>
          </p:nvPr>
        </p:nvSpPr>
        <p:spPr>
          <a:xfrm>
            <a:off x="965200" y="2637605"/>
            <a:ext cx="6156325" cy="670126"/>
          </a:xfrm>
          <a:prstGeom prst="rect">
            <a:avLst/>
          </a:prstGeom>
        </p:spPr>
        <p:txBody>
          <a:bodyPr/>
          <a:lstStyle>
            <a:lvl1pPr marL="0" indent="0">
              <a:buNone/>
              <a:defRPr/>
            </a:lvl1pPr>
          </a:lstStyle>
          <a:p>
            <a:pPr lvl="0"/>
            <a:r>
              <a:rPr lang="en-US"/>
              <a:t>Subheading here, can be presenter name and/or venue</a:t>
            </a:r>
          </a:p>
        </p:txBody>
      </p:sp>
      <p:sp>
        <p:nvSpPr>
          <p:cNvPr id="13" name="Text Placeholder 12">
            <a:extLst>
              <a:ext uri="{FF2B5EF4-FFF2-40B4-BE49-F238E27FC236}">
                <a16:creationId xmlns:a16="http://schemas.microsoft.com/office/drawing/2014/main" id="{7EB3600C-7615-7F25-7D02-7EB748129AA2}"/>
              </a:ext>
            </a:extLst>
          </p:cNvPr>
          <p:cNvSpPr>
            <a:spLocks noGrp="1"/>
          </p:cNvSpPr>
          <p:nvPr>
            <p:ph type="body" sz="quarter" idx="15" hasCustomPrompt="1"/>
          </p:nvPr>
        </p:nvSpPr>
        <p:spPr>
          <a:xfrm>
            <a:off x="964774" y="3802494"/>
            <a:ext cx="3568163" cy="300037"/>
          </a:xfrm>
          <a:prstGeom prst="rect">
            <a:avLst/>
          </a:prstGeom>
        </p:spPr>
        <p:txBody>
          <a:bodyPr/>
          <a:lstStyle>
            <a:lvl1pPr marL="0" indent="0">
              <a:buNone/>
              <a:defRPr sz="1800"/>
            </a:lvl1pPr>
          </a:lstStyle>
          <a:p>
            <a:pPr lvl="0"/>
            <a:r>
              <a:rPr lang="en-US"/>
              <a:t>Enter date here</a:t>
            </a:r>
          </a:p>
        </p:txBody>
      </p:sp>
      <p:pic>
        <p:nvPicPr>
          <p:cNvPr id="14" name="Picture 13" descr="A screenshot of a computer&#10;&#10;Description automatically generated with low confidence">
            <a:extLst>
              <a:ext uri="{FF2B5EF4-FFF2-40B4-BE49-F238E27FC236}">
                <a16:creationId xmlns:a16="http://schemas.microsoft.com/office/drawing/2014/main" id="{A0EAB027-FB0F-D596-85BD-A063C4E1F19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5255" y="4896196"/>
            <a:ext cx="3028208" cy="1020142"/>
          </a:xfrm>
          <a:prstGeom prst="rect">
            <a:avLst/>
          </a:prstGeom>
        </p:spPr>
      </p:pic>
      <p:sp>
        <p:nvSpPr>
          <p:cNvPr id="15" name="Rectangle 3">
            <a:extLst>
              <a:ext uri="{FF2B5EF4-FFF2-40B4-BE49-F238E27FC236}">
                <a16:creationId xmlns:a16="http://schemas.microsoft.com/office/drawing/2014/main" id="{44D2DA51-C520-3C39-50E4-5CCC67755B29}"/>
              </a:ext>
            </a:extLst>
          </p:cNvPr>
          <p:cNvSpPr>
            <a:spLocks noChangeArrowheads="1"/>
          </p:cNvSpPr>
          <p:nvPr userDrawn="1"/>
        </p:nvSpPr>
        <p:spPr bwMode="auto">
          <a:xfrm>
            <a:off x="3343269" y="5161415"/>
            <a:ext cx="224862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effectLst/>
                <a:latin typeface="Arial" panose="020B0604020202020204" pitchFamily="34" charset="0"/>
                <a:ea typeface="Arial" panose="020B0604020202020204" pitchFamily="34" charset="0"/>
              </a:rPr>
              <a:t>Health Advantage</a:t>
            </a:r>
            <a:endParaRPr kumimoji="0" lang="en-US" altLang="en-US" sz="800" b="0" i="0" u="none" strike="noStrike" cap="none" normalizeH="0" baseline="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effectLst/>
                <a:latin typeface="Arial" panose="020B0604020202020204" pitchFamily="34" charset="0"/>
                <a:ea typeface="Arial" panose="020B0604020202020204" pitchFamily="34" charset="0"/>
              </a:rPr>
              <a:t>An Independent Licensee of the Blue Cross and Blue Shield Association</a:t>
            </a:r>
            <a:endParaRPr kumimoji="0" lang="en-US" altLang="en-US" sz="1800" b="0" i="0" u="none" strike="noStrike" cap="none" normalizeH="0" baseline="0">
              <a:ln>
                <a:noFill/>
              </a:ln>
              <a:effectLst/>
              <a:latin typeface="Arial" panose="020B0604020202020204" pitchFamily="34" charset="0"/>
            </a:endParaRPr>
          </a:p>
        </p:txBody>
      </p:sp>
      <p:pic>
        <p:nvPicPr>
          <p:cNvPr id="16" name="Picture 15">
            <a:extLst>
              <a:ext uri="{FF2B5EF4-FFF2-40B4-BE49-F238E27FC236}">
                <a16:creationId xmlns:a16="http://schemas.microsoft.com/office/drawing/2014/main" id="{2DA5547E-BACB-A9ED-F06F-558A1D8E82B7}"/>
              </a:ext>
            </a:extLst>
          </p:cNvPr>
          <p:cNvPicPr>
            <a:picLocks noChangeAspect="1"/>
          </p:cNvPicPr>
          <p:nvPr userDrawn="1"/>
        </p:nvPicPr>
        <p:blipFill>
          <a:blip r:embed="rId6"/>
          <a:stretch>
            <a:fillRect/>
          </a:stretch>
        </p:blipFill>
        <p:spPr>
          <a:xfrm>
            <a:off x="2680396" y="5161415"/>
            <a:ext cx="754813" cy="489384"/>
          </a:xfrm>
          <a:prstGeom prst="rect">
            <a:avLst/>
          </a:prstGeom>
        </p:spPr>
      </p:pic>
      <p:pic>
        <p:nvPicPr>
          <p:cNvPr id="17" name="Picture 16">
            <a:extLst>
              <a:ext uri="{FF2B5EF4-FFF2-40B4-BE49-F238E27FC236}">
                <a16:creationId xmlns:a16="http://schemas.microsoft.com/office/drawing/2014/main" id="{49995B1D-D212-CB2B-194F-D6AE4A3D3429}"/>
              </a:ext>
            </a:extLst>
          </p:cNvPr>
          <p:cNvPicPr>
            <a:picLocks noChangeAspect="1"/>
          </p:cNvPicPr>
          <p:nvPr userDrawn="1"/>
        </p:nvPicPr>
        <p:blipFill>
          <a:blip r:embed="rId7"/>
          <a:stretch>
            <a:fillRect/>
          </a:stretch>
        </p:blipFill>
        <p:spPr>
          <a:xfrm>
            <a:off x="5761025" y="5179593"/>
            <a:ext cx="2311245" cy="471206"/>
          </a:xfrm>
          <a:prstGeom prst="rect">
            <a:avLst/>
          </a:prstGeom>
        </p:spPr>
      </p:pic>
    </p:spTree>
    <p:extLst>
      <p:ext uri="{BB962C8B-B14F-4D97-AF65-F5344CB8AC3E}">
        <p14:creationId xmlns:p14="http://schemas.microsoft.com/office/powerpoint/2010/main" val="2292004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w/ Ic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1676CB-0915-D228-9E0C-9E227C5E991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
        <p:nvSpPr>
          <p:cNvPr id="7" name="Slide Number Placeholder 5">
            <a:extLst>
              <a:ext uri="{FF2B5EF4-FFF2-40B4-BE49-F238E27FC236}">
                <a16:creationId xmlns:a16="http://schemas.microsoft.com/office/drawing/2014/main" id="{28A19816-8A84-4661-80B1-92DD27F00452}"/>
              </a:ext>
            </a:extLst>
          </p:cNvPr>
          <p:cNvSpPr>
            <a:spLocks noGrp="1"/>
          </p:cNvSpPr>
          <p:nvPr>
            <p:ph type="sldNum" sz="quarter" idx="12"/>
          </p:nvPr>
        </p:nvSpPr>
        <p:spPr>
          <a:xfrm>
            <a:off x="11819311" y="6531870"/>
            <a:ext cx="346364" cy="232756"/>
          </a:xfrm>
          <a:prstGeom prst="rect">
            <a:avLst/>
          </a:prstGeom>
        </p:spPr>
        <p:txBody>
          <a:bodyPr/>
          <a:lstStyle>
            <a:lvl1pPr>
              <a:defRPr sz="1000">
                <a:solidFill>
                  <a:srgbClr val="3A77B5"/>
                </a:solidFill>
                <a:latin typeface="Roboto" panose="02000000000000000000" pitchFamily="2" charset="0"/>
                <a:ea typeface="Roboto" panose="02000000000000000000" pitchFamily="2" charset="0"/>
              </a:defRPr>
            </a:lvl1pPr>
          </a:lstStyle>
          <a:p>
            <a:fld id="{57C36EE3-BF7C-4A23-91C5-90F38871A87D}" type="slidenum">
              <a:rPr lang="en-US" smtClean="0"/>
              <a:pPr/>
              <a:t>‹#›</a:t>
            </a:fld>
            <a:endParaRPr lang="en-US"/>
          </a:p>
        </p:txBody>
      </p:sp>
      <p:pic>
        <p:nvPicPr>
          <p:cNvPr id="3" name="Graphic 2">
            <a:extLst>
              <a:ext uri="{FF2B5EF4-FFF2-40B4-BE49-F238E27FC236}">
                <a16:creationId xmlns:a16="http://schemas.microsoft.com/office/drawing/2014/main" id="{CDD8068D-F926-720A-16C3-EC137611BC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4774" y="3536175"/>
            <a:ext cx="6675120" cy="88527"/>
          </a:xfrm>
          <a:prstGeom prst="rect">
            <a:avLst/>
          </a:prstGeom>
        </p:spPr>
      </p:pic>
      <p:sp>
        <p:nvSpPr>
          <p:cNvPr id="4" name="Text Placeholder 3">
            <a:extLst>
              <a:ext uri="{FF2B5EF4-FFF2-40B4-BE49-F238E27FC236}">
                <a16:creationId xmlns:a16="http://schemas.microsoft.com/office/drawing/2014/main" id="{809D1A1A-03AF-E729-1A19-E9E6DC860FD2}"/>
              </a:ext>
            </a:extLst>
          </p:cNvPr>
          <p:cNvSpPr>
            <a:spLocks noGrp="1"/>
          </p:cNvSpPr>
          <p:nvPr>
            <p:ph type="body" sz="quarter" idx="13" hasCustomPrompt="1"/>
          </p:nvPr>
        </p:nvSpPr>
        <p:spPr>
          <a:xfrm>
            <a:off x="964774" y="385763"/>
            <a:ext cx="7599362" cy="2100262"/>
          </a:xfrm>
          <a:prstGeom prst="rect">
            <a:avLst/>
          </a:prstGeom>
        </p:spPr>
        <p:txBody>
          <a:bodyPr/>
          <a:lstStyle>
            <a:lvl1pPr marL="0" indent="0">
              <a:buNone/>
              <a:defRPr sz="6600" b="1">
                <a:solidFill>
                  <a:srgbClr val="153F66"/>
                </a:solidFill>
              </a:defRPr>
            </a:lvl1pPr>
          </a:lstStyle>
          <a:p>
            <a:pPr lvl="0"/>
            <a:r>
              <a:rPr lang="en-US"/>
              <a:t>Enter presentation title here</a:t>
            </a:r>
          </a:p>
        </p:txBody>
      </p:sp>
      <p:sp>
        <p:nvSpPr>
          <p:cNvPr id="8" name="Text Placeholder 7">
            <a:extLst>
              <a:ext uri="{FF2B5EF4-FFF2-40B4-BE49-F238E27FC236}">
                <a16:creationId xmlns:a16="http://schemas.microsoft.com/office/drawing/2014/main" id="{53319FDC-1F67-4D5E-10EF-0174B53AFE32}"/>
              </a:ext>
            </a:extLst>
          </p:cNvPr>
          <p:cNvSpPr>
            <a:spLocks noGrp="1"/>
          </p:cNvSpPr>
          <p:nvPr>
            <p:ph type="body" sz="quarter" idx="14" hasCustomPrompt="1"/>
          </p:nvPr>
        </p:nvSpPr>
        <p:spPr>
          <a:xfrm>
            <a:off x="965200" y="2637605"/>
            <a:ext cx="6156325" cy="670126"/>
          </a:xfrm>
          <a:prstGeom prst="rect">
            <a:avLst/>
          </a:prstGeom>
        </p:spPr>
        <p:txBody>
          <a:bodyPr/>
          <a:lstStyle>
            <a:lvl1pPr marL="0" indent="0">
              <a:buNone/>
              <a:defRPr/>
            </a:lvl1pPr>
          </a:lstStyle>
          <a:p>
            <a:pPr lvl="0"/>
            <a:r>
              <a:rPr lang="en-US"/>
              <a:t>Subheading here, can be presenter name and/or venue</a:t>
            </a:r>
          </a:p>
        </p:txBody>
      </p:sp>
      <p:sp>
        <p:nvSpPr>
          <p:cNvPr id="13" name="Text Placeholder 12">
            <a:extLst>
              <a:ext uri="{FF2B5EF4-FFF2-40B4-BE49-F238E27FC236}">
                <a16:creationId xmlns:a16="http://schemas.microsoft.com/office/drawing/2014/main" id="{7EB3600C-7615-7F25-7D02-7EB748129AA2}"/>
              </a:ext>
            </a:extLst>
          </p:cNvPr>
          <p:cNvSpPr>
            <a:spLocks noGrp="1"/>
          </p:cNvSpPr>
          <p:nvPr>
            <p:ph type="body" sz="quarter" idx="15" hasCustomPrompt="1"/>
          </p:nvPr>
        </p:nvSpPr>
        <p:spPr>
          <a:xfrm>
            <a:off x="964774" y="3802494"/>
            <a:ext cx="3568163" cy="300037"/>
          </a:xfrm>
          <a:prstGeom prst="rect">
            <a:avLst/>
          </a:prstGeom>
        </p:spPr>
        <p:txBody>
          <a:bodyPr/>
          <a:lstStyle>
            <a:lvl1pPr marL="0" indent="0">
              <a:buNone/>
              <a:defRPr sz="1800"/>
            </a:lvl1pPr>
          </a:lstStyle>
          <a:p>
            <a:pPr lvl="0"/>
            <a:r>
              <a:rPr lang="en-US"/>
              <a:t>Enter date here</a:t>
            </a:r>
          </a:p>
        </p:txBody>
      </p:sp>
      <p:pic>
        <p:nvPicPr>
          <p:cNvPr id="12" name="Graphic 11">
            <a:extLst>
              <a:ext uri="{FF2B5EF4-FFF2-40B4-BE49-F238E27FC236}">
                <a16:creationId xmlns:a16="http://schemas.microsoft.com/office/drawing/2014/main" id="{5030F721-7477-5266-F7FB-7C8873FB506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16293" y="2193506"/>
            <a:ext cx="2331860" cy="2261198"/>
          </a:xfrm>
          <a:prstGeom prst="rect">
            <a:avLst/>
          </a:prstGeom>
        </p:spPr>
      </p:pic>
      <p:pic>
        <p:nvPicPr>
          <p:cNvPr id="10" name="Picture 9" descr="A screenshot of a computer&#10;&#10;Description automatically generated with low confidence">
            <a:extLst>
              <a:ext uri="{FF2B5EF4-FFF2-40B4-BE49-F238E27FC236}">
                <a16:creationId xmlns:a16="http://schemas.microsoft.com/office/drawing/2014/main" id="{A7D79FD2-3C72-95B4-80A8-A910FC25A68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5254" y="4928278"/>
            <a:ext cx="2841166" cy="957131"/>
          </a:xfrm>
          <a:prstGeom prst="rect">
            <a:avLst/>
          </a:prstGeom>
        </p:spPr>
      </p:pic>
      <p:pic>
        <p:nvPicPr>
          <p:cNvPr id="11" name="Graphic 4">
            <a:extLst>
              <a:ext uri="{FF2B5EF4-FFF2-40B4-BE49-F238E27FC236}">
                <a16:creationId xmlns:a16="http://schemas.microsoft.com/office/drawing/2014/main" id="{BB84A4A0-AD26-9EE8-822C-E058281AAA9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184436" y="2808133"/>
            <a:ext cx="395574" cy="395574"/>
          </a:xfrm>
          <a:prstGeom prst="rect">
            <a:avLst/>
          </a:prstGeom>
        </p:spPr>
      </p:pic>
      <p:sp>
        <p:nvSpPr>
          <p:cNvPr id="2" name="Rectangle 3">
            <a:extLst>
              <a:ext uri="{FF2B5EF4-FFF2-40B4-BE49-F238E27FC236}">
                <a16:creationId xmlns:a16="http://schemas.microsoft.com/office/drawing/2014/main" id="{7505202A-86D6-A735-B845-E177EFE2FE49}"/>
              </a:ext>
            </a:extLst>
          </p:cNvPr>
          <p:cNvSpPr>
            <a:spLocks noChangeArrowheads="1"/>
          </p:cNvSpPr>
          <p:nvPr userDrawn="1"/>
        </p:nvSpPr>
        <p:spPr bwMode="auto">
          <a:xfrm>
            <a:off x="3326643" y="5161415"/>
            <a:ext cx="224862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effectLst/>
                <a:latin typeface="Arial" panose="020B0604020202020204" pitchFamily="34" charset="0"/>
                <a:ea typeface="Arial" panose="020B0604020202020204" pitchFamily="34" charset="0"/>
              </a:rPr>
              <a:t>Health Advantage</a:t>
            </a:r>
            <a:endParaRPr kumimoji="0" lang="en-US" altLang="en-US" sz="800" b="0" i="0" u="none" strike="noStrike" cap="none" normalizeH="0" baseline="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effectLst/>
                <a:latin typeface="Arial" panose="020B0604020202020204" pitchFamily="34" charset="0"/>
                <a:ea typeface="Arial" panose="020B0604020202020204" pitchFamily="34" charset="0"/>
              </a:rPr>
              <a:t>An Independent Licensee of the Blue Cross and Blue Shield Association</a:t>
            </a:r>
            <a:endParaRPr kumimoji="0" lang="en-US" altLang="en-US" sz="1800" b="0" i="0" u="none" strike="noStrike" cap="none" normalizeH="0" baseline="0">
              <a:ln>
                <a:noFill/>
              </a:ln>
              <a:effectLst/>
              <a:latin typeface="Arial" panose="020B0604020202020204" pitchFamily="34" charset="0"/>
            </a:endParaRPr>
          </a:p>
        </p:txBody>
      </p:sp>
      <p:pic>
        <p:nvPicPr>
          <p:cNvPr id="5" name="Picture 4">
            <a:extLst>
              <a:ext uri="{FF2B5EF4-FFF2-40B4-BE49-F238E27FC236}">
                <a16:creationId xmlns:a16="http://schemas.microsoft.com/office/drawing/2014/main" id="{B4F30649-5345-AAAB-A720-8529895A8E7A}"/>
              </a:ext>
            </a:extLst>
          </p:cNvPr>
          <p:cNvPicPr>
            <a:picLocks noChangeAspect="1"/>
          </p:cNvPicPr>
          <p:nvPr userDrawn="1"/>
        </p:nvPicPr>
        <p:blipFill>
          <a:blip r:embed="rId10"/>
          <a:stretch>
            <a:fillRect/>
          </a:stretch>
        </p:blipFill>
        <p:spPr>
          <a:xfrm>
            <a:off x="2655457" y="5161415"/>
            <a:ext cx="754813" cy="489384"/>
          </a:xfrm>
          <a:prstGeom prst="rect">
            <a:avLst/>
          </a:prstGeom>
        </p:spPr>
      </p:pic>
      <p:pic>
        <p:nvPicPr>
          <p:cNvPr id="6" name="Picture 5">
            <a:extLst>
              <a:ext uri="{FF2B5EF4-FFF2-40B4-BE49-F238E27FC236}">
                <a16:creationId xmlns:a16="http://schemas.microsoft.com/office/drawing/2014/main" id="{95212865-29CA-0CB5-2F1E-7BE36881A05C}"/>
              </a:ext>
            </a:extLst>
          </p:cNvPr>
          <p:cNvPicPr>
            <a:picLocks noChangeAspect="1"/>
          </p:cNvPicPr>
          <p:nvPr userDrawn="1"/>
        </p:nvPicPr>
        <p:blipFill>
          <a:blip r:embed="rId11"/>
          <a:stretch>
            <a:fillRect/>
          </a:stretch>
        </p:blipFill>
        <p:spPr>
          <a:xfrm>
            <a:off x="5761025" y="5179593"/>
            <a:ext cx="2311245" cy="471206"/>
          </a:xfrm>
          <a:prstGeom prst="rect">
            <a:avLst/>
          </a:prstGeom>
        </p:spPr>
      </p:pic>
    </p:spTree>
    <p:extLst>
      <p:ext uri="{BB962C8B-B14F-4D97-AF65-F5344CB8AC3E}">
        <p14:creationId xmlns:p14="http://schemas.microsoft.com/office/powerpoint/2010/main" val="2209623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26AA-2B5D-49AD-BA2A-48E88EA97258}"/>
              </a:ext>
            </a:extLst>
          </p:cNvPr>
          <p:cNvSpPr>
            <a:spLocks noGrp="1"/>
          </p:cNvSpPr>
          <p:nvPr>
            <p:ph type="title"/>
          </p:nvPr>
        </p:nvSpPr>
        <p:spPr>
          <a:xfrm>
            <a:off x="838200" y="365125"/>
            <a:ext cx="10515600" cy="665653"/>
          </a:xfrm>
          <a:prstGeom prst="rect">
            <a:avLst/>
          </a:prstGeom>
        </p:spPr>
        <p:txBody>
          <a:bodyPr/>
          <a:lstStyle>
            <a:lvl1pPr>
              <a:defRPr>
                <a:solidFill>
                  <a:schemeClr val="bg2">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9EA9EC9-2E14-4C91-AD93-425D8D676996}"/>
              </a:ext>
            </a:extLst>
          </p:cNvPr>
          <p:cNvSpPr>
            <a:spLocks noGrp="1"/>
          </p:cNvSpPr>
          <p:nvPr>
            <p:ph idx="1"/>
          </p:nvPr>
        </p:nvSpPr>
        <p:spPr>
          <a:xfrm>
            <a:off x="838200" y="1579419"/>
            <a:ext cx="10515600" cy="4247804"/>
          </a:xfrm>
          <a:prstGeom prst="rect">
            <a:avLst/>
          </a:prstGeom>
        </p:spPr>
        <p:txBody>
          <a:bodyPr/>
          <a:lstStyle>
            <a:lvl1pPr>
              <a:defRPr>
                <a:solidFill>
                  <a:schemeClr val="bg2">
                    <a:lumMod val="25000"/>
                  </a:schemeClr>
                </a:solidFill>
              </a:defRPr>
            </a:lvl1pPr>
            <a:lvl2pPr marL="685800" indent="-365760">
              <a:buClr>
                <a:schemeClr val="tx1">
                  <a:lumMod val="90000"/>
                  <a:lumOff val="10000"/>
                </a:schemeClr>
              </a:buClr>
              <a:buFont typeface="Roboto" panose="02000000000000000000" pitchFamily="2" charset="0"/>
              <a:buChar char="―"/>
              <a:defRPr>
                <a:solidFill>
                  <a:schemeClr val="bg2">
                    <a:lumMod val="25000"/>
                  </a:schemeClr>
                </a:solidFill>
              </a:defRPr>
            </a:lvl2pPr>
            <a:lvl3pPr marL="1143000" indent="-228600">
              <a:buClr>
                <a:srgbClr val="153F66"/>
              </a:buClr>
              <a:buFont typeface="Arial" panose="020B0604020202020204" pitchFamily="34" charset="0"/>
              <a:buChar char="•"/>
              <a:defRPr>
                <a:solidFill>
                  <a:schemeClr val="bg2">
                    <a:lumMod val="25000"/>
                  </a:schemeClr>
                </a:solidFill>
              </a:defRPr>
            </a:lvl3pPr>
            <a:lvl4pPr marL="1657350" indent="-285750">
              <a:buClr>
                <a:schemeClr val="tx1">
                  <a:lumMod val="50000"/>
                  <a:lumOff val="50000"/>
                </a:schemeClr>
              </a:buClr>
              <a:buFont typeface="Roboto" panose="02000000000000000000" pitchFamily="2" charset="0"/>
              <a:buChar cha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48935EE-2A17-495E-B502-44A53FDBC72A}"/>
              </a:ext>
            </a:extLst>
          </p:cNvPr>
          <p:cNvSpPr>
            <a:spLocks noGrp="1"/>
          </p:cNvSpPr>
          <p:nvPr>
            <p:ph type="sldNum" sz="quarter" idx="12"/>
          </p:nvPr>
        </p:nvSpPr>
        <p:spPr>
          <a:xfrm>
            <a:off x="11544946" y="6472601"/>
            <a:ext cx="494605" cy="232756"/>
          </a:xfrm>
          <a:prstGeom prst="rect">
            <a:avLst/>
          </a:prstGeom>
        </p:spPr>
        <p:txBody>
          <a:bodyPr/>
          <a:lstStyle>
            <a:lvl1pPr>
              <a:defRPr sz="1400">
                <a:solidFill>
                  <a:schemeClr val="bg2"/>
                </a:solidFill>
                <a:latin typeface="Roboto" panose="02000000000000000000" pitchFamily="2" charset="0"/>
                <a:ea typeface="Roboto" panose="02000000000000000000" pitchFamily="2" charset="0"/>
              </a:defRPr>
            </a:lvl1pPr>
          </a:lstStyle>
          <a:p>
            <a:fld id="{57C36EE3-BF7C-4A23-91C5-90F38871A87D}" type="slidenum">
              <a:rPr lang="en-US" smtClean="0"/>
              <a:pPr/>
              <a:t>‹#›</a:t>
            </a:fld>
            <a:endParaRPr lang="en-US"/>
          </a:p>
        </p:txBody>
      </p:sp>
      <p:sp>
        <p:nvSpPr>
          <p:cNvPr id="14" name="Footer Placeholder 4">
            <a:extLst>
              <a:ext uri="{FF2B5EF4-FFF2-40B4-BE49-F238E27FC236}">
                <a16:creationId xmlns:a16="http://schemas.microsoft.com/office/drawing/2014/main" id="{7473AA34-1DD7-4D7A-A3C7-F9F124C71F46}"/>
              </a:ext>
            </a:extLst>
          </p:cNvPr>
          <p:cNvSpPr>
            <a:spLocks noGrp="1"/>
          </p:cNvSpPr>
          <p:nvPr>
            <p:ph type="ftr" sz="quarter" idx="11"/>
          </p:nvPr>
        </p:nvSpPr>
        <p:spPr>
          <a:xfrm>
            <a:off x="3692398" y="6349309"/>
            <a:ext cx="4301678" cy="365125"/>
          </a:xfrm>
          <a:prstGeom prst="rect">
            <a:avLst/>
          </a:prstGeom>
        </p:spPr>
        <p:txBody>
          <a:bodyPr/>
          <a:lstStyle>
            <a:defPPr>
              <a:defRPr lang="en-US"/>
            </a:defPPr>
            <a:lvl1pPr marL="0" algn="l" defTabSz="914400" rtl="0" eaLnBrk="1" latinLnBrk="0" hangingPunct="1">
              <a:defRPr sz="1800" kern="1200">
                <a:solidFill>
                  <a:schemeClr val="bg2"/>
                </a:solidFill>
                <a:latin typeface="Roboto" panose="02000000000000000000" pitchFamily="2" charset="0"/>
                <a:ea typeface="Roboto" panose="02000000000000000000"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Title of the Presentation Here</a:t>
            </a:r>
          </a:p>
        </p:txBody>
      </p:sp>
      <p:pic>
        <p:nvPicPr>
          <p:cNvPr id="18" name="Graphic 17">
            <a:extLst>
              <a:ext uri="{FF2B5EF4-FFF2-40B4-BE49-F238E27FC236}">
                <a16:creationId xmlns:a16="http://schemas.microsoft.com/office/drawing/2014/main" id="{0B70A2E5-75D8-4723-BB53-9F18E82050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0" y="1139072"/>
            <a:ext cx="10515600" cy="139465"/>
          </a:xfrm>
          <a:prstGeom prst="rect">
            <a:avLst/>
          </a:prstGeom>
        </p:spPr>
      </p:pic>
      <p:cxnSp>
        <p:nvCxnSpPr>
          <p:cNvPr id="20" name="Straight Connector 19">
            <a:extLst>
              <a:ext uri="{FF2B5EF4-FFF2-40B4-BE49-F238E27FC236}">
                <a16:creationId xmlns:a16="http://schemas.microsoft.com/office/drawing/2014/main" id="{A2E0A261-AD44-4FC7-9A10-883D56E90170}"/>
              </a:ext>
            </a:extLst>
          </p:cNvPr>
          <p:cNvCxnSpPr/>
          <p:nvPr userDrawn="1"/>
        </p:nvCxnSpPr>
        <p:spPr>
          <a:xfrm>
            <a:off x="3313502" y="6349308"/>
            <a:ext cx="0" cy="36512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Graphical user interface, text, application&#10;&#10;Description automatically generated">
            <a:extLst>
              <a:ext uri="{FF2B5EF4-FFF2-40B4-BE49-F238E27FC236}">
                <a16:creationId xmlns:a16="http://schemas.microsoft.com/office/drawing/2014/main" id="{2CA01EC3-DD76-28ED-D529-2A2E9FF807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829" y="5962146"/>
            <a:ext cx="3150854" cy="1061458"/>
          </a:xfrm>
          <a:prstGeom prst="rect">
            <a:avLst/>
          </a:prstGeom>
        </p:spPr>
      </p:pic>
    </p:spTree>
    <p:extLst>
      <p:ext uri="{BB962C8B-B14F-4D97-AF65-F5344CB8AC3E}">
        <p14:creationId xmlns:p14="http://schemas.microsoft.com/office/powerpoint/2010/main" val="2712791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content - space sa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26AA-2B5D-49AD-BA2A-48E88EA97258}"/>
              </a:ext>
            </a:extLst>
          </p:cNvPr>
          <p:cNvSpPr>
            <a:spLocks noGrp="1"/>
          </p:cNvSpPr>
          <p:nvPr>
            <p:ph type="title"/>
          </p:nvPr>
        </p:nvSpPr>
        <p:spPr>
          <a:xfrm>
            <a:off x="838200" y="365125"/>
            <a:ext cx="10515600" cy="665653"/>
          </a:xfrm>
          <a:prstGeom prst="rect">
            <a:avLst/>
          </a:prstGeom>
        </p:spPr>
        <p:txBody>
          <a:bodyPr/>
          <a:lstStyle>
            <a:lvl1pPr>
              <a:defRPr>
                <a:solidFill>
                  <a:schemeClr val="bg2">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9EA9EC9-2E14-4C91-AD93-425D8D676996}"/>
              </a:ext>
            </a:extLst>
          </p:cNvPr>
          <p:cNvSpPr>
            <a:spLocks noGrp="1"/>
          </p:cNvSpPr>
          <p:nvPr>
            <p:ph idx="1"/>
          </p:nvPr>
        </p:nvSpPr>
        <p:spPr>
          <a:xfrm>
            <a:off x="838200" y="1579418"/>
            <a:ext cx="10515600" cy="4684655"/>
          </a:xfrm>
          <a:prstGeom prst="rect">
            <a:avLst/>
          </a:prstGeom>
        </p:spPr>
        <p:txBody>
          <a:bodyPr/>
          <a:lstStyle>
            <a:lvl1pPr>
              <a:defRPr>
                <a:solidFill>
                  <a:schemeClr val="bg2">
                    <a:lumMod val="25000"/>
                  </a:schemeClr>
                </a:solidFill>
              </a:defRPr>
            </a:lvl1pPr>
            <a:lvl2pPr marL="685800" indent="-365760">
              <a:buClr>
                <a:schemeClr val="tx1">
                  <a:lumMod val="90000"/>
                  <a:lumOff val="10000"/>
                </a:schemeClr>
              </a:buClr>
              <a:buFont typeface="Roboto" panose="02000000000000000000" pitchFamily="2" charset="0"/>
              <a:buChar char="―"/>
              <a:defRPr>
                <a:solidFill>
                  <a:schemeClr val="bg2">
                    <a:lumMod val="25000"/>
                  </a:schemeClr>
                </a:solidFill>
              </a:defRPr>
            </a:lvl2pPr>
            <a:lvl3pPr marL="1143000" indent="-228600">
              <a:buClr>
                <a:srgbClr val="153F66"/>
              </a:buClr>
              <a:buFont typeface="Arial" panose="020B0604020202020204" pitchFamily="34" charset="0"/>
              <a:buChar char="•"/>
              <a:defRPr>
                <a:solidFill>
                  <a:schemeClr val="bg2">
                    <a:lumMod val="25000"/>
                  </a:schemeClr>
                </a:solidFill>
              </a:defRPr>
            </a:lvl3pPr>
            <a:lvl4pPr marL="1657350" indent="-285750">
              <a:buClr>
                <a:schemeClr val="tx1">
                  <a:lumMod val="50000"/>
                  <a:lumOff val="50000"/>
                </a:schemeClr>
              </a:buClr>
              <a:buFont typeface="Roboto" panose="02000000000000000000" pitchFamily="2" charset="0"/>
              <a:buChar cha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48935EE-2A17-495E-B502-44A53FDBC72A}"/>
              </a:ext>
            </a:extLst>
          </p:cNvPr>
          <p:cNvSpPr>
            <a:spLocks noGrp="1"/>
          </p:cNvSpPr>
          <p:nvPr>
            <p:ph type="sldNum" sz="quarter" idx="12"/>
          </p:nvPr>
        </p:nvSpPr>
        <p:spPr>
          <a:xfrm>
            <a:off x="11586510" y="6553795"/>
            <a:ext cx="494605" cy="232756"/>
          </a:xfrm>
          <a:prstGeom prst="rect">
            <a:avLst/>
          </a:prstGeom>
        </p:spPr>
        <p:txBody>
          <a:bodyPr/>
          <a:lstStyle>
            <a:lvl1pPr>
              <a:defRPr sz="1100">
                <a:solidFill>
                  <a:schemeClr val="tx1">
                    <a:lumMod val="50000"/>
                    <a:lumOff val="50000"/>
                  </a:schemeClr>
                </a:solidFill>
                <a:latin typeface="Roboto" panose="02000000000000000000" pitchFamily="2" charset="0"/>
                <a:ea typeface="Roboto" panose="02000000000000000000" pitchFamily="2" charset="0"/>
              </a:defRPr>
            </a:lvl1pPr>
          </a:lstStyle>
          <a:p>
            <a:fld id="{57C36EE3-BF7C-4A23-91C5-90F38871A87D}" type="slidenum">
              <a:rPr lang="en-US" smtClean="0"/>
              <a:pPr/>
              <a:t>‹#›</a:t>
            </a:fld>
            <a:endParaRPr lang="en-US"/>
          </a:p>
        </p:txBody>
      </p:sp>
      <p:sp>
        <p:nvSpPr>
          <p:cNvPr id="14" name="Footer Placeholder 4">
            <a:extLst>
              <a:ext uri="{FF2B5EF4-FFF2-40B4-BE49-F238E27FC236}">
                <a16:creationId xmlns:a16="http://schemas.microsoft.com/office/drawing/2014/main" id="{7473AA34-1DD7-4D7A-A3C7-F9F124C71F46}"/>
              </a:ext>
            </a:extLst>
          </p:cNvPr>
          <p:cNvSpPr>
            <a:spLocks noGrp="1"/>
          </p:cNvSpPr>
          <p:nvPr>
            <p:ph type="ftr" sz="quarter" idx="11"/>
          </p:nvPr>
        </p:nvSpPr>
        <p:spPr>
          <a:xfrm>
            <a:off x="2296598" y="6511833"/>
            <a:ext cx="4301678" cy="274718"/>
          </a:xfrm>
          <a:prstGeom prst="rect">
            <a:avLst/>
          </a:prstGeom>
        </p:spPr>
        <p:txBody>
          <a:bodyPr/>
          <a:lstStyle>
            <a:defPPr>
              <a:defRPr lang="en-US"/>
            </a:defPPr>
            <a:lvl1pPr marL="0" algn="l" defTabSz="914400" rtl="0" eaLnBrk="1" latinLnBrk="0" hangingPunct="1">
              <a:defRPr sz="110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Title of the Presentation Here</a:t>
            </a:r>
          </a:p>
        </p:txBody>
      </p:sp>
      <p:pic>
        <p:nvPicPr>
          <p:cNvPr id="18" name="Graphic 17">
            <a:extLst>
              <a:ext uri="{FF2B5EF4-FFF2-40B4-BE49-F238E27FC236}">
                <a16:creationId xmlns:a16="http://schemas.microsoft.com/office/drawing/2014/main" id="{0B70A2E5-75D8-4723-BB53-9F18E82050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0" y="1139072"/>
            <a:ext cx="10515600" cy="139465"/>
          </a:xfrm>
          <a:prstGeom prst="rect">
            <a:avLst/>
          </a:prstGeom>
        </p:spPr>
      </p:pic>
      <p:cxnSp>
        <p:nvCxnSpPr>
          <p:cNvPr id="20" name="Straight Connector 19">
            <a:extLst>
              <a:ext uri="{FF2B5EF4-FFF2-40B4-BE49-F238E27FC236}">
                <a16:creationId xmlns:a16="http://schemas.microsoft.com/office/drawing/2014/main" id="{A2E0A261-AD44-4FC7-9A10-883D56E90170}"/>
              </a:ext>
            </a:extLst>
          </p:cNvPr>
          <p:cNvCxnSpPr>
            <a:cxnSpLocks/>
          </p:cNvCxnSpPr>
          <p:nvPr userDrawn="1"/>
        </p:nvCxnSpPr>
        <p:spPr>
          <a:xfrm>
            <a:off x="2038868" y="6540276"/>
            <a:ext cx="0" cy="20260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46FD8E5A-B122-AF53-D1FD-848FC61632A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55856" y="6516887"/>
            <a:ext cx="1562668" cy="269664"/>
          </a:xfrm>
          <a:prstGeom prst="rect">
            <a:avLst/>
          </a:prstGeom>
        </p:spPr>
      </p:pic>
    </p:spTree>
    <p:extLst>
      <p:ext uri="{BB962C8B-B14F-4D97-AF65-F5344CB8AC3E}">
        <p14:creationId xmlns:p14="http://schemas.microsoft.com/office/powerpoint/2010/main" val="3589151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w/ Nature Photo">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7D7669-52E1-0704-1F48-EE24E77629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4" y="283"/>
            <a:ext cx="12190992" cy="6857433"/>
          </a:xfrm>
          <a:prstGeom prst="rect">
            <a:avLst/>
          </a:prstGeom>
        </p:spPr>
      </p:pic>
      <p:sp>
        <p:nvSpPr>
          <p:cNvPr id="7" name="Slide Number Placeholder 5">
            <a:extLst>
              <a:ext uri="{FF2B5EF4-FFF2-40B4-BE49-F238E27FC236}">
                <a16:creationId xmlns:a16="http://schemas.microsoft.com/office/drawing/2014/main" id="{28A19816-8A84-4661-80B1-92DD27F00452}"/>
              </a:ext>
            </a:extLst>
          </p:cNvPr>
          <p:cNvSpPr>
            <a:spLocks noGrp="1"/>
          </p:cNvSpPr>
          <p:nvPr>
            <p:ph type="sldNum" sz="quarter" idx="12"/>
          </p:nvPr>
        </p:nvSpPr>
        <p:spPr>
          <a:xfrm>
            <a:off x="11819311" y="6531870"/>
            <a:ext cx="346364" cy="232756"/>
          </a:xfrm>
          <a:prstGeom prst="rect">
            <a:avLst/>
          </a:prstGeom>
        </p:spPr>
        <p:txBody>
          <a:bodyPr/>
          <a:lstStyle>
            <a:lvl1pPr>
              <a:defRPr sz="1000">
                <a:solidFill>
                  <a:srgbClr val="3A77B5"/>
                </a:solidFill>
                <a:latin typeface="Roboto" panose="02000000000000000000" pitchFamily="2" charset="0"/>
                <a:ea typeface="Roboto" panose="02000000000000000000" pitchFamily="2" charset="0"/>
              </a:defRPr>
            </a:lvl1pPr>
          </a:lstStyle>
          <a:p>
            <a:fld id="{57C36EE3-BF7C-4A23-91C5-90F38871A87D}" type="slidenum">
              <a:rPr lang="en-US" smtClean="0"/>
              <a:pPr/>
              <a:t>‹#›</a:t>
            </a:fld>
            <a:endParaRPr lang="en-US"/>
          </a:p>
        </p:txBody>
      </p:sp>
      <p:pic>
        <p:nvPicPr>
          <p:cNvPr id="3" name="Graphic 2">
            <a:extLst>
              <a:ext uri="{FF2B5EF4-FFF2-40B4-BE49-F238E27FC236}">
                <a16:creationId xmlns:a16="http://schemas.microsoft.com/office/drawing/2014/main" id="{CDD8068D-F926-720A-16C3-EC137611BC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4774" y="3536175"/>
            <a:ext cx="6675120" cy="88527"/>
          </a:xfrm>
          <a:prstGeom prst="rect">
            <a:avLst/>
          </a:prstGeom>
        </p:spPr>
      </p:pic>
      <p:sp>
        <p:nvSpPr>
          <p:cNvPr id="4" name="Text Placeholder 3">
            <a:extLst>
              <a:ext uri="{FF2B5EF4-FFF2-40B4-BE49-F238E27FC236}">
                <a16:creationId xmlns:a16="http://schemas.microsoft.com/office/drawing/2014/main" id="{809D1A1A-03AF-E729-1A19-E9E6DC860FD2}"/>
              </a:ext>
            </a:extLst>
          </p:cNvPr>
          <p:cNvSpPr>
            <a:spLocks noGrp="1"/>
          </p:cNvSpPr>
          <p:nvPr>
            <p:ph type="body" sz="quarter" idx="13" hasCustomPrompt="1"/>
          </p:nvPr>
        </p:nvSpPr>
        <p:spPr>
          <a:xfrm>
            <a:off x="964774" y="385763"/>
            <a:ext cx="7599362" cy="2100262"/>
          </a:xfrm>
          <a:prstGeom prst="rect">
            <a:avLst/>
          </a:prstGeom>
        </p:spPr>
        <p:txBody>
          <a:bodyPr/>
          <a:lstStyle>
            <a:lvl1pPr marL="0" indent="0">
              <a:buNone/>
              <a:defRPr sz="6600" b="1">
                <a:solidFill>
                  <a:srgbClr val="153F66"/>
                </a:solidFill>
              </a:defRPr>
            </a:lvl1pPr>
          </a:lstStyle>
          <a:p>
            <a:pPr lvl="0"/>
            <a:r>
              <a:rPr lang="en-US"/>
              <a:t>Enter presentation title here</a:t>
            </a:r>
          </a:p>
        </p:txBody>
      </p:sp>
      <p:sp>
        <p:nvSpPr>
          <p:cNvPr id="8" name="Text Placeholder 7">
            <a:extLst>
              <a:ext uri="{FF2B5EF4-FFF2-40B4-BE49-F238E27FC236}">
                <a16:creationId xmlns:a16="http://schemas.microsoft.com/office/drawing/2014/main" id="{53319FDC-1F67-4D5E-10EF-0174B53AFE32}"/>
              </a:ext>
            </a:extLst>
          </p:cNvPr>
          <p:cNvSpPr>
            <a:spLocks noGrp="1"/>
          </p:cNvSpPr>
          <p:nvPr>
            <p:ph type="body" sz="quarter" idx="14" hasCustomPrompt="1"/>
          </p:nvPr>
        </p:nvSpPr>
        <p:spPr>
          <a:xfrm>
            <a:off x="965200" y="2637605"/>
            <a:ext cx="6156325" cy="670126"/>
          </a:xfrm>
          <a:prstGeom prst="rect">
            <a:avLst/>
          </a:prstGeom>
        </p:spPr>
        <p:txBody>
          <a:bodyPr/>
          <a:lstStyle>
            <a:lvl1pPr marL="0" indent="0">
              <a:buNone/>
              <a:defRPr/>
            </a:lvl1pPr>
          </a:lstStyle>
          <a:p>
            <a:pPr lvl="0"/>
            <a:r>
              <a:rPr lang="en-US"/>
              <a:t>Subheading here, can be presenter name and/or venue</a:t>
            </a:r>
          </a:p>
        </p:txBody>
      </p:sp>
      <p:sp>
        <p:nvSpPr>
          <p:cNvPr id="13" name="Text Placeholder 12">
            <a:extLst>
              <a:ext uri="{FF2B5EF4-FFF2-40B4-BE49-F238E27FC236}">
                <a16:creationId xmlns:a16="http://schemas.microsoft.com/office/drawing/2014/main" id="{7EB3600C-7615-7F25-7D02-7EB748129AA2}"/>
              </a:ext>
            </a:extLst>
          </p:cNvPr>
          <p:cNvSpPr>
            <a:spLocks noGrp="1"/>
          </p:cNvSpPr>
          <p:nvPr>
            <p:ph type="body" sz="quarter" idx="15" hasCustomPrompt="1"/>
          </p:nvPr>
        </p:nvSpPr>
        <p:spPr>
          <a:xfrm>
            <a:off x="964774" y="3802494"/>
            <a:ext cx="3568163" cy="300037"/>
          </a:xfrm>
          <a:prstGeom prst="rect">
            <a:avLst/>
          </a:prstGeom>
        </p:spPr>
        <p:txBody>
          <a:bodyPr/>
          <a:lstStyle>
            <a:lvl1pPr marL="0" indent="0">
              <a:buNone/>
              <a:defRPr sz="1800"/>
            </a:lvl1pPr>
          </a:lstStyle>
          <a:p>
            <a:pPr lvl="0"/>
            <a:r>
              <a:rPr lang="en-US"/>
              <a:t>Enter date here</a:t>
            </a:r>
          </a:p>
        </p:txBody>
      </p:sp>
      <p:pic>
        <p:nvPicPr>
          <p:cNvPr id="11" name="Picture 10" descr="A screenshot of a computer&#10;&#10;Description automatically generated with low confidence">
            <a:extLst>
              <a:ext uri="{FF2B5EF4-FFF2-40B4-BE49-F238E27FC236}">
                <a16:creationId xmlns:a16="http://schemas.microsoft.com/office/drawing/2014/main" id="{F5EC80EE-D85B-8708-085B-93ADDE822E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6514" y="4030505"/>
            <a:ext cx="5740398" cy="1933822"/>
          </a:xfrm>
          <a:prstGeom prst="rect">
            <a:avLst/>
          </a:prstGeom>
        </p:spPr>
      </p:pic>
    </p:spTree>
    <p:extLst>
      <p:ext uri="{BB962C8B-B14F-4D97-AF65-F5344CB8AC3E}">
        <p14:creationId xmlns:p14="http://schemas.microsoft.com/office/powerpoint/2010/main" val="1227222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asic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26AA-2B5D-49AD-BA2A-48E88EA97258}"/>
              </a:ext>
            </a:extLst>
          </p:cNvPr>
          <p:cNvSpPr>
            <a:spLocks noGrp="1"/>
          </p:cNvSpPr>
          <p:nvPr>
            <p:ph type="title"/>
          </p:nvPr>
        </p:nvSpPr>
        <p:spPr>
          <a:xfrm>
            <a:off x="838200" y="365125"/>
            <a:ext cx="10515600" cy="665653"/>
          </a:xfrm>
          <a:prstGeom prst="rect">
            <a:avLst/>
          </a:prstGeom>
        </p:spPr>
        <p:txBody>
          <a:bodyPr/>
          <a:lstStyle>
            <a:lvl1pPr>
              <a:defRPr>
                <a:solidFill>
                  <a:schemeClr val="bg2">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9EA9EC9-2E14-4C91-AD93-425D8D676996}"/>
              </a:ext>
            </a:extLst>
          </p:cNvPr>
          <p:cNvSpPr>
            <a:spLocks noGrp="1"/>
          </p:cNvSpPr>
          <p:nvPr>
            <p:ph idx="1"/>
          </p:nvPr>
        </p:nvSpPr>
        <p:spPr>
          <a:xfrm>
            <a:off x="838200" y="1579419"/>
            <a:ext cx="10515600" cy="4247804"/>
          </a:xfrm>
          <a:prstGeom prst="rect">
            <a:avLst/>
          </a:prstGeom>
        </p:spPr>
        <p:txBody>
          <a:bodyPr/>
          <a:lstStyle>
            <a:lvl1pPr>
              <a:defRPr>
                <a:solidFill>
                  <a:schemeClr val="bg2">
                    <a:lumMod val="25000"/>
                  </a:schemeClr>
                </a:solidFill>
              </a:defRPr>
            </a:lvl1pPr>
            <a:lvl2pPr marL="685800" indent="-365760">
              <a:buClr>
                <a:schemeClr val="tx1">
                  <a:lumMod val="90000"/>
                  <a:lumOff val="10000"/>
                </a:schemeClr>
              </a:buClr>
              <a:buFont typeface="Roboto" panose="02000000000000000000" pitchFamily="2" charset="0"/>
              <a:buChar char="―"/>
              <a:defRPr>
                <a:solidFill>
                  <a:schemeClr val="bg2">
                    <a:lumMod val="25000"/>
                  </a:schemeClr>
                </a:solidFill>
              </a:defRPr>
            </a:lvl2pPr>
            <a:lvl3pPr marL="1143000" indent="-228600">
              <a:buClr>
                <a:srgbClr val="153F66"/>
              </a:buClr>
              <a:buFont typeface="Arial" panose="020B0604020202020204" pitchFamily="34" charset="0"/>
              <a:buChar char="•"/>
              <a:defRPr>
                <a:solidFill>
                  <a:schemeClr val="bg2">
                    <a:lumMod val="25000"/>
                  </a:schemeClr>
                </a:solidFill>
              </a:defRPr>
            </a:lvl3pPr>
            <a:lvl4pPr marL="1657350" indent="-285750">
              <a:buClr>
                <a:schemeClr val="tx1">
                  <a:lumMod val="50000"/>
                  <a:lumOff val="50000"/>
                </a:schemeClr>
              </a:buClr>
              <a:buFont typeface="Roboto" panose="02000000000000000000" pitchFamily="2" charset="0"/>
              <a:buChar cha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48935EE-2A17-495E-B502-44A53FDBC72A}"/>
              </a:ext>
            </a:extLst>
          </p:cNvPr>
          <p:cNvSpPr>
            <a:spLocks noGrp="1"/>
          </p:cNvSpPr>
          <p:nvPr>
            <p:ph type="sldNum" sz="quarter" idx="12"/>
          </p:nvPr>
        </p:nvSpPr>
        <p:spPr>
          <a:xfrm>
            <a:off x="11544946" y="6472601"/>
            <a:ext cx="494605" cy="232756"/>
          </a:xfrm>
          <a:prstGeom prst="rect">
            <a:avLst/>
          </a:prstGeom>
        </p:spPr>
        <p:txBody>
          <a:bodyPr/>
          <a:lstStyle>
            <a:lvl1pPr>
              <a:defRPr sz="1400">
                <a:solidFill>
                  <a:schemeClr val="bg2"/>
                </a:solidFill>
                <a:latin typeface="Roboto" panose="02000000000000000000" pitchFamily="2" charset="0"/>
                <a:ea typeface="Roboto" panose="02000000000000000000" pitchFamily="2" charset="0"/>
              </a:defRPr>
            </a:lvl1pPr>
          </a:lstStyle>
          <a:p>
            <a:fld id="{57C36EE3-BF7C-4A23-91C5-90F38871A87D}" type="slidenum">
              <a:rPr lang="en-US" smtClean="0"/>
              <a:pPr/>
              <a:t>‹#›</a:t>
            </a:fld>
            <a:endParaRPr lang="en-US"/>
          </a:p>
        </p:txBody>
      </p:sp>
      <p:sp>
        <p:nvSpPr>
          <p:cNvPr id="14" name="Footer Placeholder 4">
            <a:extLst>
              <a:ext uri="{FF2B5EF4-FFF2-40B4-BE49-F238E27FC236}">
                <a16:creationId xmlns:a16="http://schemas.microsoft.com/office/drawing/2014/main" id="{7473AA34-1DD7-4D7A-A3C7-F9F124C71F46}"/>
              </a:ext>
            </a:extLst>
          </p:cNvPr>
          <p:cNvSpPr>
            <a:spLocks noGrp="1"/>
          </p:cNvSpPr>
          <p:nvPr>
            <p:ph type="ftr" sz="quarter" idx="11"/>
          </p:nvPr>
        </p:nvSpPr>
        <p:spPr>
          <a:xfrm>
            <a:off x="3692398" y="6349309"/>
            <a:ext cx="4301678" cy="365125"/>
          </a:xfrm>
          <a:prstGeom prst="rect">
            <a:avLst/>
          </a:prstGeom>
        </p:spPr>
        <p:txBody>
          <a:bodyPr/>
          <a:lstStyle>
            <a:defPPr>
              <a:defRPr lang="en-US"/>
            </a:defPPr>
            <a:lvl1pPr marL="0" algn="l" defTabSz="914400" rtl="0" eaLnBrk="1" latinLnBrk="0" hangingPunct="1">
              <a:defRPr sz="1800" kern="1200">
                <a:solidFill>
                  <a:schemeClr val="bg2"/>
                </a:solidFill>
                <a:latin typeface="Roboto" panose="02000000000000000000" pitchFamily="2" charset="0"/>
                <a:ea typeface="Roboto" panose="02000000000000000000"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Title of the Presentation Here</a:t>
            </a:r>
          </a:p>
        </p:txBody>
      </p:sp>
      <p:pic>
        <p:nvPicPr>
          <p:cNvPr id="18" name="Graphic 17">
            <a:extLst>
              <a:ext uri="{FF2B5EF4-FFF2-40B4-BE49-F238E27FC236}">
                <a16:creationId xmlns:a16="http://schemas.microsoft.com/office/drawing/2014/main" id="{0B70A2E5-75D8-4723-BB53-9F18E82050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0" y="1139072"/>
            <a:ext cx="10515600" cy="139465"/>
          </a:xfrm>
          <a:prstGeom prst="rect">
            <a:avLst/>
          </a:prstGeom>
        </p:spPr>
      </p:pic>
      <p:cxnSp>
        <p:nvCxnSpPr>
          <p:cNvPr id="20" name="Straight Connector 19">
            <a:extLst>
              <a:ext uri="{FF2B5EF4-FFF2-40B4-BE49-F238E27FC236}">
                <a16:creationId xmlns:a16="http://schemas.microsoft.com/office/drawing/2014/main" id="{A2E0A261-AD44-4FC7-9A10-883D56E90170}"/>
              </a:ext>
            </a:extLst>
          </p:cNvPr>
          <p:cNvCxnSpPr/>
          <p:nvPr userDrawn="1"/>
        </p:nvCxnSpPr>
        <p:spPr>
          <a:xfrm>
            <a:off x="3313502" y="6349308"/>
            <a:ext cx="0" cy="36512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Graphical user interface, text, application&#10;&#10;Description automatically generated">
            <a:extLst>
              <a:ext uri="{FF2B5EF4-FFF2-40B4-BE49-F238E27FC236}">
                <a16:creationId xmlns:a16="http://schemas.microsoft.com/office/drawing/2014/main" id="{2CA01EC3-DD76-28ED-D529-2A2E9FF807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322" y="5962146"/>
            <a:ext cx="3150854" cy="1061458"/>
          </a:xfrm>
          <a:prstGeom prst="rect">
            <a:avLst/>
          </a:prstGeom>
        </p:spPr>
      </p:pic>
    </p:spTree>
    <p:extLst>
      <p:ext uri="{BB962C8B-B14F-4D97-AF65-F5344CB8AC3E}">
        <p14:creationId xmlns:p14="http://schemas.microsoft.com/office/powerpoint/2010/main" val="2115253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asic content - space sa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26AA-2B5D-49AD-BA2A-48E88EA97258}"/>
              </a:ext>
            </a:extLst>
          </p:cNvPr>
          <p:cNvSpPr>
            <a:spLocks noGrp="1"/>
          </p:cNvSpPr>
          <p:nvPr>
            <p:ph type="title"/>
          </p:nvPr>
        </p:nvSpPr>
        <p:spPr>
          <a:xfrm>
            <a:off x="838200" y="365125"/>
            <a:ext cx="10515600" cy="665653"/>
          </a:xfrm>
          <a:prstGeom prst="rect">
            <a:avLst/>
          </a:prstGeom>
        </p:spPr>
        <p:txBody>
          <a:bodyPr/>
          <a:lstStyle>
            <a:lvl1pPr>
              <a:defRPr>
                <a:solidFill>
                  <a:schemeClr val="bg2">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9EA9EC9-2E14-4C91-AD93-425D8D676996}"/>
              </a:ext>
            </a:extLst>
          </p:cNvPr>
          <p:cNvSpPr>
            <a:spLocks noGrp="1"/>
          </p:cNvSpPr>
          <p:nvPr>
            <p:ph idx="1"/>
          </p:nvPr>
        </p:nvSpPr>
        <p:spPr>
          <a:xfrm>
            <a:off x="838200" y="1579418"/>
            <a:ext cx="10515600" cy="4684655"/>
          </a:xfrm>
          <a:prstGeom prst="rect">
            <a:avLst/>
          </a:prstGeom>
        </p:spPr>
        <p:txBody>
          <a:bodyPr/>
          <a:lstStyle>
            <a:lvl1pPr>
              <a:defRPr>
                <a:solidFill>
                  <a:schemeClr val="bg2">
                    <a:lumMod val="25000"/>
                  </a:schemeClr>
                </a:solidFill>
              </a:defRPr>
            </a:lvl1pPr>
            <a:lvl2pPr marL="685800" indent="-365760">
              <a:buClr>
                <a:schemeClr val="tx1">
                  <a:lumMod val="90000"/>
                  <a:lumOff val="10000"/>
                </a:schemeClr>
              </a:buClr>
              <a:buFont typeface="Roboto" panose="02000000000000000000" pitchFamily="2" charset="0"/>
              <a:buChar char="―"/>
              <a:defRPr>
                <a:solidFill>
                  <a:schemeClr val="bg2">
                    <a:lumMod val="25000"/>
                  </a:schemeClr>
                </a:solidFill>
              </a:defRPr>
            </a:lvl2pPr>
            <a:lvl3pPr marL="1143000" indent="-228600">
              <a:buClr>
                <a:srgbClr val="153F66"/>
              </a:buClr>
              <a:buFont typeface="Arial" panose="020B0604020202020204" pitchFamily="34" charset="0"/>
              <a:buChar char="•"/>
              <a:defRPr>
                <a:solidFill>
                  <a:schemeClr val="bg2">
                    <a:lumMod val="25000"/>
                  </a:schemeClr>
                </a:solidFill>
              </a:defRPr>
            </a:lvl3pPr>
            <a:lvl4pPr marL="1657350" indent="-285750">
              <a:buClr>
                <a:schemeClr val="tx1">
                  <a:lumMod val="50000"/>
                  <a:lumOff val="50000"/>
                </a:schemeClr>
              </a:buClr>
              <a:buFont typeface="Roboto" panose="02000000000000000000" pitchFamily="2" charset="0"/>
              <a:buChar cha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48935EE-2A17-495E-B502-44A53FDBC72A}"/>
              </a:ext>
            </a:extLst>
          </p:cNvPr>
          <p:cNvSpPr>
            <a:spLocks noGrp="1"/>
          </p:cNvSpPr>
          <p:nvPr>
            <p:ph type="sldNum" sz="quarter" idx="12"/>
          </p:nvPr>
        </p:nvSpPr>
        <p:spPr>
          <a:xfrm>
            <a:off x="11586510" y="6553795"/>
            <a:ext cx="494605" cy="232756"/>
          </a:xfrm>
          <a:prstGeom prst="rect">
            <a:avLst/>
          </a:prstGeom>
        </p:spPr>
        <p:txBody>
          <a:bodyPr/>
          <a:lstStyle>
            <a:lvl1pPr>
              <a:defRPr sz="1100">
                <a:solidFill>
                  <a:schemeClr val="tx1">
                    <a:lumMod val="50000"/>
                    <a:lumOff val="50000"/>
                  </a:schemeClr>
                </a:solidFill>
                <a:latin typeface="Roboto" panose="02000000000000000000" pitchFamily="2" charset="0"/>
                <a:ea typeface="Roboto" panose="02000000000000000000" pitchFamily="2" charset="0"/>
              </a:defRPr>
            </a:lvl1pPr>
          </a:lstStyle>
          <a:p>
            <a:fld id="{57C36EE3-BF7C-4A23-91C5-90F38871A87D}" type="slidenum">
              <a:rPr lang="en-US" smtClean="0"/>
              <a:pPr/>
              <a:t>‹#›</a:t>
            </a:fld>
            <a:endParaRPr lang="en-US"/>
          </a:p>
        </p:txBody>
      </p:sp>
      <p:sp>
        <p:nvSpPr>
          <p:cNvPr id="14" name="Footer Placeholder 4">
            <a:extLst>
              <a:ext uri="{FF2B5EF4-FFF2-40B4-BE49-F238E27FC236}">
                <a16:creationId xmlns:a16="http://schemas.microsoft.com/office/drawing/2014/main" id="{7473AA34-1DD7-4D7A-A3C7-F9F124C71F46}"/>
              </a:ext>
            </a:extLst>
          </p:cNvPr>
          <p:cNvSpPr>
            <a:spLocks noGrp="1"/>
          </p:cNvSpPr>
          <p:nvPr>
            <p:ph type="ftr" sz="quarter" idx="11"/>
          </p:nvPr>
        </p:nvSpPr>
        <p:spPr>
          <a:xfrm>
            <a:off x="2296598" y="6511833"/>
            <a:ext cx="4301678" cy="274718"/>
          </a:xfrm>
          <a:prstGeom prst="rect">
            <a:avLst/>
          </a:prstGeom>
        </p:spPr>
        <p:txBody>
          <a:bodyPr/>
          <a:lstStyle>
            <a:defPPr>
              <a:defRPr lang="en-US"/>
            </a:defPPr>
            <a:lvl1pPr marL="0" algn="l" defTabSz="914400" rtl="0" eaLnBrk="1" latinLnBrk="0" hangingPunct="1">
              <a:defRPr sz="110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Title of the Presentation Here</a:t>
            </a:r>
          </a:p>
        </p:txBody>
      </p:sp>
      <p:pic>
        <p:nvPicPr>
          <p:cNvPr id="18" name="Graphic 17">
            <a:extLst>
              <a:ext uri="{FF2B5EF4-FFF2-40B4-BE49-F238E27FC236}">
                <a16:creationId xmlns:a16="http://schemas.microsoft.com/office/drawing/2014/main" id="{0B70A2E5-75D8-4723-BB53-9F18E82050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0" y="1139072"/>
            <a:ext cx="10515600" cy="139465"/>
          </a:xfrm>
          <a:prstGeom prst="rect">
            <a:avLst/>
          </a:prstGeom>
        </p:spPr>
      </p:pic>
      <p:cxnSp>
        <p:nvCxnSpPr>
          <p:cNvPr id="20" name="Straight Connector 19">
            <a:extLst>
              <a:ext uri="{FF2B5EF4-FFF2-40B4-BE49-F238E27FC236}">
                <a16:creationId xmlns:a16="http://schemas.microsoft.com/office/drawing/2014/main" id="{A2E0A261-AD44-4FC7-9A10-883D56E90170}"/>
              </a:ext>
            </a:extLst>
          </p:cNvPr>
          <p:cNvCxnSpPr>
            <a:cxnSpLocks/>
          </p:cNvCxnSpPr>
          <p:nvPr userDrawn="1"/>
        </p:nvCxnSpPr>
        <p:spPr>
          <a:xfrm>
            <a:off x="2038868" y="6540276"/>
            <a:ext cx="0" cy="20260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46FD8E5A-B122-AF53-D1FD-848FC61632A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55856" y="6516887"/>
            <a:ext cx="1562668" cy="269664"/>
          </a:xfrm>
          <a:prstGeom prst="rect">
            <a:avLst/>
          </a:prstGeom>
        </p:spPr>
      </p:pic>
    </p:spTree>
    <p:extLst>
      <p:ext uri="{BB962C8B-B14F-4D97-AF65-F5344CB8AC3E}">
        <p14:creationId xmlns:p14="http://schemas.microsoft.com/office/powerpoint/2010/main" val="3989771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3A77B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D638C3-9175-4DAC-A32B-9949012EF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4468566"/>
            <a:ext cx="12190992" cy="2389434"/>
          </a:xfrm>
          <a:prstGeom prst="rect">
            <a:avLst/>
          </a:prstGeom>
        </p:spPr>
      </p:pic>
      <p:sp>
        <p:nvSpPr>
          <p:cNvPr id="6" name="Slide Number Placeholder 5">
            <a:extLst>
              <a:ext uri="{FF2B5EF4-FFF2-40B4-BE49-F238E27FC236}">
                <a16:creationId xmlns:a16="http://schemas.microsoft.com/office/drawing/2014/main" id="{248935EE-2A17-495E-B502-44A53FDBC72A}"/>
              </a:ext>
            </a:extLst>
          </p:cNvPr>
          <p:cNvSpPr>
            <a:spLocks noGrp="1"/>
          </p:cNvSpPr>
          <p:nvPr>
            <p:ph type="sldNum" sz="quarter" idx="12"/>
          </p:nvPr>
        </p:nvSpPr>
        <p:spPr>
          <a:xfrm>
            <a:off x="11544946" y="6472601"/>
            <a:ext cx="494605" cy="232756"/>
          </a:xfrm>
          <a:prstGeom prst="rect">
            <a:avLst/>
          </a:prstGeom>
        </p:spPr>
        <p:txBody>
          <a:bodyPr/>
          <a:lstStyle>
            <a:lvl1pPr>
              <a:defRPr sz="1400">
                <a:solidFill>
                  <a:schemeClr val="bg2"/>
                </a:solidFill>
                <a:latin typeface="Roboto" panose="02000000000000000000" pitchFamily="2" charset="0"/>
                <a:ea typeface="Roboto" panose="02000000000000000000" pitchFamily="2" charset="0"/>
              </a:defRPr>
            </a:lvl1pPr>
          </a:lstStyle>
          <a:p>
            <a:fld id="{57C36EE3-BF7C-4A23-91C5-90F38871A87D}" type="slidenum">
              <a:rPr lang="en-US" smtClean="0"/>
              <a:pPr/>
              <a:t>‹#›</a:t>
            </a:fld>
            <a:endParaRPr lang="en-US"/>
          </a:p>
        </p:txBody>
      </p:sp>
      <p:sp>
        <p:nvSpPr>
          <p:cNvPr id="16" name="Content Placeholder 2">
            <a:extLst>
              <a:ext uri="{FF2B5EF4-FFF2-40B4-BE49-F238E27FC236}">
                <a16:creationId xmlns:a16="http://schemas.microsoft.com/office/drawing/2014/main" id="{52A9377E-B80F-4FC7-8FDB-4EEB461472B6}"/>
              </a:ext>
            </a:extLst>
          </p:cNvPr>
          <p:cNvSpPr>
            <a:spLocks noGrp="1"/>
          </p:cNvSpPr>
          <p:nvPr>
            <p:ph idx="1"/>
          </p:nvPr>
        </p:nvSpPr>
        <p:spPr>
          <a:xfrm>
            <a:off x="3662048" y="3025672"/>
            <a:ext cx="4867899" cy="945466"/>
          </a:xfrm>
          <a:prstGeom prst="rect">
            <a:avLst/>
          </a:prstGeom>
        </p:spPr>
        <p:txBody>
          <a:bodyPr/>
          <a:lstStyle>
            <a:lvl1pPr marL="0" indent="0" algn="ctr">
              <a:buNone/>
              <a:defRPr sz="4400">
                <a:solidFill>
                  <a:schemeClr val="bg1"/>
                </a:solidFill>
              </a:defRPr>
            </a:lvl1pPr>
            <a:lvl2pPr marL="320040" indent="0" algn="ctr">
              <a:buClr>
                <a:schemeClr val="tx1">
                  <a:lumMod val="90000"/>
                  <a:lumOff val="10000"/>
                </a:schemeClr>
              </a:buClr>
              <a:buFont typeface="Roboto" panose="02000000000000000000" pitchFamily="2" charset="0"/>
              <a:buNone/>
              <a:defRPr>
                <a:solidFill>
                  <a:schemeClr val="bg1"/>
                </a:solidFill>
              </a:defRPr>
            </a:lvl2pPr>
            <a:lvl3pPr marL="914400" indent="0" algn="ctr">
              <a:buClr>
                <a:srgbClr val="153F66"/>
              </a:buClr>
              <a:buFont typeface="Arial" panose="020B0604020202020204" pitchFamily="34" charset="0"/>
              <a:buNone/>
              <a:defRPr>
                <a:solidFill>
                  <a:schemeClr val="bg1"/>
                </a:solidFill>
              </a:defRPr>
            </a:lvl3pPr>
            <a:lvl4pPr marL="1371600" indent="0" algn="ctr">
              <a:buClr>
                <a:schemeClr val="tx1">
                  <a:lumMod val="50000"/>
                  <a:lumOff val="50000"/>
                </a:schemeClr>
              </a:buClr>
              <a:buFont typeface="Roboto" panose="02000000000000000000" pitchFamily="2" charset="0"/>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pic>
        <p:nvPicPr>
          <p:cNvPr id="7" name="Picture 6" descr="Graphical user interface, text, application&#10;&#10;Description automatically generated">
            <a:extLst>
              <a:ext uri="{FF2B5EF4-FFF2-40B4-BE49-F238E27FC236}">
                <a16:creationId xmlns:a16="http://schemas.microsoft.com/office/drawing/2014/main" id="{71039A52-3A15-96B9-A154-89E6F04882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238" y="4729713"/>
            <a:ext cx="5864543" cy="1975644"/>
          </a:xfrm>
          <a:prstGeom prst="rect">
            <a:avLst/>
          </a:prstGeom>
        </p:spPr>
      </p:pic>
    </p:spTree>
    <p:extLst>
      <p:ext uri="{BB962C8B-B14F-4D97-AF65-F5344CB8AC3E}">
        <p14:creationId xmlns:p14="http://schemas.microsoft.com/office/powerpoint/2010/main" val="4077456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234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2875B5"/>
        </a:buClr>
        <a:buFont typeface="Wingdings" panose="05000000000000000000" pitchFamily="2" charset="2"/>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008B7D"/>
        </a:buClr>
        <a:buFont typeface="Wingdings" panose="05000000000000000000" pitchFamily="2" charset="2"/>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854D98"/>
        </a:buClr>
        <a:buFont typeface="Wingdings" panose="05000000000000000000" pitchFamily="2" charset="2"/>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57350" indent="-285750" algn="l" defTabSz="914400" rtl="0" eaLnBrk="1" latinLnBrk="0" hangingPunct="1">
        <a:lnSpc>
          <a:spcPct val="90000"/>
        </a:lnSpc>
        <a:spcBef>
          <a:spcPts val="500"/>
        </a:spcBef>
        <a:buClr>
          <a:srgbClr val="A43A57"/>
        </a:buClr>
        <a:buFont typeface="Wingdings" panose="05000000000000000000" pitchFamily="2" charset="2"/>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114550" indent="-28575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pixabay.com/en/iphone-smartphone-3d-render-mobile-2470314/"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image" Target="../media/image46.emf"/></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sv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sv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2564D7-E1FE-60F1-DAB1-F922B6337440}"/>
              </a:ext>
            </a:extLst>
          </p:cNvPr>
          <p:cNvSpPr>
            <a:spLocks noGrp="1"/>
          </p:cNvSpPr>
          <p:nvPr>
            <p:ph type="body" sz="quarter" idx="13"/>
          </p:nvPr>
        </p:nvSpPr>
        <p:spPr/>
        <p:txBody>
          <a:bodyPr/>
          <a:lstStyle/>
          <a:p>
            <a:r>
              <a:rPr lang="en-US" dirty="0"/>
              <a:t>2024 ARHOME Strategic Plan</a:t>
            </a:r>
          </a:p>
        </p:txBody>
      </p:sp>
      <p:sp>
        <p:nvSpPr>
          <p:cNvPr id="2" name="Text Placeholder 1">
            <a:extLst>
              <a:ext uri="{FF2B5EF4-FFF2-40B4-BE49-F238E27FC236}">
                <a16:creationId xmlns:a16="http://schemas.microsoft.com/office/drawing/2014/main" id="{B273E3AF-82D9-624F-365E-66E6F5D85D67}"/>
              </a:ext>
            </a:extLst>
          </p:cNvPr>
          <p:cNvSpPr>
            <a:spLocks noGrp="1"/>
          </p:cNvSpPr>
          <p:nvPr>
            <p:ph type="body" sz="quarter" idx="14"/>
          </p:nvPr>
        </p:nvSpPr>
        <p:spPr>
          <a:xfrm>
            <a:off x="964774" y="2474133"/>
            <a:ext cx="6839857" cy="670126"/>
          </a:xfrm>
        </p:spPr>
        <p:txBody>
          <a:bodyPr/>
          <a:lstStyle/>
          <a:p>
            <a:r>
              <a:rPr lang="en-US" sz="1800" dirty="0"/>
              <a:t>Laurin Dixon, Lead Executive-Medicare &amp; Medicaid Products</a:t>
            </a:r>
          </a:p>
          <a:p>
            <a:r>
              <a:rPr lang="en-US" sz="1800" dirty="0"/>
              <a:t>Matthew Vannatta, Vice-President-Government Programs and Enterprise Analytics</a:t>
            </a:r>
          </a:p>
        </p:txBody>
      </p:sp>
      <p:sp>
        <p:nvSpPr>
          <p:cNvPr id="6" name="Text Placeholder 5">
            <a:extLst>
              <a:ext uri="{FF2B5EF4-FFF2-40B4-BE49-F238E27FC236}">
                <a16:creationId xmlns:a16="http://schemas.microsoft.com/office/drawing/2014/main" id="{D7611BE0-A9FC-DE07-3DCD-FF78C12ED8B0}"/>
              </a:ext>
            </a:extLst>
          </p:cNvPr>
          <p:cNvSpPr>
            <a:spLocks noGrp="1"/>
          </p:cNvSpPr>
          <p:nvPr>
            <p:ph type="body" sz="quarter" idx="15"/>
          </p:nvPr>
        </p:nvSpPr>
        <p:spPr/>
        <p:txBody>
          <a:bodyPr/>
          <a:lstStyle/>
          <a:p>
            <a:r>
              <a:rPr lang="en-US"/>
              <a:t>December 15, 2023</a:t>
            </a:r>
          </a:p>
        </p:txBody>
      </p:sp>
    </p:spTree>
    <p:extLst>
      <p:ext uri="{BB962C8B-B14F-4D97-AF65-F5344CB8AC3E}">
        <p14:creationId xmlns:p14="http://schemas.microsoft.com/office/powerpoint/2010/main" val="469309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42A09-3ADE-779D-DB93-C13B59B31D18}"/>
              </a:ext>
            </a:extLst>
          </p:cNvPr>
          <p:cNvSpPr>
            <a:spLocks noGrp="1"/>
          </p:cNvSpPr>
          <p:nvPr>
            <p:ph type="title"/>
          </p:nvPr>
        </p:nvSpPr>
        <p:spPr/>
        <p:txBody>
          <a:bodyPr/>
          <a:lstStyle/>
          <a:p>
            <a:r>
              <a:rPr lang="en-US"/>
              <a:t>Case Management and Social Work</a:t>
            </a:r>
          </a:p>
        </p:txBody>
      </p:sp>
      <p:graphicFrame>
        <p:nvGraphicFramePr>
          <p:cNvPr id="7" name="Content Placeholder 2">
            <a:extLst>
              <a:ext uri="{FF2B5EF4-FFF2-40B4-BE49-F238E27FC236}">
                <a16:creationId xmlns:a16="http://schemas.microsoft.com/office/drawing/2014/main" id="{E77912BC-E7A1-6A9E-67D7-7211F953158E}"/>
              </a:ext>
            </a:extLst>
          </p:cNvPr>
          <p:cNvGraphicFramePr>
            <a:graphicFrameLocks noGrp="1"/>
          </p:cNvGraphicFramePr>
          <p:nvPr>
            <p:ph idx="1"/>
            <p:extLst>
              <p:ext uri="{D42A27DB-BD31-4B8C-83A1-F6EECF244321}">
                <p14:modId xmlns:p14="http://schemas.microsoft.com/office/powerpoint/2010/main" val="2878334412"/>
              </p:ext>
            </p:extLst>
          </p:nvPr>
        </p:nvGraphicFramePr>
        <p:xfrm>
          <a:off x="2873188" y="1536564"/>
          <a:ext cx="10515600" cy="4247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E64B154-90B0-8410-3415-58C6CC707372}"/>
              </a:ext>
            </a:extLst>
          </p:cNvPr>
          <p:cNvSpPr>
            <a:spLocks noGrp="1"/>
          </p:cNvSpPr>
          <p:nvPr>
            <p:ph type="sldNum" sz="quarter" idx="12"/>
          </p:nvPr>
        </p:nvSpPr>
        <p:spPr/>
        <p:txBody>
          <a:bodyPr/>
          <a:lstStyle/>
          <a:p>
            <a:fld id="{57C36EE3-BF7C-4A23-91C5-90F38871A87D}" type="slidenum">
              <a:rPr lang="en-US" smtClean="0"/>
              <a:pPr/>
              <a:t>10</a:t>
            </a:fld>
            <a:endParaRPr lang="en-US"/>
          </a:p>
        </p:txBody>
      </p:sp>
      <p:sp>
        <p:nvSpPr>
          <p:cNvPr id="6" name="TextBox 5">
            <a:extLst>
              <a:ext uri="{FF2B5EF4-FFF2-40B4-BE49-F238E27FC236}">
                <a16:creationId xmlns:a16="http://schemas.microsoft.com/office/drawing/2014/main" id="{38F17481-5484-2630-72E3-DB275DC63874}"/>
              </a:ext>
            </a:extLst>
          </p:cNvPr>
          <p:cNvSpPr txBox="1"/>
          <p:nvPr/>
        </p:nvSpPr>
        <p:spPr>
          <a:xfrm>
            <a:off x="864698" y="1362836"/>
            <a:ext cx="5181600" cy="5109091"/>
          </a:xfrm>
          <a:prstGeom prst="rect">
            <a:avLst/>
          </a:prstGeom>
          <a:noFill/>
        </p:spPr>
        <p:txBody>
          <a:bodyPr wrap="square" rtlCol="0">
            <a:spAutoFit/>
          </a:bodyPr>
          <a:lstStyle/>
          <a:p>
            <a:pPr marL="285750" indent="-285750">
              <a:buFont typeface="Arial" panose="020B0604020202020204" pitchFamily="34" charset="0"/>
              <a:buChar char="•"/>
            </a:pPr>
            <a:r>
              <a:rPr lang="en-US" sz="1400" b="0" i="0">
                <a:solidFill>
                  <a:srgbClr val="333333"/>
                </a:solidFill>
                <a:effectLst/>
                <a:latin typeface="Roboto" panose="02000000000000000000" pitchFamily="2" charset="0"/>
                <a:ea typeface="Roboto" panose="02000000000000000000" pitchFamily="2" charset="0"/>
              </a:rPr>
              <a:t>Case management is a cooperative process between members, their families, their doctors and nurses, and their health insurance company. </a:t>
            </a:r>
          </a:p>
          <a:p>
            <a:endParaRPr lang="en-US" sz="1400" b="0" i="0">
              <a:solidFill>
                <a:srgbClr val="333333"/>
              </a:solidFill>
              <a:effectLst/>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sz="1400" b="0" i="0">
                <a:solidFill>
                  <a:srgbClr val="333333"/>
                </a:solidFill>
                <a:effectLst/>
                <a:latin typeface="Roboto" panose="02000000000000000000" pitchFamily="2" charset="0"/>
                <a:ea typeface="Roboto" panose="02000000000000000000" pitchFamily="2" charset="0"/>
              </a:rPr>
              <a:t>Case managers assess, </a:t>
            </a:r>
            <a:r>
              <a:rPr lang="en-US" sz="1400" b="0" i="0">
                <a:effectLst/>
                <a:latin typeface="Roboto" panose="02000000000000000000" pitchFamily="2" charset="0"/>
                <a:ea typeface="Roboto" panose="02000000000000000000" pitchFamily="2" charset="0"/>
              </a:rPr>
              <a:t>plan</a:t>
            </a:r>
            <a:r>
              <a:rPr lang="en-US" sz="1400" b="0" i="0">
                <a:solidFill>
                  <a:srgbClr val="333333"/>
                </a:solidFill>
                <a:effectLst/>
                <a:latin typeface="Roboto" panose="02000000000000000000" pitchFamily="2" charset="0"/>
                <a:ea typeface="Roboto" panose="02000000000000000000" pitchFamily="2" charset="0"/>
              </a:rPr>
              <a:t>, facilitate, and advocate for options and services designed to meet the member's health-care needs through communication and available resources to promote cost effective outcomes.</a:t>
            </a:r>
          </a:p>
          <a:p>
            <a:pPr marL="285750" indent="-285750">
              <a:buFont typeface="Arial" panose="020B0604020202020204" pitchFamily="34" charset="0"/>
              <a:buChar char="•"/>
            </a:pPr>
            <a:endParaRPr lang="en-US" sz="1400">
              <a:solidFill>
                <a:srgbClr val="333333"/>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sz="1400">
                <a:solidFill>
                  <a:srgbClr val="333333"/>
                </a:solidFill>
                <a:latin typeface="Roboto" panose="02000000000000000000" pitchFamily="2" charset="0"/>
                <a:ea typeface="Roboto" panose="02000000000000000000" pitchFamily="2" charset="0"/>
              </a:rPr>
              <a:t>Our c</a:t>
            </a:r>
            <a:r>
              <a:rPr lang="en-US" sz="1400" b="0" i="0">
                <a:solidFill>
                  <a:srgbClr val="333333"/>
                </a:solidFill>
                <a:effectLst/>
                <a:latin typeface="Roboto" panose="02000000000000000000" pitchFamily="2" charset="0"/>
                <a:ea typeface="Roboto" panose="02000000000000000000" pitchFamily="2" charset="0"/>
              </a:rPr>
              <a:t>ase management program focuses on members with multiple chronic conditions such as </a:t>
            </a:r>
            <a:r>
              <a:rPr lang="en-US" sz="1400">
                <a:latin typeface="Roboto" panose="02000000000000000000" pitchFamily="2" charset="0"/>
                <a:ea typeface="Roboto" panose="02000000000000000000" pitchFamily="2" charset="0"/>
              </a:rPr>
              <a:t>diabetes, asthma, congestive heart failure, chronic obstructive pulmonary disease, coronary artery disease, and renal disease</a:t>
            </a:r>
          </a:p>
          <a:p>
            <a:endParaRPr lang="en-US" sz="1400" b="0" i="0">
              <a:solidFill>
                <a:srgbClr val="333333"/>
              </a:solidFill>
              <a:effectLst/>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sz="1400">
                <a:solidFill>
                  <a:srgbClr val="333333"/>
                </a:solidFill>
                <a:latin typeface="Roboto" panose="02000000000000000000" pitchFamily="2" charset="0"/>
                <a:ea typeface="Roboto" panose="02000000000000000000" pitchFamily="2" charset="0"/>
              </a:rPr>
              <a:t>Social work </a:t>
            </a:r>
            <a:r>
              <a:rPr lang="en-US" sz="1400">
                <a:latin typeface="Roboto" panose="02000000000000000000" pitchFamily="2" charset="0"/>
                <a:ea typeface="Roboto" panose="02000000000000000000" pitchFamily="2" charset="0"/>
              </a:rPr>
              <a:t>is integrated into our case management services when the member has social determinants of health along with physical and/or behavioral health needs.</a:t>
            </a:r>
          </a:p>
          <a:p>
            <a:endParaRPr lang="en-US" sz="140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sz="1400">
                <a:latin typeface="Roboto" panose="02000000000000000000" pitchFamily="2" charset="0"/>
                <a:ea typeface="Roboto" panose="02000000000000000000" pitchFamily="2" charset="0"/>
              </a:rPr>
              <a:t>Social workers connect members with local resources when needs exist such as food, transportation, housing, and more. </a:t>
            </a:r>
          </a:p>
          <a:p>
            <a:pPr marL="285750" indent="-285750">
              <a:buFont typeface="Arial" panose="020B0604020202020204" pitchFamily="34" charset="0"/>
              <a:buChar char="•"/>
            </a:pPr>
            <a:endParaRPr lang="en-US" sz="1400" b="0" i="0">
              <a:solidFill>
                <a:srgbClr val="333333"/>
              </a:solidFill>
              <a:effectLst/>
              <a:latin typeface="Roboto" panose="02000000000000000000" pitchFamily="2" charset="0"/>
            </a:endParaRPr>
          </a:p>
          <a:p>
            <a:endParaRPr lang="en-US"/>
          </a:p>
        </p:txBody>
      </p:sp>
      <p:sp>
        <p:nvSpPr>
          <p:cNvPr id="9" name="TextBox 8">
            <a:extLst>
              <a:ext uri="{FF2B5EF4-FFF2-40B4-BE49-F238E27FC236}">
                <a16:creationId xmlns:a16="http://schemas.microsoft.com/office/drawing/2014/main" id="{7A2F3A9B-26CE-5A7B-5A2C-6DF4403D17B7}"/>
              </a:ext>
            </a:extLst>
          </p:cNvPr>
          <p:cNvSpPr txBox="1"/>
          <p:nvPr/>
        </p:nvSpPr>
        <p:spPr>
          <a:xfrm>
            <a:off x="6124771" y="1572990"/>
            <a:ext cx="4012434" cy="307777"/>
          </a:xfrm>
          <a:prstGeom prst="rect">
            <a:avLst/>
          </a:prstGeom>
          <a:noFill/>
        </p:spPr>
        <p:txBody>
          <a:bodyPr wrap="square" rtlCol="0">
            <a:spAutoFit/>
          </a:bodyPr>
          <a:lstStyle/>
          <a:p>
            <a:r>
              <a:rPr lang="en-US" sz="1400">
                <a:ln>
                  <a:solidFill>
                    <a:schemeClr val="accent1">
                      <a:hueOff val="0"/>
                      <a:satOff val="0"/>
                      <a:lumOff val="0"/>
                    </a:schemeClr>
                  </a:solidFill>
                </a:ln>
              </a:rPr>
              <a:t>Value-added benefits of ABCBS Case Management</a:t>
            </a:r>
            <a:r>
              <a:rPr lang="en-US" sz="1400"/>
              <a:t>:</a:t>
            </a:r>
          </a:p>
        </p:txBody>
      </p:sp>
      <p:pic>
        <p:nvPicPr>
          <p:cNvPr id="12" name="Picture 11">
            <a:extLst>
              <a:ext uri="{FF2B5EF4-FFF2-40B4-BE49-F238E27FC236}">
                <a16:creationId xmlns:a16="http://schemas.microsoft.com/office/drawing/2014/main" id="{27333C6B-B009-A2FC-0B09-1588EDAD0D46}"/>
              </a:ext>
            </a:extLst>
          </p:cNvPr>
          <p:cNvPicPr>
            <a:picLocks noChangeAspect="1"/>
          </p:cNvPicPr>
          <p:nvPr/>
        </p:nvPicPr>
        <p:blipFill>
          <a:blip r:embed="rId7"/>
          <a:stretch>
            <a:fillRect/>
          </a:stretch>
        </p:blipFill>
        <p:spPr>
          <a:xfrm>
            <a:off x="10215185" y="4035327"/>
            <a:ext cx="1678072" cy="1883813"/>
          </a:xfrm>
          <a:prstGeom prst="rect">
            <a:avLst/>
          </a:prstGeom>
        </p:spPr>
      </p:pic>
    </p:spTree>
    <p:extLst>
      <p:ext uri="{BB962C8B-B14F-4D97-AF65-F5344CB8AC3E}">
        <p14:creationId xmlns:p14="http://schemas.microsoft.com/office/powerpoint/2010/main" val="2953582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21000CFE-9D34-F04A-2545-1762021B928E}"/>
              </a:ext>
            </a:extLst>
          </p:cNvPr>
          <p:cNvSpPr/>
          <p:nvPr/>
        </p:nvSpPr>
        <p:spPr>
          <a:xfrm>
            <a:off x="6586692" y="5249068"/>
            <a:ext cx="4710244" cy="5486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60450471-1DC0-E607-3F0B-DE85F58612E5}"/>
              </a:ext>
            </a:extLst>
          </p:cNvPr>
          <p:cNvSpPr/>
          <p:nvPr/>
        </p:nvSpPr>
        <p:spPr>
          <a:xfrm>
            <a:off x="7116626" y="4424866"/>
            <a:ext cx="4710244" cy="5486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BA23D29E-C78A-53F2-8ACD-A183CDD595E6}"/>
              </a:ext>
            </a:extLst>
          </p:cNvPr>
          <p:cNvSpPr/>
          <p:nvPr/>
        </p:nvSpPr>
        <p:spPr>
          <a:xfrm>
            <a:off x="7245940" y="3649850"/>
            <a:ext cx="4710244" cy="5486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1717A7A9-B9BD-A81C-058F-3866062EB08F}"/>
              </a:ext>
            </a:extLst>
          </p:cNvPr>
          <p:cNvSpPr/>
          <p:nvPr/>
        </p:nvSpPr>
        <p:spPr>
          <a:xfrm>
            <a:off x="7304497" y="2860358"/>
            <a:ext cx="4710244" cy="5486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5D3F5FC9-99E4-64B7-1CAF-9172C1BDC5A9}"/>
              </a:ext>
            </a:extLst>
          </p:cNvPr>
          <p:cNvSpPr/>
          <p:nvPr/>
        </p:nvSpPr>
        <p:spPr>
          <a:xfrm>
            <a:off x="7074154" y="2128782"/>
            <a:ext cx="4710244" cy="5486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4B243816-9939-CFB5-F8AC-9414489771A5}"/>
              </a:ext>
            </a:extLst>
          </p:cNvPr>
          <p:cNvSpPr/>
          <p:nvPr/>
        </p:nvSpPr>
        <p:spPr>
          <a:xfrm>
            <a:off x="6457361" y="1395167"/>
            <a:ext cx="4710244" cy="5486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4B466AF-8077-58D1-1583-2BE32363F2D8}"/>
              </a:ext>
            </a:extLst>
          </p:cNvPr>
          <p:cNvSpPr/>
          <p:nvPr/>
        </p:nvSpPr>
        <p:spPr>
          <a:xfrm>
            <a:off x="2743919" y="1313932"/>
            <a:ext cx="4619134" cy="4693757"/>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Pentagon 23">
            <a:extLst>
              <a:ext uri="{FF2B5EF4-FFF2-40B4-BE49-F238E27FC236}">
                <a16:creationId xmlns:a16="http://schemas.microsoft.com/office/drawing/2014/main" id="{0DF31EBA-3D20-3A1B-C9E8-ED3E82775A30}"/>
              </a:ext>
            </a:extLst>
          </p:cNvPr>
          <p:cNvSpPr/>
          <p:nvPr/>
        </p:nvSpPr>
        <p:spPr>
          <a:xfrm>
            <a:off x="1668544" y="2296815"/>
            <a:ext cx="3428704" cy="236857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D05316-2802-2177-620F-160371F3A606}"/>
              </a:ext>
            </a:extLst>
          </p:cNvPr>
          <p:cNvSpPr>
            <a:spLocks noGrp="1"/>
          </p:cNvSpPr>
          <p:nvPr>
            <p:ph type="title"/>
          </p:nvPr>
        </p:nvSpPr>
        <p:spPr/>
        <p:txBody>
          <a:bodyPr/>
          <a:lstStyle/>
          <a:p>
            <a:r>
              <a:rPr lang="en-US"/>
              <a:t>Nurse24</a:t>
            </a:r>
          </a:p>
        </p:txBody>
      </p:sp>
      <p:sp>
        <p:nvSpPr>
          <p:cNvPr id="4" name="Slide Number Placeholder 3">
            <a:extLst>
              <a:ext uri="{FF2B5EF4-FFF2-40B4-BE49-F238E27FC236}">
                <a16:creationId xmlns:a16="http://schemas.microsoft.com/office/drawing/2014/main" id="{6D1EAC20-62DC-BDEA-F17C-F580D56E6BCB}"/>
              </a:ext>
            </a:extLst>
          </p:cNvPr>
          <p:cNvSpPr>
            <a:spLocks noGrp="1"/>
          </p:cNvSpPr>
          <p:nvPr>
            <p:ph type="sldNum" sz="quarter" idx="12"/>
          </p:nvPr>
        </p:nvSpPr>
        <p:spPr/>
        <p:txBody>
          <a:bodyPr/>
          <a:lstStyle/>
          <a:p>
            <a:fld id="{57C36EE3-BF7C-4A23-91C5-90F38871A87D}" type="slidenum">
              <a:rPr lang="en-US" smtClean="0"/>
              <a:pPr/>
              <a:t>11</a:t>
            </a:fld>
            <a:endParaRPr lang="en-US"/>
          </a:p>
        </p:txBody>
      </p:sp>
      <p:pic>
        <p:nvPicPr>
          <p:cNvPr id="6" name="Picture 5">
            <a:extLst>
              <a:ext uri="{FF2B5EF4-FFF2-40B4-BE49-F238E27FC236}">
                <a16:creationId xmlns:a16="http://schemas.microsoft.com/office/drawing/2014/main" id="{3C9406D2-8AE3-C9F8-48FE-52760B475B85}"/>
              </a:ext>
            </a:extLst>
          </p:cNvPr>
          <p:cNvPicPr>
            <a:picLocks noChangeAspect="1"/>
          </p:cNvPicPr>
          <p:nvPr/>
        </p:nvPicPr>
        <p:blipFill>
          <a:blip r:embed="rId2"/>
          <a:stretch>
            <a:fillRect/>
          </a:stretch>
        </p:blipFill>
        <p:spPr>
          <a:xfrm>
            <a:off x="4352207" y="1900562"/>
            <a:ext cx="3182632" cy="3394065"/>
          </a:xfrm>
          <a:prstGeom prst="ellipse">
            <a:avLst/>
          </a:prstGeom>
          <a:ln>
            <a:noFill/>
          </a:ln>
          <a:effectLst>
            <a:softEdge rad="112500"/>
          </a:effectLst>
        </p:spPr>
      </p:pic>
      <p:pic>
        <p:nvPicPr>
          <p:cNvPr id="9" name="Picture 8" descr="A black and white cell phone&#10;&#10;Description automatically generated">
            <a:extLst>
              <a:ext uri="{FF2B5EF4-FFF2-40B4-BE49-F238E27FC236}">
                <a16:creationId xmlns:a16="http://schemas.microsoft.com/office/drawing/2014/main" id="{A3AF57A2-8D62-427D-BD16-78919B085F8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17817" y="111241"/>
            <a:ext cx="1414819" cy="1061114"/>
          </a:xfrm>
          <a:prstGeom prst="rect">
            <a:avLst/>
          </a:prstGeom>
        </p:spPr>
      </p:pic>
      <p:sp>
        <p:nvSpPr>
          <p:cNvPr id="3" name="TextBox 2">
            <a:extLst>
              <a:ext uri="{FF2B5EF4-FFF2-40B4-BE49-F238E27FC236}">
                <a16:creationId xmlns:a16="http://schemas.microsoft.com/office/drawing/2014/main" id="{5235F975-ED88-0DBC-A767-5F8B5E78C771}"/>
              </a:ext>
            </a:extLst>
          </p:cNvPr>
          <p:cNvSpPr txBox="1"/>
          <p:nvPr/>
        </p:nvSpPr>
        <p:spPr>
          <a:xfrm>
            <a:off x="3795314" y="390887"/>
            <a:ext cx="5578870" cy="800219"/>
          </a:xfrm>
          <a:prstGeom prst="rect">
            <a:avLst/>
          </a:prstGeom>
          <a:noFill/>
        </p:spPr>
        <p:txBody>
          <a:bodyPr wrap="square" rtlCol="0">
            <a:spAutoFit/>
          </a:bodyPr>
          <a:lstStyle/>
          <a:p>
            <a:r>
              <a:rPr lang="en-US" sz="1400"/>
              <a:t>The Nurse24</a:t>
            </a:r>
            <a:r>
              <a:rPr lang="en-US" sz="1400" baseline="30000"/>
              <a:t>SM </a:t>
            </a:r>
            <a:r>
              <a:rPr lang="en-US" sz="1400"/>
              <a:t>nurse line is free and gives members access to a registered nurse 24 hours a day, 7 days a week, 365 days a year. </a:t>
            </a:r>
          </a:p>
          <a:p>
            <a:endParaRPr lang="en-US"/>
          </a:p>
        </p:txBody>
      </p:sp>
      <p:sp>
        <p:nvSpPr>
          <p:cNvPr id="13" name="TextBox 12">
            <a:extLst>
              <a:ext uri="{FF2B5EF4-FFF2-40B4-BE49-F238E27FC236}">
                <a16:creationId xmlns:a16="http://schemas.microsoft.com/office/drawing/2014/main" id="{4F898E6B-FB1A-257A-59DD-B3DF2BAF9BC5}"/>
              </a:ext>
            </a:extLst>
          </p:cNvPr>
          <p:cNvSpPr txBox="1"/>
          <p:nvPr/>
        </p:nvSpPr>
        <p:spPr>
          <a:xfrm>
            <a:off x="7795651" y="2952304"/>
            <a:ext cx="3352195" cy="307777"/>
          </a:xfrm>
          <a:prstGeom prst="rect">
            <a:avLst/>
          </a:prstGeom>
          <a:noFill/>
        </p:spPr>
        <p:txBody>
          <a:bodyPr wrap="square">
            <a:spAutoFit/>
          </a:bodyPr>
          <a:lstStyle/>
          <a:p>
            <a:pPr lvl="0" algn="ctr">
              <a:lnSpc>
                <a:spcPct val="100000"/>
              </a:lnSpc>
            </a:pPr>
            <a:r>
              <a:rPr lang="en-US" sz="1400">
                <a:solidFill>
                  <a:schemeClr val="bg1"/>
                </a:solidFill>
              </a:rPr>
              <a:t>Home treatment of minor illness and injury</a:t>
            </a:r>
          </a:p>
        </p:txBody>
      </p:sp>
      <p:sp>
        <p:nvSpPr>
          <p:cNvPr id="15" name="TextBox 14">
            <a:extLst>
              <a:ext uri="{FF2B5EF4-FFF2-40B4-BE49-F238E27FC236}">
                <a16:creationId xmlns:a16="http://schemas.microsoft.com/office/drawing/2014/main" id="{CD2ED240-13F9-EADC-8EE6-F1EB9ACC26B6}"/>
              </a:ext>
            </a:extLst>
          </p:cNvPr>
          <p:cNvSpPr txBox="1"/>
          <p:nvPr/>
        </p:nvSpPr>
        <p:spPr>
          <a:xfrm>
            <a:off x="6368523" y="5298549"/>
            <a:ext cx="4779323" cy="523220"/>
          </a:xfrm>
          <a:prstGeom prst="rect">
            <a:avLst/>
          </a:prstGeom>
          <a:noFill/>
        </p:spPr>
        <p:txBody>
          <a:bodyPr wrap="square">
            <a:spAutoFit/>
          </a:bodyPr>
          <a:lstStyle/>
          <a:p>
            <a:pPr lvl="0" algn="ctr">
              <a:lnSpc>
                <a:spcPct val="100000"/>
              </a:lnSpc>
            </a:pPr>
            <a:r>
              <a:rPr lang="en-US" sz="1400">
                <a:solidFill>
                  <a:schemeClr val="bg1"/>
                </a:solidFill>
              </a:rPr>
              <a:t>When to call a health professional and how to effectively communicate with the doctor</a:t>
            </a:r>
          </a:p>
        </p:txBody>
      </p:sp>
      <p:sp>
        <p:nvSpPr>
          <p:cNvPr id="17" name="TextBox 16">
            <a:extLst>
              <a:ext uri="{FF2B5EF4-FFF2-40B4-BE49-F238E27FC236}">
                <a16:creationId xmlns:a16="http://schemas.microsoft.com/office/drawing/2014/main" id="{ED4EA2A2-095B-4E69-953B-D3A288D4C996}"/>
              </a:ext>
            </a:extLst>
          </p:cNvPr>
          <p:cNvSpPr txBox="1"/>
          <p:nvPr/>
        </p:nvSpPr>
        <p:spPr>
          <a:xfrm>
            <a:off x="7509728" y="3785301"/>
            <a:ext cx="3182632" cy="307777"/>
          </a:xfrm>
          <a:prstGeom prst="rect">
            <a:avLst/>
          </a:prstGeom>
          <a:noFill/>
        </p:spPr>
        <p:txBody>
          <a:bodyPr wrap="square">
            <a:spAutoFit/>
          </a:bodyPr>
          <a:lstStyle/>
          <a:p>
            <a:pPr lvl="0" algn="ctr">
              <a:lnSpc>
                <a:spcPct val="100000"/>
              </a:lnSpc>
            </a:pPr>
            <a:r>
              <a:rPr lang="en-US" sz="1400">
                <a:solidFill>
                  <a:schemeClr val="bg1"/>
                </a:solidFill>
              </a:rPr>
              <a:t>How to prepare for doctor visits</a:t>
            </a:r>
          </a:p>
        </p:txBody>
      </p:sp>
      <p:sp>
        <p:nvSpPr>
          <p:cNvPr id="19" name="TextBox 18">
            <a:extLst>
              <a:ext uri="{FF2B5EF4-FFF2-40B4-BE49-F238E27FC236}">
                <a16:creationId xmlns:a16="http://schemas.microsoft.com/office/drawing/2014/main" id="{F5DF2ED7-69CD-0BAA-7CA1-9093F6A0C5E6}"/>
              </a:ext>
            </a:extLst>
          </p:cNvPr>
          <p:cNvSpPr txBox="1"/>
          <p:nvPr/>
        </p:nvSpPr>
        <p:spPr>
          <a:xfrm>
            <a:off x="6561056" y="1461946"/>
            <a:ext cx="4270342" cy="523220"/>
          </a:xfrm>
          <a:prstGeom prst="rect">
            <a:avLst/>
          </a:prstGeom>
          <a:noFill/>
        </p:spPr>
        <p:txBody>
          <a:bodyPr wrap="square">
            <a:spAutoFit/>
          </a:bodyPr>
          <a:lstStyle/>
          <a:p>
            <a:pPr lvl="0" algn="ctr">
              <a:lnSpc>
                <a:spcPct val="100000"/>
              </a:lnSpc>
            </a:pPr>
            <a:r>
              <a:rPr lang="en-US" sz="1400">
                <a:solidFill>
                  <a:schemeClr val="bg1"/>
                </a:solidFill>
              </a:rPr>
              <a:t>How to make wise decisions about tests, medications, and procedures</a:t>
            </a:r>
          </a:p>
        </p:txBody>
      </p:sp>
      <p:sp>
        <p:nvSpPr>
          <p:cNvPr id="21" name="TextBox 20">
            <a:extLst>
              <a:ext uri="{FF2B5EF4-FFF2-40B4-BE49-F238E27FC236}">
                <a16:creationId xmlns:a16="http://schemas.microsoft.com/office/drawing/2014/main" id="{7D3EDD0F-E3E5-F644-40C7-A787BE50CC91}"/>
              </a:ext>
            </a:extLst>
          </p:cNvPr>
          <p:cNvSpPr txBox="1"/>
          <p:nvPr/>
        </p:nvSpPr>
        <p:spPr>
          <a:xfrm>
            <a:off x="7258639" y="2254151"/>
            <a:ext cx="3908966" cy="307777"/>
          </a:xfrm>
          <a:prstGeom prst="rect">
            <a:avLst/>
          </a:prstGeom>
          <a:noFill/>
        </p:spPr>
        <p:txBody>
          <a:bodyPr wrap="square">
            <a:spAutoFit/>
          </a:bodyPr>
          <a:lstStyle/>
          <a:p>
            <a:pPr lvl="0" algn="ctr">
              <a:lnSpc>
                <a:spcPct val="100000"/>
              </a:lnSpc>
            </a:pPr>
            <a:r>
              <a:rPr lang="en-US" sz="1400">
                <a:solidFill>
                  <a:schemeClr val="bg1"/>
                </a:solidFill>
              </a:rPr>
              <a:t>How to make lifestyle choices to improve health</a:t>
            </a:r>
          </a:p>
        </p:txBody>
      </p:sp>
      <p:sp>
        <p:nvSpPr>
          <p:cNvPr id="23" name="TextBox 22">
            <a:extLst>
              <a:ext uri="{FF2B5EF4-FFF2-40B4-BE49-F238E27FC236}">
                <a16:creationId xmlns:a16="http://schemas.microsoft.com/office/drawing/2014/main" id="{413EA6E0-6E8A-55D5-A9F8-35946DD223E8}"/>
              </a:ext>
            </a:extLst>
          </p:cNvPr>
          <p:cNvSpPr txBox="1"/>
          <p:nvPr/>
        </p:nvSpPr>
        <p:spPr>
          <a:xfrm>
            <a:off x="7276211" y="4421979"/>
            <a:ext cx="4391074" cy="523220"/>
          </a:xfrm>
          <a:prstGeom prst="rect">
            <a:avLst/>
          </a:prstGeom>
          <a:noFill/>
        </p:spPr>
        <p:txBody>
          <a:bodyPr wrap="square">
            <a:spAutoFit/>
          </a:bodyPr>
          <a:lstStyle/>
          <a:p>
            <a:pPr lvl="0" algn="ctr">
              <a:lnSpc>
                <a:spcPct val="100000"/>
              </a:lnSpc>
            </a:pPr>
            <a:r>
              <a:rPr lang="en-US" sz="1400">
                <a:solidFill>
                  <a:schemeClr val="bg1"/>
                </a:solidFill>
              </a:rPr>
              <a:t>How to effectively take prescription medications and understand the purpose of taking medications</a:t>
            </a:r>
          </a:p>
        </p:txBody>
      </p:sp>
      <p:sp>
        <p:nvSpPr>
          <p:cNvPr id="5" name="TextBox 4">
            <a:extLst>
              <a:ext uri="{FF2B5EF4-FFF2-40B4-BE49-F238E27FC236}">
                <a16:creationId xmlns:a16="http://schemas.microsoft.com/office/drawing/2014/main" id="{C674DE65-D320-B4CA-6614-001ABC247EF3}"/>
              </a:ext>
            </a:extLst>
          </p:cNvPr>
          <p:cNvSpPr txBox="1"/>
          <p:nvPr/>
        </p:nvSpPr>
        <p:spPr>
          <a:xfrm>
            <a:off x="1704278" y="2849631"/>
            <a:ext cx="2616132" cy="1600438"/>
          </a:xfrm>
          <a:prstGeom prst="rect">
            <a:avLst/>
          </a:prstGeom>
          <a:noFill/>
        </p:spPr>
        <p:txBody>
          <a:bodyPr wrap="square" rtlCol="0">
            <a:spAutoFit/>
          </a:bodyPr>
          <a:lstStyle/>
          <a:p>
            <a:pPr algn="ctr"/>
            <a:r>
              <a:rPr lang="en-US" sz="1600" b="1">
                <a:solidFill>
                  <a:schemeClr val="bg1"/>
                </a:solidFill>
              </a:rPr>
              <a:t>Registered nurses provide reliable information to achieve a better level of health by providing information on: </a:t>
            </a:r>
          </a:p>
          <a:p>
            <a:endParaRPr lang="en-US"/>
          </a:p>
        </p:txBody>
      </p:sp>
    </p:spTree>
    <p:extLst>
      <p:ext uri="{BB962C8B-B14F-4D97-AF65-F5344CB8AC3E}">
        <p14:creationId xmlns:p14="http://schemas.microsoft.com/office/powerpoint/2010/main" val="785129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7C83A-F81E-BB26-A868-EB5BFC86087E}"/>
              </a:ext>
            </a:extLst>
          </p:cNvPr>
          <p:cNvSpPr>
            <a:spLocks noGrp="1"/>
          </p:cNvSpPr>
          <p:nvPr>
            <p:ph type="title"/>
          </p:nvPr>
        </p:nvSpPr>
        <p:spPr/>
        <p:txBody>
          <a:bodyPr/>
          <a:lstStyle/>
          <a:p>
            <a:r>
              <a:rPr lang="en-US" sz="4000"/>
              <a:t>Maternity Program</a:t>
            </a:r>
          </a:p>
        </p:txBody>
      </p:sp>
      <p:sp>
        <p:nvSpPr>
          <p:cNvPr id="3" name="Content Placeholder 2">
            <a:extLst>
              <a:ext uri="{FF2B5EF4-FFF2-40B4-BE49-F238E27FC236}">
                <a16:creationId xmlns:a16="http://schemas.microsoft.com/office/drawing/2014/main" id="{00C34965-53EC-B73A-F603-F954834B6854}"/>
              </a:ext>
            </a:extLst>
          </p:cNvPr>
          <p:cNvSpPr>
            <a:spLocks noGrp="1"/>
          </p:cNvSpPr>
          <p:nvPr>
            <p:ph idx="1"/>
          </p:nvPr>
        </p:nvSpPr>
        <p:spPr>
          <a:xfrm>
            <a:off x="838199" y="1579419"/>
            <a:ext cx="5257801" cy="4247804"/>
          </a:xfrm>
        </p:spPr>
        <p:txBody>
          <a:bodyPr/>
          <a:lstStyle/>
          <a:p>
            <a:r>
              <a:rPr lang="en-US" sz="1800" b="0" i="0" u="none" strike="noStrike" baseline="0">
                <a:solidFill>
                  <a:srgbClr val="000000"/>
                </a:solidFill>
                <a:latin typeface="Calibri" panose="020F0502020204030204" pitchFamily="34" charset="0"/>
              </a:rPr>
              <a:t>Improving disparities and key risks in maternal health—including lack of access to health care; pre-existing chronic conditions; increases in drug addiction; and the use of tobacco products and alcohol during pregnancy—are critical to reducing pre-term births and improving outcomes</a:t>
            </a:r>
          </a:p>
          <a:p>
            <a:r>
              <a:rPr lang="en-US" sz="1800" b="0" i="0" u="none" strike="noStrike" baseline="0">
                <a:solidFill>
                  <a:srgbClr val="000000"/>
                </a:solidFill>
                <a:latin typeface="Calibri" panose="020F0502020204030204" pitchFamily="34" charset="0"/>
              </a:rPr>
              <a:t>While we recognize the access to care issues that may exist for rural members, ARHOME rural low birth weight rates were better than urban rates over the last four years. This underscores the challenges throughout the state regarding maternal care and why we will continue to expand our communication efforts to members through in-person and virtual care options with the goal of improved pre- and post-birth outcomes. </a:t>
            </a:r>
            <a:endParaRPr lang="en-US"/>
          </a:p>
        </p:txBody>
      </p:sp>
      <p:sp>
        <p:nvSpPr>
          <p:cNvPr id="4" name="Slide Number Placeholder 3">
            <a:extLst>
              <a:ext uri="{FF2B5EF4-FFF2-40B4-BE49-F238E27FC236}">
                <a16:creationId xmlns:a16="http://schemas.microsoft.com/office/drawing/2014/main" id="{E917CAB9-BFAA-88A5-1C01-57D40DDA319F}"/>
              </a:ext>
            </a:extLst>
          </p:cNvPr>
          <p:cNvSpPr>
            <a:spLocks noGrp="1"/>
          </p:cNvSpPr>
          <p:nvPr>
            <p:ph type="sldNum" sz="quarter" idx="12"/>
          </p:nvPr>
        </p:nvSpPr>
        <p:spPr/>
        <p:txBody>
          <a:bodyPr/>
          <a:lstStyle/>
          <a:p>
            <a:fld id="{57C36EE3-BF7C-4A23-91C5-90F38871A87D}" type="slidenum">
              <a:rPr lang="en-US" smtClean="0"/>
              <a:pPr/>
              <a:t>12</a:t>
            </a:fld>
            <a:endParaRPr lang="en-US"/>
          </a:p>
        </p:txBody>
      </p:sp>
      <p:graphicFrame>
        <p:nvGraphicFramePr>
          <p:cNvPr id="8" name="Diagram 7">
            <a:extLst>
              <a:ext uri="{FF2B5EF4-FFF2-40B4-BE49-F238E27FC236}">
                <a16:creationId xmlns:a16="http://schemas.microsoft.com/office/drawing/2014/main" id="{69DBAD32-04F2-074F-EC71-55C23FF5C579}"/>
              </a:ext>
            </a:extLst>
          </p:cNvPr>
          <p:cNvGraphicFramePr/>
          <p:nvPr>
            <p:extLst>
              <p:ext uri="{D42A27DB-BD31-4B8C-83A1-F6EECF244321}">
                <p14:modId xmlns:p14="http://schemas.microsoft.com/office/powerpoint/2010/main" val="2437408277"/>
              </p:ext>
            </p:extLst>
          </p:nvPr>
        </p:nvGraphicFramePr>
        <p:xfrm>
          <a:off x="6310525" y="1375778"/>
          <a:ext cx="5481723" cy="5096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9492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Pentagon 22">
            <a:extLst>
              <a:ext uri="{FF2B5EF4-FFF2-40B4-BE49-F238E27FC236}">
                <a16:creationId xmlns:a16="http://schemas.microsoft.com/office/drawing/2014/main" id="{C76F383B-CB74-FC0A-7B12-639722E93AF2}"/>
              </a:ext>
            </a:extLst>
          </p:cNvPr>
          <p:cNvSpPr/>
          <p:nvPr/>
        </p:nvSpPr>
        <p:spPr>
          <a:xfrm>
            <a:off x="245828" y="2437988"/>
            <a:ext cx="2655744" cy="271423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0847BE11-D416-01CD-A54E-191D9BE14FDD}"/>
              </a:ext>
            </a:extLst>
          </p:cNvPr>
          <p:cNvSpPr/>
          <p:nvPr/>
        </p:nvSpPr>
        <p:spPr>
          <a:xfrm>
            <a:off x="7604020" y="2176243"/>
            <a:ext cx="1770633" cy="3783435"/>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DD62722-582E-5337-3264-18EBDAB0294D}"/>
              </a:ext>
            </a:extLst>
          </p:cNvPr>
          <p:cNvSpPr/>
          <p:nvPr/>
        </p:nvSpPr>
        <p:spPr>
          <a:xfrm>
            <a:off x="5247544" y="2176243"/>
            <a:ext cx="1770633" cy="3783435"/>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143880F-9054-208F-6323-A5625C8D884A}"/>
              </a:ext>
            </a:extLst>
          </p:cNvPr>
          <p:cNvSpPr/>
          <p:nvPr/>
        </p:nvSpPr>
        <p:spPr>
          <a:xfrm>
            <a:off x="2896135" y="2176244"/>
            <a:ext cx="1770633" cy="3783435"/>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7925EF-1509-7962-E613-324A634385CB}"/>
              </a:ext>
            </a:extLst>
          </p:cNvPr>
          <p:cNvSpPr>
            <a:spLocks noGrp="1"/>
          </p:cNvSpPr>
          <p:nvPr>
            <p:ph type="title"/>
          </p:nvPr>
        </p:nvSpPr>
        <p:spPr>
          <a:xfrm>
            <a:off x="838200" y="365125"/>
            <a:ext cx="10515600" cy="665653"/>
          </a:xfrm>
        </p:spPr>
        <p:txBody>
          <a:bodyPr/>
          <a:lstStyle/>
          <a:p>
            <a:r>
              <a:rPr lang="en-US"/>
              <a:t>Maven Health</a:t>
            </a:r>
          </a:p>
        </p:txBody>
      </p:sp>
      <p:sp>
        <p:nvSpPr>
          <p:cNvPr id="8" name="Content Placeholder 7">
            <a:extLst>
              <a:ext uri="{FF2B5EF4-FFF2-40B4-BE49-F238E27FC236}">
                <a16:creationId xmlns:a16="http://schemas.microsoft.com/office/drawing/2014/main" id="{3D85AA8A-37C5-0E90-1F9A-F6E505E88F90}"/>
              </a:ext>
            </a:extLst>
          </p:cNvPr>
          <p:cNvSpPr>
            <a:spLocks noGrp="1"/>
          </p:cNvSpPr>
          <p:nvPr>
            <p:ph idx="1"/>
          </p:nvPr>
        </p:nvSpPr>
        <p:spPr>
          <a:xfrm>
            <a:off x="1029346" y="1305098"/>
            <a:ext cx="10515600" cy="4247804"/>
          </a:xfrm>
        </p:spPr>
        <p:txBody>
          <a:bodyPr/>
          <a:lstStyle/>
          <a:p>
            <a:r>
              <a:rPr lang="en-US" sz="1400">
                <a:solidFill>
                  <a:schemeClr val="tx1"/>
                </a:solidFill>
              </a:rPr>
              <a:t>Meet Maven, a 24/7 pregnancy support team, hosting resources for personalized pregnancy, loss, postpartum, and baby care support. Members can easily reference relevant educational resources, review provider qualifications, &amp; schedule appointments. </a:t>
            </a:r>
          </a:p>
        </p:txBody>
      </p:sp>
      <p:sp>
        <p:nvSpPr>
          <p:cNvPr id="4" name="Slide Number Placeholder 3">
            <a:extLst>
              <a:ext uri="{FF2B5EF4-FFF2-40B4-BE49-F238E27FC236}">
                <a16:creationId xmlns:a16="http://schemas.microsoft.com/office/drawing/2014/main" id="{1D4ADD2E-A076-DEFD-FAE7-E412104DCC12}"/>
              </a:ext>
            </a:extLst>
          </p:cNvPr>
          <p:cNvSpPr>
            <a:spLocks noGrp="1"/>
          </p:cNvSpPr>
          <p:nvPr>
            <p:ph type="sldNum" sz="quarter" idx="12"/>
          </p:nvPr>
        </p:nvSpPr>
        <p:spPr>
          <a:xfrm>
            <a:off x="11544946" y="6472601"/>
            <a:ext cx="494605" cy="232756"/>
          </a:xfrm>
        </p:spPr>
        <p:txBody>
          <a:bodyPr/>
          <a:lstStyle/>
          <a:p>
            <a:fld id="{57C36EE3-BF7C-4A23-91C5-90F38871A87D}" type="slidenum">
              <a:rPr lang="en-US" smtClean="0"/>
              <a:pPr/>
              <a:t>13</a:t>
            </a:fld>
            <a:endParaRPr lang="en-US"/>
          </a:p>
        </p:txBody>
      </p:sp>
      <p:pic>
        <p:nvPicPr>
          <p:cNvPr id="3" name="Picture 2">
            <a:extLst>
              <a:ext uri="{FF2B5EF4-FFF2-40B4-BE49-F238E27FC236}">
                <a16:creationId xmlns:a16="http://schemas.microsoft.com/office/drawing/2014/main" id="{B25B99BB-4FBF-BCCC-6EE0-EDEE36A9BA9C}"/>
              </a:ext>
            </a:extLst>
          </p:cNvPr>
          <p:cNvPicPr>
            <a:picLocks noChangeAspect="1"/>
          </p:cNvPicPr>
          <p:nvPr/>
        </p:nvPicPr>
        <p:blipFill>
          <a:blip r:embed="rId3"/>
          <a:stretch>
            <a:fillRect/>
          </a:stretch>
        </p:blipFill>
        <p:spPr>
          <a:xfrm>
            <a:off x="5333032" y="2337609"/>
            <a:ext cx="1598019" cy="3455926"/>
          </a:xfrm>
          <a:prstGeom prst="rect">
            <a:avLst/>
          </a:prstGeom>
        </p:spPr>
      </p:pic>
      <p:pic>
        <p:nvPicPr>
          <p:cNvPr id="6" name="Picture 5">
            <a:extLst>
              <a:ext uri="{FF2B5EF4-FFF2-40B4-BE49-F238E27FC236}">
                <a16:creationId xmlns:a16="http://schemas.microsoft.com/office/drawing/2014/main" id="{CE0A1B92-A617-978D-A3CC-CBDEFE3DAD9F}"/>
              </a:ext>
            </a:extLst>
          </p:cNvPr>
          <p:cNvPicPr>
            <a:picLocks noChangeAspect="1"/>
          </p:cNvPicPr>
          <p:nvPr/>
        </p:nvPicPr>
        <p:blipFill>
          <a:blip r:embed="rId4"/>
          <a:stretch>
            <a:fillRect/>
          </a:stretch>
        </p:blipFill>
        <p:spPr>
          <a:xfrm>
            <a:off x="7698596" y="2337609"/>
            <a:ext cx="1598020" cy="3455926"/>
          </a:xfrm>
          <a:prstGeom prst="rect">
            <a:avLst/>
          </a:prstGeom>
        </p:spPr>
      </p:pic>
      <p:sp>
        <p:nvSpPr>
          <p:cNvPr id="12" name="TextBox 11">
            <a:extLst>
              <a:ext uri="{FF2B5EF4-FFF2-40B4-BE49-F238E27FC236}">
                <a16:creationId xmlns:a16="http://schemas.microsoft.com/office/drawing/2014/main" id="{F30ECF7B-1FAB-67F1-056A-B1B4602A1624}"/>
              </a:ext>
            </a:extLst>
          </p:cNvPr>
          <p:cNvSpPr txBox="1"/>
          <p:nvPr/>
        </p:nvSpPr>
        <p:spPr>
          <a:xfrm>
            <a:off x="220964" y="3045483"/>
            <a:ext cx="2091871" cy="1600438"/>
          </a:xfrm>
          <a:prstGeom prst="rect">
            <a:avLst/>
          </a:prstGeom>
          <a:noFill/>
        </p:spPr>
        <p:txBody>
          <a:bodyPr wrap="square">
            <a:spAutoFit/>
          </a:bodyPr>
          <a:lstStyle/>
          <a:p>
            <a:r>
              <a:rPr lang="en-US" sz="1400" b="1">
                <a:solidFill>
                  <a:schemeClr val="bg1"/>
                </a:solidFill>
              </a:rPr>
              <a:t>Members have access to: </a:t>
            </a:r>
          </a:p>
          <a:p>
            <a:pPr marL="285750" indent="-285750">
              <a:buFont typeface="Arial" panose="020B0604020202020204" pitchFamily="34" charset="0"/>
              <a:buChar char="•"/>
            </a:pPr>
            <a:r>
              <a:rPr lang="en-US" sz="1400" b="1">
                <a:solidFill>
                  <a:schemeClr val="bg1"/>
                </a:solidFill>
              </a:rPr>
              <a:t>Unlimited video appointments</a:t>
            </a:r>
          </a:p>
          <a:p>
            <a:pPr marL="285750" indent="-285750">
              <a:buFont typeface="Arial" panose="020B0604020202020204" pitchFamily="34" charset="0"/>
              <a:buChar char="•"/>
            </a:pPr>
            <a:r>
              <a:rPr lang="en-US" sz="1400" b="1">
                <a:solidFill>
                  <a:schemeClr val="bg1"/>
                </a:solidFill>
              </a:rPr>
              <a:t>Messaging with providers</a:t>
            </a:r>
          </a:p>
          <a:p>
            <a:pPr marL="285750" indent="-285750">
              <a:buFont typeface="Arial" panose="020B0604020202020204" pitchFamily="34" charset="0"/>
              <a:buChar char="•"/>
            </a:pPr>
            <a:r>
              <a:rPr lang="en-US" sz="1400" b="1">
                <a:solidFill>
                  <a:schemeClr val="bg1"/>
                </a:solidFill>
              </a:rPr>
              <a:t>Pregnancy tracking </a:t>
            </a:r>
          </a:p>
          <a:p>
            <a:pPr marL="285750" indent="-285750">
              <a:buFont typeface="Arial" panose="020B0604020202020204" pitchFamily="34" charset="0"/>
              <a:buChar char="•"/>
            </a:pPr>
            <a:r>
              <a:rPr lang="en-US" sz="1400" b="1">
                <a:solidFill>
                  <a:schemeClr val="bg1"/>
                </a:solidFill>
              </a:rPr>
              <a:t>Expert-led classes </a:t>
            </a:r>
          </a:p>
        </p:txBody>
      </p:sp>
      <p:pic>
        <p:nvPicPr>
          <p:cNvPr id="15" name="Picture 14">
            <a:extLst>
              <a:ext uri="{FF2B5EF4-FFF2-40B4-BE49-F238E27FC236}">
                <a16:creationId xmlns:a16="http://schemas.microsoft.com/office/drawing/2014/main" id="{425BF822-3425-E3E7-68B9-411E7A21639B}"/>
              </a:ext>
            </a:extLst>
          </p:cNvPr>
          <p:cNvPicPr>
            <a:picLocks noChangeAspect="1"/>
          </p:cNvPicPr>
          <p:nvPr/>
        </p:nvPicPr>
        <p:blipFill>
          <a:blip r:embed="rId5"/>
          <a:stretch>
            <a:fillRect/>
          </a:stretch>
        </p:blipFill>
        <p:spPr>
          <a:xfrm>
            <a:off x="2994314" y="2337609"/>
            <a:ext cx="1596823" cy="3455926"/>
          </a:xfrm>
          <a:prstGeom prst="rect">
            <a:avLst/>
          </a:prstGeom>
        </p:spPr>
      </p:pic>
      <p:sp>
        <p:nvSpPr>
          <p:cNvPr id="20" name="Rectangle: Rounded Corners 19">
            <a:extLst>
              <a:ext uri="{FF2B5EF4-FFF2-40B4-BE49-F238E27FC236}">
                <a16:creationId xmlns:a16="http://schemas.microsoft.com/office/drawing/2014/main" id="{231ED67F-3E2E-BE51-0237-E36CABD9D68E}"/>
              </a:ext>
            </a:extLst>
          </p:cNvPr>
          <p:cNvSpPr/>
          <p:nvPr/>
        </p:nvSpPr>
        <p:spPr>
          <a:xfrm>
            <a:off x="3180845" y="1963603"/>
            <a:ext cx="1201212" cy="2933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Learn</a:t>
            </a:r>
          </a:p>
        </p:txBody>
      </p:sp>
      <p:sp>
        <p:nvSpPr>
          <p:cNvPr id="21" name="Rectangle: Rounded Corners 20">
            <a:extLst>
              <a:ext uri="{FF2B5EF4-FFF2-40B4-BE49-F238E27FC236}">
                <a16:creationId xmlns:a16="http://schemas.microsoft.com/office/drawing/2014/main" id="{C7DC8004-7181-6F45-F52A-7290F4535E8D}"/>
              </a:ext>
            </a:extLst>
          </p:cNvPr>
          <p:cNvSpPr/>
          <p:nvPr/>
        </p:nvSpPr>
        <p:spPr>
          <a:xfrm>
            <a:off x="5532255" y="1963603"/>
            <a:ext cx="1201212" cy="2933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Review </a:t>
            </a:r>
          </a:p>
        </p:txBody>
      </p:sp>
      <p:sp>
        <p:nvSpPr>
          <p:cNvPr id="22" name="Rectangle: Rounded Corners 21">
            <a:extLst>
              <a:ext uri="{FF2B5EF4-FFF2-40B4-BE49-F238E27FC236}">
                <a16:creationId xmlns:a16="http://schemas.microsoft.com/office/drawing/2014/main" id="{F33DE868-1E87-6FF3-DD82-75F5CE9218B2}"/>
              </a:ext>
            </a:extLst>
          </p:cNvPr>
          <p:cNvSpPr/>
          <p:nvPr/>
        </p:nvSpPr>
        <p:spPr>
          <a:xfrm>
            <a:off x="7914458" y="1966575"/>
            <a:ext cx="1166295" cy="2903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Schedule</a:t>
            </a:r>
          </a:p>
        </p:txBody>
      </p:sp>
      <p:sp>
        <p:nvSpPr>
          <p:cNvPr id="25" name="TextBox 24">
            <a:extLst>
              <a:ext uri="{FF2B5EF4-FFF2-40B4-BE49-F238E27FC236}">
                <a16:creationId xmlns:a16="http://schemas.microsoft.com/office/drawing/2014/main" id="{E16A45E0-976B-1D90-4621-052DFCBB167B}"/>
              </a:ext>
            </a:extLst>
          </p:cNvPr>
          <p:cNvSpPr txBox="1"/>
          <p:nvPr/>
        </p:nvSpPr>
        <p:spPr>
          <a:xfrm>
            <a:off x="9397063" y="5274087"/>
            <a:ext cx="2728659" cy="738664"/>
          </a:xfrm>
          <a:prstGeom prst="rect">
            <a:avLst/>
          </a:prstGeom>
          <a:noFill/>
        </p:spPr>
        <p:txBody>
          <a:bodyPr wrap="square">
            <a:spAutoFit/>
          </a:bodyPr>
          <a:lstStyle/>
          <a:p>
            <a:r>
              <a:rPr lang="en-US" sz="1050" i="1"/>
              <a:t>*Maven is an independent company contracted by Blue Cross and Blue Shield to provide benefits including care advocacy, virtual consultations, coaching, and education. </a:t>
            </a:r>
          </a:p>
        </p:txBody>
      </p:sp>
    </p:spTree>
    <p:extLst>
      <p:ext uri="{BB962C8B-B14F-4D97-AF65-F5344CB8AC3E}">
        <p14:creationId xmlns:p14="http://schemas.microsoft.com/office/powerpoint/2010/main" val="1752374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925EF-1509-7962-E613-324A634385CB}"/>
              </a:ext>
            </a:extLst>
          </p:cNvPr>
          <p:cNvSpPr>
            <a:spLocks noGrp="1"/>
          </p:cNvSpPr>
          <p:nvPr>
            <p:ph type="title"/>
          </p:nvPr>
        </p:nvSpPr>
        <p:spPr>
          <a:xfrm>
            <a:off x="838200" y="371857"/>
            <a:ext cx="10515600" cy="665653"/>
          </a:xfrm>
        </p:spPr>
        <p:txBody>
          <a:bodyPr/>
          <a:lstStyle/>
          <a:p>
            <a:r>
              <a:rPr lang="en-US" sz="4000"/>
              <a:t>Behavioral Health Program </a:t>
            </a:r>
          </a:p>
        </p:txBody>
      </p:sp>
      <p:sp>
        <p:nvSpPr>
          <p:cNvPr id="3" name="Content Placeholder 2">
            <a:extLst>
              <a:ext uri="{FF2B5EF4-FFF2-40B4-BE49-F238E27FC236}">
                <a16:creationId xmlns:a16="http://schemas.microsoft.com/office/drawing/2014/main" id="{B0F28A72-9820-ED6E-88DE-02D1AAEBDBF3}"/>
              </a:ext>
            </a:extLst>
          </p:cNvPr>
          <p:cNvSpPr>
            <a:spLocks noGrp="1"/>
          </p:cNvSpPr>
          <p:nvPr>
            <p:ph idx="1"/>
          </p:nvPr>
        </p:nvSpPr>
        <p:spPr>
          <a:xfrm>
            <a:off x="6096000" y="1676995"/>
            <a:ext cx="5654040" cy="4247804"/>
          </a:xfrm>
        </p:spPr>
        <p:txBody>
          <a:bodyPr/>
          <a:lstStyle/>
          <a:p>
            <a:pPr marL="0" indent="0">
              <a:buNone/>
            </a:pPr>
            <a:r>
              <a:rPr lang="en-US" sz="2000" dirty="0">
                <a:latin typeface="Calibri (body)"/>
              </a:rPr>
              <a:t>ABCBS implements a variety of specialized interventions:</a:t>
            </a:r>
          </a:p>
          <a:p>
            <a:r>
              <a:rPr lang="en-US" sz="2000" dirty="0">
                <a:latin typeface="Calibri (body)"/>
              </a:rPr>
              <a:t>Alternative care options (Licensed Associate Counselors, Licensed Master Social Workers) and telehealth interventions for acute follow-up or ongoing care</a:t>
            </a:r>
          </a:p>
          <a:p>
            <a:r>
              <a:rPr lang="en-US" sz="2000" dirty="0">
                <a:latin typeface="Calibri (body)"/>
              </a:rPr>
              <a:t>Targeted facility meetings and education</a:t>
            </a:r>
          </a:p>
          <a:p>
            <a:r>
              <a:rPr lang="en-US" sz="2000" dirty="0">
                <a:latin typeface="Calibri (body)"/>
              </a:rPr>
              <a:t>Medication Adherence outreaches and pharmacist engagement/incentives</a:t>
            </a:r>
          </a:p>
          <a:p>
            <a:r>
              <a:rPr lang="en-US" sz="2000" dirty="0">
                <a:latin typeface="Calibri (body)"/>
              </a:rPr>
              <a:t>Substance Use Prevention/Substance Abuse Prevention Coordinator</a:t>
            </a:r>
          </a:p>
          <a:p>
            <a:r>
              <a:rPr lang="en-US" sz="2000" dirty="0">
                <a:latin typeface="Calibri (body)"/>
              </a:rPr>
              <a:t>Peer Support Specialists</a:t>
            </a:r>
          </a:p>
        </p:txBody>
      </p:sp>
      <p:sp>
        <p:nvSpPr>
          <p:cNvPr id="4" name="Slide Number Placeholder 3">
            <a:extLst>
              <a:ext uri="{FF2B5EF4-FFF2-40B4-BE49-F238E27FC236}">
                <a16:creationId xmlns:a16="http://schemas.microsoft.com/office/drawing/2014/main" id="{1D4ADD2E-A076-DEFD-FAE7-E412104DCC12}"/>
              </a:ext>
            </a:extLst>
          </p:cNvPr>
          <p:cNvSpPr>
            <a:spLocks noGrp="1"/>
          </p:cNvSpPr>
          <p:nvPr>
            <p:ph type="sldNum" sz="quarter" idx="12"/>
          </p:nvPr>
        </p:nvSpPr>
        <p:spPr/>
        <p:txBody>
          <a:bodyPr/>
          <a:lstStyle/>
          <a:p>
            <a:fld id="{57C36EE3-BF7C-4A23-91C5-90F38871A87D}" type="slidenum">
              <a:rPr lang="en-US" smtClean="0"/>
              <a:pPr/>
              <a:t>14</a:t>
            </a:fld>
            <a:endParaRPr lang="en-US"/>
          </a:p>
        </p:txBody>
      </p:sp>
      <p:graphicFrame>
        <p:nvGraphicFramePr>
          <p:cNvPr id="6" name="Diagram 5">
            <a:extLst>
              <a:ext uri="{FF2B5EF4-FFF2-40B4-BE49-F238E27FC236}">
                <a16:creationId xmlns:a16="http://schemas.microsoft.com/office/drawing/2014/main" id="{84758F75-DE9A-70F7-133B-0918650EEE05}"/>
              </a:ext>
            </a:extLst>
          </p:cNvPr>
          <p:cNvGraphicFramePr/>
          <p:nvPr>
            <p:extLst>
              <p:ext uri="{D42A27DB-BD31-4B8C-83A1-F6EECF244321}">
                <p14:modId xmlns:p14="http://schemas.microsoft.com/office/powerpoint/2010/main" val="708862455"/>
              </p:ext>
            </p:extLst>
          </p:nvPr>
        </p:nvGraphicFramePr>
        <p:xfrm>
          <a:off x="325841" y="533401"/>
          <a:ext cx="5530673" cy="5815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4351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phic 37" descr="Heart with pulse with solid fill">
            <a:extLst>
              <a:ext uri="{FF2B5EF4-FFF2-40B4-BE49-F238E27FC236}">
                <a16:creationId xmlns:a16="http://schemas.microsoft.com/office/drawing/2014/main" id="{68B7D61C-1706-1931-A0F6-DCEF31246D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99487" y="2432333"/>
            <a:ext cx="2540184" cy="2540184"/>
          </a:xfrm>
          <a:prstGeom prst="rect">
            <a:avLst/>
          </a:prstGeom>
        </p:spPr>
      </p:pic>
      <p:pic>
        <p:nvPicPr>
          <p:cNvPr id="18" name="Picture 17">
            <a:extLst>
              <a:ext uri="{FF2B5EF4-FFF2-40B4-BE49-F238E27FC236}">
                <a16:creationId xmlns:a16="http://schemas.microsoft.com/office/drawing/2014/main" id="{44BBE988-A5F7-C3EE-CD73-CB8031E39F0B}"/>
              </a:ext>
            </a:extLst>
          </p:cNvPr>
          <p:cNvPicPr>
            <a:picLocks noChangeAspect="1"/>
          </p:cNvPicPr>
          <p:nvPr/>
        </p:nvPicPr>
        <p:blipFill>
          <a:blip r:embed="rId4"/>
          <a:stretch>
            <a:fillRect/>
          </a:stretch>
        </p:blipFill>
        <p:spPr>
          <a:xfrm>
            <a:off x="3164944" y="1658793"/>
            <a:ext cx="1828800" cy="1822461"/>
          </a:xfrm>
          <a:prstGeom prst="rect">
            <a:avLst/>
          </a:prstGeom>
        </p:spPr>
      </p:pic>
      <p:sp>
        <p:nvSpPr>
          <p:cNvPr id="2" name="Title 1">
            <a:extLst>
              <a:ext uri="{FF2B5EF4-FFF2-40B4-BE49-F238E27FC236}">
                <a16:creationId xmlns:a16="http://schemas.microsoft.com/office/drawing/2014/main" id="{CB25A068-49CA-52C6-8809-84E368E2796F}"/>
              </a:ext>
            </a:extLst>
          </p:cNvPr>
          <p:cNvSpPr>
            <a:spLocks noGrp="1"/>
          </p:cNvSpPr>
          <p:nvPr>
            <p:ph type="title"/>
          </p:nvPr>
        </p:nvSpPr>
        <p:spPr/>
        <p:txBody>
          <a:bodyPr/>
          <a:lstStyle/>
          <a:p>
            <a:r>
              <a:rPr lang="en-US"/>
              <a:t>Bright Heart</a:t>
            </a:r>
          </a:p>
        </p:txBody>
      </p:sp>
      <p:sp>
        <p:nvSpPr>
          <p:cNvPr id="4" name="Slide Number Placeholder 3">
            <a:extLst>
              <a:ext uri="{FF2B5EF4-FFF2-40B4-BE49-F238E27FC236}">
                <a16:creationId xmlns:a16="http://schemas.microsoft.com/office/drawing/2014/main" id="{6CB4E38F-BE5E-8AE6-A872-F0A59D2199C5}"/>
              </a:ext>
            </a:extLst>
          </p:cNvPr>
          <p:cNvSpPr>
            <a:spLocks noGrp="1"/>
          </p:cNvSpPr>
          <p:nvPr>
            <p:ph type="sldNum" sz="quarter" idx="12"/>
          </p:nvPr>
        </p:nvSpPr>
        <p:spPr/>
        <p:txBody>
          <a:bodyPr/>
          <a:lstStyle/>
          <a:p>
            <a:fld id="{57C36EE3-BF7C-4A23-91C5-90F38871A87D}" type="slidenum">
              <a:rPr lang="en-US" smtClean="0"/>
              <a:pPr/>
              <a:t>15</a:t>
            </a:fld>
            <a:endParaRPr lang="en-US"/>
          </a:p>
        </p:txBody>
      </p:sp>
      <p:sp>
        <p:nvSpPr>
          <p:cNvPr id="5" name="Footer Placeholder 4">
            <a:extLst>
              <a:ext uri="{FF2B5EF4-FFF2-40B4-BE49-F238E27FC236}">
                <a16:creationId xmlns:a16="http://schemas.microsoft.com/office/drawing/2014/main" id="{767B68FA-AAD9-E183-7606-E7E5C3AE8B3B}"/>
              </a:ext>
            </a:extLst>
          </p:cNvPr>
          <p:cNvSpPr>
            <a:spLocks noGrp="1"/>
          </p:cNvSpPr>
          <p:nvPr>
            <p:ph type="ftr" sz="quarter" idx="11"/>
          </p:nvPr>
        </p:nvSpPr>
        <p:spPr/>
        <p:txBody>
          <a:bodyPr/>
          <a:lstStyle/>
          <a:p>
            <a:r>
              <a:rPr lang="en-US"/>
              <a:t>Title of the Presentation Here</a:t>
            </a:r>
          </a:p>
        </p:txBody>
      </p:sp>
      <p:sp>
        <p:nvSpPr>
          <p:cNvPr id="6" name="TextBox 5">
            <a:extLst>
              <a:ext uri="{FF2B5EF4-FFF2-40B4-BE49-F238E27FC236}">
                <a16:creationId xmlns:a16="http://schemas.microsoft.com/office/drawing/2014/main" id="{4500F37E-5437-024D-3ACD-A2B493D8389C}"/>
              </a:ext>
            </a:extLst>
          </p:cNvPr>
          <p:cNvSpPr txBox="1"/>
          <p:nvPr/>
        </p:nvSpPr>
        <p:spPr>
          <a:xfrm>
            <a:off x="838200" y="1246707"/>
            <a:ext cx="10900955" cy="369332"/>
          </a:xfrm>
          <a:prstGeom prst="rect">
            <a:avLst/>
          </a:prstGeom>
          <a:noFill/>
        </p:spPr>
        <p:txBody>
          <a:bodyPr wrap="square" rtlCol="0">
            <a:spAutoFit/>
          </a:bodyPr>
          <a:lstStyle/>
          <a:p>
            <a:r>
              <a:rPr lang="en-US"/>
              <a:t>A comprehensive on-demand telemedicine service addressing an individual's behavioral health needs and beyond </a:t>
            </a:r>
          </a:p>
        </p:txBody>
      </p:sp>
      <p:sp>
        <p:nvSpPr>
          <p:cNvPr id="7" name="TextBox 6">
            <a:extLst>
              <a:ext uri="{FF2B5EF4-FFF2-40B4-BE49-F238E27FC236}">
                <a16:creationId xmlns:a16="http://schemas.microsoft.com/office/drawing/2014/main" id="{31529A5A-EC54-B5D8-8852-0F65B81DCE51}"/>
              </a:ext>
            </a:extLst>
          </p:cNvPr>
          <p:cNvSpPr txBox="1"/>
          <p:nvPr/>
        </p:nvSpPr>
        <p:spPr>
          <a:xfrm>
            <a:off x="8835213" y="4127631"/>
            <a:ext cx="2977243" cy="1169551"/>
          </a:xfrm>
          <a:prstGeom prst="rect">
            <a:avLst/>
          </a:prstGeom>
          <a:noFill/>
        </p:spPr>
        <p:txBody>
          <a:bodyPr wrap="square" rtlCol="0">
            <a:spAutoFit/>
          </a:bodyPr>
          <a:lstStyle/>
          <a:p>
            <a:pPr algn="ctr"/>
            <a:r>
              <a:rPr lang="en-US" sz="1400" b="1"/>
              <a:t>Performance &amp; Tracking </a:t>
            </a:r>
          </a:p>
          <a:p>
            <a:pPr algn="ctr"/>
            <a:r>
              <a:rPr lang="en-US" sz="1400"/>
              <a:t>Quantitative longitudinal measures provide additional insight into patient care, areas of struggle, areas of strength and areas of progress </a:t>
            </a:r>
          </a:p>
        </p:txBody>
      </p:sp>
      <p:sp>
        <p:nvSpPr>
          <p:cNvPr id="8" name="TextBox 7">
            <a:extLst>
              <a:ext uri="{FF2B5EF4-FFF2-40B4-BE49-F238E27FC236}">
                <a16:creationId xmlns:a16="http://schemas.microsoft.com/office/drawing/2014/main" id="{E5B6BFEA-CEE7-E9DA-3647-A24897FFDBA6}"/>
              </a:ext>
            </a:extLst>
          </p:cNvPr>
          <p:cNvSpPr txBox="1"/>
          <p:nvPr/>
        </p:nvSpPr>
        <p:spPr>
          <a:xfrm>
            <a:off x="2558951" y="4156223"/>
            <a:ext cx="3040789" cy="1384995"/>
          </a:xfrm>
          <a:prstGeom prst="rect">
            <a:avLst/>
          </a:prstGeom>
          <a:noFill/>
        </p:spPr>
        <p:txBody>
          <a:bodyPr wrap="square" rtlCol="0">
            <a:spAutoFit/>
          </a:bodyPr>
          <a:lstStyle/>
          <a:p>
            <a:pPr algn="ctr"/>
            <a:r>
              <a:rPr lang="en-US" sz="1400" b="1"/>
              <a:t>Care Coordination</a:t>
            </a:r>
          </a:p>
          <a:p>
            <a:pPr algn="ctr"/>
            <a:r>
              <a:rPr lang="en-US" sz="1400"/>
              <a:t>Offering a team centric approach, coordinating care on key aspects of recovery, substance use, co-occurring issues, social determinants, and activities of daily living </a:t>
            </a:r>
          </a:p>
        </p:txBody>
      </p:sp>
      <p:sp>
        <p:nvSpPr>
          <p:cNvPr id="9" name="TextBox 8">
            <a:extLst>
              <a:ext uri="{FF2B5EF4-FFF2-40B4-BE49-F238E27FC236}">
                <a16:creationId xmlns:a16="http://schemas.microsoft.com/office/drawing/2014/main" id="{48D34744-52B6-75C5-1FF5-2244E37682AB}"/>
              </a:ext>
            </a:extLst>
          </p:cNvPr>
          <p:cNvSpPr txBox="1"/>
          <p:nvPr/>
        </p:nvSpPr>
        <p:spPr>
          <a:xfrm>
            <a:off x="6165247" y="1990657"/>
            <a:ext cx="1828800" cy="1384995"/>
          </a:xfrm>
          <a:prstGeom prst="rect">
            <a:avLst/>
          </a:prstGeom>
          <a:noFill/>
        </p:spPr>
        <p:txBody>
          <a:bodyPr wrap="square" rtlCol="0">
            <a:spAutoFit/>
          </a:bodyPr>
          <a:lstStyle/>
          <a:p>
            <a:pPr algn="ctr"/>
            <a:r>
              <a:rPr lang="en-US" sz="1400" b="1"/>
              <a:t>On-Demand Availability</a:t>
            </a:r>
          </a:p>
          <a:p>
            <a:pPr algn="ctr"/>
            <a:r>
              <a:rPr lang="en-US" sz="1400"/>
              <a:t>Intake, admissions, screening, assessments are available 24/7</a:t>
            </a:r>
          </a:p>
        </p:txBody>
      </p:sp>
      <p:sp>
        <p:nvSpPr>
          <p:cNvPr id="10" name="TextBox 9">
            <a:extLst>
              <a:ext uri="{FF2B5EF4-FFF2-40B4-BE49-F238E27FC236}">
                <a16:creationId xmlns:a16="http://schemas.microsoft.com/office/drawing/2014/main" id="{7C71A6B2-EB4F-C65D-4950-56DBF873554B}"/>
              </a:ext>
            </a:extLst>
          </p:cNvPr>
          <p:cNvSpPr txBox="1"/>
          <p:nvPr/>
        </p:nvSpPr>
        <p:spPr>
          <a:xfrm>
            <a:off x="605618" y="2004607"/>
            <a:ext cx="1637211" cy="1384995"/>
          </a:xfrm>
          <a:prstGeom prst="rect">
            <a:avLst/>
          </a:prstGeom>
          <a:noFill/>
        </p:spPr>
        <p:txBody>
          <a:bodyPr wrap="square" rtlCol="0">
            <a:spAutoFit/>
          </a:bodyPr>
          <a:lstStyle/>
          <a:p>
            <a:pPr algn="ctr"/>
            <a:r>
              <a:rPr lang="en-US" sz="1400" b="1"/>
              <a:t>Simple Intake Process</a:t>
            </a:r>
          </a:p>
          <a:p>
            <a:pPr algn="ctr"/>
            <a:r>
              <a:rPr lang="en-US" sz="1400"/>
              <a:t>Patients are easily connected to care with streamlined intake process </a:t>
            </a:r>
          </a:p>
        </p:txBody>
      </p:sp>
      <p:pic>
        <p:nvPicPr>
          <p:cNvPr id="14" name="Picture 13">
            <a:extLst>
              <a:ext uri="{FF2B5EF4-FFF2-40B4-BE49-F238E27FC236}">
                <a16:creationId xmlns:a16="http://schemas.microsoft.com/office/drawing/2014/main" id="{E2AC2098-BEC4-4259-0015-4AE0763FDB57}"/>
              </a:ext>
            </a:extLst>
          </p:cNvPr>
          <p:cNvPicPr>
            <a:picLocks noChangeAspect="1"/>
          </p:cNvPicPr>
          <p:nvPr/>
        </p:nvPicPr>
        <p:blipFill>
          <a:blip r:embed="rId5"/>
          <a:stretch>
            <a:fillRect/>
          </a:stretch>
        </p:blipFill>
        <p:spPr>
          <a:xfrm>
            <a:off x="278932" y="3879123"/>
            <a:ext cx="2158637" cy="2043453"/>
          </a:xfrm>
          <a:prstGeom prst="rect">
            <a:avLst/>
          </a:prstGeom>
        </p:spPr>
      </p:pic>
      <p:pic>
        <p:nvPicPr>
          <p:cNvPr id="16" name="Picture 15">
            <a:extLst>
              <a:ext uri="{FF2B5EF4-FFF2-40B4-BE49-F238E27FC236}">
                <a16:creationId xmlns:a16="http://schemas.microsoft.com/office/drawing/2014/main" id="{C41DCF74-0635-5845-7E1E-657CBF3AE220}"/>
              </a:ext>
            </a:extLst>
          </p:cNvPr>
          <p:cNvPicPr>
            <a:picLocks noChangeAspect="1"/>
          </p:cNvPicPr>
          <p:nvPr/>
        </p:nvPicPr>
        <p:blipFill>
          <a:blip r:embed="rId6"/>
          <a:stretch>
            <a:fillRect/>
          </a:stretch>
        </p:blipFill>
        <p:spPr>
          <a:xfrm>
            <a:off x="5850026" y="3984441"/>
            <a:ext cx="2734901" cy="1593809"/>
          </a:xfrm>
          <a:prstGeom prst="rect">
            <a:avLst/>
          </a:prstGeom>
        </p:spPr>
      </p:pic>
      <p:cxnSp>
        <p:nvCxnSpPr>
          <p:cNvPr id="22" name="Straight Connector 21">
            <a:extLst>
              <a:ext uri="{FF2B5EF4-FFF2-40B4-BE49-F238E27FC236}">
                <a16:creationId xmlns:a16="http://schemas.microsoft.com/office/drawing/2014/main" id="{F56ED5CF-CA2F-3A96-1CED-4A5A18DFEBB9}"/>
              </a:ext>
            </a:extLst>
          </p:cNvPr>
          <p:cNvCxnSpPr/>
          <p:nvPr/>
        </p:nvCxnSpPr>
        <p:spPr>
          <a:xfrm>
            <a:off x="314323" y="3702425"/>
            <a:ext cx="1156335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201CA29-BABE-D8FD-C90A-04FE3131BD0D}"/>
              </a:ext>
            </a:extLst>
          </p:cNvPr>
          <p:cNvSpPr/>
          <p:nvPr/>
        </p:nvSpPr>
        <p:spPr>
          <a:xfrm>
            <a:off x="1075937" y="3449404"/>
            <a:ext cx="657069" cy="6087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0B333FD-9FA3-40B9-4517-5BFABFF4DDE9}"/>
              </a:ext>
            </a:extLst>
          </p:cNvPr>
          <p:cNvSpPr/>
          <p:nvPr/>
        </p:nvSpPr>
        <p:spPr>
          <a:xfrm>
            <a:off x="3750810" y="3458013"/>
            <a:ext cx="657069" cy="6087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45B3FD8-ED0C-7131-EE78-F397099C5DA3}"/>
              </a:ext>
            </a:extLst>
          </p:cNvPr>
          <p:cNvSpPr/>
          <p:nvPr/>
        </p:nvSpPr>
        <p:spPr>
          <a:xfrm>
            <a:off x="6784405" y="3429000"/>
            <a:ext cx="657069" cy="6087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1F1D8FA8-D114-E1DA-F885-7DE179D42BC2}"/>
              </a:ext>
            </a:extLst>
          </p:cNvPr>
          <p:cNvPicPr>
            <a:picLocks noChangeAspect="1"/>
          </p:cNvPicPr>
          <p:nvPr/>
        </p:nvPicPr>
        <p:blipFill>
          <a:blip r:embed="rId7"/>
          <a:stretch>
            <a:fillRect/>
          </a:stretch>
        </p:blipFill>
        <p:spPr>
          <a:xfrm>
            <a:off x="9285704" y="1753390"/>
            <a:ext cx="1868396" cy="1739347"/>
          </a:xfrm>
          <a:prstGeom prst="rect">
            <a:avLst/>
          </a:prstGeom>
        </p:spPr>
      </p:pic>
      <p:sp>
        <p:nvSpPr>
          <p:cNvPr id="26" name="Oval 25">
            <a:extLst>
              <a:ext uri="{FF2B5EF4-FFF2-40B4-BE49-F238E27FC236}">
                <a16:creationId xmlns:a16="http://schemas.microsoft.com/office/drawing/2014/main" id="{A15341F8-CEBA-E50A-91C6-83861DED6813}"/>
              </a:ext>
            </a:extLst>
          </p:cNvPr>
          <p:cNvSpPr/>
          <p:nvPr/>
        </p:nvSpPr>
        <p:spPr>
          <a:xfrm>
            <a:off x="9975091" y="3375652"/>
            <a:ext cx="657069" cy="6087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Bar graph with upward trend with solid fill">
            <a:extLst>
              <a:ext uri="{FF2B5EF4-FFF2-40B4-BE49-F238E27FC236}">
                <a16:creationId xmlns:a16="http://schemas.microsoft.com/office/drawing/2014/main" id="{A9D6996F-8120-55B5-7206-8DE419168CC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75025" y="3460743"/>
            <a:ext cx="457200" cy="457200"/>
          </a:xfrm>
          <a:prstGeom prst="rect">
            <a:avLst/>
          </a:prstGeom>
        </p:spPr>
      </p:pic>
      <p:pic>
        <p:nvPicPr>
          <p:cNvPr id="32" name="Graphic 31" descr="Checklist with solid fill">
            <a:extLst>
              <a:ext uri="{FF2B5EF4-FFF2-40B4-BE49-F238E27FC236}">
                <a16:creationId xmlns:a16="http://schemas.microsoft.com/office/drawing/2014/main" id="{24665393-16FC-F4FA-99B9-3917423C7A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5871" y="3504794"/>
            <a:ext cx="457200" cy="457200"/>
          </a:xfrm>
          <a:prstGeom prst="rect">
            <a:avLst/>
          </a:prstGeom>
        </p:spPr>
      </p:pic>
      <p:pic>
        <p:nvPicPr>
          <p:cNvPr id="34" name="Graphic 33" descr="Group of men with solid fill">
            <a:extLst>
              <a:ext uri="{FF2B5EF4-FFF2-40B4-BE49-F238E27FC236}">
                <a16:creationId xmlns:a16="http://schemas.microsoft.com/office/drawing/2014/main" id="{B32D9E16-C136-8883-A233-33F3B8167B8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60073" y="3527241"/>
            <a:ext cx="457200" cy="457200"/>
          </a:xfrm>
          <a:prstGeom prst="rect">
            <a:avLst/>
          </a:prstGeom>
        </p:spPr>
      </p:pic>
      <p:pic>
        <p:nvPicPr>
          <p:cNvPr id="36" name="Graphic 35" descr="Online meeting with solid fill">
            <a:extLst>
              <a:ext uri="{FF2B5EF4-FFF2-40B4-BE49-F238E27FC236}">
                <a16:creationId xmlns:a16="http://schemas.microsoft.com/office/drawing/2014/main" id="{1254B840-6AB9-3A64-7E73-21FE545551A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62137" y="3472042"/>
            <a:ext cx="522703" cy="522703"/>
          </a:xfrm>
          <a:prstGeom prst="rect">
            <a:avLst/>
          </a:prstGeom>
        </p:spPr>
      </p:pic>
    </p:spTree>
    <p:extLst>
      <p:ext uri="{BB962C8B-B14F-4D97-AF65-F5344CB8AC3E}">
        <p14:creationId xmlns:p14="http://schemas.microsoft.com/office/powerpoint/2010/main" val="3591649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24D77376-0879-6B7B-2A57-A1CAE43F3A58}"/>
              </a:ext>
            </a:extLst>
          </p:cNvPr>
          <p:cNvSpPr/>
          <p:nvPr/>
        </p:nvSpPr>
        <p:spPr>
          <a:xfrm>
            <a:off x="6271878" y="1365941"/>
            <a:ext cx="5690724" cy="586034"/>
          </a:xfrm>
          <a:prstGeom prst="roundRect">
            <a:avLst/>
          </a:prstGeom>
          <a:solidFill>
            <a:srgbClr val="0143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FC405A71-C070-ADC3-30E1-3001B478A38A}"/>
              </a:ext>
            </a:extLst>
          </p:cNvPr>
          <p:cNvSpPr/>
          <p:nvPr/>
        </p:nvSpPr>
        <p:spPr>
          <a:xfrm>
            <a:off x="128855" y="1347191"/>
            <a:ext cx="5690724" cy="586034"/>
          </a:xfrm>
          <a:prstGeom prst="roundRect">
            <a:avLst/>
          </a:prstGeom>
          <a:solidFill>
            <a:srgbClr val="0143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descr="People in a job interview">
            <a:extLst>
              <a:ext uri="{FF2B5EF4-FFF2-40B4-BE49-F238E27FC236}">
                <a16:creationId xmlns:a16="http://schemas.microsoft.com/office/drawing/2014/main" id="{71CCD50C-5F33-2BAF-4255-965AAD1F75DA}"/>
              </a:ext>
            </a:extLst>
          </p:cNvPr>
          <p:cNvSpPr/>
          <p:nvPr/>
        </p:nvSpPr>
        <p:spPr>
          <a:xfrm>
            <a:off x="973404" y="1810328"/>
            <a:ext cx="4306669" cy="4093250"/>
          </a:xfrm>
          <a:prstGeom prst="ellipse">
            <a:avLst/>
          </a:prstGeom>
          <a:blipFill dpi="0" rotWithShape="1">
            <a:blip r:embed="rId2">
              <a:alphaModFix amt="15000"/>
              <a:extLst>
                <a:ext uri="{28A0092B-C50C-407E-A947-70E740481C1C}">
                  <a14:useLocalDpi xmlns:a14="http://schemas.microsoft.com/office/drawing/2010/main" val="0"/>
                </a:ext>
              </a:extLst>
            </a:blip>
            <a:srcRect/>
            <a:stretch>
              <a:fillRect l="-25000" r="-25000"/>
            </a:stretch>
          </a:blipFill>
          <a:ln>
            <a:noFill/>
          </a:ln>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2" name="Oval 21" descr="Close-up of two people's hands pointing at laptop screen with stack of 4 books in background, one person holding a pen">
            <a:extLst>
              <a:ext uri="{FF2B5EF4-FFF2-40B4-BE49-F238E27FC236}">
                <a16:creationId xmlns:a16="http://schemas.microsoft.com/office/drawing/2014/main" id="{D7E676DB-4917-519C-86A7-6775EDB70CE3}"/>
              </a:ext>
            </a:extLst>
          </p:cNvPr>
          <p:cNvSpPr/>
          <p:nvPr/>
        </p:nvSpPr>
        <p:spPr>
          <a:xfrm>
            <a:off x="7040670" y="1821002"/>
            <a:ext cx="4313130" cy="4093250"/>
          </a:xfrm>
          <a:prstGeom prst="ellipse">
            <a:avLst/>
          </a:prstGeom>
          <a:blipFill dpi="0" rotWithShape="1">
            <a:blip r:embed="rId3">
              <a:alphaModFix amt="15000"/>
              <a:extLst>
                <a:ext uri="{28A0092B-C50C-407E-A947-70E740481C1C}">
                  <a14:useLocalDpi xmlns:a14="http://schemas.microsoft.com/office/drawing/2010/main" val="0"/>
                </a:ext>
              </a:extLst>
            </a:blip>
            <a:srcRect/>
            <a:stretch>
              <a:fillRect l="-25000" r="-25000"/>
            </a:stretch>
          </a:blipFill>
          <a:ln>
            <a:noFill/>
          </a:ln>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 name="Title 1">
            <a:extLst>
              <a:ext uri="{FF2B5EF4-FFF2-40B4-BE49-F238E27FC236}">
                <a16:creationId xmlns:a16="http://schemas.microsoft.com/office/drawing/2014/main" id="{6BF96D58-ACB7-EC4D-231F-4880DCDCA999}"/>
              </a:ext>
            </a:extLst>
          </p:cNvPr>
          <p:cNvSpPr>
            <a:spLocks noGrp="1"/>
          </p:cNvSpPr>
          <p:nvPr>
            <p:ph type="title"/>
          </p:nvPr>
        </p:nvSpPr>
        <p:spPr>
          <a:xfrm>
            <a:off x="838200" y="21266"/>
            <a:ext cx="10515600" cy="665653"/>
          </a:xfrm>
        </p:spPr>
        <p:txBody>
          <a:bodyPr/>
          <a:lstStyle/>
          <a:p>
            <a:r>
              <a:rPr lang="en-US" sz="4000"/>
              <a:t>Promoting Health Equity &amp; Resolving Access Barriers</a:t>
            </a:r>
          </a:p>
        </p:txBody>
      </p:sp>
      <p:sp>
        <p:nvSpPr>
          <p:cNvPr id="4" name="Slide Number Placeholder 3">
            <a:extLst>
              <a:ext uri="{FF2B5EF4-FFF2-40B4-BE49-F238E27FC236}">
                <a16:creationId xmlns:a16="http://schemas.microsoft.com/office/drawing/2014/main" id="{F7EB3E7A-08D9-F773-A1C4-45F9566CB376}"/>
              </a:ext>
            </a:extLst>
          </p:cNvPr>
          <p:cNvSpPr>
            <a:spLocks noGrp="1"/>
          </p:cNvSpPr>
          <p:nvPr>
            <p:ph type="sldNum" sz="quarter" idx="12"/>
          </p:nvPr>
        </p:nvSpPr>
        <p:spPr/>
        <p:txBody>
          <a:bodyPr/>
          <a:lstStyle/>
          <a:p>
            <a:fld id="{57C36EE3-BF7C-4A23-91C5-90F38871A87D}" type="slidenum">
              <a:rPr lang="en-US" smtClean="0"/>
              <a:pPr/>
              <a:t>16</a:t>
            </a:fld>
            <a:endParaRPr lang="en-US"/>
          </a:p>
        </p:txBody>
      </p:sp>
      <p:sp>
        <p:nvSpPr>
          <p:cNvPr id="7" name="TextBox 6">
            <a:extLst>
              <a:ext uri="{FF2B5EF4-FFF2-40B4-BE49-F238E27FC236}">
                <a16:creationId xmlns:a16="http://schemas.microsoft.com/office/drawing/2014/main" id="{EFC6C6BF-D901-A157-F4E5-CCC35D254DD9}"/>
              </a:ext>
            </a:extLst>
          </p:cNvPr>
          <p:cNvSpPr txBox="1"/>
          <p:nvPr/>
        </p:nvSpPr>
        <p:spPr>
          <a:xfrm>
            <a:off x="28310" y="1355550"/>
            <a:ext cx="5891814" cy="553998"/>
          </a:xfrm>
          <a:prstGeom prst="rect">
            <a:avLst/>
          </a:prstGeom>
          <a:noFill/>
        </p:spPr>
        <p:txBody>
          <a:bodyPr wrap="square" rtlCol="0">
            <a:spAutoFit/>
          </a:bodyPr>
          <a:lstStyle/>
          <a:p>
            <a:pPr algn="ctr"/>
            <a:r>
              <a:rPr lang="en-US" sz="1500" b="1">
                <a:solidFill>
                  <a:schemeClr val="bg1"/>
                </a:solidFill>
              </a:rPr>
              <a:t>Improving education and training options for ARHOME members through:</a:t>
            </a:r>
          </a:p>
        </p:txBody>
      </p:sp>
      <p:sp>
        <p:nvSpPr>
          <p:cNvPr id="14" name="TextBox 13">
            <a:extLst>
              <a:ext uri="{FF2B5EF4-FFF2-40B4-BE49-F238E27FC236}">
                <a16:creationId xmlns:a16="http://schemas.microsoft.com/office/drawing/2014/main" id="{5BE0177B-8606-FAF4-B7C5-01A502E30451}"/>
              </a:ext>
            </a:extLst>
          </p:cNvPr>
          <p:cNvSpPr txBox="1"/>
          <p:nvPr/>
        </p:nvSpPr>
        <p:spPr>
          <a:xfrm>
            <a:off x="6688910" y="1355550"/>
            <a:ext cx="4856036" cy="553998"/>
          </a:xfrm>
          <a:prstGeom prst="rect">
            <a:avLst/>
          </a:prstGeom>
          <a:noFill/>
        </p:spPr>
        <p:txBody>
          <a:bodyPr wrap="square" rtlCol="0">
            <a:spAutoFit/>
          </a:bodyPr>
          <a:lstStyle/>
          <a:p>
            <a:pPr algn="ctr"/>
            <a:r>
              <a:rPr lang="en-US" sz="1500" b="1">
                <a:solidFill>
                  <a:schemeClr val="bg1"/>
                </a:solidFill>
              </a:rPr>
              <a:t>Continuously improving access and available treatments, while reducing health disparities by: </a:t>
            </a:r>
          </a:p>
        </p:txBody>
      </p:sp>
      <p:sp>
        <p:nvSpPr>
          <p:cNvPr id="5" name="TextBox 4">
            <a:extLst>
              <a:ext uri="{FF2B5EF4-FFF2-40B4-BE49-F238E27FC236}">
                <a16:creationId xmlns:a16="http://schemas.microsoft.com/office/drawing/2014/main" id="{9CD0EAB2-EDF3-30FB-5301-BEDDDD659092}"/>
              </a:ext>
            </a:extLst>
          </p:cNvPr>
          <p:cNvSpPr txBox="1"/>
          <p:nvPr/>
        </p:nvSpPr>
        <p:spPr>
          <a:xfrm>
            <a:off x="110398" y="1963384"/>
            <a:ext cx="2667246" cy="4093428"/>
          </a:xfrm>
          <a:prstGeom prst="rect">
            <a:avLst/>
          </a:prstGeom>
          <a:noFill/>
        </p:spPr>
        <p:txBody>
          <a:bodyPr wrap="square">
            <a:spAutoFit/>
          </a:bodyPr>
          <a:lstStyle/>
          <a:p>
            <a:pPr lvl="0" algn="ctr"/>
            <a:r>
              <a:rPr lang="en-US" sz="1600" b="1">
                <a:solidFill>
                  <a:srgbClr val="014365"/>
                </a:solidFill>
              </a:rPr>
              <a:t>Promoting career advancement</a:t>
            </a:r>
          </a:p>
          <a:p>
            <a:pPr lvl="0" algn="ctr"/>
            <a:endParaRPr lang="en-US" sz="1200" b="1">
              <a:solidFill>
                <a:srgbClr val="014365"/>
              </a:solidFill>
            </a:endParaRPr>
          </a:p>
          <a:p>
            <a:pPr lvl="0" algn="ctr"/>
            <a:endParaRPr lang="en-US" sz="1200" b="1">
              <a:solidFill>
                <a:srgbClr val="014365"/>
              </a:solidFill>
            </a:endParaRPr>
          </a:p>
          <a:p>
            <a:pPr lvl="0" algn="ctr"/>
            <a:endParaRPr lang="en-US" sz="1200" b="1">
              <a:solidFill>
                <a:srgbClr val="014365"/>
              </a:solidFill>
            </a:endParaRPr>
          </a:p>
          <a:p>
            <a:pPr marL="171450" lvl="0" indent="-171450" algn="ctr">
              <a:buFont typeface="Arial" panose="020B0604020202020204" pitchFamily="34" charset="0"/>
              <a:buChar char="•"/>
            </a:pPr>
            <a:r>
              <a:rPr lang="en-US" sz="1200" b="1">
                <a:solidFill>
                  <a:srgbClr val="014365"/>
                </a:solidFill>
              </a:rPr>
              <a:t>In 2023, we added a 2</a:t>
            </a:r>
            <a:r>
              <a:rPr lang="en-US" sz="1200" b="1" baseline="30000">
                <a:solidFill>
                  <a:srgbClr val="014365"/>
                </a:solidFill>
              </a:rPr>
              <a:t>nd</a:t>
            </a:r>
            <a:r>
              <a:rPr lang="en-US" sz="1200" b="1">
                <a:solidFill>
                  <a:srgbClr val="014365"/>
                </a:solidFill>
              </a:rPr>
              <a:t> incentive for completing continuing education (CE) to encourage advancement in economic status and marketability in the workforce.</a:t>
            </a:r>
          </a:p>
          <a:p>
            <a:pPr marL="171450" lvl="0" indent="-171450" algn="ctr">
              <a:buFont typeface="Arial" panose="020B0604020202020204" pitchFamily="34" charset="0"/>
              <a:buChar char="•"/>
            </a:pPr>
            <a:endParaRPr lang="en-US" sz="1200" b="1">
              <a:solidFill>
                <a:srgbClr val="014365"/>
              </a:solidFill>
            </a:endParaRPr>
          </a:p>
          <a:p>
            <a:pPr marL="171450" lvl="0" indent="-171450" algn="ctr">
              <a:buFont typeface="Arial" panose="020B0604020202020204" pitchFamily="34" charset="0"/>
              <a:buChar char="•"/>
            </a:pPr>
            <a:r>
              <a:rPr lang="en-US" sz="1200" b="1">
                <a:solidFill>
                  <a:srgbClr val="014365"/>
                </a:solidFill>
              </a:rPr>
              <a:t>To recognize diverse CE opportunities, we reward for college courses, training programs, online courses, and more. </a:t>
            </a:r>
          </a:p>
          <a:p>
            <a:pPr marL="171450" lvl="0" indent="-171450" algn="ctr">
              <a:buFont typeface="Arial" panose="020B0604020202020204" pitchFamily="34" charset="0"/>
              <a:buChar char="•"/>
            </a:pPr>
            <a:endParaRPr lang="en-US" sz="1200" b="1">
              <a:solidFill>
                <a:srgbClr val="014365"/>
              </a:solidFill>
            </a:endParaRPr>
          </a:p>
          <a:p>
            <a:pPr marL="171450" lvl="0" indent="-171450" algn="ctr">
              <a:buFont typeface="Arial" panose="020B0604020202020204" pitchFamily="34" charset="0"/>
              <a:buChar char="•"/>
            </a:pPr>
            <a:r>
              <a:rPr lang="en-US" sz="1200" b="1">
                <a:solidFill>
                  <a:srgbClr val="014365"/>
                </a:solidFill>
              </a:rPr>
              <a:t>In 2024, we doubled the incentive amount to further incentive members to engage in these trainings. </a:t>
            </a:r>
          </a:p>
          <a:p>
            <a:pPr lvl="0" algn="ctr"/>
            <a:endParaRPr lang="en-US" sz="1200" b="1">
              <a:solidFill>
                <a:srgbClr val="014365"/>
              </a:solidFill>
            </a:endParaRPr>
          </a:p>
        </p:txBody>
      </p:sp>
      <p:sp>
        <p:nvSpPr>
          <p:cNvPr id="18" name="TextBox 17">
            <a:extLst>
              <a:ext uri="{FF2B5EF4-FFF2-40B4-BE49-F238E27FC236}">
                <a16:creationId xmlns:a16="http://schemas.microsoft.com/office/drawing/2014/main" id="{55921304-4E3D-0FEA-8FE0-B62A1049834E}"/>
              </a:ext>
            </a:extLst>
          </p:cNvPr>
          <p:cNvSpPr txBox="1"/>
          <p:nvPr/>
        </p:nvSpPr>
        <p:spPr>
          <a:xfrm>
            <a:off x="3177367" y="1995056"/>
            <a:ext cx="2557123" cy="3693319"/>
          </a:xfrm>
          <a:prstGeom prst="rect">
            <a:avLst/>
          </a:prstGeom>
          <a:noFill/>
        </p:spPr>
        <p:txBody>
          <a:bodyPr wrap="square">
            <a:spAutoFit/>
          </a:bodyPr>
          <a:lstStyle/>
          <a:p>
            <a:pPr algn="ctr"/>
            <a:r>
              <a:rPr lang="en-US" sz="1600" b="1">
                <a:solidFill>
                  <a:srgbClr val="014365"/>
                </a:solidFill>
              </a:rPr>
              <a:t>Assisting  job seekers</a:t>
            </a:r>
          </a:p>
          <a:p>
            <a:pPr algn="ctr"/>
            <a:endParaRPr lang="en-US" sz="1400" b="1">
              <a:solidFill>
                <a:srgbClr val="014365"/>
              </a:solidFill>
            </a:endParaRPr>
          </a:p>
          <a:p>
            <a:pPr algn="ctr"/>
            <a:endParaRPr lang="en-US" sz="1400" b="1">
              <a:solidFill>
                <a:srgbClr val="014365"/>
              </a:solidFill>
            </a:endParaRPr>
          </a:p>
          <a:p>
            <a:pPr algn="ctr"/>
            <a:endParaRPr lang="en-US" sz="1200" b="1">
              <a:solidFill>
                <a:srgbClr val="014365"/>
              </a:solidFill>
            </a:endParaRPr>
          </a:p>
          <a:p>
            <a:pPr marL="171450" indent="-171450" algn="ctr">
              <a:buFont typeface="Arial" panose="020B0604020202020204" pitchFamily="34" charset="0"/>
              <a:buChar char="•"/>
            </a:pPr>
            <a:r>
              <a:rPr lang="en-US" sz="1200" b="1">
                <a:solidFill>
                  <a:srgbClr val="014365"/>
                </a:solidFill>
              </a:rPr>
              <a:t>Encouraging members to leverage the Arkansas Department of Workforce Services </a:t>
            </a:r>
          </a:p>
          <a:p>
            <a:pPr marL="171450" indent="-171450" algn="ctr">
              <a:buFont typeface="Arial" panose="020B0604020202020204" pitchFamily="34" charset="0"/>
              <a:buChar char="•"/>
            </a:pPr>
            <a:endParaRPr lang="en-US" sz="1200" b="1">
              <a:solidFill>
                <a:srgbClr val="014365"/>
              </a:solidFill>
            </a:endParaRPr>
          </a:p>
          <a:p>
            <a:pPr marL="171450" indent="-171450" algn="ctr">
              <a:buFont typeface="Arial" panose="020B0604020202020204" pitchFamily="34" charset="0"/>
              <a:buChar char="•"/>
            </a:pPr>
            <a:r>
              <a:rPr lang="en-US" sz="1200" b="1">
                <a:solidFill>
                  <a:srgbClr val="014365"/>
                </a:solidFill>
              </a:rPr>
              <a:t>Specifically, direct members to the free Career Readiness Certificate program</a:t>
            </a:r>
          </a:p>
          <a:p>
            <a:pPr marL="171450" indent="-171450" algn="ctr">
              <a:buFont typeface="Arial" panose="020B0604020202020204" pitchFamily="34" charset="0"/>
              <a:buChar char="•"/>
            </a:pPr>
            <a:endParaRPr lang="en-US" sz="1200" b="1">
              <a:solidFill>
                <a:srgbClr val="014365"/>
              </a:solidFill>
            </a:endParaRPr>
          </a:p>
          <a:p>
            <a:pPr marL="171450" indent="-171450" algn="ctr">
              <a:buFont typeface="Arial" panose="020B0604020202020204" pitchFamily="34" charset="0"/>
              <a:buChar char="•"/>
            </a:pPr>
            <a:r>
              <a:rPr lang="en-US" sz="1200" b="1">
                <a:solidFill>
                  <a:srgbClr val="014365"/>
                </a:solidFill>
              </a:rPr>
              <a:t>In 2024 as we triple the eligible reward for members earning a Career Readiness Certificate  </a:t>
            </a:r>
          </a:p>
          <a:p>
            <a:pPr marL="171450" indent="-171450" algn="ctr">
              <a:buFont typeface="Arial" panose="020B0604020202020204" pitchFamily="34" charset="0"/>
              <a:buChar char="•"/>
            </a:pPr>
            <a:endParaRPr lang="en-US" sz="1200" b="1">
              <a:solidFill>
                <a:srgbClr val="014365"/>
              </a:solidFill>
            </a:endParaRPr>
          </a:p>
          <a:p>
            <a:pPr marL="171450" indent="-171450" algn="ctr">
              <a:buFont typeface="Arial" panose="020B0604020202020204" pitchFamily="34" charset="0"/>
              <a:buChar char="•"/>
            </a:pPr>
            <a:endParaRPr lang="en-US" sz="1200" b="1">
              <a:solidFill>
                <a:srgbClr val="014365"/>
              </a:solidFill>
            </a:endParaRPr>
          </a:p>
          <a:p>
            <a:pPr marL="171450" indent="-171450" algn="ctr">
              <a:buFont typeface="Arial" panose="020B0604020202020204" pitchFamily="34" charset="0"/>
              <a:buChar char="•"/>
            </a:pPr>
            <a:endParaRPr lang="en-US" sz="1200" b="1">
              <a:solidFill>
                <a:srgbClr val="014365"/>
              </a:solidFill>
            </a:endParaRPr>
          </a:p>
          <a:p>
            <a:pPr marL="171450" indent="-171450" algn="ctr">
              <a:buFont typeface="Arial" panose="020B0604020202020204" pitchFamily="34" charset="0"/>
              <a:buChar char="•"/>
            </a:pPr>
            <a:endParaRPr lang="en-US" sz="1200" b="1">
              <a:solidFill>
                <a:srgbClr val="014365"/>
              </a:solidFill>
            </a:endParaRPr>
          </a:p>
        </p:txBody>
      </p:sp>
      <p:sp>
        <p:nvSpPr>
          <p:cNvPr id="19" name="TextBox 18">
            <a:extLst>
              <a:ext uri="{FF2B5EF4-FFF2-40B4-BE49-F238E27FC236}">
                <a16:creationId xmlns:a16="http://schemas.microsoft.com/office/drawing/2014/main" id="{4E8A6A8C-3D42-5274-8013-CC79DD822267}"/>
              </a:ext>
            </a:extLst>
          </p:cNvPr>
          <p:cNvSpPr txBox="1"/>
          <p:nvPr/>
        </p:nvSpPr>
        <p:spPr>
          <a:xfrm>
            <a:off x="6371359" y="2021103"/>
            <a:ext cx="2430834" cy="2659190"/>
          </a:xfrm>
          <a:prstGeom prst="rect">
            <a:avLst/>
          </a:prstGeom>
          <a:noFill/>
        </p:spPr>
        <p:txBody>
          <a:bodyPr wrap="square" rtlCol="0">
            <a:spAutoFit/>
          </a:bodyPr>
          <a:lstStyle/>
          <a:p>
            <a:pPr algn="ctr"/>
            <a:r>
              <a:rPr lang="en-US" sz="1600" b="1">
                <a:solidFill>
                  <a:srgbClr val="014365"/>
                </a:solidFill>
              </a:rPr>
              <a:t>Improving access &amp; health equity</a:t>
            </a:r>
          </a:p>
          <a:p>
            <a:pPr algn="ctr"/>
            <a:endParaRPr lang="en-US" sz="1600" b="1">
              <a:solidFill>
                <a:srgbClr val="014365"/>
              </a:solidFill>
            </a:endParaRPr>
          </a:p>
          <a:p>
            <a:pPr algn="ctr"/>
            <a:endParaRPr lang="en-US" sz="1800" b="1">
              <a:solidFill>
                <a:srgbClr val="014365"/>
              </a:solidFill>
            </a:endParaRPr>
          </a:p>
          <a:p>
            <a:pPr marL="114300" lvl="1" indent="-114300" algn="ctr" defTabSz="533400">
              <a:lnSpc>
                <a:spcPct val="90000"/>
              </a:lnSpc>
              <a:spcBef>
                <a:spcPct val="0"/>
              </a:spcBef>
              <a:spcAft>
                <a:spcPct val="15000"/>
              </a:spcAft>
              <a:buChar char="•"/>
            </a:pPr>
            <a:r>
              <a:rPr lang="en-US" sz="1200" b="1" kern="1200">
                <a:solidFill>
                  <a:srgbClr val="014365"/>
                </a:solidFill>
              </a:rPr>
              <a:t>Improved telemedicine options in behavioral health, substance abuse, maternal health, chronic condition management for rural members </a:t>
            </a:r>
          </a:p>
          <a:p>
            <a:pPr marL="0" lvl="1" algn="ctr" defTabSz="533400">
              <a:lnSpc>
                <a:spcPct val="90000"/>
              </a:lnSpc>
              <a:spcBef>
                <a:spcPct val="0"/>
              </a:spcBef>
              <a:spcAft>
                <a:spcPct val="15000"/>
              </a:spcAft>
            </a:pPr>
            <a:endParaRPr lang="en-US" sz="1200" b="1" kern="1200">
              <a:solidFill>
                <a:srgbClr val="014365"/>
              </a:solidFill>
            </a:endParaRPr>
          </a:p>
          <a:p>
            <a:pPr marL="114300" lvl="1" indent="-114300" algn="ctr" defTabSz="533400">
              <a:lnSpc>
                <a:spcPct val="90000"/>
              </a:lnSpc>
              <a:spcBef>
                <a:spcPct val="0"/>
              </a:spcBef>
              <a:spcAft>
                <a:spcPct val="15000"/>
              </a:spcAft>
              <a:buChar char="•"/>
            </a:pPr>
            <a:r>
              <a:rPr lang="en-US" sz="1200" b="1" kern="1200">
                <a:solidFill>
                  <a:srgbClr val="014365"/>
                </a:solidFill>
              </a:rPr>
              <a:t>Promotion of resources to improve health literacy of health insurance &amp; digital tools </a:t>
            </a:r>
            <a:endParaRPr lang="en-US" sz="1200" b="1">
              <a:solidFill>
                <a:srgbClr val="014365"/>
              </a:solidFill>
            </a:endParaRPr>
          </a:p>
        </p:txBody>
      </p:sp>
      <p:sp>
        <p:nvSpPr>
          <p:cNvPr id="20" name="TextBox 19">
            <a:extLst>
              <a:ext uri="{FF2B5EF4-FFF2-40B4-BE49-F238E27FC236}">
                <a16:creationId xmlns:a16="http://schemas.microsoft.com/office/drawing/2014/main" id="{1EC60737-0F6A-20B9-0875-38A7B33E3D02}"/>
              </a:ext>
            </a:extLst>
          </p:cNvPr>
          <p:cNvSpPr txBox="1"/>
          <p:nvPr/>
        </p:nvSpPr>
        <p:spPr>
          <a:xfrm>
            <a:off x="9358468" y="2031594"/>
            <a:ext cx="2793950" cy="3400931"/>
          </a:xfrm>
          <a:prstGeom prst="rect">
            <a:avLst/>
          </a:prstGeom>
          <a:noFill/>
        </p:spPr>
        <p:txBody>
          <a:bodyPr wrap="square" rtlCol="0">
            <a:spAutoFit/>
          </a:bodyPr>
          <a:lstStyle/>
          <a:p>
            <a:pPr algn="ctr"/>
            <a:r>
              <a:rPr lang="en-US" sz="1600" b="1">
                <a:solidFill>
                  <a:srgbClr val="014365"/>
                </a:solidFill>
              </a:rPr>
              <a:t>Increased community collaboration </a:t>
            </a:r>
          </a:p>
          <a:p>
            <a:pPr marL="171450" indent="-171450">
              <a:buFont typeface="Arial" panose="020B0604020202020204" pitchFamily="34" charset="0"/>
              <a:buChar char="•"/>
            </a:pPr>
            <a:endParaRPr lang="en-US" sz="1200" b="1">
              <a:solidFill>
                <a:srgbClr val="014365"/>
              </a:solidFill>
            </a:endParaRPr>
          </a:p>
          <a:p>
            <a:pPr marL="171450" indent="-171450">
              <a:buFont typeface="Arial" panose="020B0604020202020204" pitchFamily="34" charset="0"/>
              <a:buChar char="•"/>
            </a:pPr>
            <a:endParaRPr lang="en-US" sz="1200" b="1">
              <a:solidFill>
                <a:srgbClr val="014365"/>
              </a:solidFill>
            </a:endParaRPr>
          </a:p>
          <a:p>
            <a:pPr marL="171450" indent="-171450">
              <a:buFont typeface="Arial" panose="020B0604020202020204" pitchFamily="34" charset="0"/>
              <a:buChar char="•"/>
            </a:pPr>
            <a:r>
              <a:rPr lang="en-US" sz="1200" b="1" kern="1200">
                <a:solidFill>
                  <a:srgbClr val="014365"/>
                </a:solidFill>
              </a:rPr>
              <a:t>Actively engaged in Arkansas Rural Health Partnership </a:t>
            </a:r>
          </a:p>
          <a:p>
            <a:pPr marL="171450" indent="-171450">
              <a:buFont typeface="Arial" panose="020B0604020202020204" pitchFamily="34" charset="0"/>
              <a:buChar char="•"/>
            </a:pPr>
            <a:endParaRPr lang="en-US" sz="1200" b="1" kern="1200">
              <a:solidFill>
                <a:srgbClr val="014365"/>
              </a:solidFill>
            </a:endParaRPr>
          </a:p>
          <a:p>
            <a:pPr marL="114300" lvl="1" indent="-114300" algn="ctr" defTabSz="533400">
              <a:lnSpc>
                <a:spcPct val="90000"/>
              </a:lnSpc>
              <a:spcBef>
                <a:spcPct val="0"/>
              </a:spcBef>
              <a:spcAft>
                <a:spcPct val="15000"/>
              </a:spcAft>
              <a:buChar char="•"/>
            </a:pPr>
            <a:r>
              <a:rPr lang="en-US" sz="1200" b="1" kern="1200">
                <a:solidFill>
                  <a:srgbClr val="014365"/>
                </a:solidFill>
              </a:rPr>
              <a:t>Collaborative Health Initiative partnerships with health systems, medical centers, and clinically integrated networks</a:t>
            </a:r>
          </a:p>
          <a:p>
            <a:pPr marL="0" lvl="1" algn="ctr" defTabSz="533400">
              <a:lnSpc>
                <a:spcPct val="90000"/>
              </a:lnSpc>
              <a:spcBef>
                <a:spcPct val="0"/>
              </a:spcBef>
              <a:spcAft>
                <a:spcPct val="15000"/>
              </a:spcAft>
            </a:pPr>
            <a:endParaRPr lang="en-US" sz="1200" b="1" kern="1200">
              <a:solidFill>
                <a:srgbClr val="014365"/>
              </a:solidFill>
            </a:endParaRPr>
          </a:p>
          <a:p>
            <a:pPr marL="114300" lvl="1" indent="-114300" algn="l" defTabSz="533400">
              <a:lnSpc>
                <a:spcPct val="90000"/>
              </a:lnSpc>
              <a:spcBef>
                <a:spcPct val="0"/>
              </a:spcBef>
              <a:spcAft>
                <a:spcPct val="15000"/>
              </a:spcAft>
              <a:buChar char="•"/>
            </a:pPr>
            <a:r>
              <a:rPr lang="en-US" sz="1200" b="1" kern="1200" err="1">
                <a:solidFill>
                  <a:srgbClr val="014365"/>
                </a:solidFill>
              </a:rPr>
              <a:t>FindHelp</a:t>
            </a:r>
            <a:r>
              <a:rPr lang="en-US" sz="1200" b="1" kern="1200">
                <a:solidFill>
                  <a:srgbClr val="014365"/>
                </a:solidFill>
              </a:rPr>
              <a:t> triage and engagement for members needing assistance</a:t>
            </a:r>
          </a:p>
          <a:p>
            <a:pPr marL="171450" indent="-171450">
              <a:buFont typeface="Arial" panose="020B0604020202020204" pitchFamily="34" charset="0"/>
              <a:buChar char="•"/>
            </a:pPr>
            <a:endParaRPr lang="en-US" sz="1200" b="1" kern="1200">
              <a:solidFill>
                <a:srgbClr val="014365"/>
              </a:solidFill>
            </a:endParaRPr>
          </a:p>
          <a:p>
            <a:pPr marL="171450" indent="-171450">
              <a:buFont typeface="Arial" panose="020B0604020202020204" pitchFamily="34" charset="0"/>
              <a:buChar char="•"/>
            </a:pPr>
            <a:endParaRPr lang="en-US" sz="1200" b="1">
              <a:solidFill>
                <a:srgbClr val="014365"/>
              </a:solidFill>
            </a:endParaRPr>
          </a:p>
          <a:p>
            <a:endParaRPr lang="en-US" b="1">
              <a:solidFill>
                <a:srgbClr val="014365"/>
              </a:solidFill>
            </a:endParaRPr>
          </a:p>
        </p:txBody>
      </p:sp>
      <p:pic>
        <p:nvPicPr>
          <p:cNvPr id="24" name="Graphic 23" descr="Business Growth with solid fill">
            <a:extLst>
              <a:ext uri="{FF2B5EF4-FFF2-40B4-BE49-F238E27FC236}">
                <a16:creationId xmlns:a16="http://schemas.microsoft.com/office/drawing/2014/main" id="{DAD61F8F-0BE1-0800-F795-6650DD9018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0676" y="2463685"/>
            <a:ext cx="609745" cy="609745"/>
          </a:xfrm>
          <a:prstGeom prst="rect">
            <a:avLst/>
          </a:prstGeom>
        </p:spPr>
      </p:pic>
      <p:pic>
        <p:nvPicPr>
          <p:cNvPr id="28" name="Graphic 27" descr="Briefcase with solid fill">
            <a:extLst>
              <a:ext uri="{FF2B5EF4-FFF2-40B4-BE49-F238E27FC236}">
                <a16:creationId xmlns:a16="http://schemas.microsoft.com/office/drawing/2014/main" id="{D51E3E6E-2E08-9F83-DD74-36D26FB42F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47722" y="2318146"/>
            <a:ext cx="559239" cy="559239"/>
          </a:xfrm>
          <a:prstGeom prst="rect">
            <a:avLst/>
          </a:prstGeom>
        </p:spPr>
      </p:pic>
      <p:pic>
        <p:nvPicPr>
          <p:cNvPr id="30" name="Graphic 29" descr="Scales of justice with solid fill">
            <a:extLst>
              <a:ext uri="{FF2B5EF4-FFF2-40B4-BE49-F238E27FC236}">
                <a16:creationId xmlns:a16="http://schemas.microsoft.com/office/drawing/2014/main" id="{891EE5BD-4F3A-AB22-992E-6A9224B4663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08175" y="2540854"/>
            <a:ext cx="557201" cy="557201"/>
          </a:xfrm>
          <a:prstGeom prst="rect">
            <a:avLst/>
          </a:prstGeom>
        </p:spPr>
      </p:pic>
      <p:pic>
        <p:nvPicPr>
          <p:cNvPr id="32" name="Graphic 31" descr="Group with solid fill">
            <a:extLst>
              <a:ext uri="{FF2B5EF4-FFF2-40B4-BE49-F238E27FC236}">
                <a16:creationId xmlns:a16="http://schemas.microsoft.com/office/drawing/2014/main" id="{084A9115-6CAF-7AA5-544E-F668BCD43CE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431445" y="2477247"/>
            <a:ext cx="559239" cy="559239"/>
          </a:xfrm>
          <a:prstGeom prst="rect">
            <a:avLst/>
          </a:prstGeom>
        </p:spPr>
      </p:pic>
      <p:sp>
        <p:nvSpPr>
          <p:cNvPr id="33" name="Rectangle: Rounded Corners 32">
            <a:extLst>
              <a:ext uri="{FF2B5EF4-FFF2-40B4-BE49-F238E27FC236}">
                <a16:creationId xmlns:a16="http://schemas.microsoft.com/office/drawing/2014/main" id="{6E6D8A9A-DF58-62E8-25D9-2242AB5F2222}"/>
              </a:ext>
            </a:extLst>
          </p:cNvPr>
          <p:cNvSpPr/>
          <p:nvPr/>
        </p:nvSpPr>
        <p:spPr>
          <a:xfrm>
            <a:off x="9430327" y="2031594"/>
            <a:ext cx="2609055" cy="3759606"/>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D0D7B6D9-1F4A-1A6B-5D7E-D94C0CD5F849}"/>
              </a:ext>
            </a:extLst>
          </p:cNvPr>
          <p:cNvSpPr/>
          <p:nvPr/>
        </p:nvSpPr>
        <p:spPr>
          <a:xfrm>
            <a:off x="6253560" y="2021103"/>
            <a:ext cx="2609055" cy="3770097"/>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D68A91B3-BADE-3B7C-F068-714CC8109E60}"/>
              </a:ext>
            </a:extLst>
          </p:cNvPr>
          <p:cNvSpPr/>
          <p:nvPr/>
        </p:nvSpPr>
        <p:spPr>
          <a:xfrm>
            <a:off x="3210524" y="1963384"/>
            <a:ext cx="2609055" cy="3827816"/>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9EEF8C84-DF9F-25BB-C11C-DB09408B25FC}"/>
              </a:ext>
            </a:extLst>
          </p:cNvPr>
          <p:cNvSpPr/>
          <p:nvPr/>
        </p:nvSpPr>
        <p:spPr>
          <a:xfrm>
            <a:off x="128855" y="1975639"/>
            <a:ext cx="2609055" cy="3815561"/>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624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0D028-06F6-DE0B-00E9-F5111039342D}"/>
              </a:ext>
            </a:extLst>
          </p:cNvPr>
          <p:cNvSpPr>
            <a:spLocks noGrp="1"/>
          </p:cNvSpPr>
          <p:nvPr>
            <p:ph type="title"/>
          </p:nvPr>
        </p:nvSpPr>
        <p:spPr>
          <a:xfrm>
            <a:off x="838200" y="291743"/>
            <a:ext cx="10515600" cy="665653"/>
          </a:xfrm>
        </p:spPr>
        <p:txBody>
          <a:bodyPr/>
          <a:lstStyle/>
          <a:p>
            <a:r>
              <a:rPr lang="en-US" sz="4000"/>
              <a:t>Community Investment</a:t>
            </a:r>
          </a:p>
        </p:txBody>
      </p:sp>
      <p:sp>
        <p:nvSpPr>
          <p:cNvPr id="4" name="Slide Number Placeholder 3">
            <a:extLst>
              <a:ext uri="{FF2B5EF4-FFF2-40B4-BE49-F238E27FC236}">
                <a16:creationId xmlns:a16="http://schemas.microsoft.com/office/drawing/2014/main" id="{B6E168C0-6E00-14B5-B20C-0DE1F97E38FB}"/>
              </a:ext>
            </a:extLst>
          </p:cNvPr>
          <p:cNvSpPr>
            <a:spLocks noGrp="1"/>
          </p:cNvSpPr>
          <p:nvPr>
            <p:ph type="sldNum" sz="quarter" idx="12"/>
          </p:nvPr>
        </p:nvSpPr>
        <p:spPr/>
        <p:txBody>
          <a:bodyPr/>
          <a:lstStyle/>
          <a:p>
            <a:fld id="{57C36EE3-BF7C-4A23-91C5-90F38871A87D}" type="slidenum">
              <a:rPr lang="en-US" smtClean="0"/>
              <a:pPr/>
              <a:t>17</a:t>
            </a:fld>
            <a:endParaRPr lang="en-US"/>
          </a:p>
        </p:txBody>
      </p:sp>
      <p:sp>
        <p:nvSpPr>
          <p:cNvPr id="6" name="Pentagon 5">
            <a:extLst>
              <a:ext uri="{FF2B5EF4-FFF2-40B4-BE49-F238E27FC236}">
                <a16:creationId xmlns:a16="http://schemas.microsoft.com/office/drawing/2014/main" id="{65E53A49-D4C9-9834-5172-8CFFEDEFC2B3}"/>
              </a:ext>
            </a:extLst>
          </p:cNvPr>
          <p:cNvSpPr/>
          <p:nvPr/>
        </p:nvSpPr>
        <p:spPr>
          <a:xfrm rot="10800000">
            <a:off x="4059956" y="1734530"/>
            <a:ext cx="3934120" cy="3167407"/>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8" name="TextBox 7">
            <a:extLst>
              <a:ext uri="{FF2B5EF4-FFF2-40B4-BE49-F238E27FC236}">
                <a16:creationId xmlns:a16="http://schemas.microsoft.com/office/drawing/2014/main" id="{3440D1BE-781F-745A-82BD-6FE2A5146B7E}"/>
              </a:ext>
            </a:extLst>
          </p:cNvPr>
          <p:cNvSpPr txBox="1"/>
          <p:nvPr/>
        </p:nvSpPr>
        <p:spPr>
          <a:xfrm>
            <a:off x="4779337" y="2120178"/>
            <a:ext cx="2495355" cy="2308324"/>
          </a:xfrm>
          <a:prstGeom prst="rect">
            <a:avLst/>
          </a:prstGeom>
          <a:noFill/>
        </p:spPr>
        <p:txBody>
          <a:bodyPr wrap="square">
            <a:spAutoFit/>
          </a:bodyPr>
          <a:lstStyle/>
          <a:p>
            <a:pPr algn="ctr"/>
            <a:r>
              <a:rPr lang="en-US" sz="1600" b="1" i="0" u="none" strike="noStrike" baseline="0">
                <a:solidFill>
                  <a:schemeClr val="bg1"/>
                </a:solidFill>
                <a:latin typeface="Calibri" panose="020F0502020204030204" pitchFamily="34" charset="0"/>
              </a:rPr>
              <a:t>Arkansas Blue Cross is committed to the health and well-being of the people and communities of Arkansas. </a:t>
            </a:r>
          </a:p>
          <a:p>
            <a:pPr algn="ctr"/>
            <a:endParaRPr lang="en-US" sz="1600" b="1" i="0" u="none" strike="noStrike" baseline="0">
              <a:solidFill>
                <a:schemeClr val="bg1"/>
              </a:solidFill>
              <a:latin typeface="Calibri" panose="020F0502020204030204" pitchFamily="34" charset="0"/>
            </a:endParaRPr>
          </a:p>
          <a:p>
            <a:pPr algn="ctr"/>
            <a:r>
              <a:rPr lang="en-US" sz="1600" b="1" i="0" u="none" strike="noStrike" baseline="0">
                <a:solidFill>
                  <a:schemeClr val="bg1"/>
                </a:solidFill>
                <a:latin typeface="Calibri" panose="020F0502020204030204" pitchFamily="34" charset="0"/>
              </a:rPr>
              <a:t>The following are a small sample of our engagement activities: </a:t>
            </a:r>
          </a:p>
        </p:txBody>
      </p:sp>
      <p:sp>
        <p:nvSpPr>
          <p:cNvPr id="10" name="TextBox 9">
            <a:extLst>
              <a:ext uri="{FF2B5EF4-FFF2-40B4-BE49-F238E27FC236}">
                <a16:creationId xmlns:a16="http://schemas.microsoft.com/office/drawing/2014/main" id="{AE6B6247-5B53-1DDF-DF86-E686437E741C}"/>
              </a:ext>
            </a:extLst>
          </p:cNvPr>
          <p:cNvSpPr txBox="1"/>
          <p:nvPr/>
        </p:nvSpPr>
        <p:spPr>
          <a:xfrm>
            <a:off x="7876185" y="1464842"/>
            <a:ext cx="3986435" cy="738664"/>
          </a:xfrm>
          <a:custGeom>
            <a:avLst/>
            <a:gdLst>
              <a:gd name="connsiteX0" fmla="*/ 0 w 3986435"/>
              <a:gd name="connsiteY0" fmla="*/ 0 h 738664"/>
              <a:gd name="connsiteX1" fmla="*/ 529626 w 3986435"/>
              <a:gd name="connsiteY1" fmla="*/ 0 h 738664"/>
              <a:gd name="connsiteX2" fmla="*/ 1138981 w 3986435"/>
              <a:gd name="connsiteY2" fmla="*/ 0 h 738664"/>
              <a:gd name="connsiteX3" fmla="*/ 1748336 w 3986435"/>
              <a:gd name="connsiteY3" fmla="*/ 0 h 738664"/>
              <a:gd name="connsiteX4" fmla="*/ 2317827 w 3986435"/>
              <a:gd name="connsiteY4" fmla="*/ 0 h 738664"/>
              <a:gd name="connsiteX5" fmla="*/ 2807589 w 3986435"/>
              <a:gd name="connsiteY5" fmla="*/ 0 h 738664"/>
              <a:gd name="connsiteX6" fmla="*/ 3337216 w 3986435"/>
              <a:gd name="connsiteY6" fmla="*/ 0 h 738664"/>
              <a:gd name="connsiteX7" fmla="*/ 3986435 w 3986435"/>
              <a:gd name="connsiteY7" fmla="*/ 0 h 738664"/>
              <a:gd name="connsiteX8" fmla="*/ 3986435 w 3986435"/>
              <a:gd name="connsiteY8" fmla="*/ 384105 h 738664"/>
              <a:gd name="connsiteX9" fmla="*/ 3986435 w 3986435"/>
              <a:gd name="connsiteY9" fmla="*/ 738664 h 738664"/>
              <a:gd name="connsiteX10" fmla="*/ 3456809 w 3986435"/>
              <a:gd name="connsiteY10" fmla="*/ 738664 h 738664"/>
              <a:gd name="connsiteX11" fmla="*/ 2967047 w 3986435"/>
              <a:gd name="connsiteY11" fmla="*/ 738664 h 738664"/>
              <a:gd name="connsiteX12" fmla="*/ 2397556 w 3986435"/>
              <a:gd name="connsiteY12" fmla="*/ 738664 h 738664"/>
              <a:gd name="connsiteX13" fmla="*/ 1947658 w 3986435"/>
              <a:gd name="connsiteY13" fmla="*/ 738664 h 738664"/>
              <a:gd name="connsiteX14" fmla="*/ 1418032 w 3986435"/>
              <a:gd name="connsiteY14" fmla="*/ 738664 h 738664"/>
              <a:gd name="connsiteX15" fmla="*/ 888406 w 3986435"/>
              <a:gd name="connsiteY15" fmla="*/ 738664 h 738664"/>
              <a:gd name="connsiteX16" fmla="*/ 0 w 3986435"/>
              <a:gd name="connsiteY16" fmla="*/ 738664 h 738664"/>
              <a:gd name="connsiteX17" fmla="*/ 0 w 3986435"/>
              <a:gd name="connsiteY17" fmla="*/ 361945 h 738664"/>
              <a:gd name="connsiteX18" fmla="*/ 0 w 3986435"/>
              <a:gd name="connsiteY18"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86435" h="738664" fill="none" extrusionOk="0">
                <a:moveTo>
                  <a:pt x="0" y="0"/>
                </a:moveTo>
                <a:cubicBezTo>
                  <a:pt x="243735" y="-47505"/>
                  <a:pt x="297548" y="58415"/>
                  <a:pt x="529626" y="0"/>
                </a:cubicBezTo>
                <a:cubicBezTo>
                  <a:pt x="761704" y="-58415"/>
                  <a:pt x="849614" y="58292"/>
                  <a:pt x="1138981" y="0"/>
                </a:cubicBezTo>
                <a:cubicBezTo>
                  <a:pt x="1428348" y="-58292"/>
                  <a:pt x="1619452" y="26470"/>
                  <a:pt x="1748336" y="0"/>
                </a:cubicBezTo>
                <a:cubicBezTo>
                  <a:pt x="1877221" y="-26470"/>
                  <a:pt x="2088909" y="36736"/>
                  <a:pt x="2317827" y="0"/>
                </a:cubicBezTo>
                <a:cubicBezTo>
                  <a:pt x="2546745" y="-36736"/>
                  <a:pt x="2655852" y="40981"/>
                  <a:pt x="2807589" y="0"/>
                </a:cubicBezTo>
                <a:cubicBezTo>
                  <a:pt x="2959326" y="-40981"/>
                  <a:pt x="3216556" y="39160"/>
                  <a:pt x="3337216" y="0"/>
                </a:cubicBezTo>
                <a:cubicBezTo>
                  <a:pt x="3457876" y="-39160"/>
                  <a:pt x="3822819" y="3281"/>
                  <a:pt x="3986435" y="0"/>
                </a:cubicBezTo>
                <a:cubicBezTo>
                  <a:pt x="3991834" y="189958"/>
                  <a:pt x="3949365" y="268900"/>
                  <a:pt x="3986435" y="384105"/>
                </a:cubicBezTo>
                <a:cubicBezTo>
                  <a:pt x="4023505" y="499310"/>
                  <a:pt x="3948232" y="563144"/>
                  <a:pt x="3986435" y="738664"/>
                </a:cubicBezTo>
                <a:cubicBezTo>
                  <a:pt x="3787718" y="794814"/>
                  <a:pt x="3712043" y="703294"/>
                  <a:pt x="3456809" y="738664"/>
                </a:cubicBezTo>
                <a:cubicBezTo>
                  <a:pt x="3201575" y="774034"/>
                  <a:pt x="3142663" y="731874"/>
                  <a:pt x="2967047" y="738664"/>
                </a:cubicBezTo>
                <a:cubicBezTo>
                  <a:pt x="2791431" y="745454"/>
                  <a:pt x="2549440" y="674671"/>
                  <a:pt x="2397556" y="738664"/>
                </a:cubicBezTo>
                <a:cubicBezTo>
                  <a:pt x="2245672" y="802657"/>
                  <a:pt x="2119796" y="720472"/>
                  <a:pt x="1947658" y="738664"/>
                </a:cubicBezTo>
                <a:cubicBezTo>
                  <a:pt x="1775520" y="756856"/>
                  <a:pt x="1667915" y="727947"/>
                  <a:pt x="1418032" y="738664"/>
                </a:cubicBezTo>
                <a:cubicBezTo>
                  <a:pt x="1168149" y="749381"/>
                  <a:pt x="1067223" y="716357"/>
                  <a:pt x="888406" y="738664"/>
                </a:cubicBezTo>
                <a:cubicBezTo>
                  <a:pt x="709589" y="760971"/>
                  <a:pt x="326917" y="669742"/>
                  <a:pt x="0" y="738664"/>
                </a:cubicBezTo>
                <a:cubicBezTo>
                  <a:pt x="-24810" y="621895"/>
                  <a:pt x="25199" y="517192"/>
                  <a:pt x="0" y="361945"/>
                </a:cubicBezTo>
                <a:cubicBezTo>
                  <a:pt x="-25199" y="206698"/>
                  <a:pt x="33949" y="103072"/>
                  <a:pt x="0" y="0"/>
                </a:cubicBezTo>
                <a:close/>
              </a:path>
              <a:path w="3986435" h="738664" stroke="0" extrusionOk="0">
                <a:moveTo>
                  <a:pt x="0" y="0"/>
                </a:moveTo>
                <a:cubicBezTo>
                  <a:pt x="178248" y="-24164"/>
                  <a:pt x="327998" y="5488"/>
                  <a:pt x="449898" y="0"/>
                </a:cubicBezTo>
                <a:cubicBezTo>
                  <a:pt x="571798" y="-5488"/>
                  <a:pt x="712967" y="34036"/>
                  <a:pt x="939660" y="0"/>
                </a:cubicBezTo>
                <a:cubicBezTo>
                  <a:pt x="1166353" y="-34036"/>
                  <a:pt x="1412237" y="35589"/>
                  <a:pt x="1588879" y="0"/>
                </a:cubicBezTo>
                <a:cubicBezTo>
                  <a:pt x="1765521" y="-35589"/>
                  <a:pt x="1944040" y="14127"/>
                  <a:pt x="2158370" y="0"/>
                </a:cubicBezTo>
                <a:cubicBezTo>
                  <a:pt x="2372700" y="-14127"/>
                  <a:pt x="2483973" y="31869"/>
                  <a:pt x="2727861" y="0"/>
                </a:cubicBezTo>
                <a:cubicBezTo>
                  <a:pt x="2971749" y="-31869"/>
                  <a:pt x="3030349" y="35833"/>
                  <a:pt x="3217623" y="0"/>
                </a:cubicBezTo>
                <a:cubicBezTo>
                  <a:pt x="3404897" y="-35833"/>
                  <a:pt x="3708994" y="69797"/>
                  <a:pt x="3986435" y="0"/>
                </a:cubicBezTo>
                <a:cubicBezTo>
                  <a:pt x="3999959" y="158991"/>
                  <a:pt x="3976076" y="202373"/>
                  <a:pt x="3986435" y="354559"/>
                </a:cubicBezTo>
                <a:cubicBezTo>
                  <a:pt x="3996794" y="506745"/>
                  <a:pt x="3971497" y="657808"/>
                  <a:pt x="3986435" y="738664"/>
                </a:cubicBezTo>
                <a:cubicBezTo>
                  <a:pt x="3830681" y="783930"/>
                  <a:pt x="3574644" y="686756"/>
                  <a:pt x="3416944" y="738664"/>
                </a:cubicBezTo>
                <a:cubicBezTo>
                  <a:pt x="3259244" y="790572"/>
                  <a:pt x="3095901" y="721321"/>
                  <a:pt x="2847454" y="738664"/>
                </a:cubicBezTo>
                <a:cubicBezTo>
                  <a:pt x="2599007" y="756007"/>
                  <a:pt x="2531199" y="706622"/>
                  <a:pt x="2357692" y="738664"/>
                </a:cubicBezTo>
                <a:cubicBezTo>
                  <a:pt x="2184185" y="770706"/>
                  <a:pt x="2022472" y="665627"/>
                  <a:pt x="1708472" y="738664"/>
                </a:cubicBezTo>
                <a:cubicBezTo>
                  <a:pt x="1394472" y="811701"/>
                  <a:pt x="1352781" y="735882"/>
                  <a:pt x="1178846" y="738664"/>
                </a:cubicBezTo>
                <a:cubicBezTo>
                  <a:pt x="1004911" y="741446"/>
                  <a:pt x="776701" y="689877"/>
                  <a:pt x="649219" y="738664"/>
                </a:cubicBezTo>
                <a:cubicBezTo>
                  <a:pt x="521737" y="787451"/>
                  <a:pt x="216343" y="705408"/>
                  <a:pt x="0" y="738664"/>
                </a:cubicBezTo>
                <a:cubicBezTo>
                  <a:pt x="-2330" y="566722"/>
                  <a:pt x="20925" y="488285"/>
                  <a:pt x="0" y="369332"/>
                </a:cubicBezTo>
                <a:cubicBezTo>
                  <a:pt x="-20925" y="250379"/>
                  <a:pt x="35910" y="132063"/>
                  <a:pt x="0" y="0"/>
                </a:cubicBezTo>
                <a:close/>
              </a:path>
            </a:pathLst>
          </a:custGeom>
          <a:solidFill>
            <a:schemeClr val="bg2"/>
          </a:solidFill>
          <a:ln>
            <a:solidFill>
              <a:schemeClr val="tx1"/>
            </a:solidFill>
            <a:extLst>
              <a:ext uri="{C807C97D-BFC1-408E-A445-0C87EB9F89A2}">
                <ask:lineSketchStyleProps xmlns:ask="http://schemas.microsoft.com/office/drawing/2018/sketchyshapes" sd="2650216993">
                  <a:prstGeom prst="rect">
                    <a:avLst/>
                  </a:prstGeom>
                  <ask:type>
                    <ask:lineSketchScribble/>
                  </ask:type>
                </ask:lineSketchStyleProps>
              </a:ext>
            </a:extLst>
          </a:ln>
        </p:spPr>
        <p:txBody>
          <a:bodyPr wrap="square">
            <a:spAutoFit/>
          </a:bodyPr>
          <a:lstStyle/>
          <a:p>
            <a:r>
              <a:rPr lang="en-US" sz="1400">
                <a:solidFill>
                  <a:srgbClr val="000000"/>
                </a:solidFill>
                <a:latin typeface="Calibri" panose="020F0502020204030204" pitchFamily="34" charset="0"/>
              </a:rPr>
              <a:t>W</a:t>
            </a:r>
            <a:r>
              <a:rPr lang="en-US" sz="1400" b="0" i="0" u="none" strike="noStrike" baseline="0">
                <a:solidFill>
                  <a:srgbClr val="000000"/>
                </a:solidFill>
                <a:latin typeface="Calibri" panose="020F0502020204030204" pitchFamily="34" charset="0"/>
              </a:rPr>
              <a:t>elcome centers available all throughout the state that allow us to engage with our members by hosting events, providing giveaways, and more. </a:t>
            </a:r>
          </a:p>
        </p:txBody>
      </p:sp>
      <p:sp>
        <p:nvSpPr>
          <p:cNvPr id="12" name="TextBox 11">
            <a:extLst>
              <a:ext uri="{FF2B5EF4-FFF2-40B4-BE49-F238E27FC236}">
                <a16:creationId xmlns:a16="http://schemas.microsoft.com/office/drawing/2014/main" id="{1E2F732E-DA0F-5AD6-AA5E-971B8D06171A}"/>
              </a:ext>
            </a:extLst>
          </p:cNvPr>
          <p:cNvSpPr txBox="1"/>
          <p:nvPr/>
        </p:nvSpPr>
        <p:spPr>
          <a:xfrm>
            <a:off x="191411" y="1447868"/>
            <a:ext cx="3881110" cy="1169551"/>
          </a:xfrm>
          <a:custGeom>
            <a:avLst/>
            <a:gdLst>
              <a:gd name="connsiteX0" fmla="*/ 0 w 3881110"/>
              <a:gd name="connsiteY0" fmla="*/ 0 h 1169551"/>
              <a:gd name="connsiteX1" fmla="*/ 476822 w 3881110"/>
              <a:gd name="connsiteY1" fmla="*/ 0 h 1169551"/>
              <a:gd name="connsiteX2" fmla="*/ 914833 w 3881110"/>
              <a:gd name="connsiteY2" fmla="*/ 0 h 1169551"/>
              <a:gd name="connsiteX3" fmla="*/ 1430466 w 3881110"/>
              <a:gd name="connsiteY3" fmla="*/ 0 h 1169551"/>
              <a:gd name="connsiteX4" fmla="*/ 2023722 w 3881110"/>
              <a:gd name="connsiteY4" fmla="*/ 0 h 1169551"/>
              <a:gd name="connsiteX5" fmla="*/ 2655788 w 3881110"/>
              <a:gd name="connsiteY5" fmla="*/ 0 h 1169551"/>
              <a:gd name="connsiteX6" fmla="*/ 3287855 w 3881110"/>
              <a:gd name="connsiteY6" fmla="*/ 0 h 1169551"/>
              <a:gd name="connsiteX7" fmla="*/ 3881110 w 3881110"/>
              <a:gd name="connsiteY7" fmla="*/ 0 h 1169551"/>
              <a:gd name="connsiteX8" fmla="*/ 3881110 w 3881110"/>
              <a:gd name="connsiteY8" fmla="*/ 573080 h 1169551"/>
              <a:gd name="connsiteX9" fmla="*/ 3881110 w 3881110"/>
              <a:gd name="connsiteY9" fmla="*/ 1169551 h 1169551"/>
              <a:gd name="connsiteX10" fmla="*/ 3404288 w 3881110"/>
              <a:gd name="connsiteY10" fmla="*/ 1169551 h 1169551"/>
              <a:gd name="connsiteX11" fmla="*/ 2849844 w 3881110"/>
              <a:gd name="connsiteY11" fmla="*/ 1169551 h 1169551"/>
              <a:gd name="connsiteX12" fmla="*/ 2217777 w 3881110"/>
              <a:gd name="connsiteY12" fmla="*/ 1169551 h 1169551"/>
              <a:gd name="connsiteX13" fmla="*/ 1702144 w 3881110"/>
              <a:gd name="connsiteY13" fmla="*/ 1169551 h 1169551"/>
              <a:gd name="connsiteX14" fmla="*/ 1147700 w 3881110"/>
              <a:gd name="connsiteY14" fmla="*/ 1169551 h 1169551"/>
              <a:gd name="connsiteX15" fmla="*/ 554444 w 3881110"/>
              <a:gd name="connsiteY15" fmla="*/ 1169551 h 1169551"/>
              <a:gd name="connsiteX16" fmla="*/ 0 w 3881110"/>
              <a:gd name="connsiteY16" fmla="*/ 1169551 h 1169551"/>
              <a:gd name="connsiteX17" fmla="*/ 0 w 3881110"/>
              <a:gd name="connsiteY17" fmla="*/ 584776 h 1169551"/>
              <a:gd name="connsiteX18" fmla="*/ 0 w 3881110"/>
              <a:gd name="connsiteY18" fmla="*/ 0 h 11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81110" h="1169551" fill="none" extrusionOk="0">
                <a:moveTo>
                  <a:pt x="0" y="0"/>
                </a:moveTo>
                <a:cubicBezTo>
                  <a:pt x="224962" y="-295"/>
                  <a:pt x="262673" y="28742"/>
                  <a:pt x="476822" y="0"/>
                </a:cubicBezTo>
                <a:cubicBezTo>
                  <a:pt x="690971" y="-28742"/>
                  <a:pt x="773880" y="32913"/>
                  <a:pt x="914833" y="0"/>
                </a:cubicBezTo>
                <a:cubicBezTo>
                  <a:pt x="1055786" y="-32913"/>
                  <a:pt x="1213606" y="18393"/>
                  <a:pt x="1430466" y="0"/>
                </a:cubicBezTo>
                <a:cubicBezTo>
                  <a:pt x="1647326" y="-18393"/>
                  <a:pt x="1738622" y="67432"/>
                  <a:pt x="2023722" y="0"/>
                </a:cubicBezTo>
                <a:cubicBezTo>
                  <a:pt x="2308822" y="-67432"/>
                  <a:pt x="2382142" y="54073"/>
                  <a:pt x="2655788" y="0"/>
                </a:cubicBezTo>
                <a:cubicBezTo>
                  <a:pt x="2929434" y="-54073"/>
                  <a:pt x="3055365" y="56523"/>
                  <a:pt x="3287855" y="0"/>
                </a:cubicBezTo>
                <a:cubicBezTo>
                  <a:pt x="3520345" y="-56523"/>
                  <a:pt x="3655717" y="52214"/>
                  <a:pt x="3881110" y="0"/>
                </a:cubicBezTo>
                <a:cubicBezTo>
                  <a:pt x="3935938" y="133176"/>
                  <a:pt x="3878046" y="399567"/>
                  <a:pt x="3881110" y="573080"/>
                </a:cubicBezTo>
                <a:cubicBezTo>
                  <a:pt x="3884174" y="746593"/>
                  <a:pt x="3860584" y="907511"/>
                  <a:pt x="3881110" y="1169551"/>
                </a:cubicBezTo>
                <a:cubicBezTo>
                  <a:pt x="3753961" y="1211048"/>
                  <a:pt x="3558249" y="1145611"/>
                  <a:pt x="3404288" y="1169551"/>
                </a:cubicBezTo>
                <a:cubicBezTo>
                  <a:pt x="3250327" y="1193491"/>
                  <a:pt x="3105408" y="1145509"/>
                  <a:pt x="2849844" y="1169551"/>
                </a:cubicBezTo>
                <a:cubicBezTo>
                  <a:pt x="2594280" y="1193593"/>
                  <a:pt x="2516972" y="1116574"/>
                  <a:pt x="2217777" y="1169551"/>
                </a:cubicBezTo>
                <a:cubicBezTo>
                  <a:pt x="1918582" y="1222528"/>
                  <a:pt x="1918684" y="1135429"/>
                  <a:pt x="1702144" y="1169551"/>
                </a:cubicBezTo>
                <a:cubicBezTo>
                  <a:pt x="1485604" y="1203673"/>
                  <a:pt x="1275942" y="1105318"/>
                  <a:pt x="1147700" y="1169551"/>
                </a:cubicBezTo>
                <a:cubicBezTo>
                  <a:pt x="1019458" y="1233784"/>
                  <a:pt x="758162" y="1157972"/>
                  <a:pt x="554444" y="1169551"/>
                </a:cubicBezTo>
                <a:cubicBezTo>
                  <a:pt x="350726" y="1181130"/>
                  <a:pt x="133546" y="1146440"/>
                  <a:pt x="0" y="1169551"/>
                </a:cubicBezTo>
                <a:cubicBezTo>
                  <a:pt x="-57504" y="1026448"/>
                  <a:pt x="27338" y="753630"/>
                  <a:pt x="0" y="584776"/>
                </a:cubicBezTo>
                <a:cubicBezTo>
                  <a:pt x="-27338" y="415923"/>
                  <a:pt x="19400" y="236889"/>
                  <a:pt x="0" y="0"/>
                </a:cubicBezTo>
                <a:close/>
              </a:path>
              <a:path w="3881110" h="1169551" stroke="0" extrusionOk="0">
                <a:moveTo>
                  <a:pt x="0" y="0"/>
                </a:moveTo>
                <a:cubicBezTo>
                  <a:pt x="150401" y="-42000"/>
                  <a:pt x="408606" y="7082"/>
                  <a:pt x="593255" y="0"/>
                </a:cubicBezTo>
                <a:cubicBezTo>
                  <a:pt x="777905" y="-7082"/>
                  <a:pt x="919504" y="24465"/>
                  <a:pt x="1186511" y="0"/>
                </a:cubicBezTo>
                <a:cubicBezTo>
                  <a:pt x="1453518" y="-24465"/>
                  <a:pt x="1500873" y="46057"/>
                  <a:pt x="1624522" y="0"/>
                </a:cubicBezTo>
                <a:cubicBezTo>
                  <a:pt x="1748171" y="-46057"/>
                  <a:pt x="2047098" y="68576"/>
                  <a:pt x="2256588" y="0"/>
                </a:cubicBezTo>
                <a:cubicBezTo>
                  <a:pt x="2466078" y="-68576"/>
                  <a:pt x="2577183" y="5145"/>
                  <a:pt x="2849844" y="0"/>
                </a:cubicBezTo>
                <a:cubicBezTo>
                  <a:pt x="3122505" y="-5145"/>
                  <a:pt x="3200329" y="19734"/>
                  <a:pt x="3326666" y="0"/>
                </a:cubicBezTo>
                <a:cubicBezTo>
                  <a:pt x="3453003" y="-19734"/>
                  <a:pt x="3665700" y="29230"/>
                  <a:pt x="3881110" y="0"/>
                </a:cubicBezTo>
                <a:cubicBezTo>
                  <a:pt x="3942751" y="182349"/>
                  <a:pt x="3839685" y="446242"/>
                  <a:pt x="3881110" y="573080"/>
                </a:cubicBezTo>
                <a:cubicBezTo>
                  <a:pt x="3922535" y="699918"/>
                  <a:pt x="3821068" y="936240"/>
                  <a:pt x="3881110" y="1169551"/>
                </a:cubicBezTo>
                <a:cubicBezTo>
                  <a:pt x="3759597" y="1216148"/>
                  <a:pt x="3476943" y="1167757"/>
                  <a:pt x="3365477" y="1169551"/>
                </a:cubicBezTo>
                <a:cubicBezTo>
                  <a:pt x="3254011" y="1171345"/>
                  <a:pt x="3021645" y="1147851"/>
                  <a:pt x="2927466" y="1169551"/>
                </a:cubicBezTo>
                <a:cubicBezTo>
                  <a:pt x="2833287" y="1191251"/>
                  <a:pt x="2541059" y="1113919"/>
                  <a:pt x="2295399" y="1169551"/>
                </a:cubicBezTo>
                <a:cubicBezTo>
                  <a:pt x="2049739" y="1225183"/>
                  <a:pt x="1997996" y="1153879"/>
                  <a:pt x="1857388" y="1169551"/>
                </a:cubicBezTo>
                <a:cubicBezTo>
                  <a:pt x="1716780" y="1185223"/>
                  <a:pt x="1436978" y="1146219"/>
                  <a:pt x="1302944" y="1169551"/>
                </a:cubicBezTo>
                <a:cubicBezTo>
                  <a:pt x="1168910" y="1192883"/>
                  <a:pt x="1081996" y="1128246"/>
                  <a:pt x="864933" y="1169551"/>
                </a:cubicBezTo>
                <a:cubicBezTo>
                  <a:pt x="647870" y="1210856"/>
                  <a:pt x="300045" y="1080398"/>
                  <a:pt x="0" y="1169551"/>
                </a:cubicBezTo>
                <a:cubicBezTo>
                  <a:pt x="-4175" y="903765"/>
                  <a:pt x="68282" y="810574"/>
                  <a:pt x="0" y="561384"/>
                </a:cubicBezTo>
                <a:cubicBezTo>
                  <a:pt x="-68282" y="312194"/>
                  <a:pt x="48414" y="144963"/>
                  <a:pt x="0" y="0"/>
                </a:cubicBezTo>
                <a:close/>
              </a:path>
            </a:pathLst>
          </a:custGeom>
          <a:solidFill>
            <a:schemeClr val="bg2"/>
          </a:solidFill>
          <a:ln>
            <a:solidFill>
              <a:schemeClr val="tx1"/>
            </a:solidFill>
            <a:extLst>
              <a:ext uri="{C807C97D-BFC1-408E-A445-0C87EB9F89A2}">
                <ask:lineSketchStyleProps xmlns:ask="http://schemas.microsoft.com/office/drawing/2018/sketchyshapes" sd="1100333653">
                  <a:prstGeom prst="rect">
                    <a:avLst/>
                  </a:prstGeom>
                  <ask:type>
                    <ask:lineSketchScribble/>
                  </ask:type>
                </ask:lineSketchStyleProps>
              </a:ext>
            </a:extLst>
          </a:ln>
        </p:spPr>
        <p:txBody>
          <a:bodyPr wrap="square">
            <a:spAutoFit/>
          </a:bodyPr>
          <a:lstStyle/>
          <a:p>
            <a:pPr algn="r"/>
            <a:r>
              <a:rPr lang="en-US" sz="1400">
                <a:solidFill>
                  <a:srgbClr val="000000"/>
                </a:solidFill>
                <a:latin typeface="Calibri" panose="020F0502020204030204" pitchFamily="34" charset="0"/>
              </a:rPr>
              <a:t>Investment </a:t>
            </a:r>
            <a:r>
              <a:rPr lang="en-US" sz="1400" b="0" i="0" u="none" strike="noStrike" baseline="0">
                <a:solidFill>
                  <a:srgbClr val="000000"/>
                </a:solidFill>
                <a:latin typeface="Calibri" panose="020F0502020204030204" pitchFamily="34" charset="0"/>
              </a:rPr>
              <a:t>in our youth in Arkansas by supporting schools, providing relief to Arkansans in emergency situations, and actively participating in community events to engage with others and support various initiatives. </a:t>
            </a:r>
          </a:p>
        </p:txBody>
      </p:sp>
      <p:sp>
        <p:nvSpPr>
          <p:cNvPr id="14" name="TextBox 13">
            <a:extLst>
              <a:ext uri="{FF2B5EF4-FFF2-40B4-BE49-F238E27FC236}">
                <a16:creationId xmlns:a16="http://schemas.microsoft.com/office/drawing/2014/main" id="{D5FA1FE8-07DD-E964-9209-952F9EE832D5}"/>
              </a:ext>
            </a:extLst>
          </p:cNvPr>
          <p:cNvSpPr txBox="1"/>
          <p:nvPr/>
        </p:nvSpPr>
        <p:spPr>
          <a:xfrm>
            <a:off x="329380" y="5178527"/>
            <a:ext cx="11533240" cy="738664"/>
          </a:xfrm>
          <a:custGeom>
            <a:avLst/>
            <a:gdLst>
              <a:gd name="connsiteX0" fmla="*/ 0 w 11533240"/>
              <a:gd name="connsiteY0" fmla="*/ 0 h 738664"/>
              <a:gd name="connsiteX1" fmla="*/ 230665 w 11533240"/>
              <a:gd name="connsiteY1" fmla="*/ 0 h 738664"/>
              <a:gd name="connsiteX2" fmla="*/ 576662 w 11533240"/>
              <a:gd name="connsiteY2" fmla="*/ 0 h 738664"/>
              <a:gd name="connsiteX3" fmla="*/ 1383989 w 11533240"/>
              <a:gd name="connsiteY3" fmla="*/ 0 h 738664"/>
              <a:gd name="connsiteX4" fmla="*/ 2075983 w 11533240"/>
              <a:gd name="connsiteY4" fmla="*/ 0 h 738664"/>
              <a:gd name="connsiteX5" fmla="*/ 2652645 w 11533240"/>
              <a:gd name="connsiteY5" fmla="*/ 0 h 738664"/>
              <a:gd name="connsiteX6" fmla="*/ 3344640 w 11533240"/>
              <a:gd name="connsiteY6" fmla="*/ 0 h 738664"/>
              <a:gd name="connsiteX7" fmla="*/ 3575304 w 11533240"/>
              <a:gd name="connsiteY7" fmla="*/ 0 h 738664"/>
              <a:gd name="connsiteX8" fmla="*/ 3805969 w 11533240"/>
              <a:gd name="connsiteY8" fmla="*/ 0 h 738664"/>
              <a:gd name="connsiteX9" fmla="*/ 4613296 w 11533240"/>
              <a:gd name="connsiteY9" fmla="*/ 0 h 738664"/>
              <a:gd name="connsiteX10" fmla="*/ 5420623 w 11533240"/>
              <a:gd name="connsiteY10" fmla="*/ 0 h 738664"/>
              <a:gd name="connsiteX11" fmla="*/ 5766620 w 11533240"/>
              <a:gd name="connsiteY11" fmla="*/ 0 h 738664"/>
              <a:gd name="connsiteX12" fmla="*/ 6343282 w 11533240"/>
              <a:gd name="connsiteY12" fmla="*/ 0 h 738664"/>
              <a:gd name="connsiteX13" fmla="*/ 6804612 w 11533240"/>
              <a:gd name="connsiteY13" fmla="*/ 0 h 738664"/>
              <a:gd name="connsiteX14" fmla="*/ 7381274 w 11533240"/>
              <a:gd name="connsiteY14" fmla="*/ 0 h 738664"/>
              <a:gd name="connsiteX15" fmla="*/ 7611938 w 11533240"/>
              <a:gd name="connsiteY15" fmla="*/ 0 h 738664"/>
              <a:gd name="connsiteX16" fmla="*/ 8419265 w 11533240"/>
              <a:gd name="connsiteY16" fmla="*/ 0 h 738664"/>
              <a:gd name="connsiteX17" fmla="*/ 8995927 w 11533240"/>
              <a:gd name="connsiteY17" fmla="*/ 0 h 738664"/>
              <a:gd name="connsiteX18" fmla="*/ 9803254 w 11533240"/>
              <a:gd name="connsiteY18" fmla="*/ 0 h 738664"/>
              <a:gd name="connsiteX19" fmla="*/ 10610581 w 11533240"/>
              <a:gd name="connsiteY19" fmla="*/ 0 h 738664"/>
              <a:gd name="connsiteX20" fmla="*/ 11533240 w 11533240"/>
              <a:gd name="connsiteY20" fmla="*/ 0 h 738664"/>
              <a:gd name="connsiteX21" fmla="*/ 11533240 w 11533240"/>
              <a:gd name="connsiteY21" fmla="*/ 384105 h 738664"/>
              <a:gd name="connsiteX22" fmla="*/ 11533240 w 11533240"/>
              <a:gd name="connsiteY22" fmla="*/ 738664 h 738664"/>
              <a:gd name="connsiteX23" fmla="*/ 10725913 w 11533240"/>
              <a:gd name="connsiteY23" fmla="*/ 738664 h 738664"/>
              <a:gd name="connsiteX24" fmla="*/ 10149251 w 11533240"/>
              <a:gd name="connsiteY24" fmla="*/ 738664 h 738664"/>
              <a:gd name="connsiteX25" fmla="*/ 9918586 w 11533240"/>
              <a:gd name="connsiteY25" fmla="*/ 738664 h 738664"/>
              <a:gd name="connsiteX26" fmla="*/ 9111260 w 11533240"/>
              <a:gd name="connsiteY26" fmla="*/ 738664 h 738664"/>
              <a:gd name="connsiteX27" fmla="*/ 8534598 w 11533240"/>
              <a:gd name="connsiteY27" fmla="*/ 738664 h 738664"/>
              <a:gd name="connsiteX28" fmla="*/ 7727271 w 11533240"/>
              <a:gd name="connsiteY28" fmla="*/ 738664 h 738664"/>
              <a:gd name="connsiteX29" fmla="*/ 7150609 w 11533240"/>
              <a:gd name="connsiteY29" fmla="*/ 738664 h 738664"/>
              <a:gd name="connsiteX30" fmla="*/ 6458614 w 11533240"/>
              <a:gd name="connsiteY30" fmla="*/ 738664 h 738664"/>
              <a:gd name="connsiteX31" fmla="*/ 5881952 w 11533240"/>
              <a:gd name="connsiteY31" fmla="*/ 738664 h 738664"/>
              <a:gd name="connsiteX32" fmla="*/ 5651288 w 11533240"/>
              <a:gd name="connsiteY32" fmla="*/ 738664 h 738664"/>
              <a:gd name="connsiteX33" fmla="*/ 5189958 w 11533240"/>
              <a:gd name="connsiteY33" fmla="*/ 738664 h 738664"/>
              <a:gd name="connsiteX34" fmla="*/ 4382631 w 11533240"/>
              <a:gd name="connsiteY34" fmla="*/ 738664 h 738664"/>
              <a:gd name="connsiteX35" fmla="*/ 3805969 w 11533240"/>
              <a:gd name="connsiteY35" fmla="*/ 738664 h 738664"/>
              <a:gd name="connsiteX36" fmla="*/ 3229307 w 11533240"/>
              <a:gd name="connsiteY36" fmla="*/ 738664 h 738664"/>
              <a:gd name="connsiteX37" fmla="*/ 2652645 w 11533240"/>
              <a:gd name="connsiteY37" fmla="*/ 738664 h 738664"/>
              <a:gd name="connsiteX38" fmla="*/ 2421980 w 11533240"/>
              <a:gd name="connsiteY38" fmla="*/ 738664 h 738664"/>
              <a:gd name="connsiteX39" fmla="*/ 2075983 w 11533240"/>
              <a:gd name="connsiteY39" fmla="*/ 738664 h 738664"/>
              <a:gd name="connsiteX40" fmla="*/ 1614654 w 11533240"/>
              <a:gd name="connsiteY40" fmla="*/ 738664 h 738664"/>
              <a:gd name="connsiteX41" fmla="*/ 807327 w 11533240"/>
              <a:gd name="connsiteY41" fmla="*/ 738664 h 738664"/>
              <a:gd name="connsiteX42" fmla="*/ 0 w 11533240"/>
              <a:gd name="connsiteY42" fmla="*/ 738664 h 738664"/>
              <a:gd name="connsiteX43" fmla="*/ 0 w 11533240"/>
              <a:gd name="connsiteY43" fmla="*/ 369332 h 738664"/>
              <a:gd name="connsiteX44" fmla="*/ 0 w 11533240"/>
              <a:gd name="connsiteY4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33240" h="738664" fill="none" extrusionOk="0">
                <a:moveTo>
                  <a:pt x="0" y="0"/>
                </a:moveTo>
                <a:cubicBezTo>
                  <a:pt x="71846" y="-15746"/>
                  <a:pt x="152800" y="3197"/>
                  <a:pt x="230665" y="0"/>
                </a:cubicBezTo>
                <a:cubicBezTo>
                  <a:pt x="308530" y="-3197"/>
                  <a:pt x="420241" y="29947"/>
                  <a:pt x="576662" y="0"/>
                </a:cubicBezTo>
                <a:cubicBezTo>
                  <a:pt x="733083" y="-29947"/>
                  <a:pt x="983562" y="93553"/>
                  <a:pt x="1383989" y="0"/>
                </a:cubicBezTo>
                <a:cubicBezTo>
                  <a:pt x="1784416" y="-93553"/>
                  <a:pt x="1913292" y="60988"/>
                  <a:pt x="2075983" y="0"/>
                </a:cubicBezTo>
                <a:cubicBezTo>
                  <a:pt x="2238674" y="-60988"/>
                  <a:pt x="2392291" y="55625"/>
                  <a:pt x="2652645" y="0"/>
                </a:cubicBezTo>
                <a:cubicBezTo>
                  <a:pt x="2912999" y="-55625"/>
                  <a:pt x="3059402" y="67990"/>
                  <a:pt x="3344640" y="0"/>
                </a:cubicBezTo>
                <a:cubicBezTo>
                  <a:pt x="3629879" y="-67990"/>
                  <a:pt x="3507518" y="2591"/>
                  <a:pt x="3575304" y="0"/>
                </a:cubicBezTo>
                <a:cubicBezTo>
                  <a:pt x="3643090" y="-2591"/>
                  <a:pt x="3707926" y="708"/>
                  <a:pt x="3805969" y="0"/>
                </a:cubicBezTo>
                <a:cubicBezTo>
                  <a:pt x="3904012" y="-708"/>
                  <a:pt x="4311688" y="69363"/>
                  <a:pt x="4613296" y="0"/>
                </a:cubicBezTo>
                <a:cubicBezTo>
                  <a:pt x="4914904" y="-69363"/>
                  <a:pt x="5187863" y="37027"/>
                  <a:pt x="5420623" y="0"/>
                </a:cubicBezTo>
                <a:cubicBezTo>
                  <a:pt x="5653383" y="-37027"/>
                  <a:pt x="5689661" y="38095"/>
                  <a:pt x="5766620" y="0"/>
                </a:cubicBezTo>
                <a:cubicBezTo>
                  <a:pt x="5843579" y="-38095"/>
                  <a:pt x="6158487" y="22856"/>
                  <a:pt x="6343282" y="0"/>
                </a:cubicBezTo>
                <a:cubicBezTo>
                  <a:pt x="6528077" y="-22856"/>
                  <a:pt x="6595066" y="27336"/>
                  <a:pt x="6804612" y="0"/>
                </a:cubicBezTo>
                <a:cubicBezTo>
                  <a:pt x="7014158" y="-27336"/>
                  <a:pt x="7188889" y="20220"/>
                  <a:pt x="7381274" y="0"/>
                </a:cubicBezTo>
                <a:cubicBezTo>
                  <a:pt x="7573659" y="-20220"/>
                  <a:pt x="7547617" y="25031"/>
                  <a:pt x="7611938" y="0"/>
                </a:cubicBezTo>
                <a:cubicBezTo>
                  <a:pt x="7676259" y="-25031"/>
                  <a:pt x="8055456" y="4301"/>
                  <a:pt x="8419265" y="0"/>
                </a:cubicBezTo>
                <a:cubicBezTo>
                  <a:pt x="8783074" y="-4301"/>
                  <a:pt x="8756635" y="43351"/>
                  <a:pt x="8995927" y="0"/>
                </a:cubicBezTo>
                <a:cubicBezTo>
                  <a:pt x="9235219" y="-43351"/>
                  <a:pt x="9582945" y="1605"/>
                  <a:pt x="9803254" y="0"/>
                </a:cubicBezTo>
                <a:cubicBezTo>
                  <a:pt x="10023563" y="-1605"/>
                  <a:pt x="10420841" y="1657"/>
                  <a:pt x="10610581" y="0"/>
                </a:cubicBezTo>
                <a:cubicBezTo>
                  <a:pt x="10800321" y="-1657"/>
                  <a:pt x="11223095" y="89393"/>
                  <a:pt x="11533240" y="0"/>
                </a:cubicBezTo>
                <a:cubicBezTo>
                  <a:pt x="11549388" y="148211"/>
                  <a:pt x="11493209" y="239512"/>
                  <a:pt x="11533240" y="384105"/>
                </a:cubicBezTo>
                <a:cubicBezTo>
                  <a:pt x="11573271" y="528698"/>
                  <a:pt x="11529806" y="633624"/>
                  <a:pt x="11533240" y="738664"/>
                </a:cubicBezTo>
                <a:cubicBezTo>
                  <a:pt x="11215562" y="760909"/>
                  <a:pt x="10947809" y="684488"/>
                  <a:pt x="10725913" y="738664"/>
                </a:cubicBezTo>
                <a:cubicBezTo>
                  <a:pt x="10504017" y="792840"/>
                  <a:pt x="10400079" y="727308"/>
                  <a:pt x="10149251" y="738664"/>
                </a:cubicBezTo>
                <a:cubicBezTo>
                  <a:pt x="9898423" y="750020"/>
                  <a:pt x="9990728" y="738084"/>
                  <a:pt x="9918586" y="738664"/>
                </a:cubicBezTo>
                <a:cubicBezTo>
                  <a:pt x="9846444" y="739244"/>
                  <a:pt x="9337646" y="726377"/>
                  <a:pt x="9111260" y="738664"/>
                </a:cubicBezTo>
                <a:cubicBezTo>
                  <a:pt x="8884874" y="750951"/>
                  <a:pt x="8675272" y="734841"/>
                  <a:pt x="8534598" y="738664"/>
                </a:cubicBezTo>
                <a:cubicBezTo>
                  <a:pt x="8393924" y="742487"/>
                  <a:pt x="8106755" y="663174"/>
                  <a:pt x="7727271" y="738664"/>
                </a:cubicBezTo>
                <a:cubicBezTo>
                  <a:pt x="7347787" y="814154"/>
                  <a:pt x="7395839" y="669717"/>
                  <a:pt x="7150609" y="738664"/>
                </a:cubicBezTo>
                <a:cubicBezTo>
                  <a:pt x="6905379" y="807611"/>
                  <a:pt x="6771454" y="708595"/>
                  <a:pt x="6458614" y="738664"/>
                </a:cubicBezTo>
                <a:cubicBezTo>
                  <a:pt x="6145774" y="768733"/>
                  <a:pt x="6019977" y="734272"/>
                  <a:pt x="5881952" y="738664"/>
                </a:cubicBezTo>
                <a:cubicBezTo>
                  <a:pt x="5743927" y="743056"/>
                  <a:pt x="5753345" y="728170"/>
                  <a:pt x="5651288" y="738664"/>
                </a:cubicBezTo>
                <a:cubicBezTo>
                  <a:pt x="5549231" y="749158"/>
                  <a:pt x="5370556" y="701056"/>
                  <a:pt x="5189958" y="738664"/>
                </a:cubicBezTo>
                <a:cubicBezTo>
                  <a:pt x="5009360" y="776272"/>
                  <a:pt x="4611822" y="719181"/>
                  <a:pt x="4382631" y="738664"/>
                </a:cubicBezTo>
                <a:cubicBezTo>
                  <a:pt x="4153440" y="758147"/>
                  <a:pt x="3969696" y="701312"/>
                  <a:pt x="3805969" y="738664"/>
                </a:cubicBezTo>
                <a:cubicBezTo>
                  <a:pt x="3642242" y="776016"/>
                  <a:pt x="3413320" y="737045"/>
                  <a:pt x="3229307" y="738664"/>
                </a:cubicBezTo>
                <a:cubicBezTo>
                  <a:pt x="3045294" y="740283"/>
                  <a:pt x="2809161" y="721979"/>
                  <a:pt x="2652645" y="738664"/>
                </a:cubicBezTo>
                <a:cubicBezTo>
                  <a:pt x="2496129" y="755349"/>
                  <a:pt x="2488813" y="713647"/>
                  <a:pt x="2421980" y="738664"/>
                </a:cubicBezTo>
                <a:cubicBezTo>
                  <a:pt x="2355148" y="763681"/>
                  <a:pt x="2163367" y="737004"/>
                  <a:pt x="2075983" y="738664"/>
                </a:cubicBezTo>
                <a:cubicBezTo>
                  <a:pt x="1988599" y="740324"/>
                  <a:pt x="1840597" y="696747"/>
                  <a:pt x="1614654" y="738664"/>
                </a:cubicBezTo>
                <a:cubicBezTo>
                  <a:pt x="1388711" y="780581"/>
                  <a:pt x="1100178" y="647488"/>
                  <a:pt x="807327" y="738664"/>
                </a:cubicBezTo>
                <a:cubicBezTo>
                  <a:pt x="514476" y="829840"/>
                  <a:pt x="197047" y="682679"/>
                  <a:pt x="0" y="738664"/>
                </a:cubicBezTo>
                <a:cubicBezTo>
                  <a:pt x="-37145" y="586825"/>
                  <a:pt x="11148" y="445920"/>
                  <a:pt x="0" y="369332"/>
                </a:cubicBezTo>
                <a:cubicBezTo>
                  <a:pt x="-11148" y="292744"/>
                  <a:pt x="141" y="115661"/>
                  <a:pt x="0" y="0"/>
                </a:cubicBezTo>
                <a:close/>
              </a:path>
              <a:path w="11533240" h="738664" stroke="0" extrusionOk="0">
                <a:moveTo>
                  <a:pt x="0" y="0"/>
                </a:moveTo>
                <a:cubicBezTo>
                  <a:pt x="85856" y="-12187"/>
                  <a:pt x="157825" y="19984"/>
                  <a:pt x="230665" y="0"/>
                </a:cubicBezTo>
                <a:cubicBezTo>
                  <a:pt x="303505" y="-19984"/>
                  <a:pt x="620050" y="27765"/>
                  <a:pt x="807327" y="0"/>
                </a:cubicBezTo>
                <a:cubicBezTo>
                  <a:pt x="994604" y="-27765"/>
                  <a:pt x="1393561" y="15057"/>
                  <a:pt x="1614654" y="0"/>
                </a:cubicBezTo>
                <a:cubicBezTo>
                  <a:pt x="1835747" y="-15057"/>
                  <a:pt x="2020811" y="2066"/>
                  <a:pt x="2421980" y="0"/>
                </a:cubicBezTo>
                <a:cubicBezTo>
                  <a:pt x="2823149" y="-2066"/>
                  <a:pt x="2955247" y="54041"/>
                  <a:pt x="3229307" y="0"/>
                </a:cubicBezTo>
                <a:cubicBezTo>
                  <a:pt x="3503367" y="-54041"/>
                  <a:pt x="3595897" y="59598"/>
                  <a:pt x="3921302" y="0"/>
                </a:cubicBezTo>
                <a:cubicBezTo>
                  <a:pt x="4246707" y="-59598"/>
                  <a:pt x="4154647" y="806"/>
                  <a:pt x="4267299" y="0"/>
                </a:cubicBezTo>
                <a:cubicBezTo>
                  <a:pt x="4379951" y="-806"/>
                  <a:pt x="4606004" y="20952"/>
                  <a:pt x="4728628" y="0"/>
                </a:cubicBezTo>
                <a:cubicBezTo>
                  <a:pt x="4851252" y="-20952"/>
                  <a:pt x="5187268" y="8596"/>
                  <a:pt x="5420623" y="0"/>
                </a:cubicBezTo>
                <a:cubicBezTo>
                  <a:pt x="5653979" y="-8596"/>
                  <a:pt x="5598761" y="17608"/>
                  <a:pt x="5651288" y="0"/>
                </a:cubicBezTo>
                <a:cubicBezTo>
                  <a:pt x="5703816" y="-17608"/>
                  <a:pt x="5898289" y="37042"/>
                  <a:pt x="6112617" y="0"/>
                </a:cubicBezTo>
                <a:cubicBezTo>
                  <a:pt x="6326945" y="-37042"/>
                  <a:pt x="6495803" y="887"/>
                  <a:pt x="6689279" y="0"/>
                </a:cubicBezTo>
                <a:cubicBezTo>
                  <a:pt x="6882755" y="-887"/>
                  <a:pt x="7295150" y="72702"/>
                  <a:pt x="7496606" y="0"/>
                </a:cubicBezTo>
                <a:cubicBezTo>
                  <a:pt x="7698062" y="-72702"/>
                  <a:pt x="7806088" y="42953"/>
                  <a:pt x="8073268" y="0"/>
                </a:cubicBezTo>
                <a:cubicBezTo>
                  <a:pt x="8340448" y="-42953"/>
                  <a:pt x="8216911" y="25812"/>
                  <a:pt x="8303933" y="0"/>
                </a:cubicBezTo>
                <a:cubicBezTo>
                  <a:pt x="8390956" y="-25812"/>
                  <a:pt x="8792557" y="218"/>
                  <a:pt x="9111260" y="0"/>
                </a:cubicBezTo>
                <a:cubicBezTo>
                  <a:pt x="9429963" y="-218"/>
                  <a:pt x="9453150" y="10981"/>
                  <a:pt x="9572589" y="0"/>
                </a:cubicBezTo>
                <a:cubicBezTo>
                  <a:pt x="9692028" y="-10981"/>
                  <a:pt x="10035555" y="33942"/>
                  <a:pt x="10264584" y="0"/>
                </a:cubicBezTo>
                <a:cubicBezTo>
                  <a:pt x="10493614" y="-33942"/>
                  <a:pt x="10589705" y="11094"/>
                  <a:pt x="10841246" y="0"/>
                </a:cubicBezTo>
                <a:cubicBezTo>
                  <a:pt x="11092787" y="-11094"/>
                  <a:pt x="11225236" y="3135"/>
                  <a:pt x="11533240" y="0"/>
                </a:cubicBezTo>
                <a:cubicBezTo>
                  <a:pt x="11566300" y="109085"/>
                  <a:pt x="11505138" y="187200"/>
                  <a:pt x="11533240" y="347172"/>
                </a:cubicBezTo>
                <a:cubicBezTo>
                  <a:pt x="11561342" y="507144"/>
                  <a:pt x="11487110" y="564554"/>
                  <a:pt x="11533240" y="738664"/>
                </a:cubicBezTo>
                <a:cubicBezTo>
                  <a:pt x="11407984" y="753780"/>
                  <a:pt x="11297101" y="712863"/>
                  <a:pt x="11187243" y="738664"/>
                </a:cubicBezTo>
                <a:cubicBezTo>
                  <a:pt x="11077385" y="764465"/>
                  <a:pt x="10645120" y="707800"/>
                  <a:pt x="10379916" y="738664"/>
                </a:cubicBezTo>
                <a:cubicBezTo>
                  <a:pt x="10114712" y="769528"/>
                  <a:pt x="10190894" y="718155"/>
                  <a:pt x="10033919" y="738664"/>
                </a:cubicBezTo>
                <a:cubicBezTo>
                  <a:pt x="9876944" y="759173"/>
                  <a:pt x="9612913" y="733781"/>
                  <a:pt x="9226592" y="738664"/>
                </a:cubicBezTo>
                <a:cubicBezTo>
                  <a:pt x="8840271" y="743547"/>
                  <a:pt x="8582549" y="715683"/>
                  <a:pt x="8419265" y="738664"/>
                </a:cubicBezTo>
                <a:cubicBezTo>
                  <a:pt x="8255981" y="761645"/>
                  <a:pt x="8056742" y="711063"/>
                  <a:pt x="7957936" y="738664"/>
                </a:cubicBezTo>
                <a:cubicBezTo>
                  <a:pt x="7859130" y="766265"/>
                  <a:pt x="7515175" y="687153"/>
                  <a:pt x="7265941" y="738664"/>
                </a:cubicBezTo>
                <a:cubicBezTo>
                  <a:pt x="7016708" y="790175"/>
                  <a:pt x="6795884" y="651927"/>
                  <a:pt x="6458614" y="738664"/>
                </a:cubicBezTo>
                <a:cubicBezTo>
                  <a:pt x="6121344" y="825401"/>
                  <a:pt x="6236609" y="718703"/>
                  <a:pt x="6112617" y="738664"/>
                </a:cubicBezTo>
                <a:cubicBezTo>
                  <a:pt x="5988625" y="758625"/>
                  <a:pt x="5955480" y="734299"/>
                  <a:pt x="5881952" y="738664"/>
                </a:cubicBezTo>
                <a:cubicBezTo>
                  <a:pt x="5808425" y="743029"/>
                  <a:pt x="5279107" y="682797"/>
                  <a:pt x="5074626" y="738664"/>
                </a:cubicBezTo>
                <a:cubicBezTo>
                  <a:pt x="4870145" y="794531"/>
                  <a:pt x="4835178" y="703667"/>
                  <a:pt x="4728628" y="738664"/>
                </a:cubicBezTo>
                <a:cubicBezTo>
                  <a:pt x="4622078" y="773661"/>
                  <a:pt x="4568856" y="720082"/>
                  <a:pt x="4497964" y="738664"/>
                </a:cubicBezTo>
                <a:cubicBezTo>
                  <a:pt x="4427072" y="757246"/>
                  <a:pt x="4338104" y="717033"/>
                  <a:pt x="4267299" y="738664"/>
                </a:cubicBezTo>
                <a:cubicBezTo>
                  <a:pt x="4196495" y="760295"/>
                  <a:pt x="4143879" y="732284"/>
                  <a:pt x="4036634" y="738664"/>
                </a:cubicBezTo>
                <a:cubicBezTo>
                  <a:pt x="3929389" y="745044"/>
                  <a:pt x="3801006" y="699403"/>
                  <a:pt x="3575304" y="738664"/>
                </a:cubicBezTo>
                <a:cubicBezTo>
                  <a:pt x="3349602" y="777925"/>
                  <a:pt x="3215708" y="679944"/>
                  <a:pt x="2883310" y="738664"/>
                </a:cubicBezTo>
                <a:cubicBezTo>
                  <a:pt x="2550912" y="797384"/>
                  <a:pt x="2766413" y="711273"/>
                  <a:pt x="2652645" y="738664"/>
                </a:cubicBezTo>
                <a:cubicBezTo>
                  <a:pt x="2538878" y="766055"/>
                  <a:pt x="2339035" y="688999"/>
                  <a:pt x="2075983" y="738664"/>
                </a:cubicBezTo>
                <a:cubicBezTo>
                  <a:pt x="1812931" y="788329"/>
                  <a:pt x="1919130" y="737848"/>
                  <a:pt x="1845318" y="738664"/>
                </a:cubicBezTo>
                <a:cubicBezTo>
                  <a:pt x="1771507" y="739480"/>
                  <a:pt x="1493472" y="729724"/>
                  <a:pt x="1268656" y="738664"/>
                </a:cubicBezTo>
                <a:cubicBezTo>
                  <a:pt x="1043840" y="747604"/>
                  <a:pt x="1149783" y="725274"/>
                  <a:pt x="1037992" y="738664"/>
                </a:cubicBezTo>
                <a:cubicBezTo>
                  <a:pt x="926201" y="752054"/>
                  <a:pt x="822387" y="710808"/>
                  <a:pt x="691994" y="738664"/>
                </a:cubicBezTo>
                <a:cubicBezTo>
                  <a:pt x="561601" y="766520"/>
                  <a:pt x="324707" y="689899"/>
                  <a:pt x="0" y="738664"/>
                </a:cubicBezTo>
                <a:cubicBezTo>
                  <a:pt x="-7373" y="562109"/>
                  <a:pt x="41343" y="539080"/>
                  <a:pt x="0" y="369332"/>
                </a:cubicBezTo>
                <a:cubicBezTo>
                  <a:pt x="-41343" y="199584"/>
                  <a:pt x="12351" y="107011"/>
                  <a:pt x="0" y="0"/>
                </a:cubicBezTo>
                <a:close/>
              </a:path>
            </a:pathLst>
          </a:custGeom>
          <a:solidFill>
            <a:schemeClr val="bg2"/>
          </a:solidFill>
          <a:ln>
            <a:solidFill>
              <a:schemeClr val="tx1"/>
            </a:solidFill>
            <a:extLst>
              <a:ext uri="{C807C97D-BFC1-408E-A445-0C87EB9F89A2}">
                <ask:lineSketchStyleProps xmlns:ask="http://schemas.microsoft.com/office/drawing/2018/sketchyshapes" sd="1393051238">
                  <a:prstGeom prst="rect">
                    <a:avLst/>
                  </a:prstGeom>
                  <ask:type>
                    <ask:lineSketchScribble/>
                  </ask:type>
                </ask:lineSketchStyleProps>
              </a:ext>
            </a:extLst>
          </a:ln>
        </p:spPr>
        <p:txBody>
          <a:bodyPr wrap="square">
            <a:spAutoFit/>
          </a:bodyPr>
          <a:lstStyle/>
          <a:p>
            <a:pPr algn="ctr"/>
            <a:r>
              <a:rPr lang="en-US" sz="1400">
                <a:solidFill>
                  <a:srgbClr val="000000"/>
                </a:solidFill>
                <a:latin typeface="Calibri" panose="020F0502020204030204" pitchFamily="34" charset="0"/>
              </a:rPr>
              <a:t>Expanded mental health focus in 2024 through funding for UAMS Pathways to Wellness and create a virtual AR </a:t>
            </a:r>
            <a:r>
              <a:rPr lang="en-US" sz="1400" err="1">
                <a:solidFill>
                  <a:srgbClr val="000000"/>
                </a:solidFill>
                <a:latin typeface="Calibri" panose="020F0502020204030204" pitchFamily="34" charset="0"/>
              </a:rPr>
              <a:t>ConnectNow</a:t>
            </a:r>
            <a:r>
              <a:rPr lang="en-US" sz="1400">
                <a:solidFill>
                  <a:srgbClr val="000000"/>
                </a:solidFill>
                <a:latin typeface="Calibri" panose="020F0502020204030204" pitchFamily="34" charset="0"/>
              </a:rPr>
              <a:t> welcome center with mental health resources and expanding the Trauma Resource initiative in Arkansas schools, Wolfe Street Foundation’s expanded substance use treatment resources for schools, American Foundation for Suicide Prevention—Arkansas chapter for 3 years to expand suicide prevention programs around the state. </a:t>
            </a:r>
            <a:endParaRPr lang="en-US" sz="2000"/>
          </a:p>
        </p:txBody>
      </p:sp>
      <p:sp>
        <p:nvSpPr>
          <p:cNvPr id="18" name="TextBox 17">
            <a:extLst>
              <a:ext uri="{FF2B5EF4-FFF2-40B4-BE49-F238E27FC236}">
                <a16:creationId xmlns:a16="http://schemas.microsoft.com/office/drawing/2014/main" id="{7A405C0F-D468-DF19-88D3-F312CDAE1A1A}"/>
              </a:ext>
            </a:extLst>
          </p:cNvPr>
          <p:cNvSpPr txBox="1"/>
          <p:nvPr/>
        </p:nvSpPr>
        <p:spPr>
          <a:xfrm>
            <a:off x="8533582" y="3361823"/>
            <a:ext cx="2636920" cy="738664"/>
          </a:xfrm>
          <a:custGeom>
            <a:avLst/>
            <a:gdLst>
              <a:gd name="connsiteX0" fmla="*/ 0 w 2636920"/>
              <a:gd name="connsiteY0" fmla="*/ 0 h 738664"/>
              <a:gd name="connsiteX1" fmla="*/ 553753 w 2636920"/>
              <a:gd name="connsiteY1" fmla="*/ 0 h 738664"/>
              <a:gd name="connsiteX2" fmla="*/ 1081137 w 2636920"/>
              <a:gd name="connsiteY2" fmla="*/ 0 h 738664"/>
              <a:gd name="connsiteX3" fmla="*/ 1555783 w 2636920"/>
              <a:gd name="connsiteY3" fmla="*/ 0 h 738664"/>
              <a:gd name="connsiteX4" fmla="*/ 2109536 w 2636920"/>
              <a:gd name="connsiteY4" fmla="*/ 0 h 738664"/>
              <a:gd name="connsiteX5" fmla="*/ 2636920 w 2636920"/>
              <a:gd name="connsiteY5" fmla="*/ 0 h 738664"/>
              <a:gd name="connsiteX6" fmla="*/ 2636920 w 2636920"/>
              <a:gd name="connsiteY6" fmla="*/ 369332 h 738664"/>
              <a:gd name="connsiteX7" fmla="*/ 2636920 w 2636920"/>
              <a:gd name="connsiteY7" fmla="*/ 738664 h 738664"/>
              <a:gd name="connsiteX8" fmla="*/ 2135905 w 2636920"/>
              <a:gd name="connsiteY8" fmla="*/ 738664 h 738664"/>
              <a:gd name="connsiteX9" fmla="*/ 1687629 w 2636920"/>
              <a:gd name="connsiteY9" fmla="*/ 738664 h 738664"/>
              <a:gd name="connsiteX10" fmla="*/ 1133876 w 2636920"/>
              <a:gd name="connsiteY10" fmla="*/ 738664 h 738664"/>
              <a:gd name="connsiteX11" fmla="*/ 606492 w 2636920"/>
              <a:gd name="connsiteY11" fmla="*/ 738664 h 738664"/>
              <a:gd name="connsiteX12" fmla="*/ 0 w 2636920"/>
              <a:gd name="connsiteY12" fmla="*/ 738664 h 738664"/>
              <a:gd name="connsiteX13" fmla="*/ 0 w 2636920"/>
              <a:gd name="connsiteY13" fmla="*/ 354559 h 738664"/>
              <a:gd name="connsiteX14" fmla="*/ 0 w 2636920"/>
              <a:gd name="connsiteY1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6920" h="738664" fill="none" extrusionOk="0">
                <a:moveTo>
                  <a:pt x="0" y="0"/>
                </a:moveTo>
                <a:cubicBezTo>
                  <a:pt x="179708" y="-60021"/>
                  <a:pt x="299718" y="16660"/>
                  <a:pt x="553753" y="0"/>
                </a:cubicBezTo>
                <a:cubicBezTo>
                  <a:pt x="807788" y="-16660"/>
                  <a:pt x="938521" y="43866"/>
                  <a:pt x="1081137" y="0"/>
                </a:cubicBezTo>
                <a:cubicBezTo>
                  <a:pt x="1223753" y="-43866"/>
                  <a:pt x="1358838" y="23847"/>
                  <a:pt x="1555783" y="0"/>
                </a:cubicBezTo>
                <a:cubicBezTo>
                  <a:pt x="1752728" y="-23847"/>
                  <a:pt x="1970075" y="64686"/>
                  <a:pt x="2109536" y="0"/>
                </a:cubicBezTo>
                <a:cubicBezTo>
                  <a:pt x="2248997" y="-64686"/>
                  <a:pt x="2463843" y="18049"/>
                  <a:pt x="2636920" y="0"/>
                </a:cubicBezTo>
                <a:cubicBezTo>
                  <a:pt x="2666578" y="120764"/>
                  <a:pt x="2608056" y="244355"/>
                  <a:pt x="2636920" y="369332"/>
                </a:cubicBezTo>
                <a:cubicBezTo>
                  <a:pt x="2665784" y="494309"/>
                  <a:pt x="2615429" y="626563"/>
                  <a:pt x="2636920" y="738664"/>
                </a:cubicBezTo>
                <a:cubicBezTo>
                  <a:pt x="2466221" y="757917"/>
                  <a:pt x="2276151" y="727115"/>
                  <a:pt x="2135905" y="738664"/>
                </a:cubicBezTo>
                <a:cubicBezTo>
                  <a:pt x="1995659" y="750213"/>
                  <a:pt x="1911104" y="689999"/>
                  <a:pt x="1687629" y="738664"/>
                </a:cubicBezTo>
                <a:cubicBezTo>
                  <a:pt x="1464154" y="787329"/>
                  <a:pt x="1294915" y="682066"/>
                  <a:pt x="1133876" y="738664"/>
                </a:cubicBezTo>
                <a:cubicBezTo>
                  <a:pt x="972837" y="795262"/>
                  <a:pt x="740506" y="715649"/>
                  <a:pt x="606492" y="738664"/>
                </a:cubicBezTo>
                <a:cubicBezTo>
                  <a:pt x="472478" y="761679"/>
                  <a:pt x="197936" y="668238"/>
                  <a:pt x="0" y="738664"/>
                </a:cubicBezTo>
                <a:cubicBezTo>
                  <a:pt x="-41918" y="627876"/>
                  <a:pt x="1844" y="491972"/>
                  <a:pt x="0" y="354559"/>
                </a:cubicBezTo>
                <a:cubicBezTo>
                  <a:pt x="-1844" y="217146"/>
                  <a:pt x="6602" y="83108"/>
                  <a:pt x="0" y="0"/>
                </a:cubicBezTo>
                <a:close/>
              </a:path>
              <a:path w="2636920" h="738664" stroke="0" extrusionOk="0">
                <a:moveTo>
                  <a:pt x="0" y="0"/>
                </a:moveTo>
                <a:cubicBezTo>
                  <a:pt x="157990" y="-24510"/>
                  <a:pt x="264727" y="47944"/>
                  <a:pt x="501015" y="0"/>
                </a:cubicBezTo>
                <a:cubicBezTo>
                  <a:pt x="737304" y="-47944"/>
                  <a:pt x="802228" y="11799"/>
                  <a:pt x="975660" y="0"/>
                </a:cubicBezTo>
                <a:cubicBezTo>
                  <a:pt x="1149092" y="-11799"/>
                  <a:pt x="1327252" y="16394"/>
                  <a:pt x="1503044" y="0"/>
                </a:cubicBezTo>
                <a:cubicBezTo>
                  <a:pt x="1678836" y="-16394"/>
                  <a:pt x="1803647" y="4118"/>
                  <a:pt x="1951321" y="0"/>
                </a:cubicBezTo>
                <a:cubicBezTo>
                  <a:pt x="2098995" y="-4118"/>
                  <a:pt x="2331204" y="45822"/>
                  <a:pt x="2636920" y="0"/>
                </a:cubicBezTo>
                <a:cubicBezTo>
                  <a:pt x="2664289" y="165574"/>
                  <a:pt x="2625555" y="186712"/>
                  <a:pt x="2636920" y="361945"/>
                </a:cubicBezTo>
                <a:cubicBezTo>
                  <a:pt x="2648285" y="537178"/>
                  <a:pt x="2607679" y="574481"/>
                  <a:pt x="2636920" y="738664"/>
                </a:cubicBezTo>
                <a:cubicBezTo>
                  <a:pt x="2533643" y="738767"/>
                  <a:pt x="2285057" y="693630"/>
                  <a:pt x="2188644" y="738664"/>
                </a:cubicBezTo>
                <a:cubicBezTo>
                  <a:pt x="2092231" y="783698"/>
                  <a:pt x="1838881" y="732510"/>
                  <a:pt x="1687629" y="738664"/>
                </a:cubicBezTo>
                <a:cubicBezTo>
                  <a:pt x="1536377" y="744818"/>
                  <a:pt x="1281481" y="714591"/>
                  <a:pt x="1107506" y="738664"/>
                </a:cubicBezTo>
                <a:cubicBezTo>
                  <a:pt x="933531" y="762737"/>
                  <a:pt x="692706" y="726311"/>
                  <a:pt x="580122" y="738664"/>
                </a:cubicBezTo>
                <a:cubicBezTo>
                  <a:pt x="467538" y="751017"/>
                  <a:pt x="281387" y="679980"/>
                  <a:pt x="0" y="738664"/>
                </a:cubicBezTo>
                <a:cubicBezTo>
                  <a:pt x="-2992" y="567919"/>
                  <a:pt x="18275" y="501502"/>
                  <a:pt x="0" y="376719"/>
                </a:cubicBezTo>
                <a:cubicBezTo>
                  <a:pt x="-18275" y="251936"/>
                  <a:pt x="1056" y="111470"/>
                  <a:pt x="0" y="0"/>
                </a:cubicBezTo>
                <a:close/>
              </a:path>
            </a:pathLst>
          </a:custGeom>
          <a:solidFill>
            <a:schemeClr val="bg2"/>
          </a:solidFill>
          <a:ln>
            <a:solidFill>
              <a:schemeClr val="tx1"/>
            </a:solidFill>
            <a:extLst>
              <a:ext uri="{C807C97D-BFC1-408E-A445-0C87EB9F89A2}">
                <ask:lineSketchStyleProps xmlns:ask="http://schemas.microsoft.com/office/drawing/2018/sketchyshapes" sd="559668610">
                  <a:prstGeom prst="rect">
                    <a:avLst/>
                  </a:prstGeom>
                  <ask:type>
                    <ask:lineSketchScribble/>
                  </ask:type>
                </ask:lineSketchStyleProps>
              </a:ext>
            </a:extLst>
          </a:ln>
        </p:spPr>
        <p:txBody>
          <a:bodyPr wrap="square">
            <a:spAutoFit/>
          </a:bodyPr>
          <a:lstStyle/>
          <a:p>
            <a:r>
              <a:rPr lang="en-US" sz="1400">
                <a:solidFill>
                  <a:srgbClr val="000000"/>
                </a:solidFill>
                <a:latin typeface="Calibri" panose="020F0502020204030204" pitchFamily="34" charset="0"/>
              </a:rPr>
              <a:t>Partnership and collaboration with Arkansas Rural Health Partnership </a:t>
            </a:r>
          </a:p>
        </p:txBody>
      </p:sp>
      <p:sp>
        <p:nvSpPr>
          <p:cNvPr id="19" name="TextBox 18">
            <a:extLst>
              <a:ext uri="{FF2B5EF4-FFF2-40B4-BE49-F238E27FC236}">
                <a16:creationId xmlns:a16="http://schemas.microsoft.com/office/drawing/2014/main" id="{DE57BACA-B6CE-E8FE-08FA-AAB5A968DB43}"/>
              </a:ext>
            </a:extLst>
          </p:cNvPr>
          <p:cNvSpPr txBox="1"/>
          <p:nvPr/>
        </p:nvSpPr>
        <p:spPr>
          <a:xfrm>
            <a:off x="883529" y="3326148"/>
            <a:ext cx="2682249" cy="738664"/>
          </a:xfrm>
          <a:custGeom>
            <a:avLst/>
            <a:gdLst>
              <a:gd name="connsiteX0" fmla="*/ 0 w 2682249"/>
              <a:gd name="connsiteY0" fmla="*/ 0 h 738664"/>
              <a:gd name="connsiteX1" fmla="*/ 563272 w 2682249"/>
              <a:gd name="connsiteY1" fmla="*/ 0 h 738664"/>
              <a:gd name="connsiteX2" fmla="*/ 1046077 w 2682249"/>
              <a:gd name="connsiteY2" fmla="*/ 0 h 738664"/>
              <a:gd name="connsiteX3" fmla="*/ 1528882 w 2682249"/>
              <a:gd name="connsiteY3" fmla="*/ 0 h 738664"/>
              <a:gd name="connsiteX4" fmla="*/ 2118977 w 2682249"/>
              <a:gd name="connsiteY4" fmla="*/ 0 h 738664"/>
              <a:gd name="connsiteX5" fmla="*/ 2682249 w 2682249"/>
              <a:gd name="connsiteY5" fmla="*/ 0 h 738664"/>
              <a:gd name="connsiteX6" fmla="*/ 2682249 w 2682249"/>
              <a:gd name="connsiteY6" fmla="*/ 347172 h 738664"/>
              <a:gd name="connsiteX7" fmla="*/ 2682249 w 2682249"/>
              <a:gd name="connsiteY7" fmla="*/ 738664 h 738664"/>
              <a:gd name="connsiteX8" fmla="*/ 2199444 w 2682249"/>
              <a:gd name="connsiteY8" fmla="*/ 738664 h 738664"/>
              <a:gd name="connsiteX9" fmla="*/ 1716639 w 2682249"/>
              <a:gd name="connsiteY9" fmla="*/ 738664 h 738664"/>
              <a:gd name="connsiteX10" fmla="*/ 1153367 w 2682249"/>
              <a:gd name="connsiteY10" fmla="*/ 738664 h 738664"/>
              <a:gd name="connsiteX11" fmla="*/ 616917 w 2682249"/>
              <a:gd name="connsiteY11" fmla="*/ 738664 h 738664"/>
              <a:gd name="connsiteX12" fmla="*/ 0 w 2682249"/>
              <a:gd name="connsiteY12" fmla="*/ 738664 h 738664"/>
              <a:gd name="connsiteX13" fmla="*/ 0 w 2682249"/>
              <a:gd name="connsiteY13" fmla="*/ 391492 h 738664"/>
              <a:gd name="connsiteX14" fmla="*/ 0 w 2682249"/>
              <a:gd name="connsiteY1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249" h="738664" fill="none" extrusionOk="0">
                <a:moveTo>
                  <a:pt x="0" y="0"/>
                </a:moveTo>
                <a:cubicBezTo>
                  <a:pt x="251347" y="-9075"/>
                  <a:pt x="282211" y="36337"/>
                  <a:pt x="563272" y="0"/>
                </a:cubicBezTo>
                <a:cubicBezTo>
                  <a:pt x="844333" y="-36337"/>
                  <a:pt x="926363" y="6103"/>
                  <a:pt x="1046077" y="0"/>
                </a:cubicBezTo>
                <a:cubicBezTo>
                  <a:pt x="1165791" y="-6103"/>
                  <a:pt x="1371193" y="1060"/>
                  <a:pt x="1528882" y="0"/>
                </a:cubicBezTo>
                <a:cubicBezTo>
                  <a:pt x="1686571" y="-1060"/>
                  <a:pt x="1949472" y="58642"/>
                  <a:pt x="2118977" y="0"/>
                </a:cubicBezTo>
                <a:cubicBezTo>
                  <a:pt x="2288482" y="-58642"/>
                  <a:pt x="2543299" y="8050"/>
                  <a:pt x="2682249" y="0"/>
                </a:cubicBezTo>
                <a:cubicBezTo>
                  <a:pt x="2710643" y="74283"/>
                  <a:pt x="2674425" y="186474"/>
                  <a:pt x="2682249" y="347172"/>
                </a:cubicBezTo>
                <a:cubicBezTo>
                  <a:pt x="2690073" y="507870"/>
                  <a:pt x="2659334" y="548398"/>
                  <a:pt x="2682249" y="738664"/>
                </a:cubicBezTo>
                <a:cubicBezTo>
                  <a:pt x="2506692" y="772718"/>
                  <a:pt x="2297811" y="735566"/>
                  <a:pt x="2199444" y="738664"/>
                </a:cubicBezTo>
                <a:cubicBezTo>
                  <a:pt x="2101077" y="741762"/>
                  <a:pt x="1861395" y="737771"/>
                  <a:pt x="1716639" y="738664"/>
                </a:cubicBezTo>
                <a:cubicBezTo>
                  <a:pt x="1571883" y="739557"/>
                  <a:pt x="1362579" y="707450"/>
                  <a:pt x="1153367" y="738664"/>
                </a:cubicBezTo>
                <a:cubicBezTo>
                  <a:pt x="944155" y="769878"/>
                  <a:pt x="756323" y="684057"/>
                  <a:pt x="616917" y="738664"/>
                </a:cubicBezTo>
                <a:cubicBezTo>
                  <a:pt x="477511" y="793271"/>
                  <a:pt x="242735" y="677539"/>
                  <a:pt x="0" y="738664"/>
                </a:cubicBezTo>
                <a:cubicBezTo>
                  <a:pt x="-25573" y="571785"/>
                  <a:pt x="9072" y="485381"/>
                  <a:pt x="0" y="391492"/>
                </a:cubicBezTo>
                <a:cubicBezTo>
                  <a:pt x="-9072" y="297603"/>
                  <a:pt x="8584" y="132994"/>
                  <a:pt x="0" y="0"/>
                </a:cubicBezTo>
                <a:close/>
              </a:path>
              <a:path w="2682249" h="738664" stroke="0" extrusionOk="0">
                <a:moveTo>
                  <a:pt x="0" y="0"/>
                </a:moveTo>
                <a:cubicBezTo>
                  <a:pt x="227600" y="-11671"/>
                  <a:pt x="313250" y="30491"/>
                  <a:pt x="455982" y="0"/>
                </a:cubicBezTo>
                <a:cubicBezTo>
                  <a:pt x="598714" y="-30491"/>
                  <a:pt x="783571" y="48255"/>
                  <a:pt x="1019255" y="0"/>
                </a:cubicBezTo>
                <a:cubicBezTo>
                  <a:pt x="1254939" y="-48255"/>
                  <a:pt x="1418577" y="15718"/>
                  <a:pt x="1528882" y="0"/>
                </a:cubicBezTo>
                <a:cubicBezTo>
                  <a:pt x="1639187" y="-15718"/>
                  <a:pt x="1942062" y="32316"/>
                  <a:pt x="2065332" y="0"/>
                </a:cubicBezTo>
                <a:cubicBezTo>
                  <a:pt x="2188602" y="-32316"/>
                  <a:pt x="2437020" y="61423"/>
                  <a:pt x="2682249" y="0"/>
                </a:cubicBezTo>
                <a:cubicBezTo>
                  <a:pt x="2693413" y="84077"/>
                  <a:pt x="2669968" y="231397"/>
                  <a:pt x="2682249" y="369332"/>
                </a:cubicBezTo>
                <a:cubicBezTo>
                  <a:pt x="2694530" y="507267"/>
                  <a:pt x="2675220" y="652112"/>
                  <a:pt x="2682249" y="738664"/>
                </a:cubicBezTo>
                <a:cubicBezTo>
                  <a:pt x="2458501" y="773502"/>
                  <a:pt x="2384234" y="722670"/>
                  <a:pt x="2199444" y="738664"/>
                </a:cubicBezTo>
                <a:cubicBezTo>
                  <a:pt x="2014655" y="754658"/>
                  <a:pt x="1866406" y="699193"/>
                  <a:pt x="1743462" y="738664"/>
                </a:cubicBezTo>
                <a:cubicBezTo>
                  <a:pt x="1620518" y="778135"/>
                  <a:pt x="1327437" y="699333"/>
                  <a:pt x="1207012" y="738664"/>
                </a:cubicBezTo>
                <a:cubicBezTo>
                  <a:pt x="1086587" y="777995"/>
                  <a:pt x="855008" y="709977"/>
                  <a:pt x="751030" y="738664"/>
                </a:cubicBezTo>
                <a:cubicBezTo>
                  <a:pt x="647052" y="767351"/>
                  <a:pt x="337595" y="696834"/>
                  <a:pt x="0" y="738664"/>
                </a:cubicBezTo>
                <a:cubicBezTo>
                  <a:pt x="-9003" y="626969"/>
                  <a:pt x="30489" y="483904"/>
                  <a:pt x="0" y="384105"/>
                </a:cubicBezTo>
                <a:cubicBezTo>
                  <a:pt x="-30489" y="284306"/>
                  <a:pt x="45375" y="90666"/>
                  <a:pt x="0" y="0"/>
                </a:cubicBezTo>
                <a:close/>
              </a:path>
            </a:pathLst>
          </a:custGeom>
          <a:solidFill>
            <a:schemeClr val="bg2"/>
          </a:solidFill>
          <a:ln>
            <a:solidFill>
              <a:schemeClr val="tx1"/>
            </a:solidFill>
            <a:extLst>
              <a:ext uri="{C807C97D-BFC1-408E-A445-0C87EB9F89A2}">
                <ask:lineSketchStyleProps xmlns:ask="http://schemas.microsoft.com/office/drawing/2018/sketchyshapes" sd="3903634735">
                  <a:prstGeom prst="rect">
                    <a:avLst/>
                  </a:prstGeom>
                  <ask:type>
                    <ask:lineSketchScribble/>
                  </ask:type>
                </ask:lineSketchStyleProps>
              </a:ext>
            </a:extLst>
          </a:ln>
        </p:spPr>
        <p:txBody>
          <a:bodyPr wrap="square" rtlCol="0">
            <a:spAutoFit/>
          </a:bodyPr>
          <a:lstStyle/>
          <a:p>
            <a:pPr algn="r"/>
            <a:r>
              <a:rPr lang="en-US" sz="1400"/>
              <a:t>Mental health first-aid training for employees, members, and the public</a:t>
            </a:r>
          </a:p>
        </p:txBody>
      </p:sp>
      <p:pic>
        <p:nvPicPr>
          <p:cNvPr id="22" name="Graphic 21" descr="Philanthropy with solid fill">
            <a:extLst>
              <a:ext uri="{FF2B5EF4-FFF2-40B4-BE49-F238E27FC236}">
                <a16:creationId xmlns:a16="http://schemas.microsoft.com/office/drawing/2014/main" id="{364D55C0-2386-EEBB-A872-72C6258C73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97107" y="1247560"/>
            <a:ext cx="914400" cy="914400"/>
          </a:xfrm>
          <a:prstGeom prst="rect">
            <a:avLst/>
          </a:prstGeom>
        </p:spPr>
      </p:pic>
      <p:pic>
        <p:nvPicPr>
          <p:cNvPr id="24" name="Graphic 23" descr="Handshake with solid fill">
            <a:extLst>
              <a:ext uri="{FF2B5EF4-FFF2-40B4-BE49-F238E27FC236}">
                <a16:creationId xmlns:a16="http://schemas.microsoft.com/office/drawing/2014/main" id="{4406E012-7DD7-F34D-BDAE-87B7F96ECE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31669" y="3238280"/>
            <a:ext cx="914400" cy="914400"/>
          </a:xfrm>
          <a:prstGeom prst="rect">
            <a:avLst/>
          </a:prstGeom>
        </p:spPr>
      </p:pic>
      <p:pic>
        <p:nvPicPr>
          <p:cNvPr id="26" name="Graphic 25" descr="Brain in head with solid fill">
            <a:extLst>
              <a:ext uri="{FF2B5EF4-FFF2-40B4-BE49-F238E27FC236}">
                <a16:creationId xmlns:a16="http://schemas.microsoft.com/office/drawing/2014/main" id="{D79FB076-63BF-509B-23F1-03C78A6B9C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07962" y="3197747"/>
            <a:ext cx="914400" cy="914400"/>
          </a:xfrm>
          <a:prstGeom prst="rect">
            <a:avLst/>
          </a:prstGeom>
        </p:spPr>
      </p:pic>
      <p:pic>
        <p:nvPicPr>
          <p:cNvPr id="28" name="Graphic 27" descr="Classroom with solid fill">
            <a:extLst>
              <a:ext uri="{FF2B5EF4-FFF2-40B4-BE49-F238E27FC236}">
                <a16:creationId xmlns:a16="http://schemas.microsoft.com/office/drawing/2014/main" id="{C4E721C6-B320-0C4C-1C33-2EF05BF26A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87886" y="1324022"/>
            <a:ext cx="914400" cy="914400"/>
          </a:xfrm>
          <a:prstGeom prst="rect">
            <a:avLst/>
          </a:prstGeom>
        </p:spPr>
      </p:pic>
      <p:pic>
        <p:nvPicPr>
          <p:cNvPr id="32" name="Graphic 31" descr="Home1 with solid fill">
            <a:extLst>
              <a:ext uri="{FF2B5EF4-FFF2-40B4-BE49-F238E27FC236}">
                <a16:creationId xmlns:a16="http://schemas.microsoft.com/office/drawing/2014/main" id="{B0E9D810-D63D-BFB9-3A71-9DDB728F6B8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69814" y="4438037"/>
            <a:ext cx="914400" cy="914400"/>
          </a:xfrm>
          <a:prstGeom prst="rect">
            <a:avLst/>
          </a:prstGeom>
        </p:spPr>
      </p:pic>
    </p:spTree>
    <p:extLst>
      <p:ext uri="{BB962C8B-B14F-4D97-AF65-F5344CB8AC3E}">
        <p14:creationId xmlns:p14="http://schemas.microsoft.com/office/powerpoint/2010/main" val="3372978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09523-AA88-6847-ACA5-15B2B025CD93}"/>
              </a:ext>
            </a:extLst>
          </p:cNvPr>
          <p:cNvSpPr>
            <a:spLocks noGrp="1"/>
          </p:cNvSpPr>
          <p:nvPr>
            <p:ph type="title"/>
          </p:nvPr>
        </p:nvSpPr>
        <p:spPr/>
        <p:txBody>
          <a:bodyPr/>
          <a:lstStyle/>
          <a:p>
            <a:r>
              <a:rPr lang="en-US"/>
              <a:t>Blue Wellness Rewards</a:t>
            </a:r>
            <a:endParaRPr lang="en-SV"/>
          </a:p>
        </p:txBody>
      </p:sp>
      <p:sp>
        <p:nvSpPr>
          <p:cNvPr id="4" name="Slide Number Placeholder 3">
            <a:extLst>
              <a:ext uri="{FF2B5EF4-FFF2-40B4-BE49-F238E27FC236}">
                <a16:creationId xmlns:a16="http://schemas.microsoft.com/office/drawing/2014/main" id="{8D7BBFB9-AFB1-D64E-B252-A0426AA084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771D12-E5D1-4808-89FC-C3ED50A94168}" type="slidenum">
              <a:rPr kumimoji="0" lang="en-US" sz="900" b="0" i="0" u="none" strike="noStrike" kern="1200" cap="none" spc="0" normalizeH="0" baseline="0" noProof="0" smtClean="0">
                <a:ln>
                  <a:noFill/>
                </a:ln>
                <a:solidFill>
                  <a:srgbClr val="00AEEF"/>
                </a:solidFill>
                <a:effectLst/>
                <a:uLnTx/>
                <a:uFillTx/>
                <a:latin typeface="Corbel"/>
                <a:ea typeface="Open Sans Light" panose="020B0306030504020204" pitchFamily="34" charset="0"/>
                <a:cs typeface="Open Sans Light" panose="020B03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AEEF"/>
              </a:solidFill>
              <a:effectLst/>
              <a:uLnTx/>
              <a:uFillTx/>
              <a:latin typeface="Corbel"/>
              <a:ea typeface="Open Sans Light" panose="020B0306030504020204" pitchFamily="34" charset="0"/>
              <a:cs typeface="Open Sans Light" panose="020B0306030504020204" pitchFamily="34" charset="0"/>
            </a:endParaRPr>
          </a:p>
        </p:txBody>
      </p:sp>
      <p:pic>
        <p:nvPicPr>
          <p:cNvPr id="7" name="Picture 6">
            <a:extLst>
              <a:ext uri="{FF2B5EF4-FFF2-40B4-BE49-F238E27FC236}">
                <a16:creationId xmlns:a16="http://schemas.microsoft.com/office/drawing/2014/main" id="{C39E7A02-80E7-9E81-E72D-25B999F7457F}"/>
              </a:ext>
            </a:extLst>
          </p:cNvPr>
          <p:cNvPicPr>
            <a:picLocks noChangeAspect="1"/>
          </p:cNvPicPr>
          <p:nvPr/>
        </p:nvPicPr>
        <p:blipFill>
          <a:blip r:embed="rId3"/>
          <a:stretch>
            <a:fillRect/>
          </a:stretch>
        </p:blipFill>
        <p:spPr>
          <a:xfrm>
            <a:off x="3787141" y="1415415"/>
            <a:ext cx="8252410" cy="4589145"/>
          </a:xfrm>
          <a:prstGeom prst="rect">
            <a:avLst/>
          </a:prstGeom>
        </p:spPr>
      </p:pic>
      <p:sp>
        <p:nvSpPr>
          <p:cNvPr id="10" name="TextBox 9">
            <a:extLst>
              <a:ext uri="{FF2B5EF4-FFF2-40B4-BE49-F238E27FC236}">
                <a16:creationId xmlns:a16="http://schemas.microsoft.com/office/drawing/2014/main" id="{E41D3A9D-4D50-EF5B-3FE5-31E8B9B67ADD}"/>
              </a:ext>
            </a:extLst>
          </p:cNvPr>
          <p:cNvSpPr txBox="1"/>
          <p:nvPr/>
        </p:nvSpPr>
        <p:spPr>
          <a:xfrm>
            <a:off x="304800" y="1309330"/>
            <a:ext cx="3482341" cy="4801314"/>
          </a:xfrm>
          <a:prstGeom prst="rect">
            <a:avLst/>
          </a:prstGeom>
          <a:noFill/>
        </p:spPr>
        <p:txBody>
          <a:bodyPr wrap="square" rtlCol="0">
            <a:spAutoFit/>
          </a:bodyPr>
          <a:lstStyle/>
          <a:p>
            <a:r>
              <a:rPr lang="en-US"/>
              <a:t>With a goal to increase engagement and involvement in healthcare and economic outcomes, ABCBS offers an interactive, personalized rewards program for all ARHOME members focused on the key goals and quality outcomes for membership.</a:t>
            </a:r>
          </a:p>
          <a:p>
            <a:endParaRPr lang="en-US"/>
          </a:p>
          <a:p>
            <a:r>
              <a:rPr lang="en-US"/>
              <a:t>Our members use the Blue Wellness Rewards portal to view individualized recommendations, total incentive amount possible and progress, as well as their total “reward" balance which they can use to redeem gift cards and health-related merchandise. </a:t>
            </a:r>
          </a:p>
        </p:txBody>
      </p:sp>
    </p:spTree>
    <p:extLst>
      <p:ext uri="{BB962C8B-B14F-4D97-AF65-F5344CB8AC3E}">
        <p14:creationId xmlns:p14="http://schemas.microsoft.com/office/powerpoint/2010/main" val="2821592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33A4C-D59B-C5FD-9621-96EAFD4D4065}"/>
              </a:ext>
            </a:extLst>
          </p:cNvPr>
          <p:cNvSpPr>
            <a:spLocks noGrp="1"/>
          </p:cNvSpPr>
          <p:nvPr>
            <p:ph type="title"/>
          </p:nvPr>
        </p:nvSpPr>
        <p:spPr/>
        <p:txBody>
          <a:bodyPr lIns="91440" tIns="45720" rIns="91440" bIns="45720" anchor="t">
            <a:noAutofit/>
          </a:bodyPr>
          <a:lstStyle/>
          <a:p>
            <a:r>
              <a:rPr lang="en-US">
                <a:latin typeface="Roboto"/>
                <a:ea typeface="Roboto"/>
                <a:cs typeface="Arial"/>
              </a:rPr>
              <a:t>Blue Wellness Rewards</a:t>
            </a:r>
          </a:p>
        </p:txBody>
      </p:sp>
      <p:sp>
        <p:nvSpPr>
          <p:cNvPr id="3" name="Content Placeholder 2">
            <a:extLst>
              <a:ext uri="{FF2B5EF4-FFF2-40B4-BE49-F238E27FC236}">
                <a16:creationId xmlns:a16="http://schemas.microsoft.com/office/drawing/2014/main" id="{7C12C65D-9B37-4707-DDB2-0B64A8F20B11}"/>
              </a:ext>
            </a:extLst>
          </p:cNvPr>
          <p:cNvSpPr>
            <a:spLocks noGrp="1"/>
          </p:cNvSpPr>
          <p:nvPr>
            <p:ph idx="1"/>
          </p:nvPr>
        </p:nvSpPr>
        <p:spPr>
          <a:xfrm>
            <a:off x="838200" y="1410009"/>
            <a:ext cx="10515600" cy="4247804"/>
          </a:xfrm>
        </p:spPr>
        <p:txBody>
          <a:bodyPr>
            <a:normAutofit/>
          </a:bodyPr>
          <a:lstStyle/>
          <a:p>
            <a:pPr marL="0" indent="0">
              <a:buNone/>
            </a:pPr>
            <a:r>
              <a:rPr lang="en-US" sz="1800"/>
              <a:t>Our mobile app and web portal allows members to take the right steps to improve their health and redeem their rewards. Traditional communication methods are still available. </a:t>
            </a:r>
          </a:p>
        </p:txBody>
      </p:sp>
      <p:sp>
        <p:nvSpPr>
          <p:cNvPr id="4" name="Slide Number Placeholder 3">
            <a:extLst>
              <a:ext uri="{FF2B5EF4-FFF2-40B4-BE49-F238E27FC236}">
                <a16:creationId xmlns:a16="http://schemas.microsoft.com/office/drawing/2014/main" id="{732CF2AE-9E39-DEAA-DF3B-7B3E9D420EB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F88C70-AE88-441D-9F59-E60D3BF64BDC}" type="slidenum">
              <a:rPr kumimoji="0" lang="en-US" sz="1400" b="0" i="0" u="none" strike="noStrike" kern="1200" cap="none" spc="0" normalizeH="0" baseline="0" noProof="0" smtClean="0">
                <a:ln>
                  <a:noFill/>
                </a:ln>
                <a:solidFill>
                  <a:srgbClr val="888A8C"/>
                </a:solidFill>
                <a:effectLst/>
                <a:uLnTx/>
                <a:uFillTx/>
                <a:latin typeface="Roboto"/>
                <a:ea typeface="Roboto" panose="02000000000000000000" pitchFamily="2"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srgbClr val="888A8C"/>
              </a:solidFill>
              <a:effectLst/>
              <a:uLnTx/>
              <a:uFillTx/>
              <a:latin typeface="Roboto"/>
              <a:ea typeface="Roboto" panose="02000000000000000000" pitchFamily="2" charset="0"/>
              <a:cs typeface="Arial" panose="020B0604020202020204" pitchFamily="34" charset="0"/>
            </a:endParaRPr>
          </a:p>
        </p:txBody>
      </p:sp>
      <p:sp>
        <p:nvSpPr>
          <p:cNvPr id="24" name="Oval 23">
            <a:extLst>
              <a:ext uri="{FF2B5EF4-FFF2-40B4-BE49-F238E27FC236}">
                <a16:creationId xmlns:a16="http://schemas.microsoft.com/office/drawing/2014/main" id="{32776C71-6805-EBCA-8BC9-B02232AEA7E6}"/>
              </a:ext>
            </a:extLst>
          </p:cNvPr>
          <p:cNvSpPr/>
          <p:nvPr/>
        </p:nvSpPr>
        <p:spPr>
          <a:xfrm>
            <a:off x="3895414" y="2237560"/>
            <a:ext cx="4086539" cy="4086539"/>
          </a:xfrm>
          <a:prstGeom prst="ellipse">
            <a:avLst/>
          </a:prstGeom>
          <a:noFill/>
          <a:ln w="19050">
            <a:solidFill>
              <a:schemeClr val="bg2">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055988">
                      <a:lumMod val="5000"/>
                      <a:lumOff val="95000"/>
                      <a:alpha val="0"/>
                    </a:srgbClr>
                  </a:gs>
                  <a:gs pos="74000">
                    <a:srgbClr val="055988">
                      <a:lumMod val="45000"/>
                      <a:lumOff val="55000"/>
                    </a:srgbClr>
                  </a:gs>
                  <a:gs pos="83000">
                    <a:srgbClr val="055988">
                      <a:lumMod val="45000"/>
                      <a:lumOff val="55000"/>
                    </a:srgbClr>
                  </a:gs>
                  <a:gs pos="100000">
                    <a:srgbClr val="055988">
                      <a:lumMod val="30000"/>
                      <a:lumOff val="70000"/>
                    </a:srgbClr>
                  </a:gs>
                </a:gsLst>
                <a:lin ang="5400000" scaled="1"/>
              </a:gradFill>
              <a:effectLst/>
              <a:uLnTx/>
              <a:uFillTx/>
              <a:latin typeface="Roboto"/>
              <a:ea typeface="+mn-ea"/>
              <a:cs typeface="+mn-cs"/>
            </a:endParaRPr>
          </a:p>
        </p:txBody>
      </p:sp>
      <p:pic>
        <p:nvPicPr>
          <p:cNvPr id="25" name="Picture 24">
            <a:extLst>
              <a:ext uri="{FF2B5EF4-FFF2-40B4-BE49-F238E27FC236}">
                <a16:creationId xmlns:a16="http://schemas.microsoft.com/office/drawing/2014/main" id="{342DDD3D-03B9-79C0-2855-4615C8C08F5C}"/>
              </a:ext>
            </a:extLst>
          </p:cNvPr>
          <p:cNvPicPr>
            <a:picLocks noChangeAspect="1"/>
          </p:cNvPicPr>
          <p:nvPr/>
        </p:nvPicPr>
        <p:blipFill rotWithShape="1">
          <a:blip r:embed="rId3">
            <a:alphaModFix/>
          </a:blip>
          <a:srcRect l="-8230" t="-795" r="-9523" b="31539"/>
          <a:stretch/>
        </p:blipFill>
        <p:spPr>
          <a:xfrm>
            <a:off x="4182963" y="2095718"/>
            <a:ext cx="3383280" cy="4008022"/>
          </a:xfrm>
          <a:prstGeom prst="round2SameRect">
            <a:avLst>
              <a:gd name="adj1" fmla="val 0"/>
              <a:gd name="adj2" fmla="val 50000"/>
            </a:avLst>
          </a:prstGeom>
          <a:effectLst/>
        </p:spPr>
      </p:pic>
      <p:sp>
        <p:nvSpPr>
          <p:cNvPr id="26" name="Rounded Rectangle 27">
            <a:extLst>
              <a:ext uri="{FF2B5EF4-FFF2-40B4-BE49-F238E27FC236}">
                <a16:creationId xmlns:a16="http://schemas.microsoft.com/office/drawing/2014/main" id="{31F1CB57-437D-7D4D-6972-BB474DBD3F9B}"/>
              </a:ext>
            </a:extLst>
          </p:cNvPr>
          <p:cNvSpPr/>
          <p:nvPr/>
        </p:nvSpPr>
        <p:spPr>
          <a:xfrm>
            <a:off x="292514" y="2461359"/>
            <a:ext cx="3120032" cy="686472"/>
          </a:xfrm>
          <a:prstGeom prst="roundRect">
            <a:avLst>
              <a:gd name="adj" fmla="val 50000"/>
            </a:avLst>
          </a:prstGeom>
          <a:gradFill>
            <a:gsLst>
              <a:gs pos="94000">
                <a:schemeClr val="accent1">
                  <a:lumMod val="60000"/>
                  <a:lumOff val="40000"/>
                </a:schemeClr>
              </a:gs>
              <a:gs pos="7000">
                <a:schemeClr val="accent1"/>
              </a:gs>
            </a:gsLst>
            <a:lin ang="0" scaled="0"/>
          </a:gradFill>
          <a:ln w="9525" cap="flat">
            <a:noFill/>
            <a:prstDash val="solid"/>
            <a:miter/>
          </a:ln>
          <a:effectLst>
            <a:outerShdw blurRad="50800" sx="101000" sy="101000" algn="ctr" rotWithShape="0">
              <a:srgbClr val="000000">
                <a:alpha val="19000"/>
              </a:srgbClr>
            </a:outerShdw>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Roboto"/>
                <a:ea typeface="+mn-ea"/>
                <a:cs typeface="+mn-cs"/>
              </a:rPr>
              <a:t>Personalized action plans</a:t>
            </a:r>
          </a:p>
        </p:txBody>
      </p:sp>
      <p:sp>
        <p:nvSpPr>
          <p:cNvPr id="27" name="Rounded Rectangle 23">
            <a:extLst>
              <a:ext uri="{FF2B5EF4-FFF2-40B4-BE49-F238E27FC236}">
                <a16:creationId xmlns:a16="http://schemas.microsoft.com/office/drawing/2014/main" id="{7C650E2A-2EC5-725B-0B3C-B76A341AD6EE}"/>
              </a:ext>
            </a:extLst>
          </p:cNvPr>
          <p:cNvSpPr/>
          <p:nvPr/>
        </p:nvSpPr>
        <p:spPr>
          <a:xfrm>
            <a:off x="292514" y="3376514"/>
            <a:ext cx="3120032" cy="686472"/>
          </a:xfrm>
          <a:prstGeom prst="roundRect">
            <a:avLst>
              <a:gd name="adj" fmla="val 50000"/>
            </a:avLst>
          </a:prstGeom>
          <a:gradFill>
            <a:gsLst>
              <a:gs pos="94000">
                <a:schemeClr val="accent1">
                  <a:lumMod val="60000"/>
                  <a:lumOff val="40000"/>
                </a:schemeClr>
              </a:gs>
              <a:gs pos="7000">
                <a:schemeClr val="accent1"/>
              </a:gs>
            </a:gsLst>
            <a:lin ang="0" scaled="0"/>
          </a:gradFill>
          <a:ln w="9525" cap="flat">
            <a:noFill/>
            <a:prstDash val="solid"/>
            <a:miter/>
          </a:ln>
          <a:effectLst>
            <a:outerShdw blurRad="50800" sx="101000" sy="101000" algn="ctr" rotWithShape="0">
              <a:srgbClr val="000000">
                <a:alpha val="19000"/>
              </a:srgb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Roboto"/>
                <a:ea typeface="+mn-ea"/>
                <a:cs typeface="+mn-cs"/>
              </a:rPr>
              <a:t>English and Spanish</a:t>
            </a:r>
            <a:br>
              <a:rPr kumimoji="0" lang="en-US" sz="1600" b="0" i="0" u="none" strike="noStrike" kern="1200" cap="none" spc="0" normalizeH="0" baseline="0" noProof="0">
                <a:ln>
                  <a:noFill/>
                </a:ln>
                <a:solidFill>
                  <a:srgbClr val="FFFFFF"/>
                </a:solidFill>
                <a:effectLst/>
                <a:uLnTx/>
                <a:uFillTx/>
                <a:latin typeface="Roboto"/>
                <a:ea typeface="+mn-ea"/>
                <a:cs typeface="+mn-cs"/>
              </a:rPr>
            </a:br>
            <a:r>
              <a:rPr kumimoji="0" lang="en-US" sz="1600" b="0" i="0" u="none" strike="noStrike" kern="1200" cap="none" spc="0" normalizeH="0" baseline="0" noProof="0">
                <a:ln>
                  <a:noFill/>
                </a:ln>
                <a:solidFill>
                  <a:srgbClr val="FFFFFF"/>
                </a:solidFill>
                <a:effectLst/>
                <a:uLnTx/>
                <a:uFillTx/>
                <a:latin typeface="Roboto"/>
                <a:ea typeface="+mn-ea"/>
                <a:cs typeface="+mn-cs"/>
              </a:rPr>
              <a:t>language options</a:t>
            </a:r>
          </a:p>
        </p:txBody>
      </p:sp>
      <p:sp>
        <p:nvSpPr>
          <p:cNvPr id="28" name="Rounded Rectangle 60">
            <a:extLst>
              <a:ext uri="{FF2B5EF4-FFF2-40B4-BE49-F238E27FC236}">
                <a16:creationId xmlns:a16="http://schemas.microsoft.com/office/drawing/2014/main" id="{89223F27-6710-EFC8-764E-AD9F9D66A8DE}"/>
              </a:ext>
            </a:extLst>
          </p:cNvPr>
          <p:cNvSpPr/>
          <p:nvPr/>
        </p:nvSpPr>
        <p:spPr>
          <a:xfrm flipH="1">
            <a:off x="8633898" y="2383147"/>
            <a:ext cx="3120032" cy="686472"/>
          </a:xfrm>
          <a:prstGeom prst="roundRect">
            <a:avLst>
              <a:gd name="adj" fmla="val 50000"/>
            </a:avLst>
          </a:prstGeom>
          <a:gradFill>
            <a:gsLst>
              <a:gs pos="94000">
                <a:schemeClr val="accent1">
                  <a:lumMod val="60000"/>
                  <a:lumOff val="40000"/>
                </a:schemeClr>
              </a:gs>
              <a:gs pos="7000">
                <a:schemeClr val="accent1"/>
              </a:gs>
            </a:gsLst>
            <a:lin ang="0" scaled="0"/>
          </a:gradFill>
          <a:ln w="9525" cap="flat">
            <a:noFill/>
            <a:prstDash val="solid"/>
            <a:miter/>
          </a:ln>
          <a:effectLst>
            <a:outerShdw blurRad="50800" sx="101000" sy="101000" algn="ctr" rotWithShape="0">
              <a:srgbClr val="000000">
                <a:alpha val="19000"/>
              </a:srgb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Roboto"/>
                <a:ea typeface="+mn-ea"/>
                <a:cs typeface="+mn-cs"/>
              </a:rPr>
              <a:t>NCQA-certified</a:t>
            </a:r>
            <a:br>
              <a:rPr kumimoji="0" lang="en-US" sz="1600" b="0" i="0" u="none" strike="noStrike" kern="1200" cap="none" spc="0" normalizeH="0" baseline="0" noProof="0">
                <a:ln>
                  <a:noFill/>
                </a:ln>
                <a:solidFill>
                  <a:srgbClr val="FFFFFF"/>
                </a:solidFill>
                <a:effectLst/>
                <a:uLnTx/>
                <a:uFillTx/>
                <a:latin typeface="Roboto"/>
                <a:ea typeface="+mn-ea"/>
                <a:cs typeface="+mn-cs"/>
              </a:rPr>
            </a:br>
            <a:r>
              <a:rPr kumimoji="0" lang="en-US" sz="1600" b="0" i="0" u="none" strike="noStrike" kern="1200" cap="none" spc="0" normalizeH="0" baseline="0" noProof="0">
                <a:ln>
                  <a:noFill/>
                </a:ln>
                <a:solidFill>
                  <a:srgbClr val="FFFFFF"/>
                </a:solidFill>
                <a:effectLst/>
                <a:uLnTx/>
                <a:uFillTx/>
                <a:latin typeface="Roboto"/>
                <a:ea typeface="+mn-ea"/>
                <a:cs typeface="+mn-cs"/>
              </a:rPr>
              <a:t>health education</a:t>
            </a:r>
          </a:p>
        </p:txBody>
      </p:sp>
      <p:sp>
        <p:nvSpPr>
          <p:cNvPr id="29" name="Rounded Rectangle 68">
            <a:extLst>
              <a:ext uri="{FF2B5EF4-FFF2-40B4-BE49-F238E27FC236}">
                <a16:creationId xmlns:a16="http://schemas.microsoft.com/office/drawing/2014/main" id="{A2DDD616-6E87-8364-9AAD-C26ABC7C0077}"/>
              </a:ext>
            </a:extLst>
          </p:cNvPr>
          <p:cNvSpPr/>
          <p:nvPr/>
        </p:nvSpPr>
        <p:spPr>
          <a:xfrm flipH="1">
            <a:off x="8409583" y="4467882"/>
            <a:ext cx="3120032" cy="686472"/>
          </a:xfrm>
          <a:prstGeom prst="roundRect">
            <a:avLst>
              <a:gd name="adj" fmla="val 50000"/>
            </a:avLst>
          </a:prstGeom>
          <a:gradFill>
            <a:gsLst>
              <a:gs pos="94000">
                <a:schemeClr val="accent1">
                  <a:lumMod val="60000"/>
                  <a:lumOff val="40000"/>
                </a:schemeClr>
              </a:gs>
              <a:gs pos="7000">
                <a:schemeClr val="accent1"/>
              </a:gs>
            </a:gsLst>
            <a:lin ang="0" scaled="0"/>
          </a:gradFill>
          <a:ln w="9525" cap="flat">
            <a:noFill/>
            <a:prstDash val="solid"/>
            <a:miter/>
          </a:ln>
          <a:effectLst>
            <a:outerShdw blurRad="50800" sx="101000" sy="101000" algn="ctr" rotWithShape="0">
              <a:srgbClr val="000000">
                <a:alpha val="19000"/>
              </a:srgb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Roboto"/>
                <a:ea typeface="+mn-ea"/>
                <a:cs typeface="+mn-cs"/>
              </a:rPr>
              <a:t>Biometrics and</a:t>
            </a:r>
            <a:br>
              <a:rPr kumimoji="0" lang="en-US" sz="1600" b="0" i="0" u="none" strike="noStrike" kern="1200" cap="none" spc="0" normalizeH="0" baseline="0" noProof="0">
                <a:ln>
                  <a:noFill/>
                </a:ln>
                <a:solidFill>
                  <a:srgbClr val="FFFFFF"/>
                </a:solidFill>
                <a:effectLst/>
                <a:uLnTx/>
                <a:uFillTx/>
                <a:latin typeface="Roboto"/>
                <a:ea typeface="+mn-ea"/>
                <a:cs typeface="+mn-cs"/>
              </a:rPr>
            </a:br>
            <a:r>
              <a:rPr kumimoji="0" lang="en-US" sz="1600" b="0" i="0" u="none" strike="noStrike" kern="1200" cap="none" spc="0" normalizeH="0" baseline="0" noProof="0">
                <a:ln>
                  <a:noFill/>
                </a:ln>
                <a:solidFill>
                  <a:srgbClr val="FFFFFF"/>
                </a:solidFill>
                <a:effectLst/>
                <a:uLnTx/>
                <a:uFillTx/>
                <a:latin typeface="Roboto"/>
                <a:ea typeface="+mn-ea"/>
                <a:cs typeface="+mn-cs"/>
              </a:rPr>
              <a:t>wellness tracking</a:t>
            </a:r>
          </a:p>
        </p:txBody>
      </p:sp>
      <p:sp>
        <p:nvSpPr>
          <p:cNvPr id="30" name="Rounded Rectangle 20">
            <a:extLst>
              <a:ext uri="{FF2B5EF4-FFF2-40B4-BE49-F238E27FC236}">
                <a16:creationId xmlns:a16="http://schemas.microsoft.com/office/drawing/2014/main" id="{3173F2DE-CFF8-EA53-231A-09378698C69D}"/>
              </a:ext>
            </a:extLst>
          </p:cNvPr>
          <p:cNvSpPr/>
          <p:nvPr/>
        </p:nvSpPr>
        <p:spPr>
          <a:xfrm>
            <a:off x="306753" y="5171104"/>
            <a:ext cx="3120032" cy="686472"/>
          </a:xfrm>
          <a:prstGeom prst="roundRect">
            <a:avLst>
              <a:gd name="adj" fmla="val 50000"/>
            </a:avLst>
          </a:prstGeom>
          <a:gradFill>
            <a:gsLst>
              <a:gs pos="94000">
                <a:schemeClr val="accent1">
                  <a:lumMod val="60000"/>
                  <a:lumOff val="40000"/>
                </a:schemeClr>
              </a:gs>
              <a:gs pos="7000">
                <a:schemeClr val="accent1"/>
              </a:gs>
            </a:gsLst>
            <a:lin ang="0" scaled="0"/>
          </a:gradFill>
          <a:ln w="9525" cap="flat">
            <a:noFill/>
            <a:prstDash val="solid"/>
            <a:miter/>
          </a:ln>
          <a:effectLst>
            <a:outerShdw blurRad="50800" sx="101000" sy="101000" algn="ctr" rotWithShape="0">
              <a:srgbClr val="000000">
                <a:alpha val="19000"/>
              </a:srgb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Roboto"/>
                <a:ea typeface="+mn-ea"/>
                <a:cs typeface="+mn-cs"/>
              </a:rPr>
              <a:t>Customized incentives and rewards</a:t>
            </a:r>
          </a:p>
        </p:txBody>
      </p:sp>
      <p:sp>
        <p:nvSpPr>
          <p:cNvPr id="43" name="Oval 42">
            <a:extLst>
              <a:ext uri="{FF2B5EF4-FFF2-40B4-BE49-F238E27FC236}">
                <a16:creationId xmlns:a16="http://schemas.microsoft.com/office/drawing/2014/main" id="{038E46C7-418C-E395-8B96-095989921C31}"/>
              </a:ext>
            </a:extLst>
          </p:cNvPr>
          <p:cNvSpPr/>
          <p:nvPr/>
        </p:nvSpPr>
        <p:spPr>
          <a:xfrm>
            <a:off x="4165370" y="3121833"/>
            <a:ext cx="116148" cy="1025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46" name="Oval 45">
            <a:extLst>
              <a:ext uri="{FF2B5EF4-FFF2-40B4-BE49-F238E27FC236}">
                <a16:creationId xmlns:a16="http://schemas.microsoft.com/office/drawing/2014/main" id="{E50ADCC8-F901-4948-03EE-9EFBCC97A2C5}"/>
              </a:ext>
            </a:extLst>
          </p:cNvPr>
          <p:cNvSpPr/>
          <p:nvPr/>
        </p:nvSpPr>
        <p:spPr>
          <a:xfrm>
            <a:off x="3897606" y="3763136"/>
            <a:ext cx="116148" cy="1025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47" name="Oval 46">
            <a:extLst>
              <a:ext uri="{FF2B5EF4-FFF2-40B4-BE49-F238E27FC236}">
                <a16:creationId xmlns:a16="http://schemas.microsoft.com/office/drawing/2014/main" id="{706F8ECD-3847-ADA9-BD8B-03F4DBA49020}"/>
              </a:ext>
            </a:extLst>
          </p:cNvPr>
          <p:cNvSpPr/>
          <p:nvPr/>
        </p:nvSpPr>
        <p:spPr>
          <a:xfrm>
            <a:off x="4107296" y="5258920"/>
            <a:ext cx="116148" cy="1025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48" name="Oval 47">
            <a:extLst>
              <a:ext uri="{FF2B5EF4-FFF2-40B4-BE49-F238E27FC236}">
                <a16:creationId xmlns:a16="http://schemas.microsoft.com/office/drawing/2014/main" id="{4355FC97-681E-5A93-9B23-41B0CBD44CCF}"/>
              </a:ext>
            </a:extLst>
          </p:cNvPr>
          <p:cNvSpPr/>
          <p:nvPr/>
        </p:nvSpPr>
        <p:spPr>
          <a:xfrm>
            <a:off x="7509905" y="3069619"/>
            <a:ext cx="116148" cy="1025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49" name="Oval 48">
            <a:extLst>
              <a:ext uri="{FF2B5EF4-FFF2-40B4-BE49-F238E27FC236}">
                <a16:creationId xmlns:a16="http://schemas.microsoft.com/office/drawing/2014/main" id="{0B88909F-B74E-EE5C-9374-9F62F144A656}"/>
              </a:ext>
            </a:extLst>
          </p:cNvPr>
          <p:cNvSpPr/>
          <p:nvPr/>
        </p:nvSpPr>
        <p:spPr>
          <a:xfrm>
            <a:off x="7851600" y="4759821"/>
            <a:ext cx="116148" cy="1025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cxnSp>
        <p:nvCxnSpPr>
          <p:cNvPr id="53" name="Straight Connector 52">
            <a:extLst>
              <a:ext uri="{FF2B5EF4-FFF2-40B4-BE49-F238E27FC236}">
                <a16:creationId xmlns:a16="http://schemas.microsoft.com/office/drawing/2014/main" id="{8FD799BB-418B-C148-3A66-DB30FF6FF0C5}"/>
              </a:ext>
            </a:extLst>
          </p:cNvPr>
          <p:cNvCxnSpPr>
            <a:cxnSpLocks/>
            <a:stCxn id="43" idx="2"/>
            <a:endCxn id="26" idx="3"/>
          </p:cNvCxnSpPr>
          <p:nvPr/>
        </p:nvCxnSpPr>
        <p:spPr>
          <a:xfrm flipH="1" flipV="1">
            <a:off x="3412546" y="2804595"/>
            <a:ext cx="752824" cy="36853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5023C6-4261-F7B4-A3F5-70615051BC2B}"/>
              </a:ext>
            </a:extLst>
          </p:cNvPr>
          <p:cNvCxnSpPr>
            <a:cxnSpLocks/>
            <a:stCxn id="46" idx="2"/>
            <a:endCxn id="27" idx="3"/>
          </p:cNvCxnSpPr>
          <p:nvPr/>
        </p:nvCxnSpPr>
        <p:spPr>
          <a:xfrm flipH="1" flipV="1">
            <a:off x="3412546" y="3719750"/>
            <a:ext cx="485060" cy="94683"/>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4437F8D-A0CA-691B-DCAE-22977B38BAC7}"/>
              </a:ext>
            </a:extLst>
          </p:cNvPr>
          <p:cNvCxnSpPr>
            <a:cxnSpLocks/>
          </p:cNvCxnSpPr>
          <p:nvPr/>
        </p:nvCxnSpPr>
        <p:spPr>
          <a:xfrm flipH="1">
            <a:off x="3219394" y="5305450"/>
            <a:ext cx="946229" cy="257089"/>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DEC786E-304A-8C34-02FF-6B80E8496444}"/>
              </a:ext>
            </a:extLst>
          </p:cNvPr>
          <p:cNvCxnSpPr>
            <a:cxnSpLocks/>
            <a:stCxn id="28" idx="3"/>
            <a:endCxn id="48" idx="7"/>
          </p:cNvCxnSpPr>
          <p:nvPr/>
        </p:nvCxnSpPr>
        <p:spPr>
          <a:xfrm flipH="1">
            <a:off x="7609044" y="2726383"/>
            <a:ext cx="1024854" cy="35826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B3866DE-0C9A-3F1B-E4E7-D6E35CF9BC34}"/>
              </a:ext>
            </a:extLst>
          </p:cNvPr>
          <p:cNvCxnSpPr>
            <a:cxnSpLocks/>
            <a:stCxn id="29" idx="3"/>
          </p:cNvCxnSpPr>
          <p:nvPr/>
        </p:nvCxnSpPr>
        <p:spPr>
          <a:xfrm flipH="1">
            <a:off x="7937203" y="4811118"/>
            <a:ext cx="472380" cy="5033"/>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8907645B-8A95-5919-3350-6960B1C69B1D}"/>
              </a:ext>
            </a:extLst>
          </p:cNvPr>
          <p:cNvPicPr>
            <a:picLocks noChangeAspect="1"/>
          </p:cNvPicPr>
          <p:nvPr/>
        </p:nvPicPr>
        <p:blipFill>
          <a:blip r:embed="rId4"/>
          <a:stretch>
            <a:fillRect/>
          </a:stretch>
        </p:blipFill>
        <p:spPr>
          <a:xfrm>
            <a:off x="9630456" y="5067074"/>
            <a:ext cx="2254791" cy="1291404"/>
          </a:xfrm>
          <a:prstGeom prst="rect">
            <a:avLst/>
          </a:prstGeom>
        </p:spPr>
      </p:pic>
      <p:pic>
        <p:nvPicPr>
          <p:cNvPr id="69" name="Picture 68">
            <a:extLst>
              <a:ext uri="{FF2B5EF4-FFF2-40B4-BE49-F238E27FC236}">
                <a16:creationId xmlns:a16="http://schemas.microsoft.com/office/drawing/2014/main" id="{B0696695-04C4-9FF3-71D6-545EEAC2F5A3}"/>
              </a:ext>
            </a:extLst>
          </p:cNvPr>
          <p:cNvPicPr>
            <a:picLocks noChangeAspect="1"/>
          </p:cNvPicPr>
          <p:nvPr/>
        </p:nvPicPr>
        <p:blipFill>
          <a:blip r:embed="rId5"/>
          <a:stretch>
            <a:fillRect/>
          </a:stretch>
        </p:blipFill>
        <p:spPr>
          <a:xfrm>
            <a:off x="9740283" y="3010393"/>
            <a:ext cx="2169436" cy="1321256"/>
          </a:xfrm>
          <a:prstGeom prst="rect">
            <a:avLst/>
          </a:prstGeom>
        </p:spPr>
      </p:pic>
      <p:sp>
        <p:nvSpPr>
          <p:cNvPr id="5" name="Oval 4">
            <a:extLst>
              <a:ext uri="{FF2B5EF4-FFF2-40B4-BE49-F238E27FC236}">
                <a16:creationId xmlns:a16="http://schemas.microsoft.com/office/drawing/2014/main" id="{B01014B1-2AD8-7C8B-679B-9D5B63FF50E1}"/>
              </a:ext>
            </a:extLst>
          </p:cNvPr>
          <p:cNvSpPr/>
          <p:nvPr/>
        </p:nvSpPr>
        <p:spPr>
          <a:xfrm>
            <a:off x="3837213" y="4527115"/>
            <a:ext cx="116148" cy="1025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cxnSp>
        <p:nvCxnSpPr>
          <p:cNvPr id="14" name="Straight Connector 13">
            <a:extLst>
              <a:ext uri="{FF2B5EF4-FFF2-40B4-BE49-F238E27FC236}">
                <a16:creationId xmlns:a16="http://schemas.microsoft.com/office/drawing/2014/main" id="{0F8E8364-339D-55E1-FA8B-0C2C84BAD953}"/>
              </a:ext>
            </a:extLst>
          </p:cNvPr>
          <p:cNvCxnSpPr>
            <a:cxnSpLocks/>
            <a:stCxn id="5" idx="2"/>
          </p:cNvCxnSpPr>
          <p:nvPr/>
        </p:nvCxnSpPr>
        <p:spPr>
          <a:xfrm flipH="1">
            <a:off x="3062515" y="4578412"/>
            <a:ext cx="774698" cy="176402"/>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Rounded Rectangle 20">
            <a:extLst>
              <a:ext uri="{FF2B5EF4-FFF2-40B4-BE49-F238E27FC236}">
                <a16:creationId xmlns:a16="http://schemas.microsoft.com/office/drawing/2014/main" id="{486BAA16-2AB4-C449-C1AC-4114025D6F30}"/>
              </a:ext>
            </a:extLst>
          </p:cNvPr>
          <p:cNvSpPr/>
          <p:nvPr/>
        </p:nvSpPr>
        <p:spPr>
          <a:xfrm>
            <a:off x="306753" y="4313779"/>
            <a:ext cx="3120032" cy="662405"/>
          </a:xfrm>
          <a:prstGeom prst="roundRect">
            <a:avLst>
              <a:gd name="adj" fmla="val 50000"/>
            </a:avLst>
          </a:prstGeom>
          <a:gradFill>
            <a:gsLst>
              <a:gs pos="94000">
                <a:schemeClr val="accent1">
                  <a:lumMod val="60000"/>
                  <a:lumOff val="40000"/>
                </a:schemeClr>
              </a:gs>
              <a:gs pos="7000">
                <a:schemeClr val="accent1"/>
              </a:gs>
            </a:gsLst>
            <a:lin ang="0" scaled="0"/>
          </a:gradFill>
          <a:ln w="9525" cap="flat">
            <a:noFill/>
            <a:prstDash val="solid"/>
            <a:miter/>
          </a:ln>
          <a:effectLst>
            <a:outerShdw blurRad="50800" sx="101000" sy="101000" algn="ctr" rotWithShape="0">
              <a:srgbClr val="000000">
                <a:alpha val="19000"/>
              </a:srgb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Roboto"/>
                <a:ea typeface="+mn-ea"/>
                <a:cs typeface="+mn-cs"/>
              </a:rPr>
              <a:t>Easy to read menu with total earned amount available to redeem gift cards</a:t>
            </a:r>
          </a:p>
        </p:txBody>
      </p:sp>
    </p:spTree>
    <p:extLst>
      <p:ext uri="{BB962C8B-B14F-4D97-AF65-F5344CB8AC3E}">
        <p14:creationId xmlns:p14="http://schemas.microsoft.com/office/powerpoint/2010/main" val="696605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DAEAB-040B-CB4E-E0CE-8F7E1C0646A6}"/>
              </a:ext>
            </a:extLst>
          </p:cNvPr>
          <p:cNvSpPr>
            <a:spLocks noGrp="1"/>
          </p:cNvSpPr>
          <p:nvPr>
            <p:ph type="title"/>
          </p:nvPr>
        </p:nvSpPr>
        <p:spPr>
          <a:xfrm>
            <a:off x="203209" y="255904"/>
            <a:ext cx="10515600" cy="665653"/>
          </a:xfrm>
        </p:spPr>
        <p:txBody>
          <a:bodyPr/>
          <a:lstStyle/>
          <a:p>
            <a:r>
              <a:rPr lang="en-US"/>
              <a:t>2024 Health Improvement Incentives</a:t>
            </a:r>
          </a:p>
        </p:txBody>
      </p:sp>
      <p:sp>
        <p:nvSpPr>
          <p:cNvPr id="4" name="Slide Number Placeholder 3">
            <a:extLst>
              <a:ext uri="{FF2B5EF4-FFF2-40B4-BE49-F238E27FC236}">
                <a16:creationId xmlns:a16="http://schemas.microsoft.com/office/drawing/2014/main" id="{D37512AB-8723-1320-E546-2CC436877FD4}"/>
              </a:ext>
            </a:extLst>
          </p:cNvPr>
          <p:cNvSpPr>
            <a:spLocks noGrp="1"/>
          </p:cNvSpPr>
          <p:nvPr>
            <p:ph type="sldNum" sz="quarter" idx="12"/>
          </p:nvPr>
        </p:nvSpPr>
        <p:spPr/>
        <p:txBody>
          <a:bodyPr/>
          <a:lstStyle/>
          <a:p>
            <a:fld id="{57C36EE3-BF7C-4A23-91C5-90F38871A87D}" type="slidenum">
              <a:rPr lang="en-US" smtClean="0"/>
              <a:pPr/>
              <a:t>4</a:t>
            </a:fld>
            <a:endParaRPr lang="en-US"/>
          </a:p>
        </p:txBody>
      </p:sp>
      <p:graphicFrame>
        <p:nvGraphicFramePr>
          <p:cNvPr id="8" name="Content Placeholder 5">
            <a:extLst>
              <a:ext uri="{FF2B5EF4-FFF2-40B4-BE49-F238E27FC236}">
                <a16:creationId xmlns:a16="http://schemas.microsoft.com/office/drawing/2014/main" id="{21861E81-EABB-8177-8F0F-398DCB4FDC96}"/>
              </a:ext>
            </a:extLst>
          </p:cNvPr>
          <p:cNvGraphicFramePr>
            <a:graphicFrameLocks/>
          </p:cNvGraphicFramePr>
          <p:nvPr>
            <p:extLst>
              <p:ext uri="{D42A27DB-BD31-4B8C-83A1-F6EECF244321}">
                <p14:modId xmlns:p14="http://schemas.microsoft.com/office/powerpoint/2010/main" val="505177693"/>
              </p:ext>
            </p:extLst>
          </p:nvPr>
        </p:nvGraphicFramePr>
        <p:xfrm>
          <a:off x="121920" y="1139292"/>
          <a:ext cx="11939451" cy="4776902"/>
        </p:xfrm>
        <a:graphic>
          <a:graphicData uri="http://schemas.openxmlformats.org/drawingml/2006/table">
            <a:tbl>
              <a:tblPr firstRow="1" bandRow="1">
                <a:tableStyleId>{5C22544A-7EE6-4342-B048-85BDC9FD1C3A}</a:tableStyleId>
              </a:tblPr>
              <a:tblGrid>
                <a:gridCol w="2811779">
                  <a:extLst>
                    <a:ext uri="{9D8B030D-6E8A-4147-A177-3AD203B41FA5}">
                      <a16:colId xmlns:a16="http://schemas.microsoft.com/office/drawing/2014/main" val="4160842213"/>
                    </a:ext>
                  </a:extLst>
                </a:gridCol>
                <a:gridCol w="3343273">
                  <a:extLst>
                    <a:ext uri="{9D8B030D-6E8A-4147-A177-3AD203B41FA5}">
                      <a16:colId xmlns:a16="http://schemas.microsoft.com/office/drawing/2014/main" val="3554665933"/>
                    </a:ext>
                  </a:extLst>
                </a:gridCol>
                <a:gridCol w="3874769">
                  <a:extLst>
                    <a:ext uri="{9D8B030D-6E8A-4147-A177-3AD203B41FA5}">
                      <a16:colId xmlns:a16="http://schemas.microsoft.com/office/drawing/2014/main" val="1722249361"/>
                    </a:ext>
                  </a:extLst>
                </a:gridCol>
                <a:gridCol w="1909630">
                  <a:extLst>
                    <a:ext uri="{9D8B030D-6E8A-4147-A177-3AD203B41FA5}">
                      <a16:colId xmlns:a16="http://schemas.microsoft.com/office/drawing/2014/main" val="552106731"/>
                    </a:ext>
                  </a:extLst>
                </a:gridCol>
              </a:tblGrid>
              <a:tr h="264561">
                <a:tc>
                  <a:txBody>
                    <a:bodyPr/>
                    <a:lstStyle/>
                    <a:p>
                      <a:pPr algn="ctr" fontAlgn="b"/>
                      <a:r>
                        <a:rPr lang="en-US" sz="1600" u="none" strike="noStrike">
                          <a:effectLst/>
                        </a:rPr>
                        <a:t>2024 Incentive</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Target ARHOME population</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Goal</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Amount</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0992502"/>
                  </a:ext>
                </a:extLst>
              </a:tr>
              <a:tr h="495481">
                <a:tc>
                  <a:txBody>
                    <a:bodyPr/>
                    <a:lstStyle/>
                    <a:p>
                      <a:pPr algn="ctr" fontAlgn="b"/>
                      <a:r>
                        <a:rPr lang="en-US" sz="1400" u="none" strike="noStrike">
                          <a:effectLst/>
                        </a:rPr>
                        <a:t>Chlamydia Screening</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Women eligible for a chlamydia screening</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identify early cases of chlamydia to encourage early treatment and decrease spread of chlamydia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$50</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5437308"/>
                  </a:ext>
                </a:extLst>
              </a:tr>
              <a:tr h="495481">
                <a:tc>
                  <a:txBody>
                    <a:bodyPr/>
                    <a:lstStyle/>
                    <a:p>
                      <a:pPr algn="ctr" fontAlgn="b"/>
                      <a:r>
                        <a:rPr lang="en-US" sz="1400" u="none" strike="noStrike">
                          <a:effectLst/>
                        </a:rPr>
                        <a:t>Engagement in Substance Abuse Treatment</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Individuals with substance use disorder</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encourage control of substance use disorder through adherence to substance use treatment</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$50 </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20588469"/>
                  </a:ext>
                </a:extLst>
              </a:tr>
              <a:tr h="495481">
                <a:tc>
                  <a:txBody>
                    <a:bodyPr/>
                    <a:lstStyle/>
                    <a:p>
                      <a:pPr algn="ctr" fontAlgn="b"/>
                      <a:r>
                        <a:rPr lang="en-US" sz="1400" u="none" strike="noStrike">
                          <a:effectLst/>
                        </a:rPr>
                        <a:t>Follow-up after Hospitalization for Substance Abuse</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Individuals with substance use disorder</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encourage control of substance use disorder and prevent rehospitalization for substance use disorder</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$100</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21486286"/>
                  </a:ext>
                </a:extLst>
              </a:tr>
              <a:tr h="495481">
                <a:tc>
                  <a:txBody>
                    <a:bodyPr/>
                    <a:lstStyle/>
                    <a:p>
                      <a:pPr algn="ctr" fontAlgn="b"/>
                      <a:r>
                        <a:rPr lang="en-US" sz="1400" u="none" strike="noStrike">
                          <a:effectLst/>
                        </a:rPr>
                        <a:t>Adherence to Mental Health Medications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Individuals with mental illness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encourage control of mental health conditions through adherence to antipsychotics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$50</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90812286"/>
                  </a:ext>
                </a:extLst>
              </a:tr>
              <a:tr h="678312">
                <a:tc>
                  <a:txBody>
                    <a:bodyPr/>
                    <a:lstStyle/>
                    <a:p>
                      <a:pPr algn="ctr" fontAlgn="b"/>
                      <a:r>
                        <a:rPr lang="en-US" sz="1400" u="none" strike="noStrike">
                          <a:effectLst/>
                        </a:rPr>
                        <a:t>Follow-up after Hospitalization for Mental Health</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Individuals with mental illness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encourage control of mental health conditions and prevent rehospitalization for mental health disorder</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$100 </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17602749"/>
                  </a:ext>
                </a:extLst>
              </a:tr>
              <a:tr h="678312">
                <a:tc>
                  <a:txBody>
                    <a:bodyPr/>
                    <a:lstStyle/>
                    <a:p>
                      <a:pPr algn="ctr" fontAlgn="b"/>
                      <a:r>
                        <a:rPr lang="en-US" sz="1400" u="none" strike="noStrike">
                          <a:effectLst/>
                        </a:rPr>
                        <a:t>Prenatal Care Manager Engagement</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Pregnant women</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encourage frequent follow-up during pregnancy to decrease maternal and neonatal morbidity and mortality</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$25 </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22592700"/>
                  </a:ext>
                </a:extLst>
              </a:tr>
              <a:tr h="678312">
                <a:tc>
                  <a:txBody>
                    <a:bodyPr/>
                    <a:lstStyle/>
                    <a:p>
                      <a:pPr algn="ctr" fontAlgn="b"/>
                      <a:r>
                        <a:rPr lang="en-US" sz="1400" u="none" strike="noStrike">
                          <a:effectLst/>
                        </a:rPr>
                        <a:t>Prenatal Care (up to 4 visits)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Pregnant women</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encourage frequent follow-up during pregnancy to decrease maternal and neonatal morbidity and mortality</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$50 </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17192897"/>
                  </a:ext>
                </a:extLst>
              </a:tr>
              <a:tr h="495481">
                <a:tc>
                  <a:txBody>
                    <a:bodyPr/>
                    <a:lstStyle/>
                    <a:p>
                      <a:pPr algn="ctr" fontAlgn="b"/>
                      <a:r>
                        <a:rPr lang="en-US" sz="1400" u="none" strike="noStrike">
                          <a:effectLst/>
                        </a:rPr>
                        <a:t>Contraception in Post-Partum Women</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Postpartum women</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decrease unplanned pregnancies and risks associated with closely-spaced pregnancies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$100 </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55066415"/>
                  </a:ext>
                </a:extLst>
              </a:tr>
            </a:tbl>
          </a:graphicData>
        </a:graphic>
      </p:graphicFrame>
      <p:grpSp>
        <p:nvGrpSpPr>
          <p:cNvPr id="3" name="Group 2">
            <a:extLst>
              <a:ext uri="{FF2B5EF4-FFF2-40B4-BE49-F238E27FC236}">
                <a16:creationId xmlns:a16="http://schemas.microsoft.com/office/drawing/2014/main" id="{F709750E-50DF-3663-8C0F-A3B432D6FDFF}"/>
              </a:ext>
            </a:extLst>
          </p:cNvPr>
          <p:cNvGrpSpPr/>
          <p:nvPr/>
        </p:nvGrpSpPr>
        <p:grpSpPr>
          <a:xfrm>
            <a:off x="10019210" y="61457"/>
            <a:ext cx="2050820" cy="1113308"/>
            <a:chOff x="10019210" y="61457"/>
            <a:chExt cx="2050820" cy="1113308"/>
          </a:xfrm>
        </p:grpSpPr>
        <p:sp>
          <p:nvSpPr>
            <p:cNvPr id="6" name="Rectangle: Rounded Corners 5">
              <a:extLst>
                <a:ext uri="{FF2B5EF4-FFF2-40B4-BE49-F238E27FC236}">
                  <a16:creationId xmlns:a16="http://schemas.microsoft.com/office/drawing/2014/main" id="{028A6DB0-FF1C-435C-EF3D-B5F57AAF1152}"/>
                </a:ext>
              </a:extLst>
            </p:cNvPr>
            <p:cNvSpPr/>
            <p:nvPr/>
          </p:nvSpPr>
          <p:spPr>
            <a:xfrm>
              <a:off x="10019210" y="84153"/>
              <a:ext cx="2050820" cy="8824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2888934-6A61-3573-527E-BF074958491D}"/>
                </a:ext>
              </a:extLst>
            </p:cNvPr>
            <p:cNvSpPr txBox="1"/>
            <p:nvPr/>
          </p:nvSpPr>
          <p:spPr>
            <a:xfrm>
              <a:off x="10673416" y="61457"/>
              <a:ext cx="871530" cy="523220"/>
            </a:xfrm>
            <a:prstGeom prst="rect">
              <a:avLst/>
            </a:prstGeom>
            <a:noFill/>
          </p:spPr>
          <p:txBody>
            <a:bodyPr wrap="square" rtlCol="0">
              <a:spAutoFit/>
            </a:bodyPr>
            <a:lstStyle/>
            <a:p>
              <a:r>
                <a:rPr lang="en-US" sz="1600" b="1">
                  <a:solidFill>
                    <a:schemeClr val="bg1"/>
                  </a:solidFill>
                </a:rPr>
                <a:t>Legend</a:t>
              </a:r>
              <a:endParaRPr lang="en-US" sz="1200" b="1">
                <a:solidFill>
                  <a:schemeClr val="bg1"/>
                </a:solidFill>
              </a:endParaRPr>
            </a:p>
            <a:p>
              <a:endParaRPr lang="en-US" sz="1200" b="1">
                <a:solidFill>
                  <a:schemeClr val="bg1"/>
                </a:solidFill>
              </a:endParaRPr>
            </a:p>
          </p:txBody>
        </p:sp>
        <p:sp>
          <p:nvSpPr>
            <p:cNvPr id="9" name="TextBox 8">
              <a:extLst>
                <a:ext uri="{FF2B5EF4-FFF2-40B4-BE49-F238E27FC236}">
                  <a16:creationId xmlns:a16="http://schemas.microsoft.com/office/drawing/2014/main" id="{60C2C714-0D12-BF18-999F-68BC0CBAEC85}"/>
                </a:ext>
              </a:extLst>
            </p:cNvPr>
            <p:cNvSpPr txBox="1"/>
            <p:nvPr/>
          </p:nvSpPr>
          <p:spPr>
            <a:xfrm>
              <a:off x="10441577" y="346913"/>
              <a:ext cx="1628453" cy="615553"/>
            </a:xfrm>
            <a:prstGeom prst="rect">
              <a:avLst/>
            </a:prstGeom>
            <a:noFill/>
          </p:spPr>
          <p:txBody>
            <a:bodyPr wrap="square" rtlCol="0">
              <a:spAutoFit/>
            </a:bodyPr>
            <a:lstStyle/>
            <a:p>
              <a:r>
                <a:rPr lang="en-US" sz="1100" b="1">
                  <a:solidFill>
                    <a:schemeClr val="bg1"/>
                  </a:solidFill>
                </a:rPr>
                <a:t>Increased Incentive Amt.</a:t>
              </a:r>
            </a:p>
            <a:p>
              <a:endParaRPr lang="en-US" sz="1100" b="1">
                <a:solidFill>
                  <a:schemeClr val="bg1"/>
                </a:solidFill>
              </a:endParaRPr>
            </a:p>
            <a:p>
              <a:r>
                <a:rPr lang="en-US" sz="1200"/>
                <a:t> </a:t>
              </a:r>
            </a:p>
          </p:txBody>
        </p:sp>
        <p:sp>
          <p:nvSpPr>
            <p:cNvPr id="10" name="TextBox 9">
              <a:extLst>
                <a:ext uri="{FF2B5EF4-FFF2-40B4-BE49-F238E27FC236}">
                  <a16:creationId xmlns:a16="http://schemas.microsoft.com/office/drawing/2014/main" id="{A35C7414-32B3-6756-39ED-FD008FF789E7}"/>
                </a:ext>
              </a:extLst>
            </p:cNvPr>
            <p:cNvSpPr txBox="1"/>
            <p:nvPr/>
          </p:nvSpPr>
          <p:spPr>
            <a:xfrm>
              <a:off x="10438957" y="636156"/>
              <a:ext cx="1549834" cy="538609"/>
            </a:xfrm>
            <a:prstGeom prst="rect">
              <a:avLst/>
            </a:prstGeom>
            <a:noFill/>
          </p:spPr>
          <p:txBody>
            <a:bodyPr wrap="square" rtlCol="0">
              <a:spAutoFit/>
            </a:bodyPr>
            <a:lstStyle/>
            <a:p>
              <a:r>
                <a:rPr lang="en-US" sz="1100" b="1">
                  <a:solidFill>
                    <a:schemeClr val="bg1"/>
                  </a:solidFill>
                </a:rPr>
                <a:t>New Incentive </a:t>
              </a:r>
            </a:p>
            <a:p>
              <a:endParaRPr lang="en-US"/>
            </a:p>
          </p:txBody>
        </p:sp>
        <p:sp>
          <p:nvSpPr>
            <p:cNvPr id="11" name="Arrow: Up 10">
              <a:extLst>
                <a:ext uri="{FF2B5EF4-FFF2-40B4-BE49-F238E27FC236}">
                  <a16:creationId xmlns:a16="http://schemas.microsoft.com/office/drawing/2014/main" id="{89510700-6872-F905-E752-3B5725A6701C}"/>
                </a:ext>
              </a:extLst>
            </p:cNvPr>
            <p:cNvSpPr/>
            <p:nvPr/>
          </p:nvSpPr>
          <p:spPr>
            <a:xfrm>
              <a:off x="10227098" y="329297"/>
              <a:ext cx="197119" cy="247958"/>
            </a:xfrm>
            <a:prstGeom prst="up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A58A16C3-F29F-BE2B-F5DD-F3BD6EA91B75}"/>
                </a:ext>
              </a:extLst>
            </p:cNvPr>
            <p:cNvSpPr/>
            <p:nvPr/>
          </p:nvSpPr>
          <p:spPr>
            <a:xfrm>
              <a:off x="10182465" y="630935"/>
              <a:ext cx="286384" cy="267926"/>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tar: 5 Points 12">
            <a:extLst>
              <a:ext uri="{FF2B5EF4-FFF2-40B4-BE49-F238E27FC236}">
                <a16:creationId xmlns:a16="http://schemas.microsoft.com/office/drawing/2014/main" id="{80F941BD-5BDA-F51A-9469-84F997A37837}"/>
              </a:ext>
            </a:extLst>
          </p:cNvPr>
          <p:cNvSpPr/>
          <p:nvPr/>
        </p:nvSpPr>
        <p:spPr>
          <a:xfrm>
            <a:off x="11544946" y="1478317"/>
            <a:ext cx="414967" cy="333035"/>
          </a:xfrm>
          <a:prstGeom prst="star5">
            <a:avLst/>
          </a:prstGeom>
          <a:solidFill>
            <a:srgbClr val="FFFF00"/>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98A3DF24-E99E-30EA-100A-46D2B1C38AAA}"/>
              </a:ext>
            </a:extLst>
          </p:cNvPr>
          <p:cNvSpPr/>
          <p:nvPr/>
        </p:nvSpPr>
        <p:spPr>
          <a:xfrm>
            <a:off x="11517157" y="5516547"/>
            <a:ext cx="442756" cy="333035"/>
          </a:xfrm>
          <a:prstGeom prst="star5">
            <a:avLst/>
          </a:prstGeom>
          <a:solidFill>
            <a:srgbClr val="FFFF00"/>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500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DAEAB-040B-CB4E-E0CE-8F7E1C0646A6}"/>
              </a:ext>
            </a:extLst>
          </p:cNvPr>
          <p:cNvSpPr>
            <a:spLocks noGrp="1"/>
          </p:cNvSpPr>
          <p:nvPr>
            <p:ph type="title"/>
          </p:nvPr>
        </p:nvSpPr>
        <p:spPr>
          <a:xfrm>
            <a:off x="382553" y="261072"/>
            <a:ext cx="10515600" cy="665653"/>
          </a:xfrm>
        </p:spPr>
        <p:txBody>
          <a:bodyPr/>
          <a:lstStyle/>
          <a:p>
            <a:r>
              <a:rPr lang="en-US"/>
              <a:t>2024 Health Improvement Incentives</a:t>
            </a:r>
          </a:p>
        </p:txBody>
      </p:sp>
      <p:graphicFrame>
        <p:nvGraphicFramePr>
          <p:cNvPr id="6" name="Content Placeholder 5">
            <a:extLst>
              <a:ext uri="{FF2B5EF4-FFF2-40B4-BE49-F238E27FC236}">
                <a16:creationId xmlns:a16="http://schemas.microsoft.com/office/drawing/2014/main" id="{6252AF9B-8E4F-021E-FCD9-4BAAC3834DE6}"/>
              </a:ext>
            </a:extLst>
          </p:cNvPr>
          <p:cNvGraphicFramePr>
            <a:graphicFrameLocks noGrp="1"/>
          </p:cNvGraphicFramePr>
          <p:nvPr>
            <p:ph idx="1"/>
            <p:extLst>
              <p:ext uri="{D42A27DB-BD31-4B8C-83A1-F6EECF244321}">
                <p14:modId xmlns:p14="http://schemas.microsoft.com/office/powerpoint/2010/main" val="826961490"/>
              </p:ext>
            </p:extLst>
          </p:nvPr>
        </p:nvGraphicFramePr>
        <p:xfrm>
          <a:off x="133786" y="1030353"/>
          <a:ext cx="11927585" cy="4958304"/>
        </p:xfrm>
        <a:graphic>
          <a:graphicData uri="http://schemas.openxmlformats.org/drawingml/2006/table">
            <a:tbl>
              <a:tblPr firstRow="1" bandRow="1">
                <a:tableStyleId>{5C22544A-7EE6-4342-B048-85BDC9FD1C3A}</a:tableStyleId>
              </a:tblPr>
              <a:tblGrid>
                <a:gridCol w="2827128">
                  <a:extLst>
                    <a:ext uri="{9D8B030D-6E8A-4147-A177-3AD203B41FA5}">
                      <a16:colId xmlns:a16="http://schemas.microsoft.com/office/drawing/2014/main" val="4160842213"/>
                    </a:ext>
                  </a:extLst>
                </a:gridCol>
                <a:gridCol w="2891246">
                  <a:extLst>
                    <a:ext uri="{9D8B030D-6E8A-4147-A177-3AD203B41FA5}">
                      <a16:colId xmlns:a16="http://schemas.microsoft.com/office/drawing/2014/main" val="3554665933"/>
                    </a:ext>
                  </a:extLst>
                </a:gridCol>
                <a:gridCol w="4841966">
                  <a:extLst>
                    <a:ext uri="{9D8B030D-6E8A-4147-A177-3AD203B41FA5}">
                      <a16:colId xmlns:a16="http://schemas.microsoft.com/office/drawing/2014/main" val="1722249361"/>
                    </a:ext>
                  </a:extLst>
                </a:gridCol>
                <a:gridCol w="1367245">
                  <a:extLst>
                    <a:ext uri="{9D8B030D-6E8A-4147-A177-3AD203B41FA5}">
                      <a16:colId xmlns:a16="http://schemas.microsoft.com/office/drawing/2014/main" val="552106731"/>
                    </a:ext>
                  </a:extLst>
                </a:gridCol>
              </a:tblGrid>
              <a:tr h="252924">
                <a:tc>
                  <a:txBody>
                    <a:bodyPr/>
                    <a:lstStyle/>
                    <a:p>
                      <a:pPr algn="ctr" fontAlgn="b"/>
                      <a:r>
                        <a:rPr lang="en-US" sz="1400" u="none" strike="noStrike">
                          <a:effectLst/>
                        </a:rPr>
                        <a:t>2024 Incentive</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Target ARHOME population</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Goal</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Amount</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0992502"/>
                  </a:ext>
                </a:extLst>
              </a:tr>
              <a:tr h="242429">
                <a:tc>
                  <a:txBody>
                    <a:bodyPr/>
                    <a:lstStyle/>
                    <a:p>
                      <a:pPr algn="ctr" fontAlgn="b"/>
                      <a:r>
                        <a:rPr lang="en-US" sz="1400" u="none" strike="noStrike">
                          <a:effectLst/>
                        </a:rPr>
                        <a:t>Adult Preventative Visit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All individuals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encourage the use of preventive care</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$15 </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85954283"/>
                  </a:ext>
                </a:extLst>
              </a:tr>
              <a:tr h="379858">
                <a:tc>
                  <a:txBody>
                    <a:bodyPr/>
                    <a:lstStyle/>
                    <a:p>
                      <a:pPr algn="ctr" fontAlgn="b"/>
                      <a:r>
                        <a:rPr lang="en-US" sz="1400" u="none" strike="noStrike">
                          <a:effectLst/>
                        </a:rPr>
                        <a:t>Health Risk Assessment</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All individuals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collect information on health risk factors and help address SDoH</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$25 </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5437308"/>
                  </a:ext>
                </a:extLst>
              </a:tr>
              <a:tr h="379858">
                <a:tc>
                  <a:txBody>
                    <a:bodyPr/>
                    <a:lstStyle/>
                    <a:p>
                      <a:pPr algn="ctr" fontAlgn="b"/>
                      <a:r>
                        <a:rPr lang="en-US" sz="1400" u="none" strike="noStrike">
                          <a:effectLst/>
                        </a:rPr>
                        <a:t>Continuing Education</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All individuals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encourage advances in beneficiaries' economic status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$50</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20588469"/>
                  </a:ext>
                </a:extLst>
              </a:tr>
              <a:tr h="566149">
                <a:tc>
                  <a:txBody>
                    <a:bodyPr/>
                    <a:lstStyle/>
                    <a:p>
                      <a:pPr algn="ctr" fontAlgn="b"/>
                      <a:r>
                        <a:rPr lang="en-US" sz="1400" u="none" strike="noStrike">
                          <a:effectLst/>
                        </a:rPr>
                        <a:t>Career Readiness Certificate</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All individuals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encourage marketability in the workforce by increasing employment prospects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$100-$200</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21486286"/>
                  </a:ext>
                </a:extLst>
              </a:tr>
              <a:tr h="379858">
                <a:tc>
                  <a:txBody>
                    <a:bodyPr/>
                    <a:lstStyle/>
                    <a:p>
                      <a:pPr algn="ctr" fontAlgn="b"/>
                      <a:r>
                        <a:rPr lang="en-US" sz="1400" u="none" strike="noStrike">
                          <a:effectLst/>
                        </a:rPr>
                        <a:t>Establish a PCP</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Individuals living in rural areas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improve access to care for rural members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$25 </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90812286"/>
                  </a:ext>
                </a:extLst>
              </a:tr>
              <a:tr h="384457">
                <a:tc>
                  <a:txBody>
                    <a:bodyPr/>
                    <a:lstStyle/>
                    <a:p>
                      <a:pPr algn="ctr" fontAlgn="b"/>
                      <a:r>
                        <a:rPr lang="en-US" sz="1400" u="none" strike="noStrike">
                          <a:effectLst/>
                        </a:rPr>
                        <a:t>Participate in a health fair or healthcare community event</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Individuals living in rural areas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improve access to care for rural members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$25</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17602749"/>
                  </a:ext>
                </a:extLst>
              </a:tr>
              <a:tr h="566149">
                <a:tc>
                  <a:txBody>
                    <a:bodyPr/>
                    <a:lstStyle/>
                    <a:p>
                      <a:pPr algn="ctr" fontAlgn="b"/>
                      <a:r>
                        <a:rPr lang="en-US" sz="1400" u="none" strike="noStrike">
                          <a:effectLst/>
                        </a:rPr>
                        <a:t>Diabetes HbA1c Control</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Individuals with two or more chronic conditions with a diabetes diagnosis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improve chronic condition control (diabetes)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$40 </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22592700"/>
                  </a:ext>
                </a:extLst>
              </a:tr>
              <a:tr h="566149">
                <a:tc>
                  <a:txBody>
                    <a:bodyPr/>
                    <a:lstStyle/>
                    <a:p>
                      <a:pPr algn="ctr" fontAlgn="b"/>
                      <a:r>
                        <a:rPr lang="en-US" sz="1400" u="none" strike="noStrike">
                          <a:effectLst/>
                        </a:rPr>
                        <a:t>Asthma Medication Management</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Individuals with two or more chronic conditions with an asthma diagnosis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improve chronic condition control (asthma)</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$50 </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17192897"/>
                  </a:ext>
                </a:extLst>
              </a:tr>
              <a:tr h="566149">
                <a:tc>
                  <a:txBody>
                    <a:bodyPr/>
                    <a:lstStyle/>
                    <a:p>
                      <a:pPr algn="ctr" fontAlgn="b"/>
                      <a:r>
                        <a:rPr lang="en-US" sz="1400" u="none" strike="noStrike">
                          <a:effectLst/>
                        </a:rPr>
                        <a:t>Breast Cancer Screening</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Women eligible for a breast cancer screening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identify early cases of breast cancer and improve breast cancer screening rates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$50 </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55066415"/>
                  </a:ext>
                </a:extLst>
              </a:tr>
              <a:tr h="566149">
                <a:tc>
                  <a:txBody>
                    <a:bodyPr/>
                    <a:lstStyle/>
                    <a:p>
                      <a:pPr algn="ctr" fontAlgn="b"/>
                      <a:r>
                        <a:rPr lang="en-US" sz="1400" u="none" strike="noStrike">
                          <a:effectLst/>
                        </a:rPr>
                        <a:t>Cervical Cancer Screening</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Women eligible for a cervical cancer screening </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To prevent and identify early cases of cervical cancer and improve cervical cancer screening rates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$50 </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80591414"/>
                  </a:ext>
                </a:extLst>
              </a:tr>
            </a:tbl>
          </a:graphicData>
        </a:graphic>
      </p:graphicFrame>
      <p:sp>
        <p:nvSpPr>
          <p:cNvPr id="4" name="Slide Number Placeholder 3">
            <a:extLst>
              <a:ext uri="{FF2B5EF4-FFF2-40B4-BE49-F238E27FC236}">
                <a16:creationId xmlns:a16="http://schemas.microsoft.com/office/drawing/2014/main" id="{D37512AB-8723-1320-E546-2CC436877FD4}"/>
              </a:ext>
            </a:extLst>
          </p:cNvPr>
          <p:cNvSpPr>
            <a:spLocks noGrp="1"/>
          </p:cNvSpPr>
          <p:nvPr>
            <p:ph type="sldNum" sz="quarter" idx="12"/>
          </p:nvPr>
        </p:nvSpPr>
        <p:spPr/>
        <p:txBody>
          <a:bodyPr/>
          <a:lstStyle/>
          <a:p>
            <a:fld id="{57C36EE3-BF7C-4A23-91C5-90F38871A87D}" type="slidenum">
              <a:rPr lang="en-US" smtClean="0"/>
              <a:pPr/>
              <a:t>5</a:t>
            </a:fld>
            <a:endParaRPr lang="en-US"/>
          </a:p>
        </p:txBody>
      </p:sp>
      <p:grpSp>
        <p:nvGrpSpPr>
          <p:cNvPr id="17" name="Group 16">
            <a:extLst>
              <a:ext uri="{FF2B5EF4-FFF2-40B4-BE49-F238E27FC236}">
                <a16:creationId xmlns:a16="http://schemas.microsoft.com/office/drawing/2014/main" id="{56E030A9-11AD-4508-58C3-65C42BB04BAA}"/>
              </a:ext>
            </a:extLst>
          </p:cNvPr>
          <p:cNvGrpSpPr/>
          <p:nvPr/>
        </p:nvGrpSpPr>
        <p:grpSpPr>
          <a:xfrm>
            <a:off x="10019210" y="61457"/>
            <a:ext cx="2050820" cy="1113308"/>
            <a:chOff x="10019210" y="61457"/>
            <a:chExt cx="2050820" cy="1113308"/>
          </a:xfrm>
        </p:grpSpPr>
        <p:sp>
          <p:nvSpPr>
            <p:cNvPr id="8" name="Rectangle: Rounded Corners 7">
              <a:extLst>
                <a:ext uri="{FF2B5EF4-FFF2-40B4-BE49-F238E27FC236}">
                  <a16:creationId xmlns:a16="http://schemas.microsoft.com/office/drawing/2014/main" id="{19258BFD-3E83-DCDC-6412-4355B300DCFA}"/>
                </a:ext>
              </a:extLst>
            </p:cNvPr>
            <p:cNvSpPr/>
            <p:nvPr/>
          </p:nvSpPr>
          <p:spPr>
            <a:xfrm>
              <a:off x="10019210" y="84153"/>
              <a:ext cx="2050820" cy="8824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77088FB-A8DD-1AA7-6F52-A251503761C3}"/>
                </a:ext>
              </a:extLst>
            </p:cNvPr>
            <p:cNvSpPr txBox="1"/>
            <p:nvPr/>
          </p:nvSpPr>
          <p:spPr>
            <a:xfrm>
              <a:off x="10673416" y="61457"/>
              <a:ext cx="871530" cy="523220"/>
            </a:xfrm>
            <a:prstGeom prst="rect">
              <a:avLst/>
            </a:prstGeom>
            <a:noFill/>
          </p:spPr>
          <p:txBody>
            <a:bodyPr wrap="square" rtlCol="0">
              <a:spAutoFit/>
            </a:bodyPr>
            <a:lstStyle/>
            <a:p>
              <a:r>
                <a:rPr lang="en-US" sz="1600" b="1">
                  <a:solidFill>
                    <a:schemeClr val="bg1"/>
                  </a:solidFill>
                </a:rPr>
                <a:t>Legend</a:t>
              </a:r>
              <a:endParaRPr lang="en-US" sz="1200" b="1">
                <a:solidFill>
                  <a:schemeClr val="bg1"/>
                </a:solidFill>
              </a:endParaRPr>
            </a:p>
            <a:p>
              <a:endParaRPr lang="en-US" sz="1200" b="1">
                <a:solidFill>
                  <a:schemeClr val="bg1"/>
                </a:solidFill>
              </a:endParaRPr>
            </a:p>
          </p:txBody>
        </p:sp>
        <p:sp>
          <p:nvSpPr>
            <p:cNvPr id="10" name="TextBox 9">
              <a:extLst>
                <a:ext uri="{FF2B5EF4-FFF2-40B4-BE49-F238E27FC236}">
                  <a16:creationId xmlns:a16="http://schemas.microsoft.com/office/drawing/2014/main" id="{A5395ECC-784A-2B41-767C-42036F08ED26}"/>
                </a:ext>
              </a:extLst>
            </p:cNvPr>
            <p:cNvSpPr txBox="1"/>
            <p:nvPr/>
          </p:nvSpPr>
          <p:spPr>
            <a:xfrm>
              <a:off x="10441577" y="346913"/>
              <a:ext cx="1628453" cy="615553"/>
            </a:xfrm>
            <a:prstGeom prst="rect">
              <a:avLst/>
            </a:prstGeom>
            <a:noFill/>
          </p:spPr>
          <p:txBody>
            <a:bodyPr wrap="square" rtlCol="0">
              <a:spAutoFit/>
            </a:bodyPr>
            <a:lstStyle/>
            <a:p>
              <a:r>
                <a:rPr lang="en-US" sz="1100" b="1">
                  <a:solidFill>
                    <a:schemeClr val="bg1"/>
                  </a:solidFill>
                </a:rPr>
                <a:t>Increased Incentive Amt.</a:t>
              </a:r>
            </a:p>
            <a:p>
              <a:endParaRPr lang="en-US" sz="1100" b="1">
                <a:solidFill>
                  <a:schemeClr val="bg1"/>
                </a:solidFill>
              </a:endParaRPr>
            </a:p>
            <a:p>
              <a:r>
                <a:rPr lang="en-US" sz="1200"/>
                <a:t> </a:t>
              </a:r>
            </a:p>
          </p:txBody>
        </p:sp>
        <p:sp>
          <p:nvSpPr>
            <p:cNvPr id="11" name="TextBox 10">
              <a:extLst>
                <a:ext uri="{FF2B5EF4-FFF2-40B4-BE49-F238E27FC236}">
                  <a16:creationId xmlns:a16="http://schemas.microsoft.com/office/drawing/2014/main" id="{6B3F2E72-026A-9BCC-E8B3-1DD6E8A800B9}"/>
                </a:ext>
              </a:extLst>
            </p:cNvPr>
            <p:cNvSpPr txBox="1"/>
            <p:nvPr/>
          </p:nvSpPr>
          <p:spPr>
            <a:xfrm>
              <a:off x="10438957" y="636156"/>
              <a:ext cx="1549834" cy="538609"/>
            </a:xfrm>
            <a:prstGeom prst="rect">
              <a:avLst/>
            </a:prstGeom>
            <a:noFill/>
          </p:spPr>
          <p:txBody>
            <a:bodyPr wrap="square" rtlCol="0">
              <a:spAutoFit/>
            </a:bodyPr>
            <a:lstStyle/>
            <a:p>
              <a:r>
                <a:rPr lang="en-US" sz="1100" b="1">
                  <a:solidFill>
                    <a:schemeClr val="bg1"/>
                  </a:solidFill>
                </a:rPr>
                <a:t>New Incentive </a:t>
              </a:r>
            </a:p>
            <a:p>
              <a:endParaRPr lang="en-US"/>
            </a:p>
          </p:txBody>
        </p:sp>
        <p:sp>
          <p:nvSpPr>
            <p:cNvPr id="12" name="Arrow: Up 11">
              <a:extLst>
                <a:ext uri="{FF2B5EF4-FFF2-40B4-BE49-F238E27FC236}">
                  <a16:creationId xmlns:a16="http://schemas.microsoft.com/office/drawing/2014/main" id="{A5E2247F-9D33-2CE9-24C2-F60EC5AD05A9}"/>
                </a:ext>
              </a:extLst>
            </p:cNvPr>
            <p:cNvSpPr/>
            <p:nvPr/>
          </p:nvSpPr>
          <p:spPr>
            <a:xfrm>
              <a:off x="10227098" y="329297"/>
              <a:ext cx="197119" cy="247958"/>
            </a:xfrm>
            <a:prstGeom prst="up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FDFCC410-5E1B-9B25-F2EC-C06BCC2822D2}"/>
                </a:ext>
              </a:extLst>
            </p:cNvPr>
            <p:cNvSpPr/>
            <p:nvPr/>
          </p:nvSpPr>
          <p:spPr>
            <a:xfrm>
              <a:off x="10182465" y="630935"/>
              <a:ext cx="286384" cy="267926"/>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Arrow: Up 14">
            <a:extLst>
              <a:ext uri="{FF2B5EF4-FFF2-40B4-BE49-F238E27FC236}">
                <a16:creationId xmlns:a16="http://schemas.microsoft.com/office/drawing/2014/main" id="{D406F74D-715D-4429-63EB-342878FC76F2}"/>
              </a:ext>
            </a:extLst>
          </p:cNvPr>
          <p:cNvSpPr/>
          <p:nvPr/>
        </p:nvSpPr>
        <p:spPr>
          <a:xfrm>
            <a:off x="11755407" y="3351700"/>
            <a:ext cx="267436" cy="315610"/>
          </a:xfrm>
          <a:prstGeom prst="up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09DA9543-BC2A-A902-C77E-86D1431F831D}"/>
              </a:ext>
            </a:extLst>
          </p:cNvPr>
          <p:cNvSpPr/>
          <p:nvPr/>
        </p:nvSpPr>
        <p:spPr>
          <a:xfrm>
            <a:off x="11755407" y="2450529"/>
            <a:ext cx="267436" cy="315610"/>
          </a:xfrm>
          <a:prstGeom prst="up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3CD76FDE-2A6F-A505-DF49-2E8D1365EED3}"/>
              </a:ext>
            </a:extLst>
          </p:cNvPr>
          <p:cNvSpPr/>
          <p:nvPr/>
        </p:nvSpPr>
        <p:spPr>
          <a:xfrm>
            <a:off x="11752342" y="1999315"/>
            <a:ext cx="267436" cy="315610"/>
          </a:xfrm>
          <a:prstGeom prst="up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254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042586A2-AC49-ABF1-E606-E3A4B2F32759}"/>
              </a:ext>
            </a:extLst>
          </p:cNvPr>
          <p:cNvSpPr/>
          <p:nvPr/>
        </p:nvSpPr>
        <p:spPr>
          <a:xfrm>
            <a:off x="383458" y="2459736"/>
            <a:ext cx="11439734" cy="3138176"/>
          </a:xfrm>
          <a:prstGeom prst="roundRect">
            <a:avLst/>
          </a:prstGeom>
          <a:ln w="508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98DD8E-6863-CE05-BB19-220FFE700B05}"/>
              </a:ext>
            </a:extLst>
          </p:cNvPr>
          <p:cNvSpPr>
            <a:spLocks noGrp="1"/>
          </p:cNvSpPr>
          <p:nvPr>
            <p:ph type="title"/>
          </p:nvPr>
        </p:nvSpPr>
        <p:spPr>
          <a:xfrm>
            <a:off x="838200" y="328350"/>
            <a:ext cx="10515600" cy="713444"/>
          </a:xfrm>
        </p:spPr>
        <p:txBody>
          <a:bodyPr/>
          <a:lstStyle/>
          <a:p>
            <a:r>
              <a:rPr lang="en-US" sz="4000"/>
              <a:t>Preventive Care Resources</a:t>
            </a:r>
          </a:p>
        </p:txBody>
      </p:sp>
      <p:sp>
        <p:nvSpPr>
          <p:cNvPr id="3" name="Content Placeholder 2">
            <a:extLst>
              <a:ext uri="{FF2B5EF4-FFF2-40B4-BE49-F238E27FC236}">
                <a16:creationId xmlns:a16="http://schemas.microsoft.com/office/drawing/2014/main" id="{F873F98D-02DB-D444-5849-FC701F36CB3B}"/>
              </a:ext>
            </a:extLst>
          </p:cNvPr>
          <p:cNvSpPr>
            <a:spLocks noGrp="1"/>
          </p:cNvSpPr>
          <p:nvPr>
            <p:ph idx="1"/>
          </p:nvPr>
        </p:nvSpPr>
        <p:spPr>
          <a:xfrm>
            <a:off x="838200" y="1457499"/>
            <a:ext cx="10515600" cy="1030062"/>
          </a:xfrm>
        </p:spPr>
        <p:txBody>
          <a:bodyPr/>
          <a:lstStyle/>
          <a:p>
            <a:r>
              <a:rPr lang="en-US" sz="2000"/>
              <a:t>Addressing and improving preventive care reduces the risk for diseases, disabilities, and death, yet we continue to still see low utilization and engagement. With a focus on improving the health of Arkansans, we plan to: </a:t>
            </a:r>
          </a:p>
        </p:txBody>
      </p:sp>
      <p:sp>
        <p:nvSpPr>
          <p:cNvPr id="4" name="Slide Number Placeholder 3">
            <a:extLst>
              <a:ext uri="{FF2B5EF4-FFF2-40B4-BE49-F238E27FC236}">
                <a16:creationId xmlns:a16="http://schemas.microsoft.com/office/drawing/2014/main" id="{8B428D78-3570-C446-630B-15DABBAD818F}"/>
              </a:ext>
            </a:extLst>
          </p:cNvPr>
          <p:cNvSpPr>
            <a:spLocks noGrp="1"/>
          </p:cNvSpPr>
          <p:nvPr>
            <p:ph type="sldNum" sz="quarter" idx="12"/>
          </p:nvPr>
        </p:nvSpPr>
        <p:spPr/>
        <p:txBody>
          <a:bodyPr/>
          <a:lstStyle/>
          <a:p>
            <a:fld id="{57C36EE3-BF7C-4A23-91C5-90F38871A87D}" type="slidenum">
              <a:rPr lang="en-US" smtClean="0"/>
              <a:pPr/>
              <a:t>6</a:t>
            </a:fld>
            <a:endParaRPr lang="en-US"/>
          </a:p>
        </p:txBody>
      </p:sp>
      <p:sp>
        <p:nvSpPr>
          <p:cNvPr id="6" name="TextBox 5">
            <a:extLst>
              <a:ext uri="{FF2B5EF4-FFF2-40B4-BE49-F238E27FC236}">
                <a16:creationId xmlns:a16="http://schemas.microsoft.com/office/drawing/2014/main" id="{41205D53-EA47-2528-16F1-B86506D770D5}"/>
              </a:ext>
            </a:extLst>
          </p:cNvPr>
          <p:cNvSpPr txBox="1"/>
          <p:nvPr/>
        </p:nvSpPr>
        <p:spPr>
          <a:xfrm>
            <a:off x="9979742" y="3514656"/>
            <a:ext cx="1686231" cy="954107"/>
          </a:xfrm>
          <a:prstGeom prst="rect">
            <a:avLst/>
          </a:prstGeom>
          <a:noFill/>
        </p:spPr>
        <p:txBody>
          <a:bodyPr wrap="square">
            <a:spAutoFit/>
          </a:bodyPr>
          <a:lstStyle/>
          <a:p>
            <a:pPr algn="ctr"/>
            <a:r>
              <a:rPr lang="en-US" sz="1400">
                <a:solidFill>
                  <a:schemeClr val="bg1"/>
                </a:solidFill>
              </a:rPr>
              <a:t>Telehealth engagements and improvements for 24/7 access</a:t>
            </a:r>
          </a:p>
        </p:txBody>
      </p:sp>
      <p:sp>
        <p:nvSpPr>
          <p:cNvPr id="16" name="TextBox 15">
            <a:extLst>
              <a:ext uri="{FF2B5EF4-FFF2-40B4-BE49-F238E27FC236}">
                <a16:creationId xmlns:a16="http://schemas.microsoft.com/office/drawing/2014/main" id="{06E3F96D-4016-8796-5A3B-67906198A55D}"/>
              </a:ext>
            </a:extLst>
          </p:cNvPr>
          <p:cNvSpPr txBox="1"/>
          <p:nvPr/>
        </p:nvSpPr>
        <p:spPr>
          <a:xfrm>
            <a:off x="8347098" y="3511723"/>
            <a:ext cx="1553495" cy="1815882"/>
          </a:xfrm>
          <a:prstGeom prst="rect">
            <a:avLst/>
          </a:prstGeom>
          <a:noFill/>
        </p:spPr>
        <p:txBody>
          <a:bodyPr wrap="square">
            <a:spAutoFit/>
          </a:bodyPr>
          <a:lstStyle/>
          <a:p>
            <a:pPr algn="ctr"/>
            <a:r>
              <a:rPr lang="en-US" sz="1400">
                <a:solidFill>
                  <a:schemeClr val="bg1"/>
                </a:solidFill>
              </a:rPr>
              <a:t>Continuously communicate email, print, and texting campaigns to members around eligible screenings and gaps</a:t>
            </a:r>
          </a:p>
        </p:txBody>
      </p:sp>
      <p:sp>
        <p:nvSpPr>
          <p:cNvPr id="17" name="TextBox 16">
            <a:extLst>
              <a:ext uri="{FF2B5EF4-FFF2-40B4-BE49-F238E27FC236}">
                <a16:creationId xmlns:a16="http://schemas.microsoft.com/office/drawing/2014/main" id="{25AE0600-6706-C4DF-C237-7622F9A63FC9}"/>
              </a:ext>
            </a:extLst>
          </p:cNvPr>
          <p:cNvSpPr txBox="1"/>
          <p:nvPr/>
        </p:nvSpPr>
        <p:spPr>
          <a:xfrm>
            <a:off x="479438" y="3511723"/>
            <a:ext cx="1714209" cy="1815882"/>
          </a:xfrm>
          <a:prstGeom prst="rect">
            <a:avLst/>
          </a:prstGeom>
          <a:noFill/>
        </p:spPr>
        <p:txBody>
          <a:bodyPr wrap="square">
            <a:spAutoFit/>
          </a:bodyPr>
          <a:lstStyle/>
          <a:p>
            <a:pPr algn="ctr"/>
            <a:r>
              <a:rPr lang="en-US" sz="1400">
                <a:solidFill>
                  <a:schemeClr val="bg1"/>
                </a:solidFill>
              </a:rPr>
              <a:t>Continuously improve and implement gap identification and resolution through closer to “real-time” identification and intervention</a:t>
            </a:r>
          </a:p>
        </p:txBody>
      </p:sp>
      <p:sp>
        <p:nvSpPr>
          <p:cNvPr id="18" name="TextBox 17">
            <a:extLst>
              <a:ext uri="{FF2B5EF4-FFF2-40B4-BE49-F238E27FC236}">
                <a16:creationId xmlns:a16="http://schemas.microsoft.com/office/drawing/2014/main" id="{2FC81A20-5888-57E7-D601-D23F15FE3580}"/>
              </a:ext>
            </a:extLst>
          </p:cNvPr>
          <p:cNvSpPr txBox="1"/>
          <p:nvPr/>
        </p:nvSpPr>
        <p:spPr>
          <a:xfrm>
            <a:off x="2508280" y="3511723"/>
            <a:ext cx="1553495" cy="2031325"/>
          </a:xfrm>
          <a:prstGeom prst="rect">
            <a:avLst/>
          </a:prstGeom>
          <a:noFill/>
        </p:spPr>
        <p:txBody>
          <a:bodyPr wrap="square">
            <a:spAutoFit/>
          </a:bodyPr>
          <a:lstStyle/>
          <a:p>
            <a:pPr algn="ctr"/>
            <a:r>
              <a:rPr lang="en-US" sz="1400">
                <a:solidFill>
                  <a:schemeClr val="bg1"/>
                </a:solidFill>
              </a:rPr>
              <a:t>Prioritize members for care management, behavioral health, social worker, and clinical quality specialist intervention and education</a:t>
            </a:r>
          </a:p>
        </p:txBody>
      </p:sp>
      <p:sp>
        <p:nvSpPr>
          <p:cNvPr id="19" name="TextBox 18">
            <a:extLst>
              <a:ext uri="{FF2B5EF4-FFF2-40B4-BE49-F238E27FC236}">
                <a16:creationId xmlns:a16="http://schemas.microsoft.com/office/drawing/2014/main" id="{26674540-E870-EFC9-8BFC-03A4B139B305}"/>
              </a:ext>
            </a:extLst>
          </p:cNvPr>
          <p:cNvSpPr txBox="1"/>
          <p:nvPr/>
        </p:nvSpPr>
        <p:spPr>
          <a:xfrm>
            <a:off x="4496853" y="3511723"/>
            <a:ext cx="1553495" cy="1169551"/>
          </a:xfrm>
          <a:prstGeom prst="rect">
            <a:avLst/>
          </a:prstGeom>
          <a:noFill/>
        </p:spPr>
        <p:txBody>
          <a:bodyPr wrap="square">
            <a:spAutoFit/>
          </a:bodyPr>
          <a:lstStyle/>
          <a:p>
            <a:pPr algn="ctr"/>
            <a:r>
              <a:rPr lang="en-US" sz="1400">
                <a:solidFill>
                  <a:schemeClr val="bg1"/>
                </a:solidFill>
              </a:rPr>
              <a:t>Digital “Blueprint” education identifies claims, medical history, and gaps-in care</a:t>
            </a:r>
          </a:p>
        </p:txBody>
      </p:sp>
      <p:sp>
        <p:nvSpPr>
          <p:cNvPr id="20" name="TextBox 19">
            <a:extLst>
              <a:ext uri="{FF2B5EF4-FFF2-40B4-BE49-F238E27FC236}">
                <a16:creationId xmlns:a16="http://schemas.microsoft.com/office/drawing/2014/main" id="{6632DAEE-AAA1-4CA0-6B86-653E88806BE1}"/>
              </a:ext>
            </a:extLst>
          </p:cNvPr>
          <p:cNvSpPr txBox="1"/>
          <p:nvPr/>
        </p:nvSpPr>
        <p:spPr>
          <a:xfrm>
            <a:off x="6291766" y="3507470"/>
            <a:ext cx="1686231" cy="1600438"/>
          </a:xfrm>
          <a:prstGeom prst="rect">
            <a:avLst/>
          </a:prstGeom>
          <a:noFill/>
        </p:spPr>
        <p:txBody>
          <a:bodyPr wrap="square">
            <a:spAutoFit/>
          </a:bodyPr>
          <a:lstStyle/>
          <a:p>
            <a:pPr algn="ctr"/>
            <a:r>
              <a:rPr lang="en-US" sz="1400">
                <a:solidFill>
                  <a:schemeClr val="bg1"/>
                </a:solidFill>
              </a:rPr>
              <a:t>Incentives for providers and members to close screenings, Health Risk Assessment, and annual preventive visits</a:t>
            </a:r>
          </a:p>
        </p:txBody>
      </p:sp>
      <p:pic>
        <p:nvPicPr>
          <p:cNvPr id="27" name="Graphic 26" descr="Stopwatch 75% with solid fill">
            <a:extLst>
              <a:ext uri="{FF2B5EF4-FFF2-40B4-BE49-F238E27FC236}">
                <a16:creationId xmlns:a16="http://schemas.microsoft.com/office/drawing/2014/main" id="{20803848-0E5E-847F-A334-BDEBCE5854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2745" y="2608437"/>
            <a:ext cx="914400" cy="914400"/>
          </a:xfrm>
          <a:prstGeom prst="rect">
            <a:avLst/>
          </a:prstGeom>
        </p:spPr>
      </p:pic>
      <p:pic>
        <p:nvPicPr>
          <p:cNvPr id="29" name="Graphic 28" descr="Heart with pulse with solid fill">
            <a:extLst>
              <a:ext uri="{FF2B5EF4-FFF2-40B4-BE49-F238E27FC236}">
                <a16:creationId xmlns:a16="http://schemas.microsoft.com/office/drawing/2014/main" id="{6684EE5E-9C7A-A2AD-F7CC-B68DB90E6D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22345" y="2608437"/>
            <a:ext cx="914400" cy="914400"/>
          </a:xfrm>
          <a:prstGeom prst="rect">
            <a:avLst/>
          </a:prstGeom>
        </p:spPr>
      </p:pic>
      <p:pic>
        <p:nvPicPr>
          <p:cNvPr id="31" name="Graphic 30" descr="Clipboard with solid fill">
            <a:extLst>
              <a:ext uri="{FF2B5EF4-FFF2-40B4-BE49-F238E27FC236}">
                <a16:creationId xmlns:a16="http://schemas.microsoft.com/office/drawing/2014/main" id="{1E8249DF-08FF-53C8-FDBE-D517D14BFE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90182" y="2608437"/>
            <a:ext cx="914400" cy="914400"/>
          </a:xfrm>
          <a:prstGeom prst="rect">
            <a:avLst/>
          </a:prstGeom>
        </p:spPr>
      </p:pic>
      <p:pic>
        <p:nvPicPr>
          <p:cNvPr id="33" name="Graphic 32" descr="Dollar with solid fill">
            <a:extLst>
              <a:ext uri="{FF2B5EF4-FFF2-40B4-BE49-F238E27FC236}">
                <a16:creationId xmlns:a16="http://schemas.microsoft.com/office/drawing/2014/main" id="{A9210CB3-6126-85F3-45D6-8F9B07FAA2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72590" y="2617651"/>
            <a:ext cx="914400" cy="914400"/>
          </a:xfrm>
          <a:prstGeom prst="rect">
            <a:avLst/>
          </a:prstGeom>
        </p:spPr>
      </p:pic>
      <p:pic>
        <p:nvPicPr>
          <p:cNvPr id="35" name="Graphic 34" descr="Smart Phone with solid fill">
            <a:extLst>
              <a:ext uri="{FF2B5EF4-FFF2-40B4-BE49-F238E27FC236}">
                <a16:creationId xmlns:a16="http://schemas.microsoft.com/office/drawing/2014/main" id="{AC7DBAAE-4A77-82B4-5997-1410394F2E3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35672" y="2594676"/>
            <a:ext cx="914400" cy="914400"/>
          </a:xfrm>
          <a:prstGeom prst="rect">
            <a:avLst/>
          </a:prstGeom>
        </p:spPr>
      </p:pic>
      <p:pic>
        <p:nvPicPr>
          <p:cNvPr id="37" name="Graphic 36" descr="Open envelope with solid fill">
            <a:extLst>
              <a:ext uri="{FF2B5EF4-FFF2-40B4-BE49-F238E27FC236}">
                <a16:creationId xmlns:a16="http://schemas.microsoft.com/office/drawing/2014/main" id="{A65FC8D6-9714-F1DA-5458-943F34EB792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66645" y="2570611"/>
            <a:ext cx="914400" cy="914400"/>
          </a:xfrm>
          <a:prstGeom prst="rect">
            <a:avLst/>
          </a:prstGeom>
        </p:spPr>
      </p:pic>
    </p:spTree>
    <p:extLst>
      <p:ext uri="{BB962C8B-B14F-4D97-AF65-F5344CB8AC3E}">
        <p14:creationId xmlns:p14="http://schemas.microsoft.com/office/powerpoint/2010/main" val="2105563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9D467-9372-7544-DB8D-EB051A561B01}"/>
              </a:ext>
            </a:extLst>
          </p:cNvPr>
          <p:cNvSpPr>
            <a:spLocks noGrp="1"/>
          </p:cNvSpPr>
          <p:nvPr>
            <p:ph type="title"/>
          </p:nvPr>
        </p:nvSpPr>
        <p:spPr>
          <a:xfrm>
            <a:off x="838200" y="91978"/>
            <a:ext cx="10515600" cy="665653"/>
          </a:xfrm>
        </p:spPr>
        <p:txBody>
          <a:bodyPr>
            <a:normAutofit fontScale="90000"/>
          </a:bodyPr>
          <a:lstStyle/>
          <a:p>
            <a:r>
              <a:rPr lang="en-US"/>
              <a:t>Patient-Centered Medical Home &amp; </a:t>
            </a:r>
            <a:br>
              <a:rPr lang="en-US"/>
            </a:br>
            <a:r>
              <a:rPr lang="en-US"/>
              <a:t>Primary Care First</a:t>
            </a:r>
          </a:p>
        </p:txBody>
      </p:sp>
      <p:sp>
        <p:nvSpPr>
          <p:cNvPr id="3" name="Content Placeholder 2">
            <a:extLst>
              <a:ext uri="{FF2B5EF4-FFF2-40B4-BE49-F238E27FC236}">
                <a16:creationId xmlns:a16="http://schemas.microsoft.com/office/drawing/2014/main" id="{FEC57F28-0647-64F8-6173-9FF388A51797}"/>
              </a:ext>
            </a:extLst>
          </p:cNvPr>
          <p:cNvSpPr>
            <a:spLocks noGrp="1"/>
          </p:cNvSpPr>
          <p:nvPr>
            <p:ph idx="1"/>
          </p:nvPr>
        </p:nvSpPr>
        <p:spPr/>
        <p:txBody>
          <a:bodyPr vert="horz" lIns="91440" tIns="45720" rIns="91440" bIns="45720" rtlCol="0" anchor="t">
            <a:normAutofit/>
          </a:bodyPr>
          <a:lstStyle/>
          <a:p>
            <a:pPr lvl="1"/>
            <a:r>
              <a:rPr lang="en-US" sz="1800">
                <a:solidFill>
                  <a:srgbClr val="000000"/>
                </a:solidFill>
                <a:ea typeface="Roboto"/>
                <a:cs typeface="Arial"/>
              </a:rPr>
              <a:t>Advanced payment models that reward preventive and comprehensive care</a:t>
            </a:r>
          </a:p>
          <a:p>
            <a:pPr lvl="1"/>
            <a:r>
              <a:rPr lang="en-US" sz="1800">
                <a:solidFill>
                  <a:srgbClr val="000000"/>
                </a:solidFill>
                <a:ea typeface="Roboto"/>
                <a:cs typeface="Arial"/>
              </a:rPr>
              <a:t>Providers receive financial support through monthly care management fees and performance-based adjustments on specific quality and utilization metrics</a:t>
            </a:r>
            <a:endParaRPr lang="en-US" sz="1800">
              <a:ea typeface="Roboto"/>
            </a:endParaRPr>
          </a:p>
          <a:p>
            <a:pPr lvl="1">
              <a:buClr>
                <a:srgbClr val="143F66"/>
              </a:buClr>
            </a:pPr>
            <a:endParaRPr lang="en-US" sz="1800">
              <a:ea typeface="Roboto"/>
            </a:endParaRPr>
          </a:p>
          <a:p>
            <a:pPr marL="0" indent="0">
              <a:buNone/>
            </a:pPr>
            <a:endParaRPr lang="en-US">
              <a:ea typeface="Roboto"/>
            </a:endParaRPr>
          </a:p>
        </p:txBody>
      </p:sp>
      <p:sp>
        <p:nvSpPr>
          <p:cNvPr id="4" name="Slide Number Placeholder 3">
            <a:extLst>
              <a:ext uri="{FF2B5EF4-FFF2-40B4-BE49-F238E27FC236}">
                <a16:creationId xmlns:a16="http://schemas.microsoft.com/office/drawing/2014/main" id="{64049E45-D663-B116-A000-4F246D705647}"/>
              </a:ext>
            </a:extLst>
          </p:cNvPr>
          <p:cNvSpPr>
            <a:spLocks noGrp="1"/>
          </p:cNvSpPr>
          <p:nvPr>
            <p:ph type="sldNum" sz="quarter" idx="12"/>
          </p:nvPr>
        </p:nvSpPr>
        <p:spPr/>
        <p:txBody>
          <a:bodyPr/>
          <a:lstStyle/>
          <a:p>
            <a:fld id="{F5F88C70-AE88-441D-9F59-E60D3BF64BDC}" type="slidenum">
              <a:rPr lang="en-US" smtClean="0"/>
              <a:pPr/>
              <a:t>7</a:t>
            </a:fld>
            <a:endParaRPr lang="en-US"/>
          </a:p>
        </p:txBody>
      </p:sp>
      <p:graphicFrame>
        <p:nvGraphicFramePr>
          <p:cNvPr id="6" name="Table 6">
            <a:extLst>
              <a:ext uri="{FF2B5EF4-FFF2-40B4-BE49-F238E27FC236}">
                <a16:creationId xmlns:a16="http://schemas.microsoft.com/office/drawing/2014/main" id="{0B2119DB-8364-0FCF-E455-5855B64855F5}"/>
              </a:ext>
            </a:extLst>
          </p:cNvPr>
          <p:cNvGraphicFramePr>
            <a:graphicFrameLocks noGrp="1"/>
          </p:cNvGraphicFramePr>
          <p:nvPr>
            <p:extLst>
              <p:ext uri="{D42A27DB-BD31-4B8C-83A1-F6EECF244321}">
                <p14:modId xmlns:p14="http://schemas.microsoft.com/office/powerpoint/2010/main" val="1682450550"/>
              </p:ext>
            </p:extLst>
          </p:nvPr>
        </p:nvGraphicFramePr>
        <p:xfrm>
          <a:off x="1740023" y="2557343"/>
          <a:ext cx="8100381" cy="3218442"/>
        </p:xfrm>
        <a:graphic>
          <a:graphicData uri="http://schemas.openxmlformats.org/drawingml/2006/table">
            <a:tbl>
              <a:tblPr firstRow="1" bandRow="1">
                <a:tableStyleId>{5C22544A-7EE6-4342-B048-85BDC9FD1C3A}</a:tableStyleId>
              </a:tblPr>
              <a:tblGrid>
                <a:gridCol w="4475842">
                  <a:extLst>
                    <a:ext uri="{9D8B030D-6E8A-4147-A177-3AD203B41FA5}">
                      <a16:colId xmlns:a16="http://schemas.microsoft.com/office/drawing/2014/main" val="701275419"/>
                    </a:ext>
                  </a:extLst>
                </a:gridCol>
                <a:gridCol w="3624539">
                  <a:extLst>
                    <a:ext uri="{9D8B030D-6E8A-4147-A177-3AD203B41FA5}">
                      <a16:colId xmlns:a16="http://schemas.microsoft.com/office/drawing/2014/main" val="2151035688"/>
                    </a:ext>
                  </a:extLst>
                </a:gridCol>
              </a:tblGrid>
              <a:tr h="312681">
                <a:tc gridSpan="2">
                  <a:txBody>
                    <a:bodyPr/>
                    <a:lstStyle/>
                    <a:p>
                      <a:pPr algn="ctr"/>
                      <a:r>
                        <a:rPr lang="en-US"/>
                        <a:t>Performance Measures</a:t>
                      </a:r>
                    </a:p>
                  </a:txBody>
                  <a:tcPr/>
                </a:tc>
                <a:tc hMerge="1">
                  <a:txBody>
                    <a:bodyPr/>
                    <a:lstStyle/>
                    <a:p>
                      <a:endParaRPr lang="en-US"/>
                    </a:p>
                  </a:txBody>
                  <a:tcPr/>
                </a:tc>
                <a:extLst>
                  <a:ext uri="{0D108BD9-81ED-4DB2-BD59-A6C34878D82A}">
                    <a16:rowId xmlns:a16="http://schemas.microsoft.com/office/drawing/2014/main" val="4145451824"/>
                  </a:ext>
                </a:extLst>
              </a:tr>
              <a:tr h="2852682">
                <a:tc>
                  <a:txBody>
                    <a:bodyPr/>
                    <a:lstStyle/>
                    <a:p>
                      <a:pPr marL="285750" indent="-285750">
                        <a:buFont typeface="Wingdings" panose="05000000000000000000" pitchFamily="2" charset="2"/>
                        <a:buChar char="§"/>
                      </a:pPr>
                      <a:r>
                        <a:rPr lang="en-US"/>
                        <a:t>Diabetes </a:t>
                      </a:r>
                    </a:p>
                    <a:p>
                      <a:pPr marL="742950" lvl="1" indent="-285750">
                        <a:buFont typeface="Courier New" panose="02070309020205020404" pitchFamily="49" charset="0"/>
                        <a:buChar char="o"/>
                      </a:pPr>
                      <a:r>
                        <a:rPr lang="en-US"/>
                        <a:t>A1c poor control</a:t>
                      </a:r>
                    </a:p>
                    <a:p>
                      <a:pPr marL="742950" lvl="1" indent="-285750">
                        <a:buFont typeface="Courier New" panose="02070309020205020404" pitchFamily="49" charset="0"/>
                        <a:buChar char="o"/>
                      </a:pPr>
                      <a:r>
                        <a:rPr lang="en-US"/>
                        <a:t>Medication management</a:t>
                      </a:r>
                    </a:p>
                    <a:p>
                      <a:pPr marL="285750" indent="-285750">
                        <a:buFont typeface="Wingdings" panose="05000000000000000000" pitchFamily="2" charset="2"/>
                        <a:buChar char="§"/>
                      </a:pPr>
                      <a:r>
                        <a:rPr lang="en-US"/>
                        <a:t>Controlling blood pressure</a:t>
                      </a:r>
                    </a:p>
                    <a:p>
                      <a:pPr marL="285750" indent="-285750">
                        <a:buFont typeface="Wingdings" panose="05000000000000000000" pitchFamily="2" charset="2"/>
                        <a:buChar char="§"/>
                      </a:pPr>
                      <a:r>
                        <a:rPr lang="en-US"/>
                        <a:t>Cancer Screenings</a:t>
                      </a:r>
                    </a:p>
                    <a:p>
                      <a:pPr marL="742950" lvl="1" indent="-285750">
                        <a:buFont typeface="Courier New" panose="02070309020205020404" pitchFamily="49" charset="0"/>
                        <a:buChar char="o"/>
                      </a:pPr>
                      <a:r>
                        <a:rPr lang="en-US"/>
                        <a:t>Breast cancer</a:t>
                      </a:r>
                    </a:p>
                    <a:p>
                      <a:pPr marL="742950" lvl="1" indent="-285750">
                        <a:buFont typeface="Courier New" panose="02070309020205020404" pitchFamily="49" charset="0"/>
                        <a:buChar char="o"/>
                      </a:pPr>
                      <a:r>
                        <a:rPr lang="en-US"/>
                        <a:t>Cervical cancer</a:t>
                      </a:r>
                    </a:p>
                    <a:p>
                      <a:pPr marL="742950" lvl="1" indent="-285750">
                        <a:buFont typeface="Courier New" panose="02070309020205020404" pitchFamily="49" charset="0"/>
                        <a:buChar char="o"/>
                      </a:pPr>
                      <a:r>
                        <a:rPr lang="en-US"/>
                        <a:t>Colorectal cancer</a:t>
                      </a:r>
                    </a:p>
                    <a:p>
                      <a:pPr marL="285750" indent="-285750">
                        <a:buFont typeface="Wingdings" panose="05000000000000000000" pitchFamily="2" charset="2"/>
                        <a:buChar char="§"/>
                      </a:pPr>
                      <a:r>
                        <a:rPr lang="en-US"/>
                        <a:t>Asthma medication ratio</a:t>
                      </a:r>
                    </a:p>
                    <a:p>
                      <a:pPr marL="285750" indent="-285750">
                        <a:buFont typeface="Wingdings" panose="05000000000000000000" pitchFamily="2" charset="2"/>
                        <a:buChar char="§"/>
                      </a:pPr>
                      <a:r>
                        <a:rPr lang="en-US"/>
                        <a:t>Antidepressant medication management</a:t>
                      </a:r>
                    </a:p>
                  </a:txBody>
                  <a:tcPr/>
                </a:tc>
                <a:tc>
                  <a:txBody>
                    <a:bodyPr/>
                    <a:lstStyle/>
                    <a:p>
                      <a:pPr marL="285750" indent="-285750">
                        <a:buFont typeface="Wingdings" panose="05000000000000000000" pitchFamily="2" charset="2"/>
                        <a:buChar char="§"/>
                      </a:pPr>
                      <a:r>
                        <a:rPr lang="en-US"/>
                        <a:t>Wellness visits for children</a:t>
                      </a:r>
                    </a:p>
                    <a:p>
                      <a:pPr marL="285750" indent="-285750">
                        <a:buFont typeface="Wingdings" panose="05000000000000000000" pitchFamily="2" charset="2"/>
                        <a:buChar char="§"/>
                      </a:pPr>
                      <a:r>
                        <a:rPr lang="en-US"/>
                        <a:t>BMI for pediatrics, including physical activity and nutritional counseling</a:t>
                      </a:r>
                    </a:p>
                    <a:p>
                      <a:pPr marL="285750" indent="-285750">
                        <a:buFont typeface="Wingdings" panose="05000000000000000000" pitchFamily="2" charset="2"/>
                        <a:buChar char="§"/>
                      </a:pPr>
                      <a:r>
                        <a:rPr lang="en-US"/>
                        <a:t>Antibiotic use</a:t>
                      </a:r>
                    </a:p>
                    <a:p>
                      <a:pPr marL="285750" indent="-285750">
                        <a:buFont typeface="Wingdings" panose="05000000000000000000" pitchFamily="2" charset="2"/>
                        <a:buChar char="§"/>
                      </a:pPr>
                      <a:r>
                        <a:rPr lang="en-US"/>
                        <a:t>ED utilization</a:t>
                      </a:r>
                    </a:p>
                    <a:p>
                      <a:pPr marL="285750" indent="-285750">
                        <a:buFont typeface="Wingdings" panose="05000000000000000000" pitchFamily="2" charset="2"/>
                        <a:buChar char="§"/>
                      </a:pPr>
                      <a:r>
                        <a:rPr lang="en-US"/>
                        <a:t>IP admissions</a:t>
                      </a:r>
                    </a:p>
                    <a:p>
                      <a:pPr marL="285750" indent="-285750">
                        <a:buFont typeface="Wingdings" panose="05000000000000000000" pitchFamily="2" charset="2"/>
                        <a:buChar char="§"/>
                      </a:pPr>
                      <a:r>
                        <a:rPr lang="en-US"/>
                        <a:t>Generic Rx</a:t>
                      </a:r>
                    </a:p>
                  </a:txBody>
                  <a:tcPr/>
                </a:tc>
                <a:extLst>
                  <a:ext uri="{0D108BD9-81ED-4DB2-BD59-A6C34878D82A}">
                    <a16:rowId xmlns:a16="http://schemas.microsoft.com/office/drawing/2014/main" val="2900042357"/>
                  </a:ext>
                </a:extLst>
              </a:tr>
            </a:tbl>
          </a:graphicData>
        </a:graphic>
      </p:graphicFrame>
    </p:spTree>
    <p:extLst>
      <p:ext uri="{BB962C8B-B14F-4D97-AF65-F5344CB8AC3E}">
        <p14:creationId xmlns:p14="http://schemas.microsoft.com/office/powerpoint/2010/main" val="3619798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E8DE71-640C-0443-1939-2975EE83CFE6}"/>
              </a:ext>
            </a:extLst>
          </p:cNvPr>
          <p:cNvSpPr>
            <a:spLocks noGrp="1"/>
          </p:cNvSpPr>
          <p:nvPr>
            <p:ph type="sldNum" sz="quarter" idx="12"/>
          </p:nvPr>
        </p:nvSpPr>
        <p:spPr/>
        <p:txBody>
          <a:bodyPr/>
          <a:lstStyle/>
          <a:p>
            <a:fld id="{57C36EE3-BF7C-4A23-91C5-90F38871A87D}" type="slidenum">
              <a:rPr lang="en-US" smtClean="0"/>
              <a:pPr/>
              <a:t>8</a:t>
            </a:fld>
            <a:endParaRPr lang="en-US"/>
          </a:p>
        </p:txBody>
      </p:sp>
      <p:sp>
        <p:nvSpPr>
          <p:cNvPr id="6" name="Title 5">
            <a:extLst>
              <a:ext uri="{FF2B5EF4-FFF2-40B4-BE49-F238E27FC236}">
                <a16:creationId xmlns:a16="http://schemas.microsoft.com/office/drawing/2014/main" id="{5114A0E3-0692-3D97-4CC1-E50A2BAA7085}"/>
              </a:ext>
            </a:extLst>
          </p:cNvPr>
          <p:cNvSpPr txBox="1">
            <a:spLocks/>
          </p:cNvSpPr>
          <p:nvPr/>
        </p:nvSpPr>
        <p:spPr>
          <a:xfrm>
            <a:off x="838199" y="350982"/>
            <a:ext cx="10365011" cy="603717"/>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b="1"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1pPr>
          </a:lstStyle>
          <a:p>
            <a:r>
              <a:rPr lang="en-US" spc="-200">
                <a:ea typeface="+mj-ea"/>
                <a:cs typeface="Arial"/>
              </a:rPr>
              <a:t>Where Value-Based Care Happens</a:t>
            </a:r>
            <a:r>
              <a:rPr lang="en-US" spc="-200">
                <a:cs typeface="Arial"/>
              </a:rPr>
              <a:t> </a:t>
            </a:r>
            <a:endParaRPr lang="en-US">
              <a:cs typeface="Arial"/>
            </a:endParaRPr>
          </a:p>
        </p:txBody>
      </p:sp>
      <p:sp>
        <p:nvSpPr>
          <p:cNvPr id="7" name="Content Placeholder 6">
            <a:extLst>
              <a:ext uri="{FF2B5EF4-FFF2-40B4-BE49-F238E27FC236}">
                <a16:creationId xmlns:a16="http://schemas.microsoft.com/office/drawing/2014/main" id="{7D851928-9B0C-C605-D754-53ACF4CD9EB8}"/>
              </a:ext>
            </a:extLst>
          </p:cNvPr>
          <p:cNvSpPr txBox="1">
            <a:spLocks/>
          </p:cNvSpPr>
          <p:nvPr/>
        </p:nvSpPr>
        <p:spPr>
          <a:xfrm>
            <a:off x="6172199" y="1889250"/>
            <a:ext cx="5491976" cy="4351338"/>
          </a:xfrm>
          <a:prstGeom prst="rect">
            <a:avLst/>
          </a:prstGeom>
        </p:spPr>
        <p:txBody>
          <a:bodyPr vert="horz" lIns="91440" tIns="45720" rIns="91440" bIns="45720" rtlCol="0">
            <a:normAutofit/>
          </a:bodyPr>
          <a:lstStyle>
            <a:lvl1pPr marL="571500" indent="-571500" algn="l" defTabSz="914400" rtl="0" eaLnBrk="1" latinLnBrk="0" hangingPunct="1">
              <a:lnSpc>
                <a:spcPct val="90000"/>
              </a:lnSpc>
              <a:spcBef>
                <a:spcPts val="1000"/>
              </a:spcBef>
              <a:buClr>
                <a:srgbClr val="0070C0"/>
              </a:buClr>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969963" indent="-287338" algn="l" defTabSz="914400" rtl="0" eaLnBrk="1" latinLnBrk="0" hangingPunct="1">
              <a:lnSpc>
                <a:spcPct val="90000"/>
              </a:lnSpc>
              <a:spcBef>
                <a:spcPts val="500"/>
              </a:spcBef>
              <a:buClr>
                <a:schemeClr val="tx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312863" indent="-287338" algn="l" defTabSz="914400" rtl="0" eaLnBrk="1" latinLnBrk="0" hangingPunct="1">
              <a:lnSpc>
                <a:spcPct val="90000"/>
              </a:lnSpc>
              <a:spcBef>
                <a:spcPts val="500"/>
              </a:spcBef>
              <a:buClr>
                <a:srgbClr val="0070C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8925" algn="l" defTabSz="914400" rtl="0" eaLnBrk="1" latinLnBrk="0" hangingPunct="1">
              <a:lnSpc>
                <a:spcPct val="90000"/>
              </a:lnSpc>
              <a:spcBef>
                <a:spcPts val="500"/>
              </a:spcBef>
              <a:buClr>
                <a:schemeClr val="accent1">
                  <a:lumMod val="50000"/>
                </a:schemeClr>
              </a:buClr>
              <a:buSzPct val="70000"/>
              <a:buFont typeface="Wingdings 2" panose="050201020105070707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944688" indent="-285750" algn="l" defTabSz="914400" rtl="0" eaLnBrk="1" latinLnBrk="0" hangingPunct="1">
              <a:lnSpc>
                <a:spcPct val="90000"/>
              </a:lnSpc>
              <a:spcBef>
                <a:spcPts val="500"/>
              </a:spcBef>
              <a:buClr>
                <a:srgbClr val="0070C0"/>
              </a:buClr>
              <a:buFont typeface="Wingdings 2" panose="050201020105070707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endPar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 Placeholder 3">
            <a:extLst>
              <a:ext uri="{FF2B5EF4-FFF2-40B4-BE49-F238E27FC236}">
                <a16:creationId xmlns:a16="http://schemas.microsoft.com/office/drawing/2014/main" id="{020E67A8-1ADA-60A6-7A47-74CF1A9E1E27}"/>
              </a:ext>
            </a:extLst>
          </p:cNvPr>
          <p:cNvSpPr txBox="1">
            <a:spLocks/>
          </p:cNvSpPr>
          <p:nvPr/>
        </p:nvSpPr>
        <p:spPr>
          <a:xfrm>
            <a:off x="838200" y="1861062"/>
            <a:ext cx="5181600" cy="4351338"/>
          </a:xfrm>
          <a:prstGeom prst="rect">
            <a:avLst/>
          </a:prstGeom>
        </p:spPr>
        <p:txBody>
          <a:bodyPr vert="horz" lIns="91440" tIns="45720" rIns="91440" bIns="45720" rtlCol="0">
            <a:noAutofit/>
          </a:bodyPr>
          <a:lstStyle>
            <a:lvl1pPr marL="571500" indent="-571500" algn="l" defTabSz="914400" rtl="0" eaLnBrk="1" latinLnBrk="0" hangingPunct="1">
              <a:lnSpc>
                <a:spcPct val="90000"/>
              </a:lnSpc>
              <a:spcBef>
                <a:spcPts val="1000"/>
              </a:spcBef>
              <a:buClr>
                <a:srgbClr val="0070C0"/>
              </a:buClr>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969963" indent="-287338" algn="l" defTabSz="914400" rtl="0" eaLnBrk="1" latinLnBrk="0" hangingPunct="1">
              <a:lnSpc>
                <a:spcPct val="90000"/>
              </a:lnSpc>
              <a:spcBef>
                <a:spcPts val="500"/>
              </a:spcBef>
              <a:buClr>
                <a:schemeClr val="tx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312863" indent="-287338" algn="l" defTabSz="914400" rtl="0" eaLnBrk="1" latinLnBrk="0" hangingPunct="1">
              <a:lnSpc>
                <a:spcPct val="90000"/>
              </a:lnSpc>
              <a:spcBef>
                <a:spcPts val="500"/>
              </a:spcBef>
              <a:buClr>
                <a:srgbClr val="0070C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8925" algn="l" defTabSz="914400" rtl="0" eaLnBrk="1" latinLnBrk="0" hangingPunct="1">
              <a:lnSpc>
                <a:spcPct val="90000"/>
              </a:lnSpc>
              <a:spcBef>
                <a:spcPts val="500"/>
              </a:spcBef>
              <a:buClr>
                <a:schemeClr val="accent1">
                  <a:lumMod val="50000"/>
                </a:schemeClr>
              </a:buClr>
              <a:buSzPct val="70000"/>
              <a:buFont typeface="Wingdings 2" panose="050201020105070707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944688" indent="-285750" algn="l" defTabSz="914400" rtl="0" eaLnBrk="1" latinLnBrk="0" hangingPunct="1">
              <a:lnSpc>
                <a:spcPct val="90000"/>
              </a:lnSpc>
              <a:spcBef>
                <a:spcPts val="500"/>
              </a:spcBef>
              <a:buClr>
                <a:srgbClr val="0070C0"/>
              </a:buClr>
              <a:buFont typeface="Wingdings 2" panose="050201020105070707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
                <a:srgbClr val="0070C0"/>
              </a:buClr>
              <a:buSzTx/>
              <a:buFont typeface="Arial" panose="020B0604020202020204" pitchFamily="34" charset="0"/>
              <a:buNone/>
              <a:tabLst/>
              <a:defRPr/>
            </a:pPr>
            <a:endPar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9C741968-9C6F-7580-C0CC-96BAE29E1505}"/>
              </a:ext>
            </a:extLst>
          </p:cNvPr>
          <p:cNvSpPr/>
          <p:nvPr/>
        </p:nvSpPr>
        <p:spPr>
          <a:xfrm>
            <a:off x="2081824" y="3310450"/>
            <a:ext cx="1414149" cy="1191031"/>
          </a:xfrm>
          <a:prstGeom prst="roundRect">
            <a:avLst/>
          </a:prstGeom>
          <a:solidFill>
            <a:srgbClr val="143F66"/>
          </a:solidFill>
          <a:ln>
            <a:solidFill>
              <a:srgbClr val="143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white"/>
                </a:solidFill>
                <a:effectLst/>
                <a:uLnTx/>
                <a:uFillTx/>
                <a:latin typeface="Univers Condensed" panose="020B0506020202050204" pitchFamily="34" charset="0"/>
                <a:ea typeface="+mn-ea"/>
                <a:cs typeface="+mn-cs"/>
              </a:rPr>
              <a:t>22,632</a:t>
            </a:r>
            <a:r>
              <a:rPr kumimoji="0" lang="en-US" sz="1600" b="0" i="0" u="none" strike="noStrike" kern="1200" cap="none" spc="0" normalizeH="0" baseline="0" noProof="0">
                <a:ln>
                  <a:noFill/>
                </a:ln>
                <a:solidFill>
                  <a:srgbClr val="143F66"/>
                </a:solidFill>
                <a:effectLst/>
                <a:uLnTx/>
                <a:uFillTx/>
                <a:latin typeface="Univers Condensed" panose="020B0506020202050204" pitchFamily="34" charset="0"/>
                <a:ea typeface="+mn-ea"/>
                <a:cs typeface="+mn-cs"/>
              </a:rPr>
              <a:t>’</a:t>
            </a:r>
            <a:r>
              <a:rPr kumimoji="0" lang="en-US" sz="1200" b="0" i="0" u="none" strike="noStrike" kern="1200" cap="none" spc="0" normalizeH="0" baseline="0" noProof="0">
                <a:ln>
                  <a:noFill/>
                </a:ln>
                <a:solidFill>
                  <a:srgbClr val="9AD4F5"/>
                </a:solidFill>
                <a:effectLst/>
                <a:uLnTx/>
                <a:uFillTx/>
                <a:latin typeface="Univers Condensed" panose="020B0506020202050204" pitchFamily="34" charset="0"/>
                <a:ea typeface="+mn-ea"/>
                <a:cs typeface="+mn-cs"/>
              </a:rPr>
              <a:t>MEMBERS</a:t>
            </a:r>
          </a:p>
        </p:txBody>
      </p:sp>
      <p:grpSp>
        <p:nvGrpSpPr>
          <p:cNvPr id="10" name="Group 9">
            <a:extLst>
              <a:ext uri="{FF2B5EF4-FFF2-40B4-BE49-F238E27FC236}">
                <a16:creationId xmlns:a16="http://schemas.microsoft.com/office/drawing/2014/main" id="{63BD2EB1-2B00-6B1A-E3CB-E3F3286245EE}"/>
              </a:ext>
            </a:extLst>
          </p:cNvPr>
          <p:cNvGrpSpPr/>
          <p:nvPr/>
        </p:nvGrpSpPr>
        <p:grpSpPr>
          <a:xfrm>
            <a:off x="2081824" y="1883287"/>
            <a:ext cx="1310971" cy="1269797"/>
            <a:chOff x="2940467" y="2159203"/>
            <a:chExt cx="1310971" cy="1269797"/>
          </a:xfrm>
        </p:grpSpPr>
        <p:sp>
          <p:nvSpPr>
            <p:cNvPr id="11" name="Circle: Hollow 10">
              <a:extLst>
                <a:ext uri="{FF2B5EF4-FFF2-40B4-BE49-F238E27FC236}">
                  <a16:creationId xmlns:a16="http://schemas.microsoft.com/office/drawing/2014/main" id="{AE47F4E8-89C2-1EF3-759D-BBB1AA356F0F}"/>
                </a:ext>
              </a:extLst>
            </p:cNvPr>
            <p:cNvSpPr/>
            <p:nvPr/>
          </p:nvSpPr>
          <p:spPr>
            <a:xfrm>
              <a:off x="2940467" y="2159203"/>
              <a:ext cx="1310971" cy="1269797"/>
            </a:xfrm>
            <a:prstGeom prst="donut">
              <a:avLst>
                <a:gd name="adj" fmla="val 4657"/>
              </a:avLst>
            </a:prstGeom>
            <a:solidFill>
              <a:srgbClr val="0072A7"/>
            </a:solidFill>
            <a:ln>
              <a:solidFill>
                <a:srgbClr val="0072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Univers Light" panose="020B0403020202020204" pitchFamily="34" charset="0"/>
                  <a:ea typeface="+mn-ea"/>
                  <a:cs typeface="+mn-cs"/>
                </a:rPr>
                <a:t>CITIES</a:t>
              </a:r>
            </a:p>
          </p:txBody>
        </p:sp>
        <p:cxnSp>
          <p:nvCxnSpPr>
            <p:cNvPr id="12" name="Straight Connector 11">
              <a:extLst>
                <a:ext uri="{FF2B5EF4-FFF2-40B4-BE49-F238E27FC236}">
                  <a16:creationId xmlns:a16="http://schemas.microsoft.com/office/drawing/2014/main" id="{9F3BD15B-A7CC-3057-522E-6BE4D435CF0D}"/>
                </a:ext>
              </a:extLst>
            </p:cNvPr>
            <p:cNvCxnSpPr/>
            <p:nvPr/>
          </p:nvCxnSpPr>
          <p:spPr>
            <a:xfrm>
              <a:off x="3313464" y="2968625"/>
              <a:ext cx="585788" cy="0"/>
            </a:xfrm>
            <a:prstGeom prst="line">
              <a:avLst/>
            </a:prstGeom>
            <a:ln>
              <a:solidFill>
                <a:srgbClr val="0075AC"/>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69057A0-94A8-D606-54DA-AB50934A9440}"/>
              </a:ext>
            </a:extLst>
          </p:cNvPr>
          <p:cNvCxnSpPr/>
          <p:nvPr/>
        </p:nvCxnSpPr>
        <p:spPr>
          <a:xfrm>
            <a:off x="2507603" y="4063487"/>
            <a:ext cx="585788" cy="0"/>
          </a:xfrm>
          <a:prstGeom prst="line">
            <a:avLst/>
          </a:prstGeom>
          <a:ln>
            <a:solidFill>
              <a:srgbClr val="0075AC"/>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692CE77-CE96-184D-7A11-7CCC2520A3A6}"/>
              </a:ext>
            </a:extLst>
          </p:cNvPr>
          <p:cNvSpPr txBox="1"/>
          <p:nvPr/>
        </p:nvSpPr>
        <p:spPr>
          <a:xfrm>
            <a:off x="1476406" y="2357996"/>
            <a:ext cx="838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in</a:t>
            </a:r>
          </a:p>
        </p:txBody>
      </p:sp>
      <p:sp>
        <p:nvSpPr>
          <p:cNvPr id="15" name="Rectangle: Rounded Corners 14">
            <a:extLst>
              <a:ext uri="{FF2B5EF4-FFF2-40B4-BE49-F238E27FC236}">
                <a16:creationId xmlns:a16="http://schemas.microsoft.com/office/drawing/2014/main" id="{B75E801C-E6DF-E5C6-5349-163323FC12FD}"/>
              </a:ext>
            </a:extLst>
          </p:cNvPr>
          <p:cNvSpPr/>
          <p:nvPr/>
        </p:nvSpPr>
        <p:spPr>
          <a:xfrm>
            <a:off x="10203242" y="3477715"/>
            <a:ext cx="1414149" cy="1191031"/>
          </a:xfrm>
          <a:prstGeom prst="roundRect">
            <a:avLst/>
          </a:prstGeom>
          <a:solidFill>
            <a:srgbClr val="143F66"/>
          </a:solidFill>
          <a:ln>
            <a:solidFill>
              <a:srgbClr val="143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Univers Condensed" panose="020B0506020202050204" pitchFamily="34" charset="0"/>
                <a:ea typeface="+mn-ea"/>
                <a:cs typeface="+mn-cs"/>
              </a:rPr>
              <a:t>54,723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143F66"/>
                </a:solidFill>
                <a:effectLst/>
                <a:uLnTx/>
                <a:uFillTx/>
                <a:latin typeface="Univers Condensed" panose="020B0506020202050204" pitchFamily="34" charset="0"/>
                <a:ea typeface="+mn-ea"/>
                <a:cs typeface="+mn-cs"/>
              </a:rPr>
              <a:t>‘</a:t>
            </a:r>
            <a:endParaRPr kumimoji="0" lang="en-US" sz="2800" b="0" i="0" u="none" strike="noStrike" kern="1200" cap="none" spc="0" normalizeH="0" baseline="0" noProof="0">
              <a:ln>
                <a:noFill/>
              </a:ln>
              <a:solidFill>
                <a:srgbClr val="143F66"/>
              </a:solidFill>
              <a:effectLst/>
              <a:uLnTx/>
              <a:uFillTx/>
              <a:latin typeface="Univers Condensed" panose="020B050602020205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AD4F5"/>
                </a:solidFill>
                <a:effectLst/>
                <a:uLnTx/>
                <a:uFillTx/>
                <a:latin typeface="Univers Condensed" panose="020B0506020202050204" pitchFamily="34" charset="0"/>
                <a:ea typeface="+mn-ea"/>
                <a:cs typeface="+mn-cs"/>
              </a:rPr>
              <a:t>MEMBERS</a:t>
            </a:r>
          </a:p>
        </p:txBody>
      </p:sp>
      <p:grpSp>
        <p:nvGrpSpPr>
          <p:cNvPr id="16" name="Group 15">
            <a:extLst>
              <a:ext uri="{FF2B5EF4-FFF2-40B4-BE49-F238E27FC236}">
                <a16:creationId xmlns:a16="http://schemas.microsoft.com/office/drawing/2014/main" id="{C677D3E8-152E-3D01-14D6-D5BC0952F622}"/>
              </a:ext>
            </a:extLst>
          </p:cNvPr>
          <p:cNvGrpSpPr/>
          <p:nvPr/>
        </p:nvGrpSpPr>
        <p:grpSpPr>
          <a:xfrm>
            <a:off x="10203242" y="2050552"/>
            <a:ext cx="1310971" cy="1269797"/>
            <a:chOff x="2940467" y="2159203"/>
            <a:chExt cx="1310971" cy="1269797"/>
          </a:xfrm>
        </p:grpSpPr>
        <p:sp>
          <p:nvSpPr>
            <p:cNvPr id="17" name="Circle: Hollow 16">
              <a:extLst>
                <a:ext uri="{FF2B5EF4-FFF2-40B4-BE49-F238E27FC236}">
                  <a16:creationId xmlns:a16="http://schemas.microsoft.com/office/drawing/2014/main" id="{772713BD-CC01-F283-4B0F-2D558084456C}"/>
                </a:ext>
              </a:extLst>
            </p:cNvPr>
            <p:cNvSpPr/>
            <p:nvPr/>
          </p:nvSpPr>
          <p:spPr>
            <a:xfrm>
              <a:off x="2940467" y="2159203"/>
              <a:ext cx="1310971" cy="1269797"/>
            </a:xfrm>
            <a:prstGeom prst="donut">
              <a:avLst>
                <a:gd name="adj" fmla="val 4657"/>
              </a:avLst>
            </a:prstGeom>
            <a:solidFill>
              <a:srgbClr val="0072A7"/>
            </a:solidFill>
            <a:ln>
              <a:solidFill>
                <a:srgbClr val="0072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116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Univers Light" panose="020B0403020202020204" pitchFamily="34" charset="0"/>
                  <a:ea typeface="+mn-ea"/>
                  <a:cs typeface="+mn-cs"/>
                </a:rPr>
                <a:t>CITIES</a:t>
              </a:r>
            </a:p>
          </p:txBody>
        </p:sp>
        <p:cxnSp>
          <p:nvCxnSpPr>
            <p:cNvPr id="18" name="Straight Connector 17">
              <a:extLst>
                <a:ext uri="{FF2B5EF4-FFF2-40B4-BE49-F238E27FC236}">
                  <a16:creationId xmlns:a16="http://schemas.microsoft.com/office/drawing/2014/main" id="{67E31542-2110-7434-0870-DCE7FEF6E597}"/>
                </a:ext>
              </a:extLst>
            </p:cNvPr>
            <p:cNvCxnSpPr/>
            <p:nvPr/>
          </p:nvCxnSpPr>
          <p:spPr>
            <a:xfrm>
              <a:off x="3313464" y="2968625"/>
              <a:ext cx="585788" cy="0"/>
            </a:xfrm>
            <a:prstGeom prst="line">
              <a:avLst/>
            </a:prstGeom>
            <a:ln>
              <a:solidFill>
                <a:srgbClr val="0075AC"/>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8238CB4-40D4-DF7A-A5B8-346566083951}"/>
              </a:ext>
            </a:extLst>
          </p:cNvPr>
          <p:cNvGrpSpPr/>
          <p:nvPr/>
        </p:nvGrpSpPr>
        <p:grpSpPr>
          <a:xfrm>
            <a:off x="8497046" y="2037954"/>
            <a:ext cx="1310971" cy="1269797"/>
            <a:chOff x="889788" y="2146605"/>
            <a:chExt cx="1310971" cy="1269797"/>
          </a:xfrm>
        </p:grpSpPr>
        <p:cxnSp>
          <p:nvCxnSpPr>
            <p:cNvPr id="20" name="Straight Connector 19">
              <a:extLst>
                <a:ext uri="{FF2B5EF4-FFF2-40B4-BE49-F238E27FC236}">
                  <a16:creationId xmlns:a16="http://schemas.microsoft.com/office/drawing/2014/main" id="{55FA72E0-AB2C-E931-6D23-28BF548C3E42}"/>
                </a:ext>
              </a:extLst>
            </p:cNvPr>
            <p:cNvCxnSpPr/>
            <p:nvPr/>
          </p:nvCxnSpPr>
          <p:spPr>
            <a:xfrm>
              <a:off x="1252379" y="2968625"/>
              <a:ext cx="585788" cy="0"/>
            </a:xfrm>
            <a:prstGeom prst="line">
              <a:avLst/>
            </a:prstGeom>
            <a:ln>
              <a:solidFill>
                <a:srgbClr val="0075AC"/>
              </a:solidFill>
            </a:ln>
          </p:spPr>
          <p:style>
            <a:lnRef idx="1">
              <a:schemeClr val="accent1"/>
            </a:lnRef>
            <a:fillRef idx="0">
              <a:schemeClr val="accent1"/>
            </a:fillRef>
            <a:effectRef idx="0">
              <a:schemeClr val="accent1"/>
            </a:effectRef>
            <a:fontRef idx="minor">
              <a:schemeClr val="tx1"/>
            </a:fontRef>
          </p:style>
        </p:cxnSp>
        <p:sp>
          <p:nvSpPr>
            <p:cNvPr id="21" name="Circle: Hollow 20">
              <a:extLst>
                <a:ext uri="{FF2B5EF4-FFF2-40B4-BE49-F238E27FC236}">
                  <a16:creationId xmlns:a16="http://schemas.microsoft.com/office/drawing/2014/main" id="{466B53E8-4C88-B7D6-0E21-B896E645B387}"/>
                </a:ext>
              </a:extLst>
            </p:cNvPr>
            <p:cNvSpPr/>
            <p:nvPr/>
          </p:nvSpPr>
          <p:spPr>
            <a:xfrm>
              <a:off x="889788" y="2146605"/>
              <a:ext cx="1310971" cy="1269797"/>
            </a:xfrm>
            <a:prstGeom prst="donut">
              <a:avLst>
                <a:gd name="adj" fmla="val 4657"/>
              </a:avLst>
            </a:prstGeom>
            <a:solidFill>
              <a:srgbClr val="0072A7"/>
            </a:solidFill>
            <a:ln>
              <a:solidFill>
                <a:srgbClr val="0072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255</a:t>
              </a:r>
              <a:endParaRPr kumimoji="0" lang="en-US" sz="18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Univers Light" panose="020B0403020202020204" pitchFamily="34" charset="0"/>
                  <a:ea typeface="+mn-ea"/>
                  <a:cs typeface="+mn-cs"/>
                </a:rPr>
                <a:t>CLINICS</a:t>
              </a:r>
            </a:p>
          </p:txBody>
        </p:sp>
      </p:grpSp>
      <p:grpSp>
        <p:nvGrpSpPr>
          <p:cNvPr id="22" name="Group 21">
            <a:extLst>
              <a:ext uri="{FF2B5EF4-FFF2-40B4-BE49-F238E27FC236}">
                <a16:creationId xmlns:a16="http://schemas.microsoft.com/office/drawing/2014/main" id="{F27C971C-BD0F-C4DC-32B6-2ED52EF6D124}"/>
              </a:ext>
            </a:extLst>
          </p:cNvPr>
          <p:cNvGrpSpPr/>
          <p:nvPr/>
        </p:nvGrpSpPr>
        <p:grpSpPr>
          <a:xfrm>
            <a:off x="8497046" y="3477715"/>
            <a:ext cx="1414149" cy="1191031"/>
            <a:chOff x="838198" y="4187263"/>
            <a:chExt cx="1414149" cy="1191031"/>
          </a:xfrm>
        </p:grpSpPr>
        <p:sp>
          <p:nvSpPr>
            <p:cNvPr id="23" name="Rectangle: Rounded Corners 22">
              <a:extLst>
                <a:ext uri="{FF2B5EF4-FFF2-40B4-BE49-F238E27FC236}">
                  <a16:creationId xmlns:a16="http://schemas.microsoft.com/office/drawing/2014/main" id="{42EC76E3-2E64-70EF-0540-5A31D521E139}"/>
                </a:ext>
              </a:extLst>
            </p:cNvPr>
            <p:cNvSpPr/>
            <p:nvPr/>
          </p:nvSpPr>
          <p:spPr>
            <a:xfrm>
              <a:off x="838198" y="4187263"/>
              <a:ext cx="1414149" cy="1191031"/>
            </a:xfrm>
            <a:prstGeom prst="roundRect">
              <a:avLst/>
            </a:prstGeom>
            <a:solidFill>
              <a:srgbClr val="143F66"/>
            </a:solidFill>
            <a:ln>
              <a:solidFill>
                <a:srgbClr val="143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Univers Condensed" panose="020B0506020202050204" pitchFamily="34" charset="0"/>
                  <a:ea typeface="+mn-ea"/>
                  <a:cs typeface="+mn-cs"/>
                </a:rPr>
                <a:t>1,085</a:t>
              </a:r>
              <a:endParaRPr kumimoji="0" lang="en-US" sz="1800" b="0" i="0" u="none" strike="noStrike" kern="1200" cap="none" spc="0" normalizeH="0" baseline="0" noProof="0">
                <a:ln>
                  <a:noFill/>
                </a:ln>
                <a:solidFill>
                  <a:prstClr val="white"/>
                </a:solidFill>
                <a:effectLst/>
                <a:uLnTx/>
                <a:uFillTx/>
                <a:latin typeface="Univers Condensed" panose="020B050602020205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AD4F5"/>
                  </a:solidFill>
                  <a:effectLst/>
                  <a:uLnTx/>
                  <a:uFillTx/>
                  <a:latin typeface="Univers Condensed" panose="020B0506020202050204" pitchFamily="34" charset="0"/>
                  <a:ea typeface="+mn-ea"/>
                  <a:cs typeface="+mn-cs"/>
                </a:rPr>
                <a:t>PROVIDERS</a:t>
              </a:r>
            </a:p>
          </p:txBody>
        </p:sp>
        <p:cxnSp>
          <p:nvCxnSpPr>
            <p:cNvPr id="24" name="Straight Connector 23">
              <a:extLst>
                <a:ext uri="{FF2B5EF4-FFF2-40B4-BE49-F238E27FC236}">
                  <a16:creationId xmlns:a16="http://schemas.microsoft.com/office/drawing/2014/main" id="{856B2A78-5CC9-A284-EA07-9711C9CB3453}"/>
                </a:ext>
              </a:extLst>
            </p:cNvPr>
            <p:cNvCxnSpPr/>
            <p:nvPr/>
          </p:nvCxnSpPr>
          <p:spPr>
            <a:xfrm>
              <a:off x="1252379" y="4962602"/>
              <a:ext cx="585788" cy="0"/>
            </a:xfrm>
            <a:prstGeom prst="line">
              <a:avLst/>
            </a:prstGeom>
            <a:ln>
              <a:solidFill>
                <a:srgbClr val="0075AC"/>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CB2CC39C-658C-13A2-9955-A2F8E58B8E55}"/>
              </a:ext>
            </a:extLst>
          </p:cNvPr>
          <p:cNvCxnSpPr/>
          <p:nvPr/>
        </p:nvCxnSpPr>
        <p:spPr>
          <a:xfrm>
            <a:off x="10591531" y="4223738"/>
            <a:ext cx="585788" cy="0"/>
          </a:xfrm>
          <a:prstGeom prst="line">
            <a:avLst/>
          </a:prstGeom>
          <a:ln>
            <a:solidFill>
              <a:srgbClr val="0075AC"/>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715CA4D-8CD1-4897-A680-0B24ED8E7DF9}"/>
              </a:ext>
            </a:extLst>
          </p:cNvPr>
          <p:cNvSpPr txBox="1"/>
          <p:nvPr/>
        </p:nvSpPr>
        <p:spPr>
          <a:xfrm>
            <a:off x="9597824" y="2490642"/>
            <a:ext cx="838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in</a:t>
            </a:r>
          </a:p>
        </p:txBody>
      </p:sp>
      <p:pic>
        <p:nvPicPr>
          <p:cNvPr id="27" name="Picture 26">
            <a:extLst>
              <a:ext uri="{FF2B5EF4-FFF2-40B4-BE49-F238E27FC236}">
                <a16:creationId xmlns:a16="http://schemas.microsoft.com/office/drawing/2014/main" id="{158BE824-B5DA-D768-9320-5B755946D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377" y="1573725"/>
            <a:ext cx="4927246" cy="4196523"/>
          </a:xfrm>
          <a:prstGeom prst="rect">
            <a:avLst/>
          </a:prstGeom>
        </p:spPr>
      </p:pic>
      <p:pic>
        <p:nvPicPr>
          <p:cNvPr id="28" name="Graphic 27">
            <a:extLst>
              <a:ext uri="{FF2B5EF4-FFF2-40B4-BE49-F238E27FC236}">
                <a16:creationId xmlns:a16="http://schemas.microsoft.com/office/drawing/2014/main" id="{8C4B7462-7F77-04BB-3AA1-386DC34698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8363" y="4835685"/>
            <a:ext cx="290915" cy="261823"/>
          </a:xfrm>
          <a:prstGeom prst="rect">
            <a:avLst/>
          </a:prstGeom>
        </p:spPr>
      </p:pic>
      <p:sp>
        <p:nvSpPr>
          <p:cNvPr id="29" name="TextBox 28">
            <a:extLst>
              <a:ext uri="{FF2B5EF4-FFF2-40B4-BE49-F238E27FC236}">
                <a16:creationId xmlns:a16="http://schemas.microsoft.com/office/drawing/2014/main" id="{0004DA60-6E82-13B7-8DF2-885C969A645D}"/>
              </a:ext>
            </a:extLst>
          </p:cNvPr>
          <p:cNvSpPr txBox="1"/>
          <p:nvPr/>
        </p:nvSpPr>
        <p:spPr>
          <a:xfrm>
            <a:off x="7642683" y="4778871"/>
            <a:ext cx="229028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Primary Care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primary presence</a:t>
            </a:r>
          </a:p>
        </p:txBody>
      </p:sp>
      <p:pic>
        <p:nvPicPr>
          <p:cNvPr id="30" name="Graphic 29">
            <a:extLst>
              <a:ext uri="{FF2B5EF4-FFF2-40B4-BE49-F238E27FC236}">
                <a16:creationId xmlns:a16="http://schemas.microsoft.com/office/drawing/2014/main" id="{FCF494A6-DD62-E6B8-036C-CCB90BD624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28363" y="5250821"/>
            <a:ext cx="256636" cy="256635"/>
          </a:xfrm>
          <a:prstGeom prst="rect">
            <a:avLst/>
          </a:prstGeom>
        </p:spPr>
      </p:pic>
      <p:sp>
        <p:nvSpPr>
          <p:cNvPr id="31" name="TextBox 30">
            <a:extLst>
              <a:ext uri="{FF2B5EF4-FFF2-40B4-BE49-F238E27FC236}">
                <a16:creationId xmlns:a16="http://schemas.microsoft.com/office/drawing/2014/main" id="{FCD16526-3F86-60B5-FC5F-92382A53A9AD}"/>
              </a:ext>
            </a:extLst>
          </p:cNvPr>
          <p:cNvSpPr txBox="1"/>
          <p:nvPr/>
        </p:nvSpPr>
        <p:spPr>
          <a:xfrm>
            <a:off x="7642683" y="5275446"/>
            <a:ext cx="229028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Cities that have one or more clinics in PCF or PCMH with Arkansas Blue Cross and Blue Shield</a:t>
            </a:r>
          </a:p>
        </p:txBody>
      </p:sp>
      <p:grpSp>
        <p:nvGrpSpPr>
          <p:cNvPr id="32" name="Group 31">
            <a:extLst>
              <a:ext uri="{FF2B5EF4-FFF2-40B4-BE49-F238E27FC236}">
                <a16:creationId xmlns:a16="http://schemas.microsoft.com/office/drawing/2014/main" id="{BBFD72EB-DB71-3209-4841-332985131875}"/>
              </a:ext>
            </a:extLst>
          </p:cNvPr>
          <p:cNvGrpSpPr/>
          <p:nvPr/>
        </p:nvGrpSpPr>
        <p:grpSpPr>
          <a:xfrm>
            <a:off x="375628" y="1905308"/>
            <a:ext cx="1310971" cy="1269797"/>
            <a:chOff x="889788" y="2146605"/>
            <a:chExt cx="1310971" cy="1269797"/>
          </a:xfrm>
        </p:grpSpPr>
        <p:cxnSp>
          <p:nvCxnSpPr>
            <p:cNvPr id="33" name="Straight Connector 32">
              <a:extLst>
                <a:ext uri="{FF2B5EF4-FFF2-40B4-BE49-F238E27FC236}">
                  <a16:creationId xmlns:a16="http://schemas.microsoft.com/office/drawing/2014/main" id="{E5425CA2-F50B-810D-298F-54CD8729C044}"/>
                </a:ext>
              </a:extLst>
            </p:cNvPr>
            <p:cNvCxnSpPr/>
            <p:nvPr/>
          </p:nvCxnSpPr>
          <p:spPr>
            <a:xfrm>
              <a:off x="1252379" y="2968625"/>
              <a:ext cx="585788" cy="0"/>
            </a:xfrm>
            <a:prstGeom prst="line">
              <a:avLst/>
            </a:prstGeom>
            <a:ln>
              <a:solidFill>
                <a:srgbClr val="0075AC"/>
              </a:solidFill>
            </a:ln>
          </p:spPr>
          <p:style>
            <a:lnRef idx="1">
              <a:schemeClr val="accent1"/>
            </a:lnRef>
            <a:fillRef idx="0">
              <a:schemeClr val="accent1"/>
            </a:fillRef>
            <a:effectRef idx="0">
              <a:schemeClr val="accent1"/>
            </a:effectRef>
            <a:fontRef idx="minor">
              <a:schemeClr val="tx1"/>
            </a:fontRef>
          </p:style>
        </p:cxnSp>
        <p:sp>
          <p:nvSpPr>
            <p:cNvPr id="34" name="Circle: Hollow 33">
              <a:extLst>
                <a:ext uri="{FF2B5EF4-FFF2-40B4-BE49-F238E27FC236}">
                  <a16:creationId xmlns:a16="http://schemas.microsoft.com/office/drawing/2014/main" id="{7C245963-1C4D-30AB-15DE-528EA2C8A743}"/>
                </a:ext>
              </a:extLst>
            </p:cNvPr>
            <p:cNvSpPr/>
            <p:nvPr/>
          </p:nvSpPr>
          <p:spPr>
            <a:xfrm>
              <a:off x="889788" y="2146605"/>
              <a:ext cx="1310971" cy="1269797"/>
            </a:xfrm>
            <a:prstGeom prst="donut">
              <a:avLst>
                <a:gd name="adj" fmla="val 4657"/>
              </a:avLst>
            </a:prstGeom>
            <a:solidFill>
              <a:srgbClr val="0072A7"/>
            </a:solidFill>
            <a:ln>
              <a:solidFill>
                <a:srgbClr val="0072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rPr>
                <a:t>71</a:t>
              </a:r>
              <a:endParaRPr kumimoji="0" lang="en-US" sz="1800" b="0" i="0" u="none"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Univers Light" panose="020B0403020202020204" pitchFamily="34" charset="0"/>
                  <a:ea typeface="+mn-ea"/>
                  <a:cs typeface="+mn-cs"/>
                </a:rPr>
                <a:t>CLINICS</a:t>
              </a:r>
            </a:p>
          </p:txBody>
        </p:sp>
      </p:grpSp>
      <p:grpSp>
        <p:nvGrpSpPr>
          <p:cNvPr id="35" name="Group 34">
            <a:extLst>
              <a:ext uri="{FF2B5EF4-FFF2-40B4-BE49-F238E27FC236}">
                <a16:creationId xmlns:a16="http://schemas.microsoft.com/office/drawing/2014/main" id="{044F4319-EA8F-5E2C-EB09-4E676FCF942E}"/>
              </a:ext>
            </a:extLst>
          </p:cNvPr>
          <p:cNvGrpSpPr/>
          <p:nvPr/>
        </p:nvGrpSpPr>
        <p:grpSpPr>
          <a:xfrm>
            <a:off x="375628" y="3310450"/>
            <a:ext cx="1414149" cy="1191031"/>
            <a:chOff x="838198" y="4187263"/>
            <a:chExt cx="1414149" cy="1191031"/>
          </a:xfrm>
        </p:grpSpPr>
        <p:sp>
          <p:nvSpPr>
            <p:cNvPr id="36" name="Rectangle: Rounded Corners 35">
              <a:extLst>
                <a:ext uri="{FF2B5EF4-FFF2-40B4-BE49-F238E27FC236}">
                  <a16:creationId xmlns:a16="http://schemas.microsoft.com/office/drawing/2014/main" id="{F2571A1B-846D-9CBC-F224-78EC2A8E49A3}"/>
                </a:ext>
              </a:extLst>
            </p:cNvPr>
            <p:cNvSpPr/>
            <p:nvPr/>
          </p:nvSpPr>
          <p:spPr>
            <a:xfrm>
              <a:off x="838198" y="4187263"/>
              <a:ext cx="1414149" cy="1191031"/>
            </a:xfrm>
            <a:prstGeom prst="roundRect">
              <a:avLst/>
            </a:prstGeom>
            <a:solidFill>
              <a:srgbClr val="143F66"/>
            </a:solidFill>
            <a:ln>
              <a:solidFill>
                <a:srgbClr val="143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Univers Condensed" panose="020B0506020202050204" pitchFamily="34" charset="0"/>
                  <a:ea typeface="+mn-ea"/>
                  <a:cs typeface="+mn-cs"/>
                </a:rPr>
                <a:t>459</a:t>
              </a:r>
              <a:endParaRPr kumimoji="0" lang="en-US" sz="1800" b="0" i="0" u="none" strike="noStrike" kern="1200" cap="none" spc="0" normalizeH="0" baseline="0" noProof="0">
                <a:ln>
                  <a:noFill/>
                </a:ln>
                <a:solidFill>
                  <a:prstClr val="white"/>
                </a:solidFill>
                <a:effectLst/>
                <a:uLnTx/>
                <a:uFillTx/>
                <a:latin typeface="Univers Condensed" panose="020B050602020205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AD4F5"/>
                  </a:solidFill>
                  <a:effectLst/>
                  <a:uLnTx/>
                  <a:uFillTx/>
                  <a:latin typeface="Univers Condensed" panose="020B0506020202050204" pitchFamily="34" charset="0"/>
                  <a:ea typeface="+mn-ea"/>
                  <a:cs typeface="+mn-cs"/>
                </a:rPr>
                <a:t>PROVIDERS</a:t>
              </a:r>
            </a:p>
          </p:txBody>
        </p:sp>
        <p:cxnSp>
          <p:nvCxnSpPr>
            <p:cNvPr id="37" name="Straight Connector 36">
              <a:extLst>
                <a:ext uri="{FF2B5EF4-FFF2-40B4-BE49-F238E27FC236}">
                  <a16:creationId xmlns:a16="http://schemas.microsoft.com/office/drawing/2014/main" id="{5E8DB9A0-AA8B-9EEB-A1F0-8E9D9944F0EE}"/>
                </a:ext>
              </a:extLst>
            </p:cNvPr>
            <p:cNvCxnSpPr/>
            <p:nvPr/>
          </p:nvCxnSpPr>
          <p:spPr>
            <a:xfrm>
              <a:off x="1252379" y="4940300"/>
              <a:ext cx="585788" cy="0"/>
            </a:xfrm>
            <a:prstGeom prst="line">
              <a:avLst/>
            </a:prstGeom>
            <a:ln>
              <a:solidFill>
                <a:srgbClr val="0075AC"/>
              </a:solidFill>
            </a:ln>
          </p:spPr>
          <p:style>
            <a:lnRef idx="1">
              <a:schemeClr val="accent1"/>
            </a:lnRef>
            <a:fillRef idx="0">
              <a:schemeClr val="accent1"/>
            </a:fillRef>
            <a:effectRef idx="0">
              <a:schemeClr val="accent1"/>
            </a:effectRef>
            <a:fontRef idx="minor">
              <a:schemeClr val="tx1"/>
            </a:fontRef>
          </p:style>
        </p:cxnSp>
      </p:grpSp>
      <p:sp>
        <p:nvSpPr>
          <p:cNvPr id="38" name="Content Placeholder 6">
            <a:extLst>
              <a:ext uri="{FF2B5EF4-FFF2-40B4-BE49-F238E27FC236}">
                <a16:creationId xmlns:a16="http://schemas.microsoft.com/office/drawing/2014/main" id="{58FB750D-5995-44E6-15B5-1E44FF39204F}"/>
              </a:ext>
            </a:extLst>
          </p:cNvPr>
          <p:cNvSpPr txBox="1">
            <a:spLocks/>
          </p:cNvSpPr>
          <p:nvPr/>
        </p:nvSpPr>
        <p:spPr>
          <a:xfrm>
            <a:off x="-485687" y="1431924"/>
            <a:ext cx="4756150" cy="61912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0000"/>
              </a:lnSpc>
              <a:spcBef>
                <a:spcPts val="500"/>
              </a:spcBef>
              <a:buClr>
                <a:schemeClr val="tx2"/>
              </a:buClr>
              <a:buFont typeface="Wingdings" panose="05000000000000000000" pitchFamily="2" charset="2"/>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0000"/>
              </a:lnSpc>
              <a:spcBef>
                <a:spcPts val="500"/>
              </a:spcBef>
              <a:buClr>
                <a:schemeClr val="accent3"/>
              </a:buClr>
              <a:buFont typeface="Wingdings" panose="05000000000000000000" pitchFamily="2" charset="2"/>
              <a:buChar char="§"/>
              <a:defRPr sz="2000" kern="1200">
                <a:solidFill>
                  <a:schemeClr val="tx1"/>
                </a:solidFill>
                <a:latin typeface="+mn-lt"/>
                <a:ea typeface="+mn-ea"/>
                <a:cs typeface="Arial" panose="020B0604020202020204" pitchFamily="34" charset="0"/>
              </a:defRPr>
            </a:lvl3pPr>
            <a:lvl4pPr marL="1645920" indent="-228600" algn="l" defTabSz="914400" rtl="0" eaLnBrk="1" latinLnBrk="0" hangingPunct="1">
              <a:lnSpc>
                <a:spcPct val="120000"/>
              </a:lnSpc>
              <a:spcBef>
                <a:spcPts val="500"/>
              </a:spcBef>
              <a:buClr>
                <a:schemeClr val="bg2">
                  <a:lumMod val="75000"/>
                </a:schemeClr>
              </a:buClr>
              <a:buFont typeface="Wingdings" panose="05000000000000000000" pitchFamily="2" charset="2"/>
              <a:buChar char="§"/>
              <a:defRPr sz="1800" kern="1200">
                <a:solidFill>
                  <a:schemeClr val="tx1"/>
                </a:solidFill>
                <a:latin typeface="+mn-lt"/>
                <a:ea typeface="+mn-ea"/>
                <a:cs typeface="Arial" panose="020B0604020202020204" pitchFamily="34" charset="0"/>
              </a:defRPr>
            </a:lvl4pPr>
            <a:lvl5pPr marL="2114550" indent="-228600" algn="l" defTabSz="914400" rtl="0" eaLnBrk="1" latinLnBrk="0" hangingPunct="1">
              <a:lnSpc>
                <a:spcPct val="120000"/>
              </a:lnSpc>
              <a:spcBef>
                <a:spcPts val="500"/>
              </a:spcBef>
              <a:buClr>
                <a:schemeClr val="bg2">
                  <a:lumMod val="75000"/>
                </a:schemeClr>
              </a:buClr>
              <a:buFont typeface="Wingdings" panose="05000000000000000000" pitchFamily="2" charset="2"/>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50000"/>
              </a:lnSpc>
              <a:spcBef>
                <a:spcPts val="1000"/>
              </a:spcBef>
              <a:spcAft>
                <a:spcPts val="0"/>
              </a:spcAft>
              <a:buClr>
                <a:srgbClr val="055988"/>
              </a:buClr>
              <a:buSzTx/>
              <a:buFont typeface="Wingdings" panose="05000000000000000000" pitchFamily="2" charset="2"/>
              <a:buNone/>
              <a:tabLst/>
              <a:defRPr/>
            </a:pPr>
            <a:r>
              <a:rPr kumimoji="0" lang="en-US" sz="2000" b="1" i="0" u="none" strike="noStrike" kern="1200" cap="none" spc="0" normalizeH="0" baseline="0" noProof="0">
                <a:ln>
                  <a:noFill/>
                </a:ln>
                <a:solidFill>
                  <a:srgbClr val="000000"/>
                </a:solidFill>
                <a:effectLst/>
                <a:uLnTx/>
                <a:uFillTx/>
                <a:latin typeface="Roboto"/>
                <a:ea typeface="+mn-ea"/>
                <a:cs typeface="Arial" panose="020B0604020202020204" pitchFamily="34" charset="0"/>
              </a:rPr>
              <a:t>Primary Care First</a:t>
            </a:r>
          </a:p>
        </p:txBody>
      </p:sp>
      <p:sp>
        <p:nvSpPr>
          <p:cNvPr id="39" name="TextBox 38">
            <a:extLst>
              <a:ext uri="{FF2B5EF4-FFF2-40B4-BE49-F238E27FC236}">
                <a16:creationId xmlns:a16="http://schemas.microsoft.com/office/drawing/2014/main" id="{44949467-0BD6-1D81-A6C6-D3CF74F9A802}"/>
              </a:ext>
            </a:extLst>
          </p:cNvPr>
          <p:cNvSpPr txBox="1"/>
          <p:nvPr/>
        </p:nvSpPr>
        <p:spPr>
          <a:xfrm>
            <a:off x="192906" y="4671322"/>
            <a:ext cx="382557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Roboto"/>
                <a:ea typeface="+mn-ea"/>
                <a:cs typeface="+mn-cs"/>
              </a:rPr>
              <a:t>In 2022, there were 77,355 ARHOME members attributed to </a:t>
            </a:r>
            <a:r>
              <a:rPr kumimoji="0" lang="en-US" sz="1600" b="0" i="0" u="none" strike="noStrike" kern="1200" cap="none" spc="0" normalizeH="0" baseline="0" noProof="0">
                <a:ln>
                  <a:noFill/>
                </a:ln>
                <a:effectLst/>
                <a:uLnTx/>
                <a:uFillTx/>
                <a:latin typeface="Roboto"/>
                <a:ea typeface="+mn-ea"/>
                <a:cs typeface="+mn-cs"/>
              </a:rPr>
              <a:t>1,544</a:t>
            </a:r>
            <a:r>
              <a:rPr kumimoji="0" lang="en-US" sz="1600" b="0" i="0" u="none" strike="noStrike" kern="1200" cap="none" spc="0" normalizeH="0" baseline="0" noProof="0">
                <a:ln>
                  <a:noFill/>
                </a:ln>
                <a:solidFill>
                  <a:srgbClr val="000000"/>
                </a:solidFill>
                <a:effectLst/>
                <a:uLnTx/>
                <a:uFillTx/>
                <a:latin typeface="Roboto"/>
                <a:ea typeface="+mn-ea"/>
                <a:cs typeface="+mn-cs"/>
              </a:rPr>
              <a:t> providers in a value-based program.</a:t>
            </a:r>
          </a:p>
        </p:txBody>
      </p:sp>
      <p:sp>
        <p:nvSpPr>
          <p:cNvPr id="40" name="Content Placeholder 6">
            <a:extLst>
              <a:ext uri="{FF2B5EF4-FFF2-40B4-BE49-F238E27FC236}">
                <a16:creationId xmlns:a16="http://schemas.microsoft.com/office/drawing/2014/main" id="{1D64CC99-E04D-B3B1-E10D-938730EDAEE2}"/>
              </a:ext>
            </a:extLst>
          </p:cNvPr>
          <p:cNvSpPr txBox="1">
            <a:spLocks/>
          </p:cNvSpPr>
          <p:nvPr/>
        </p:nvSpPr>
        <p:spPr>
          <a:xfrm>
            <a:off x="7435850" y="1431925"/>
            <a:ext cx="4756150" cy="619125"/>
          </a:xfrm>
          <a:prstGeom prst="rect">
            <a:avLst/>
          </a:prstGeom>
        </p:spPr>
        <p:txBody>
          <a:bodyPr>
            <a:normAutofit/>
          </a:bodyPr>
          <a:lstStyle>
            <a:lvl1pPr marL="228600" indent="-228600" algn="l" defTabSz="914400" rtl="0" eaLnBrk="1" latinLnBrk="0" hangingPunct="1">
              <a:lnSpc>
                <a:spcPct val="90000"/>
              </a:lnSpc>
              <a:spcBef>
                <a:spcPts val="1000"/>
              </a:spcBef>
              <a:buClr>
                <a:srgbClr val="2875B5"/>
              </a:buClr>
              <a:buFont typeface="Wingdings" panose="05000000000000000000" pitchFamily="2" charset="2"/>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008B7D"/>
              </a:buClr>
              <a:buFont typeface="Wingdings" panose="05000000000000000000" pitchFamily="2" charset="2"/>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854D98"/>
              </a:buClr>
              <a:buFont typeface="Wingdings" panose="05000000000000000000" pitchFamily="2" charset="2"/>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57350" indent="-285750" algn="l" defTabSz="914400" rtl="0" eaLnBrk="1" latinLnBrk="0" hangingPunct="1">
              <a:lnSpc>
                <a:spcPct val="90000"/>
              </a:lnSpc>
              <a:spcBef>
                <a:spcPts val="500"/>
              </a:spcBef>
              <a:buClr>
                <a:srgbClr val="A43A57"/>
              </a:buClr>
              <a:buFont typeface="Wingdings" panose="05000000000000000000" pitchFamily="2" charset="2"/>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114550" indent="-28575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50000"/>
              </a:lnSpc>
              <a:buFont typeface="Wingdings" panose="05000000000000000000" pitchFamily="2" charset="2"/>
              <a:buNone/>
            </a:pPr>
            <a:r>
              <a:rPr lang="en-US" sz="2000" b="1"/>
              <a:t>Patient-Centered </a:t>
            </a:r>
          </a:p>
          <a:p>
            <a:pPr marL="0" indent="0" algn="ctr">
              <a:lnSpc>
                <a:spcPct val="50000"/>
              </a:lnSpc>
              <a:buFont typeface="Wingdings" panose="05000000000000000000" pitchFamily="2" charset="2"/>
              <a:buNone/>
            </a:pPr>
            <a:r>
              <a:rPr lang="en-US" sz="2000" b="1"/>
              <a:t>Medical Home</a:t>
            </a:r>
          </a:p>
        </p:txBody>
      </p:sp>
      <p:sp>
        <p:nvSpPr>
          <p:cNvPr id="41" name="TextBox 40">
            <a:extLst>
              <a:ext uri="{FF2B5EF4-FFF2-40B4-BE49-F238E27FC236}">
                <a16:creationId xmlns:a16="http://schemas.microsoft.com/office/drawing/2014/main" id="{022CC774-A52D-98FE-EBBB-95B84636228C}"/>
              </a:ext>
            </a:extLst>
          </p:cNvPr>
          <p:cNvSpPr txBox="1"/>
          <p:nvPr/>
        </p:nvSpPr>
        <p:spPr>
          <a:xfrm>
            <a:off x="202717" y="5452254"/>
            <a:ext cx="3651753" cy="523220"/>
          </a:xfrm>
          <a:prstGeom prst="rect">
            <a:avLst/>
          </a:prstGeom>
          <a:noFill/>
        </p:spPr>
        <p:txBody>
          <a:bodyPr wrap="square" rtlCol="0">
            <a:spAutoFit/>
          </a:bodyPr>
          <a:lstStyle/>
          <a:p>
            <a:r>
              <a:rPr lang="en-US" sz="1400" i="1"/>
              <a:t>*Starting in 2024, PCF will be the only program offered.</a:t>
            </a:r>
          </a:p>
        </p:txBody>
      </p:sp>
    </p:spTree>
    <p:extLst>
      <p:ext uri="{BB962C8B-B14F-4D97-AF65-F5344CB8AC3E}">
        <p14:creationId xmlns:p14="http://schemas.microsoft.com/office/powerpoint/2010/main" val="1859241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D7F5D2-1863-0AE3-A7C2-DE2A2000BFE3}"/>
              </a:ext>
            </a:extLst>
          </p:cNvPr>
          <p:cNvSpPr>
            <a:spLocks noGrp="1"/>
          </p:cNvSpPr>
          <p:nvPr>
            <p:ph type="sldNum" sz="quarter" idx="12"/>
          </p:nvPr>
        </p:nvSpPr>
        <p:spPr/>
        <p:txBody>
          <a:bodyPr/>
          <a:lstStyle/>
          <a:p>
            <a:fld id="{57C36EE3-BF7C-4A23-91C5-90F38871A87D}" type="slidenum">
              <a:rPr lang="en-US" smtClean="0"/>
              <a:pPr/>
              <a:t>9</a:t>
            </a:fld>
            <a:endParaRPr lang="en-US"/>
          </a:p>
        </p:txBody>
      </p:sp>
      <p:sp>
        <p:nvSpPr>
          <p:cNvPr id="6" name="Title 1">
            <a:extLst>
              <a:ext uri="{FF2B5EF4-FFF2-40B4-BE49-F238E27FC236}">
                <a16:creationId xmlns:a16="http://schemas.microsoft.com/office/drawing/2014/main" id="{3B3E75E9-EC6C-9B48-1382-AC2B73590621}"/>
              </a:ext>
            </a:extLst>
          </p:cNvPr>
          <p:cNvSpPr>
            <a:spLocks noGrp="1"/>
          </p:cNvSpPr>
          <p:nvPr>
            <p:ph type="title"/>
          </p:nvPr>
        </p:nvSpPr>
        <p:spPr>
          <a:xfrm>
            <a:off x="480895" y="0"/>
            <a:ext cx="11439418" cy="603250"/>
          </a:xfrm>
        </p:spPr>
        <p:txBody>
          <a:bodyPr>
            <a:normAutofit fontScale="90000"/>
          </a:bodyPr>
          <a:lstStyle/>
          <a:p>
            <a:r>
              <a:rPr lang="en-US"/>
              <a:t>2022 Patient-Centered Medical Home &amp; Primary Care First</a:t>
            </a:r>
          </a:p>
        </p:txBody>
      </p:sp>
      <p:graphicFrame>
        <p:nvGraphicFramePr>
          <p:cNvPr id="7" name="Chart 6">
            <a:extLst>
              <a:ext uri="{FF2B5EF4-FFF2-40B4-BE49-F238E27FC236}">
                <a16:creationId xmlns:a16="http://schemas.microsoft.com/office/drawing/2014/main" id="{FCB3F487-EC13-2BE4-7E64-996E4C581A11}"/>
              </a:ext>
            </a:extLst>
          </p:cNvPr>
          <p:cNvGraphicFramePr>
            <a:graphicFrameLocks/>
          </p:cNvGraphicFramePr>
          <p:nvPr>
            <p:extLst>
              <p:ext uri="{D42A27DB-BD31-4B8C-83A1-F6EECF244321}">
                <p14:modId xmlns:p14="http://schemas.microsoft.com/office/powerpoint/2010/main" val="341640877"/>
              </p:ext>
            </p:extLst>
          </p:nvPr>
        </p:nvGraphicFramePr>
        <p:xfrm>
          <a:off x="0" y="1260630"/>
          <a:ext cx="7380903" cy="445659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Rounded Corners 7">
            <a:extLst>
              <a:ext uri="{FF2B5EF4-FFF2-40B4-BE49-F238E27FC236}">
                <a16:creationId xmlns:a16="http://schemas.microsoft.com/office/drawing/2014/main" id="{70B6F8BE-939F-0D33-7396-EEDFB96F016D}"/>
              </a:ext>
            </a:extLst>
          </p:cNvPr>
          <p:cNvSpPr/>
          <p:nvPr/>
        </p:nvSpPr>
        <p:spPr>
          <a:xfrm>
            <a:off x="7921690" y="2202024"/>
            <a:ext cx="3638938" cy="2062065"/>
          </a:xfrm>
          <a:prstGeom prst="roundRect">
            <a:avLst/>
          </a:prstGeom>
          <a:solidFill>
            <a:srgbClr val="143F66"/>
          </a:solidFill>
          <a:ln>
            <a:solidFill>
              <a:srgbClr val="143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white"/>
                </a:solidFill>
                <a:effectLst/>
                <a:uLnTx/>
                <a:uFillTx/>
                <a:latin typeface="Univers Condensed" panose="020B0506020202050204" pitchFamily="34" charset="0"/>
                <a:ea typeface="+mn-ea"/>
                <a:cs typeface="+mn-cs"/>
              </a:rPr>
              <a:t>$6.3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9AD4F5"/>
                </a:solidFill>
                <a:latin typeface="Univers Condensed" panose="020B0506020202050204" pitchFamily="34" charset="0"/>
              </a:rPr>
              <a:t>IN PROVIDER INCENTIVES PAID FOR 2022 ARHOME PRIMARY CARE VALUE-BASED PROGRAM PERFORMANCE</a:t>
            </a:r>
            <a:endParaRPr kumimoji="0" lang="en-US" sz="1200" b="0" i="0" u="none" strike="noStrike" kern="1200" cap="none" spc="0" normalizeH="0" baseline="0" noProof="0">
              <a:ln>
                <a:noFill/>
              </a:ln>
              <a:solidFill>
                <a:srgbClr val="9AD4F5"/>
              </a:solidFill>
              <a:effectLst/>
              <a:uLnTx/>
              <a:uFillTx/>
              <a:latin typeface="Univers Condensed" panose="020B0506020202050204" pitchFamily="34" charset="0"/>
              <a:ea typeface="+mn-ea"/>
              <a:cs typeface="+mn-cs"/>
            </a:endParaRPr>
          </a:p>
        </p:txBody>
      </p:sp>
    </p:spTree>
    <p:extLst>
      <p:ext uri="{BB962C8B-B14F-4D97-AF65-F5344CB8AC3E}">
        <p14:creationId xmlns:p14="http://schemas.microsoft.com/office/powerpoint/2010/main" val="476946293"/>
      </p:ext>
    </p:extLst>
  </p:cSld>
  <p:clrMapOvr>
    <a:masterClrMapping/>
  </p:clrMapOvr>
</p:sld>
</file>

<file path=ppt/theme/theme1.xml><?xml version="1.0" encoding="utf-8"?>
<a:theme xmlns:a="http://schemas.openxmlformats.org/drawingml/2006/main" name="Empty">
  <a:themeElements>
    <a:clrScheme name="Blueprint">
      <a:dk1>
        <a:srgbClr val="171616"/>
      </a:dk1>
      <a:lt1>
        <a:sysClr val="window" lastClr="FFFFFF"/>
      </a:lt1>
      <a:dk2>
        <a:srgbClr val="153F66"/>
      </a:dk2>
      <a:lt2>
        <a:srgbClr val="E7E6E6"/>
      </a:lt2>
      <a:accent1>
        <a:srgbClr val="2875B5"/>
      </a:accent1>
      <a:accent2>
        <a:srgbClr val="015987"/>
      </a:accent2>
      <a:accent3>
        <a:srgbClr val="96D0F1"/>
      </a:accent3>
      <a:accent4>
        <a:srgbClr val="008B7D"/>
      </a:accent4>
      <a:accent5>
        <a:srgbClr val="854D98"/>
      </a:accent5>
      <a:accent6>
        <a:srgbClr val="A43A57"/>
      </a:accent6>
      <a:hlink>
        <a:srgbClr val="2875B5"/>
      </a:hlink>
      <a:folHlink>
        <a:srgbClr val="854D9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TotalTime>
  <Words>2314</Words>
  <Application>Microsoft Office PowerPoint</Application>
  <PresentationFormat>Widescreen</PresentationFormat>
  <Paragraphs>313</Paragraphs>
  <Slides>17</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Arial</vt:lpstr>
      <vt:lpstr>Arial Narrow</vt:lpstr>
      <vt:lpstr>Calibri</vt:lpstr>
      <vt:lpstr>Calibri (body)</vt:lpstr>
      <vt:lpstr>Corbel</vt:lpstr>
      <vt:lpstr>Courier New</vt:lpstr>
      <vt:lpstr>Lucida Grande</vt:lpstr>
      <vt:lpstr>Roboto</vt:lpstr>
      <vt:lpstr>Roboto Condensed</vt:lpstr>
      <vt:lpstr>Univers Condensed</vt:lpstr>
      <vt:lpstr>Univers Light</vt:lpstr>
      <vt:lpstr>Wingdings</vt:lpstr>
      <vt:lpstr>Empty</vt:lpstr>
      <vt:lpstr>PowerPoint Presentation</vt:lpstr>
      <vt:lpstr>Blue Wellness Rewards</vt:lpstr>
      <vt:lpstr>Blue Wellness Rewards</vt:lpstr>
      <vt:lpstr>2024 Health Improvement Incentives</vt:lpstr>
      <vt:lpstr>2024 Health Improvement Incentives</vt:lpstr>
      <vt:lpstr>Preventive Care Resources</vt:lpstr>
      <vt:lpstr>Patient-Centered Medical Home &amp;  Primary Care First</vt:lpstr>
      <vt:lpstr>PowerPoint Presentation</vt:lpstr>
      <vt:lpstr>2022 Patient-Centered Medical Home &amp; Primary Care First</vt:lpstr>
      <vt:lpstr>Case Management and Social Work</vt:lpstr>
      <vt:lpstr>Nurse24</vt:lpstr>
      <vt:lpstr>Maternity Program</vt:lpstr>
      <vt:lpstr>Maven Health</vt:lpstr>
      <vt:lpstr>Behavioral Health Program </vt:lpstr>
      <vt:lpstr>Bright Heart</vt:lpstr>
      <vt:lpstr>Promoting Health Equity &amp; Resolving Access Barriers</vt:lpstr>
      <vt:lpstr>Community Investment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Dixon, Laurin E</dc:creator>
  <cp:lastModifiedBy>Dixon, Laurin E</cp:lastModifiedBy>
  <cp:revision>2</cp:revision>
  <dcterms:created xsi:type="dcterms:W3CDTF">2023-11-17T14:55:42Z</dcterms:created>
  <dcterms:modified xsi:type="dcterms:W3CDTF">2023-12-10T23:29:59Z</dcterms:modified>
</cp:coreProperties>
</file>