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2"/>
  </p:sldMasterIdLst>
  <p:notesMasterIdLst>
    <p:notesMasterId r:id="rId38"/>
  </p:notesMasterIdLst>
  <p:handoutMasterIdLst>
    <p:handoutMasterId r:id="rId39"/>
  </p:handoutMasterIdLst>
  <p:sldIdLst>
    <p:sldId id="260" r:id="rId3"/>
    <p:sldId id="402" r:id="rId4"/>
    <p:sldId id="391" r:id="rId5"/>
    <p:sldId id="429" r:id="rId6"/>
    <p:sldId id="431" r:id="rId7"/>
    <p:sldId id="442" r:id="rId8"/>
    <p:sldId id="416" r:id="rId9"/>
    <p:sldId id="426" r:id="rId10"/>
    <p:sldId id="445" r:id="rId11"/>
    <p:sldId id="444" r:id="rId12"/>
    <p:sldId id="433" r:id="rId13"/>
    <p:sldId id="434" r:id="rId14"/>
    <p:sldId id="401" r:id="rId15"/>
    <p:sldId id="409" r:id="rId16"/>
    <p:sldId id="441" r:id="rId17"/>
    <p:sldId id="410" r:id="rId18"/>
    <p:sldId id="392" r:id="rId19"/>
    <p:sldId id="373" r:id="rId20"/>
    <p:sldId id="397" r:id="rId21"/>
    <p:sldId id="394" r:id="rId22"/>
    <p:sldId id="310" r:id="rId23"/>
    <p:sldId id="311" r:id="rId24"/>
    <p:sldId id="411" r:id="rId25"/>
    <p:sldId id="424" r:id="rId26"/>
    <p:sldId id="412" r:id="rId27"/>
    <p:sldId id="376" r:id="rId28"/>
    <p:sldId id="422" r:id="rId29"/>
    <p:sldId id="413" r:id="rId30"/>
    <p:sldId id="418" r:id="rId31"/>
    <p:sldId id="364" r:id="rId32"/>
    <p:sldId id="446" r:id="rId33"/>
    <p:sldId id="447" r:id="rId34"/>
    <p:sldId id="414" r:id="rId35"/>
    <p:sldId id="266" r:id="rId36"/>
    <p:sldId id="420" r:id="rId37"/>
  </p:sldIdLst>
  <p:sldSz cx="9144000" cy="6858000" type="screen4x3"/>
  <p:notesSz cx="6858000" cy="9144000"/>
  <p:embeddedFontLst>
    <p:embeddedFont>
      <p:font typeface="Lucida Sans" panose="020B060203050402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Times" panose="02020603050405020304" pitchFamily="18" charset="0"/>
      <p:regular r:id="rId46"/>
      <p:bold r:id="rId47"/>
      <p:italic r:id="rId48"/>
      <p:boldItalic r:id="rId49"/>
    </p:embeddedFont>
    <p:embeddedFont>
      <p:font typeface="MS PGothic" panose="020B0600070205080204" pitchFamily="34" charset="-128"/>
      <p:regular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7">
          <p15:clr>
            <a:srgbClr val="A4A3A4"/>
          </p15:clr>
        </p15:guide>
        <p15:guide id="2" orient="horz" pos="2579">
          <p15:clr>
            <a:srgbClr val="A4A3A4"/>
          </p15:clr>
        </p15:guide>
        <p15:guide id="3" orient="horz" pos="1763">
          <p15:clr>
            <a:srgbClr val="A4A3A4"/>
          </p15:clr>
        </p15:guide>
        <p15:guide id="4" orient="horz" pos="1331">
          <p15:clr>
            <a:srgbClr val="A4A3A4"/>
          </p15:clr>
        </p15:guide>
        <p15:guide id="5" pos="2640">
          <p15:clr>
            <a:srgbClr val="A4A3A4"/>
          </p15:clr>
        </p15:guide>
        <p15:guide id="6" pos="4176">
          <p15:clr>
            <a:srgbClr val="A4A3A4"/>
          </p15:clr>
        </p15:guide>
        <p15:guide id="7" pos="28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Hagan" initials="JH" lastIdx="1" clrIdx="0"/>
  <p:cmAuthor id="1" name="Anna D. Meyer" initials="ADM" lastIdx="150" clrIdx="1">
    <p:extLst>
      <p:ext uri="{19B8F6BF-5375-455C-9EA6-DF929625EA0E}">
        <p15:presenceInfo xmlns:p15="http://schemas.microsoft.com/office/powerpoint/2012/main" userId="S-1-5-21-1014438854-1672741230-9522986-216222" providerId="AD"/>
      </p:ext>
    </p:extLst>
  </p:cmAuthor>
  <p:cmAuthor id="2" name="Jeri N. Carter" initials="JNC" lastIdx="16" clrIdx="2">
    <p:extLst>
      <p:ext uri="{19B8F6BF-5375-455C-9EA6-DF929625EA0E}">
        <p15:presenceInfo xmlns:p15="http://schemas.microsoft.com/office/powerpoint/2012/main" userId="S-1-5-21-1014438854-1672741230-9522986-435200" providerId="AD"/>
      </p:ext>
    </p:extLst>
  </p:cmAuthor>
  <p:cmAuthor id="3" name="Nicole May" initials="NM" lastIdx="1" clrIdx="3">
    <p:extLst>
      <p:ext uri="{19B8F6BF-5375-455C-9EA6-DF929625EA0E}">
        <p15:presenceInfo xmlns:p15="http://schemas.microsoft.com/office/powerpoint/2012/main" userId="S-1-5-21-1014438854-1672741230-9522986-902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E7"/>
    <a:srgbClr val="DF6421"/>
    <a:srgbClr val="F15A22"/>
    <a:srgbClr val="0092D2"/>
    <a:srgbClr val="EC5A4F"/>
    <a:srgbClr val="000000"/>
    <a:srgbClr val="FFC600"/>
    <a:srgbClr val="17C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67" autoAdjust="0"/>
  </p:normalViewPr>
  <p:slideViewPr>
    <p:cSldViewPr>
      <p:cViewPr varScale="1">
        <p:scale>
          <a:sx n="88" d="100"/>
          <a:sy n="88" d="100"/>
        </p:scale>
        <p:origin x="1334" y="53"/>
      </p:cViewPr>
      <p:guideLst>
        <p:guide orient="horz" pos="707"/>
        <p:guide orient="horz" pos="2579"/>
        <p:guide orient="horz" pos="1763"/>
        <p:guide orient="horz" pos="1331"/>
        <p:guide pos="2640"/>
        <p:guide pos="4176"/>
        <p:guide pos="28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602"/>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07A10-5D3D-430E-9A4D-78156CF54905}" type="doc">
      <dgm:prSet loTypeId="urn:microsoft.com/office/officeart/2005/8/layout/cycle4" loCatId="cycle" qsTypeId="urn:microsoft.com/office/officeart/2005/8/quickstyle/simple1" qsCatId="simple" csTypeId="urn:microsoft.com/office/officeart/2005/8/colors/accent2_2" csCatId="accent2" phldr="1"/>
      <dgm:spPr/>
      <dgm:t>
        <a:bodyPr/>
        <a:lstStyle/>
        <a:p>
          <a:endParaRPr lang="en-US"/>
        </a:p>
      </dgm:t>
    </dgm:pt>
    <dgm:pt modelId="{6D103D9B-8920-477D-976D-799A1EDD7898}">
      <dgm:prSet phldrT="[Text]"/>
      <dgm:spPr>
        <a:solidFill>
          <a:schemeClr val="accent3"/>
        </a:solidFill>
      </dgm:spPr>
      <dgm:t>
        <a:bodyPr/>
        <a:lstStyle/>
        <a:p>
          <a:r>
            <a:rPr lang="en-US" b="1" smtClean="0">
              <a:latin typeface="Calibri" panose="020F0502020204030204" pitchFamily="34" charset="0"/>
              <a:cs typeface="Calibri" panose="020F0502020204030204" pitchFamily="34" charset="0"/>
            </a:rPr>
            <a:t>Direct-to-</a:t>
          </a:r>
          <a:r>
            <a:rPr lang="en-US" b="1" i="1" smtClean="0">
              <a:latin typeface="Calibri" panose="020F0502020204030204" pitchFamily="34" charset="0"/>
              <a:cs typeface="Calibri" panose="020F0502020204030204" pitchFamily="34" charset="0"/>
            </a:rPr>
            <a:t>Provider </a:t>
          </a:r>
          <a:r>
            <a:rPr lang="en-US" b="1" smtClean="0">
              <a:latin typeface="Calibri" panose="020F0502020204030204" pitchFamily="34" charset="0"/>
              <a:cs typeface="Calibri" panose="020F0502020204030204" pitchFamily="34" charset="0"/>
            </a:rPr>
            <a:t>and </a:t>
          </a:r>
          <a:r>
            <a:rPr lang="en-US" b="1" i="1" smtClean="0">
              <a:latin typeface="Calibri" panose="020F0502020204030204" pitchFamily="34" charset="0"/>
              <a:cs typeface="Calibri" panose="020F0502020204030204" pitchFamily="34" charset="0"/>
            </a:rPr>
            <a:t>Care Coordination</a:t>
          </a:r>
          <a:endParaRPr lang="en-US" b="1" i="1" dirty="0">
            <a:latin typeface="Calibri" panose="020F0502020204030204" pitchFamily="34" charset="0"/>
            <a:cs typeface="Calibri" panose="020F0502020204030204" pitchFamily="34" charset="0"/>
          </a:endParaRPr>
        </a:p>
      </dgm:t>
    </dgm:pt>
    <dgm:pt modelId="{F939EAFB-ADFB-4D6B-8418-3D2E0A8DF27D}" type="parTrans" cxnId="{034E80E5-373D-4AC7-8CF0-0DBF30AFDC5C}">
      <dgm:prSet/>
      <dgm:spPr/>
      <dgm:t>
        <a:bodyPr/>
        <a:lstStyle/>
        <a:p>
          <a:endParaRPr lang="en-US">
            <a:latin typeface="Calibri" panose="020F0502020204030204" pitchFamily="34" charset="0"/>
            <a:cs typeface="Calibri" panose="020F0502020204030204" pitchFamily="34" charset="0"/>
          </a:endParaRPr>
        </a:p>
      </dgm:t>
    </dgm:pt>
    <dgm:pt modelId="{71D38BC0-FF2D-4F78-91B6-9DBC94356710}" type="sibTrans" cxnId="{034E80E5-373D-4AC7-8CF0-0DBF30AFDC5C}">
      <dgm:prSet/>
      <dgm:spPr/>
      <dgm:t>
        <a:bodyPr/>
        <a:lstStyle/>
        <a:p>
          <a:endParaRPr lang="en-US">
            <a:latin typeface="Calibri" panose="020F0502020204030204" pitchFamily="34" charset="0"/>
            <a:cs typeface="Calibri" panose="020F0502020204030204" pitchFamily="34" charset="0"/>
          </a:endParaRPr>
        </a:p>
      </dgm:t>
    </dgm:pt>
    <dgm:pt modelId="{41BE9AE5-D8DD-4EB0-8D4F-7CE5CCAF3A11}">
      <dgm:prSet phldrT="[Text]"/>
      <dgm:spPr>
        <a:solidFill>
          <a:schemeClr val="accent3"/>
        </a:solidFill>
      </dgm:spPr>
      <dgm:t>
        <a:bodyPr/>
        <a:lstStyle/>
        <a:p>
          <a:r>
            <a:rPr lang="en-US" b="1" smtClean="0">
              <a:latin typeface="Calibri" panose="020F0502020204030204" pitchFamily="34" charset="0"/>
              <a:cs typeface="Calibri" panose="020F0502020204030204" pitchFamily="34" charset="0"/>
            </a:rPr>
            <a:t>Traditional Direct-to-</a:t>
          </a:r>
          <a:r>
            <a:rPr lang="en-US" b="1" i="1" smtClean="0">
              <a:latin typeface="Calibri" panose="020F0502020204030204" pitchFamily="34" charset="0"/>
              <a:cs typeface="Calibri" panose="020F0502020204030204" pitchFamily="34" charset="0"/>
            </a:rPr>
            <a:t>Consumer</a:t>
          </a:r>
          <a:r>
            <a:rPr lang="en-US" b="1" smtClean="0">
              <a:latin typeface="Calibri" panose="020F0502020204030204" pitchFamily="34" charset="0"/>
              <a:cs typeface="Calibri" panose="020F0502020204030204" pitchFamily="34" charset="0"/>
            </a:rPr>
            <a:t>      </a:t>
          </a:r>
          <a:endParaRPr lang="en-US" b="1" dirty="0" smtClean="0">
            <a:latin typeface="Calibri" panose="020F0502020204030204" pitchFamily="34" charset="0"/>
            <a:cs typeface="Calibri" panose="020F0502020204030204" pitchFamily="34" charset="0"/>
          </a:endParaRPr>
        </a:p>
      </dgm:t>
    </dgm:pt>
    <dgm:pt modelId="{9A846D54-041F-48B0-A3AD-1CDB141083D8}" type="parTrans" cxnId="{A2A1CC3E-3BD5-4716-940E-CF94C2396387}">
      <dgm:prSet/>
      <dgm:spPr/>
      <dgm:t>
        <a:bodyPr/>
        <a:lstStyle/>
        <a:p>
          <a:endParaRPr lang="en-US">
            <a:latin typeface="Calibri" panose="020F0502020204030204" pitchFamily="34" charset="0"/>
            <a:cs typeface="Calibri" panose="020F0502020204030204" pitchFamily="34" charset="0"/>
          </a:endParaRPr>
        </a:p>
      </dgm:t>
    </dgm:pt>
    <dgm:pt modelId="{9879DF61-BF73-4E20-85D1-BEFC17F01A36}" type="sibTrans" cxnId="{A2A1CC3E-3BD5-4716-940E-CF94C2396387}">
      <dgm:prSet/>
      <dgm:spPr/>
      <dgm:t>
        <a:bodyPr/>
        <a:lstStyle/>
        <a:p>
          <a:endParaRPr lang="en-US">
            <a:latin typeface="Calibri" panose="020F0502020204030204" pitchFamily="34" charset="0"/>
            <a:cs typeface="Calibri" panose="020F0502020204030204" pitchFamily="34" charset="0"/>
          </a:endParaRPr>
        </a:p>
      </dgm:t>
    </dgm:pt>
    <dgm:pt modelId="{39CDB3A4-A299-4A50-AAA7-AC8D2BEC61F4}">
      <dgm:prSet phldrT="[Text]" custT="1"/>
      <dgm:spPr/>
      <dgm:t>
        <a:bodyPr/>
        <a:lstStyle/>
        <a:p>
          <a:pPr algn="l"/>
          <a:endParaRPr lang="en-US" sz="1400" dirty="0">
            <a:solidFill>
              <a:srgbClr val="000000"/>
            </a:solidFill>
            <a:latin typeface="Calibri" panose="020F0502020204030204" pitchFamily="34" charset="0"/>
            <a:cs typeface="Calibri" panose="020F0502020204030204" pitchFamily="34" charset="0"/>
          </a:endParaRPr>
        </a:p>
      </dgm:t>
    </dgm:pt>
    <dgm:pt modelId="{BC924D6E-55A9-434B-88B7-D887A29AB87E}" type="parTrans" cxnId="{D9297842-21A2-4192-A6AE-B1762760F1DA}">
      <dgm:prSet/>
      <dgm:spPr/>
      <dgm:t>
        <a:bodyPr/>
        <a:lstStyle/>
        <a:p>
          <a:endParaRPr lang="en-US">
            <a:latin typeface="Calibri" panose="020F0502020204030204" pitchFamily="34" charset="0"/>
            <a:cs typeface="Calibri" panose="020F0502020204030204" pitchFamily="34" charset="0"/>
          </a:endParaRPr>
        </a:p>
      </dgm:t>
    </dgm:pt>
    <dgm:pt modelId="{109C90BD-B392-45E9-96CD-CDB57A048C93}" type="sibTrans" cxnId="{D9297842-21A2-4192-A6AE-B1762760F1DA}">
      <dgm:prSet/>
      <dgm:spPr/>
      <dgm:t>
        <a:bodyPr/>
        <a:lstStyle/>
        <a:p>
          <a:endParaRPr lang="en-US">
            <a:latin typeface="Calibri" panose="020F0502020204030204" pitchFamily="34" charset="0"/>
            <a:cs typeface="Calibri" panose="020F0502020204030204" pitchFamily="34" charset="0"/>
          </a:endParaRPr>
        </a:p>
      </dgm:t>
    </dgm:pt>
    <dgm:pt modelId="{BD0ACF35-4C73-492F-8CD3-8283DB85C5C2}">
      <dgm:prSet phldrT="[Text]"/>
      <dgm:spPr>
        <a:solidFill>
          <a:schemeClr val="accent3"/>
        </a:solidFill>
      </dgm:spPr>
      <dgm:t>
        <a:bodyPr/>
        <a:lstStyle/>
        <a:p>
          <a:r>
            <a:rPr lang="en-US" b="1" smtClean="0">
              <a:latin typeface="Calibri" panose="020F0502020204030204" pitchFamily="34" charset="0"/>
              <a:cs typeface="Calibri" panose="020F0502020204030204" pitchFamily="34" charset="0"/>
            </a:rPr>
            <a:t>Targeted Direct-to-</a:t>
          </a:r>
          <a:r>
            <a:rPr lang="en-US" b="1" i="1" smtClean="0">
              <a:latin typeface="Calibri" panose="020F0502020204030204" pitchFamily="34" charset="0"/>
              <a:cs typeface="Calibri" panose="020F0502020204030204" pitchFamily="34" charset="0"/>
            </a:rPr>
            <a:t>Consumer</a:t>
          </a:r>
          <a:endParaRPr lang="en-US" b="1" i="1" dirty="0">
            <a:latin typeface="Calibri" panose="020F0502020204030204" pitchFamily="34" charset="0"/>
            <a:cs typeface="Calibri" panose="020F0502020204030204" pitchFamily="34" charset="0"/>
          </a:endParaRPr>
        </a:p>
      </dgm:t>
    </dgm:pt>
    <dgm:pt modelId="{02AF3025-3349-4EAD-B9D3-2CF1D9829343}" type="parTrans" cxnId="{E7C566CC-F9BC-4FDB-B4F6-CEB8EBFDBA45}">
      <dgm:prSet/>
      <dgm:spPr/>
      <dgm:t>
        <a:bodyPr/>
        <a:lstStyle/>
        <a:p>
          <a:endParaRPr lang="en-US">
            <a:latin typeface="Calibri" panose="020F0502020204030204" pitchFamily="34" charset="0"/>
            <a:cs typeface="Calibri" panose="020F0502020204030204" pitchFamily="34" charset="0"/>
          </a:endParaRPr>
        </a:p>
      </dgm:t>
    </dgm:pt>
    <dgm:pt modelId="{BC28150D-7A3D-4748-A7EF-8147D118EED6}" type="sibTrans" cxnId="{E7C566CC-F9BC-4FDB-B4F6-CEB8EBFDBA45}">
      <dgm:prSet/>
      <dgm:spPr/>
      <dgm:t>
        <a:bodyPr/>
        <a:lstStyle/>
        <a:p>
          <a:endParaRPr lang="en-US">
            <a:latin typeface="Calibri" panose="020F0502020204030204" pitchFamily="34" charset="0"/>
            <a:cs typeface="Calibri" panose="020F0502020204030204" pitchFamily="34" charset="0"/>
          </a:endParaRPr>
        </a:p>
      </dgm:t>
    </dgm:pt>
    <dgm:pt modelId="{3260EA49-F6D2-4B25-8040-20A8B3726573}">
      <dgm:prSet phldrT="[Text]" custT="1"/>
      <dgm:spPr/>
      <dgm:t>
        <a:bodyPr/>
        <a:lstStyle/>
        <a:p>
          <a:pPr algn="r"/>
          <a:endParaRPr lang="en-US" sz="1400" dirty="0">
            <a:solidFill>
              <a:srgbClr val="000000"/>
            </a:solidFill>
            <a:latin typeface="Calibri" panose="020F0502020204030204" pitchFamily="34" charset="0"/>
            <a:cs typeface="Calibri" panose="020F0502020204030204" pitchFamily="34" charset="0"/>
          </a:endParaRPr>
        </a:p>
      </dgm:t>
    </dgm:pt>
    <dgm:pt modelId="{7E84E3E3-4C34-428C-92E5-F1D35E87CC2B}" type="parTrans" cxnId="{AEB1F619-E582-4498-B218-F2A006B3DDCA}">
      <dgm:prSet/>
      <dgm:spPr/>
      <dgm:t>
        <a:bodyPr/>
        <a:lstStyle/>
        <a:p>
          <a:endParaRPr lang="en-US">
            <a:latin typeface="Calibri" panose="020F0502020204030204" pitchFamily="34" charset="0"/>
            <a:cs typeface="Calibri" panose="020F0502020204030204" pitchFamily="34" charset="0"/>
          </a:endParaRPr>
        </a:p>
      </dgm:t>
    </dgm:pt>
    <dgm:pt modelId="{FF85373C-F6C9-471C-8904-5CBDC9E7ACFA}" type="sibTrans" cxnId="{AEB1F619-E582-4498-B218-F2A006B3DDCA}">
      <dgm:prSet/>
      <dgm:spPr/>
      <dgm:t>
        <a:bodyPr/>
        <a:lstStyle/>
        <a:p>
          <a:endParaRPr lang="en-US">
            <a:latin typeface="Calibri" panose="020F0502020204030204" pitchFamily="34" charset="0"/>
            <a:cs typeface="Calibri" panose="020F0502020204030204" pitchFamily="34" charset="0"/>
          </a:endParaRPr>
        </a:p>
      </dgm:t>
    </dgm:pt>
    <dgm:pt modelId="{D62B0E43-2558-4CD0-BB91-8B6440B100B6}">
      <dgm:prSet phldrT="[Text]"/>
      <dgm:spPr>
        <a:solidFill>
          <a:schemeClr val="accent3"/>
        </a:solidFill>
      </dgm:spPr>
      <dgm:t>
        <a:bodyPr/>
        <a:lstStyle/>
        <a:p>
          <a:r>
            <a:rPr lang="en-US" b="1" i="1" dirty="0" smtClean="0">
              <a:latin typeface="Calibri" panose="020F0502020204030204" pitchFamily="34" charset="0"/>
              <a:cs typeface="Calibri" panose="020F0502020204030204" pitchFamily="34" charset="0"/>
            </a:rPr>
            <a:t>Provider</a:t>
          </a:r>
          <a:r>
            <a:rPr lang="en-US" b="1" dirty="0" smtClean="0">
              <a:latin typeface="Calibri" panose="020F0502020204030204" pitchFamily="34" charset="0"/>
              <a:cs typeface="Calibri" panose="020F0502020204030204" pitchFamily="34" charset="0"/>
            </a:rPr>
            <a:t> </a:t>
          </a:r>
        </a:p>
        <a:p>
          <a:r>
            <a:rPr lang="en-US" b="1" dirty="0" smtClean="0">
              <a:latin typeface="Calibri" panose="020F0502020204030204" pitchFamily="34" charset="0"/>
              <a:cs typeface="Calibri" panose="020F0502020204030204" pitchFamily="34" charset="0"/>
            </a:rPr>
            <a:t>E-Consult</a:t>
          </a:r>
          <a:endParaRPr lang="en-US" b="1" dirty="0">
            <a:latin typeface="Calibri" panose="020F0502020204030204" pitchFamily="34" charset="0"/>
            <a:cs typeface="Calibri" panose="020F0502020204030204" pitchFamily="34" charset="0"/>
          </a:endParaRPr>
        </a:p>
      </dgm:t>
    </dgm:pt>
    <dgm:pt modelId="{0B32E2D2-D9B4-445E-AC69-80E297FD0633}" type="parTrans" cxnId="{C6FA8186-D4F9-4D15-BF70-6807A7681EB6}">
      <dgm:prSet/>
      <dgm:spPr/>
      <dgm:t>
        <a:bodyPr/>
        <a:lstStyle/>
        <a:p>
          <a:endParaRPr lang="en-US">
            <a:latin typeface="Calibri" panose="020F0502020204030204" pitchFamily="34" charset="0"/>
            <a:cs typeface="Calibri" panose="020F0502020204030204" pitchFamily="34" charset="0"/>
          </a:endParaRPr>
        </a:p>
      </dgm:t>
    </dgm:pt>
    <dgm:pt modelId="{0667DBCD-FEA4-4BDB-8BE0-D0B12CEB1F6E}" type="sibTrans" cxnId="{C6FA8186-D4F9-4D15-BF70-6807A7681EB6}">
      <dgm:prSet/>
      <dgm:spPr/>
      <dgm:t>
        <a:bodyPr/>
        <a:lstStyle/>
        <a:p>
          <a:endParaRPr lang="en-US">
            <a:latin typeface="Calibri" panose="020F0502020204030204" pitchFamily="34" charset="0"/>
            <a:cs typeface="Calibri" panose="020F0502020204030204" pitchFamily="34" charset="0"/>
          </a:endParaRPr>
        </a:p>
      </dgm:t>
    </dgm:pt>
    <dgm:pt modelId="{4698C396-8CD8-4602-9F2A-A24E725F206C}">
      <dgm:prSet phldrT="[Text]" custT="1"/>
      <dgm:spPr/>
      <dgm:t>
        <a:bodyPr/>
        <a:lstStyle/>
        <a:p>
          <a:endParaRPr lang="en-US" sz="1400" dirty="0">
            <a:solidFill>
              <a:srgbClr val="000000"/>
            </a:solidFill>
            <a:latin typeface="Calibri" panose="020F0502020204030204" pitchFamily="34" charset="0"/>
            <a:cs typeface="Calibri" panose="020F0502020204030204" pitchFamily="34" charset="0"/>
          </a:endParaRPr>
        </a:p>
      </dgm:t>
    </dgm:pt>
    <dgm:pt modelId="{33F3D7B5-4F22-460A-BDDE-A85C9325E9DF}" type="parTrans" cxnId="{970356EF-7DCA-4203-A2BB-5E2FAABD9879}">
      <dgm:prSet/>
      <dgm:spPr/>
      <dgm:t>
        <a:bodyPr/>
        <a:lstStyle/>
        <a:p>
          <a:endParaRPr lang="en-US">
            <a:latin typeface="Calibri" panose="020F0502020204030204" pitchFamily="34" charset="0"/>
            <a:cs typeface="Calibri" panose="020F0502020204030204" pitchFamily="34" charset="0"/>
          </a:endParaRPr>
        </a:p>
      </dgm:t>
    </dgm:pt>
    <dgm:pt modelId="{54C27411-08DF-49FB-A231-7EFFFA2A3233}" type="sibTrans" cxnId="{970356EF-7DCA-4203-A2BB-5E2FAABD9879}">
      <dgm:prSet/>
      <dgm:spPr/>
      <dgm:t>
        <a:bodyPr/>
        <a:lstStyle/>
        <a:p>
          <a:endParaRPr lang="en-US">
            <a:latin typeface="Calibri" panose="020F0502020204030204" pitchFamily="34" charset="0"/>
            <a:cs typeface="Calibri" panose="020F0502020204030204" pitchFamily="34" charset="0"/>
          </a:endParaRPr>
        </a:p>
      </dgm:t>
    </dgm:pt>
    <dgm:pt modelId="{65032ADA-102A-48F1-96D0-CE6F8872C89F}">
      <dgm:prSet phldrT="[Text]" custT="1"/>
      <dgm:spPr/>
      <dgm:t>
        <a:bodyPr/>
        <a:lstStyle/>
        <a:p>
          <a:endParaRPr lang="en-US" sz="1400" b="1" dirty="0">
            <a:solidFill>
              <a:srgbClr val="000000"/>
            </a:solidFill>
            <a:latin typeface="Calibri" panose="020F0502020204030204" pitchFamily="34" charset="0"/>
            <a:cs typeface="Calibri" panose="020F0502020204030204" pitchFamily="34" charset="0"/>
          </a:endParaRPr>
        </a:p>
      </dgm:t>
    </dgm:pt>
    <dgm:pt modelId="{D71649C3-0B0E-42D8-851E-06AA4605AF0B}" type="parTrans" cxnId="{65D4B191-B6BD-4D4F-A4EA-754838D5FEB9}">
      <dgm:prSet/>
      <dgm:spPr/>
      <dgm:t>
        <a:bodyPr/>
        <a:lstStyle/>
        <a:p>
          <a:endParaRPr lang="en-US"/>
        </a:p>
      </dgm:t>
    </dgm:pt>
    <dgm:pt modelId="{BF17A213-419F-4B40-97CE-48FC7A030E25}" type="sibTrans" cxnId="{65D4B191-B6BD-4D4F-A4EA-754838D5FEB9}">
      <dgm:prSet/>
      <dgm:spPr/>
      <dgm:t>
        <a:bodyPr/>
        <a:lstStyle/>
        <a:p>
          <a:endParaRPr lang="en-US"/>
        </a:p>
      </dgm:t>
    </dgm:pt>
    <dgm:pt modelId="{4C4EBDCA-C8B5-4955-B95E-228CB32DC309}" type="pres">
      <dgm:prSet presAssocID="{D3707A10-5D3D-430E-9A4D-78156CF54905}" presName="cycleMatrixDiagram" presStyleCnt="0">
        <dgm:presLayoutVars>
          <dgm:chMax val="1"/>
          <dgm:dir/>
          <dgm:animLvl val="lvl"/>
          <dgm:resizeHandles val="exact"/>
        </dgm:presLayoutVars>
      </dgm:prSet>
      <dgm:spPr/>
      <dgm:t>
        <a:bodyPr/>
        <a:lstStyle/>
        <a:p>
          <a:endParaRPr lang="en-US"/>
        </a:p>
      </dgm:t>
    </dgm:pt>
    <dgm:pt modelId="{E671ADDF-1DBF-4A64-8DA0-116E8B7A6B09}" type="pres">
      <dgm:prSet presAssocID="{D3707A10-5D3D-430E-9A4D-78156CF54905}" presName="children" presStyleCnt="0"/>
      <dgm:spPr/>
      <dgm:t>
        <a:bodyPr/>
        <a:lstStyle/>
        <a:p>
          <a:endParaRPr lang="en-US"/>
        </a:p>
      </dgm:t>
    </dgm:pt>
    <dgm:pt modelId="{3389090D-EEDD-4B72-BD51-8978485B04F0}" type="pres">
      <dgm:prSet presAssocID="{D3707A10-5D3D-430E-9A4D-78156CF54905}" presName="child1group" presStyleCnt="0"/>
      <dgm:spPr/>
      <dgm:t>
        <a:bodyPr/>
        <a:lstStyle/>
        <a:p>
          <a:endParaRPr lang="en-US"/>
        </a:p>
      </dgm:t>
    </dgm:pt>
    <dgm:pt modelId="{8DD668D6-A342-4211-A480-A82A3D6B183E}" type="pres">
      <dgm:prSet presAssocID="{D3707A10-5D3D-430E-9A4D-78156CF54905}" presName="child1" presStyleLbl="bgAcc1" presStyleIdx="0" presStyleCnt="4" custScaleX="189474" custScaleY="138321" custLinFactNeighborX="-15287" custLinFactNeighborY="26804"/>
      <dgm:spPr/>
      <dgm:t>
        <a:bodyPr/>
        <a:lstStyle/>
        <a:p>
          <a:endParaRPr lang="en-US"/>
        </a:p>
      </dgm:t>
    </dgm:pt>
    <dgm:pt modelId="{D3B5244A-1526-43BC-BECB-ED3D8BC5D415}" type="pres">
      <dgm:prSet presAssocID="{D3707A10-5D3D-430E-9A4D-78156CF54905}" presName="child1Text" presStyleLbl="bgAcc1" presStyleIdx="0" presStyleCnt="4">
        <dgm:presLayoutVars>
          <dgm:bulletEnabled val="1"/>
        </dgm:presLayoutVars>
      </dgm:prSet>
      <dgm:spPr/>
      <dgm:t>
        <a:bodyPr/>
        <a:lstStyle/>
        <a:p>
          <a:endParaRPr lang="en-US"/>
        </a:p>
      </dgm:t>
    </dgm:pt>
    <dgm:pt modelId="{C99BAE0F-7C7D-4E0D-9774-3265D17A8D7F}" type="pres">
      <dgm:prSet presAssocID="{D3707A10-5D3D-430E-9A4D-78156CF54905}" presName="child2group" presStyleCnt="0"/>
      <dgm:spPr/>
      <dgm:t>
        <a:bodyPr/>
        <a:lstStyle/>
        <a:p>
          <a:endParaRPr lang="en-US"/>
        </a:p>
      </dgm:t>
    </dgm:pt>
    <dgm:pt modelId="{915BD314-93E0-496B-B0DD-10DEBD6EB91E}" type="pres">
      <dgm:prSet presAssocID="{D3707A10-5D3D-430E-9A4D-78156CF54905}" presName="child2" presStyleLbl="bgAcc1" presStyleIdx="1" presStyleCnt="4" custScaleX="189474" custScaleY="138321" custLinFactNeighborX="14561" custLinFactNeighborY="25885"/>
      <dgm:spPr/>
      <dgm:t>
        <a:bodyPr/>
        <a:lstStyle/>
        <a:p>
          <a:endParaRPr lang="en-US"/>
        </a:p>
      </dgm:t>
    </dgm:pt>
    <dgm:pt modelId="{727AAA29-3E74-4638-A074-211B7770C518}" type="pres">
      <dgm:prSet presAssocID="{D3707A10-5D3D-430E-9A4D-78156CF54905}" presName="child2Text" presStyleLbl="bgAcc1" presStyleIdx="1" presStyleCnt="4">
        <dgm:presLayoutVars>
          <dgm:bulletEnabled val="1"/>
        </dgm:presLayoutVars>
      </dgm:prSet>
      <dgm:spPr/>
      <dgm:t>
        <a:bodyPr/>
        <a:lstStyle/>
        <a:p>
          <a:endParaRPr lang="en-US"/>
        </a:p>
      </dgm:t>
    </dgm:pt>
    <dgm:pt modelId="{17D52974-CDB3-4D10-A9D0-AD7640DAE89C}" type="pres">
      <dgm:prSet presAssocID="{D3707A10-5D3D-430E-9A4D-78156CF54905}" presName="child3group" presStyleCnt="0"/>
      <dgm:spPr/>
      <dgm:t>
        <a:bodyPr/>
        <a:lstStyle/>
        <a:p>
          <a:endParaRPr lang="en-US"/>
        </a:p>
      </dgm:t>
    </dgm:pt>
    <dgm:pt modelId="{37AAE324-9EA7-469B-9841-A0C9AA5ED53A}" type="pres">
      <dgm:prSet presAssocID="{D3707A10-5D3D-430E-9A4D-78156CF54905}" presName="child3" presStyleLbl="bgAcc1" presStyleIdx="2" presStyleCnt="4" custScaleX="189474" custScaleY="131774" custLinFactNeighborX="14955" custLinFactNeighborY="-23441"/>
      <dgm:spPr/>
      <dgm:t>
        <a:bodyPr/>
        <a:lstStyle/>
        <a:p>
          <a:endParaRPr lang="en-US"/>
        </a:p>
      </dgm:t>
    </dgm:pt>
    <dgm:pt modelId="{C3C5758F-DB28-4EC8-A4D9-BCAC820FAA04}" type="pres">
      <dgm:prSet presAssocID="{D3707A10-5D3D-430E-9A4D-78156CF54905}" presName="child3Text" presStyleLbl="bgAcc1" presStyleIdx="2" presStyleCnt="4">
        <dgm:presLayoutVars>
          <dgm:bulletEnabled val="1"/>
        </dgm:presLayoutVars>
      </dgm:prSet>
      <dgm:spPr/>
      <dgm:t>
        <a:bodyPr/>
        <a:lstStyle/>
        <a:p>
          <a:endParaRPr lang="en-US"/>
        </a:p>
      </dgm:t>
    </dgm:pt>
    <dgm:pt modelId="{48EC7660-A664-4809-8E4B-F357043CE54E}" type="pres">
      <dgm:prSet presAssocID="{D3707A10-5D3D-430E-9A4D-78156CF54905}" presName="child4group" presStyleCnt="0"/>
      <dgm:spPr/>
      <dgm:t>
        <a:bodyPr/>
        <a:lstStyle/>
        <a:p>
          <a:endParaRPr lang="en-US"/>
        </a:p>
      </dgm:t>
    </dgm:pt>
    <dgm:pt modelId="{F3C2A26B-8BB3-47EC-BF73-52C519B0145E}" type="pres">
      <dgm:prSet presAssocID="{D3707A10-5D3D-430E-9A4D-78156CF54905}" presName="child4" presStyleLbl="bgAcc1" presStyleIdx="3" presStyleCnt="4" custScaleX="189474" custScaleY="131774" custLinFactNeighborX="-15287" custLinFactNeighborY="-24356"/>
      <dgm:spPr/>
      <dgm:t>
        <a:bodyPr/>
        <a:lstStyle/>
        <a:p>
          <a:endParaRPr lang="en-US"/>
        </a:p>
      </dgm:t>
    </dgm:pt>
    <dgm:pt modelId="{1343C8E3-8D27-4CAB-B9C5-B1454C4A5361}" type="pres">
      <dgm:prSet presAssocID="{D3707A10-5D3D-430E-9A4D-78156CF54905}" presName="child4Text" presStyleLbl="bgAcc1" presStyleIdx="3" presStyleCnt="4">
        <dgm:presLayoutVars>
          <dgm:bulletEnabled val="1"/>
        </dgm:presLayoutVars>
      </dgm:prSet>
      <dgm:spPr/>
      <dgm:t>
        <a:bodyPr/>
        <a:lstStyle/>
        <a:p>
          <a:endParaRPr lang="en-US"/>
        </a:p>
      </dgm:t>
    </dgm:pt>
    <dgm:pt modelId="{F762C3D2-0AE0-432F-8EFC-06E9DBC1CD81}" type="pres">
      <dgm:prSet presAssocID="{D3707A10-5D3D-430E-9A4D-78156CF54905}" presName="childPlaceholder" presStyleCnt="0"/>
      <dgm:spPr/>
      <dgm:t>
        <a:bodyPr/>
        <a:lstStyle/>
        <a:p>
          <a:endParaRPr lang="en-US"/>
        </a:p>
      </dgm:t>
    </dgm:pt>
    <dgm:pt modelId="{B2979D3A-2442-408E-99B9-EFEB911A997F}" type="pres">
      <dgm:prSet presAssocID="{D3707A10-5D3D-430E-9A4D-78156CF54905}" presName="circle" presStyleCnt="0"/>
      <dgm:spPr/>
      <dgm:t>
        <a:bodyPr/>
        <a:lstStyle/>
        <a:p>
          <a:endParaRPr lang="en-US"/>
        </a:p>
      </dgm:t>
    </dgm:pt>
    <dgm:pt modelId="{E6B8F0E5-4BC5-4752-B402-F5D3EB2EA914}" type="pres">
      <dgm:prSet presAssocID="{D3707A10-5D3D-430E-9A4D-78156CF54905}" presName="quadrant1" presStyleLbl="node1" presStyleIdx="0" presStyleCnt="4">
        <dgm:presLayoutVars>
          <dgm:chMax val="1"/>
          <dgm:bulletEnabled val="1"/>
        </dgm:presLayoutVars>
      </dgm:prSet>
      <dgm:spPr/>
      <dgm:t>
        <a:bodyPr/>
        <a:lstStyle/>
        <a:p>
          <a:endParaRPr lang="en-US"/>
        </a:p>
      </dgm:t>
    </dgm:pt>
    <dgm:pt modelId="{2A3880F5-5FB2-4C48-AA28-FDBFDD3B234C}" type="pres">
      <dgm:prSet presAssocID="{D3707A10-5D3D-430E-9A4D-78156CF54905}" presName="quadrant2" presStyleLbl="node1" presStyleIdx="1" presStyleCnt="4" custLinFactNeighborX="-709">
        <dgm:presLayoutVars>
          <dgm:chMax val="1"/>
          <dgm:bulletEnabled val="1"/>
        </dgm:presLayoutVars>
      </dgm:prSet>
      <dgm:spPr/>
      <dgm:t>
        <a:bodyPr/>
        <a:lstStyle/>
        <a:p>
          <a:endParaRPr lang="en-US"/>
        </a:p>
      </dgm:t>
    </dgm:pt>
    <dgm:pt modelId="{B9B49A67-C22C-4A2B-8A13-4B640DB2D568}" type="pres">
      <dgm:prSet presAssocID="{D3707A10-5D3D-430E-9A4D-78156CF54905}" presName="quadrant3" presStyleLbl="node1" presStyleIdx="2" presStyleCnt="4">
        <dgm:presLayoutVars>
          <dgm:chMax val="1"/>
          <dgm:bulletEnabled val="1"/>
        </dgm:presLayoutVars>
      </dgm:prSet>
      <dgm:spPr/>
      <dgm:t>
        <a:bodyPr/>
        <a:lstStyle/>
        <a:p>
          <a:endParaRPr lang="en-US"/>
        </a:p>
      </dgm:t>
    </dgm:pt>
    <dgm:pt modelId="{74C705F6-7B9F-42ED-BE4E-C4E698C6E2E7}" type="pres">
      <dgm:prSet presAssocID="{D3707A10-5D3D-430E-9A4D-78156CF54905}" presName="quadrant4" presStyleLbl="node1" presStyleIdx="3" presStyleCnt="4">
        <dgm:presLayoutVars>
          <dgm:chMax val="1"/>
          <dgm:bulletEnabled val="1"/>
        </dgm:presLayoutVars>
      </dgm:prSet>
      <dgm:spPr/>
      <dgm:t>
        <a:bodyPr/>
        <a:lstStyle/>
        <a:p>
          <a:endParaRPr lang="en-US"/>
        </a:p>
      </dgm:t>
    </dgm:pt>
    <dgm:pt modelId="{85547DCB-8729-4E33-AFAA-0F24406C9F0F}" type="pres">
      <dgm:prSet presAssocID="{D3707A10-5D3D-430E-9A4D-78156CF54905}" presName="quadrantPlaceholder" presStyleCnt="0"/>
      <dgm:spPr/>
      <dgm:t>
        <a:bodyPr/>
        <a:lstStyle/>
        <a:p>
          <a:endParaRPr lang="en-US"/>
        </a:p>
      </dgm:t>
    </dgm:pt>
    <dgm:pt modelId="{211DCC78-3E92-47A8-BB55-0EC6744BD00C}" type="pres">
      <dgm:prSet presAssocID="{D3707A10-5D3D-430E-9A4D-78156CF54905}" presName="center1" presStyleLbl="fgShp" presStyleIdx="0" presStyleCnt="2"/>
      <dgm:spPr>
        <a:solidFill>
          <a:schemeClr val="accent4"/>
        </a:solidFill>
      </dgm:spPr>
      <dgm:t>
        <a:bodyPr/>
        <a:lstStyle/>
        <a:p>
          <a:endParaRPr lang="en-US"/>
        </a:p>
      </dgm:t>
    </dgm:pt>
    <dgm:pt modelId="{D1C2E9F4-687F-4EF9-8F5C-A6FB895D0706}" type="pres">
      <dgm:prSet presAssocID="{D3707A10-5D3D-430E-9A4D-78156CF54905}" presName="center2" presStyleLbl="fgShp" presStyleIdx="1" presStyleCnt="2"/>
      <dgm:spPr>
        <a:solidFill>
          <a:schemeClr val="accent4"/>
        </a:solidFill>
      </dgm:spPr>
      <dgm:t>
        <a:bodyPr/>
        <a:lstStyle/>
        <a:p>
          <a:endParaRPr lang="en-US"/>
        </a:p>
      </dgm:t>
    </dgm:pt>
  </dgm:ptLst>
  <dgm:cxnLst>
    <dgm:cxn modelId="{3E7C718F-0628-46F8-9438-6A02F6214C6C}" type="presOf" srcId="{D3707A10-5D3D-430E-9A4D-78156CF54905}" destId="{4C4EBDCA-C8B5-4955-B95E-228CB32DC309}" srcOrd="0" destOrd="0" presId="urn:microsoft.com/office/officeart/2005/8/layout/cycle4"/>
    <dgm:cxn modelId="{65D4B191-B6BD-4D4F-A4EA-754838D5FEB9}" srcId="{6D103D9B-8920-477D-976D-799A1EDD7898}" destId="{65032ADA-102A-48F1-96D0-CE6F8872C89F}" srcOrd="0" destOrd="0" parTransId="{D71649C3-0B0E-42D8-851E-06AA4605AF0B}" sibTransId="{BF17A213-419F-4B40-97CE-48FC7A030E25}"/>
    <dgm:cxn modelId="{9E32D9A8-D151-4CAA-A2B0-3C3BA1F9A455}" type="presOf" srcId="{6D103D9B-8920-477D-976D-799A1EDD7898}" destId="{E6B8F0E5-4BC5-4752-B402-F5D3EB2EA914}" srcOrd="0" destOrd="0" presId="urn:microsoft.com/office/officeart/2005/8/layout/cycle4"/>
    <dgm:cxn modelId="{034E80E5-373D-4AC7-8CF0-0DBF30AFDC5C}" srcId="{D3707A10-5D3D-430E-9A4D-78156CF54905}" destId="{6D103D9B-8920-477D-976D-799A1EDD7898}" srcOrd="0" destOrd="0" parTransId="{F939EAFB-ADFB-4D6B-8418-3D2E0A8DF27D}" sibTransId="{71D38BC0-FF2D-4F78-91B6-9DBC94356710}"/>
    <dgm:cxn modelId="{7AA857B6-76FB-46A7-91E3-2B72F5D4BEA2}" type="presOf" srcId="{39CDB3A4-A299-4A50-AAA7-AC8D2BEC61F4}" destId="{727AAA29-3E74-4638-A074-211B7770C518}" srcOrd="1" destOrd="0" presId="urn:microsoft.com/office/officeart/2005/8/layout/cycle4"/>
    <dgm:cxn modelId="{AEB1F619-E582-4498-B218-F2A006B3DDCA}" srcId="{BD0ACF35-4C73-492F-8CD3-8283DB85C5C2}" destId="{3260EA49-F6D2-4B25-8040-20A8B3726573}" srcOrd="0" destOrd="0" parTransId="{7E84E3E3-4C34-428C-92E5-F1D35E87CC2B}" sibTransId="{FF85373C-F6C9-471C-8904-5CBDC9E7ACFA}"/>
    <dgm:cxn modelId="{E7C566CC-F9BC-4FDB-B4F6-CEB8EBFDBA45}" srcId="{D3707A10-5D3D-430E-9A4D-78156CF54905}" destId="{BD0ACF35-4C73-492F-8CD3-8283DB85C5C2}" srcOrd="2" destOrd="0" parTransId="{02AF3025-3349-4EAD-B9D3-2CF1D9829343}" sibTransId="{BC28150D-7A3D-4748-A7EF-8147D118EED6}"/>
    <dgm:cxn modelId="{D9297842-21A2-4192-A6AE-B1762760F1DA}" srcId="{41BE9AE5-D8DD-4EB0-8D4F-7CE5CCAF3A11}" destId="{39CDB3A4-A299-4A50-AAA7-AC8D2BEC61F4}" srcOrd="0" destOrd="0" parTransId="{BC924D6E-55A9-434B-88B7-D887A29AB87E}" sibTransId="{109C90BD-B392-45E9-96CD-CDB57A048C93}"/>
    <dgm:cxn modelId="{C0EEB9C7-9FA4-44D6-A684-38EF449B60F0}" type="presOf" srcId="{3260EA49-F6D2-4B25-8040-20A8B3726573}" destId="{37AAE324-9EA7-469B-9841-A0C9AA5ED53A}" srcOrd="0" destOrd="0" presId="urn:microsoft.com/office/officeart/2005/8/layout/cycle4"/>
    <dgm:cxn modelId="{05E51ABA-3FEB-4E63-B28D-A3A66673BB79}" type="presOf" srcId="{3260EA49-F6D2-4B25-8040-20A8B3726573}" destId="{C3C5758F-DB28-4EC8-A4D9-BCAC820FAA04}" srcOrd="1" destOrd="0" presId="urn:microsoft.com/office/officeart/2005/8/layout/cycle4"/>
    <dgm:cxn modelId="{47EB5B5A-D82E-4379-9182-2C565D90ED15}" type="presOf" srcId="{65032ADA-102A-48F1-96D0-CE6F8872C89F}" destId="{D3B5244A-1526-43BC-BECB-ED3D8BC5D415}" srcOrd="1" destOrd="0" presId="urn:microsoft.com/office/officeart/2005/8/layout/cycle4"/>
    <dgm:cxn modelId="{7BE8A99F-72F0-4C5D-A05A-75F6E56D073A}" type="presOf" srcId="{41BE9AE5-D8DD-4EB0-8D4F-7CE5CCAF3A11}" destId="{2A3880F5-5FB2-4C48-AA28-FDBFDD3B234C}" srcOrd="0" destOrd="0" presId="urn:microsoft.com/office/officeart/2005/8/layout/cycle4"/>
    <dgm:cxn modelId="{98889ABA-758C-4D4E-8A59-462C0E1549F7}" type="presOf" srcId="{D62B0E43-2558-4CD0-BB91-8B6440B100B6}" destId="{74C705F6-7B9F-42ED-BE4E-C4E698C6E2E7}" srcOrd="0" destOrd="0" presId="urn:microsoft.com/office/officeart/2005/8/layout/cycle4"/>
    <dgm:cxn modelId="{C6FA8186-D4F9-4D15-BF70-6807A7681EB6}" srcId="{D3707A10-5D3D-430E-9A4D-78156CF54905}" destId="{D62B0E43-2558-4CD0-BB91-8B6440B100B6}" srcOrd="3" destOrd="0" parTransId="{0B32E2D2-D9B4-445E-AC69-80E297FD0633}" sibTransId="{0667DBCD-FEA4-4BDB-8BE0-D0B12CEB1F6E}"/>
    <dgm:cxn modelId="{53B77D53-4851-4B33-935A-F5D4EBF8496F}" type="presOf" srcId="{BD0ACF35-4C73-492F-8CD3-8283DB85C5C2}" destId="{B9B49A67-C22C-4A2B-8A13-4B640DB2D568}" srcOrd="0" destOrd="0" presId="urn:microsoft.com/office/officeart/2005/8/layout/cycle4"/>
    <dgm:cxn modelId="{970356EF-7DCA-4203-A2BB-5E2FAABD9879}" srcId="{D62B0E43-2558-4CD0-BB91-8B6440B100B6}" destId="{4698C396-8CD8-4602-9F2A-A24E725F206C}" srcOrd="0" destOrd="0" parTransId="{33F3D7B5-4F22-460A-BDDE-A85C9325E9DF}" sibTransId="{54C27411-08DF-49FB-A231-7EFFFA2A3233}"/>
    <dgm:cxn modelId="{2290B65E-9CB4-43E1-ACEF-0DEB681C9A77}" type="presOf" srcId="{39CDB3A4-A299-4A50-AAA7-AC8D2BEC61F4}" destId="{915BD314-93E0-496B-B0DD-10DEBD6EB91E}" srcOrd="0" destOrd="0" presId="urn:microsoft.com/office/officeart/2005/8/layout/cycle4"/>
    <dgm:cxn modelId="{A2A1CC3E-3BD5-4716-940E-CF94C2396387}" srcId="{D3707A10-5D3D-430E-9A4D-78156CF54905}" destId="{41BE9AE5-D8DD-4EB0-8D4F-7CE5CCAF3A11}" srcOrd="1" destOrd="0" parTransId="{9A846D54-041F-48B0-A3AD-1CDB141083D8}" sibTransId="{9879DF61-BF73-4E20-85D1-BEFC17F01A36}"/>
    <dgm:cxn modelId="{AC74391D-0335-45FB-9195-F8712E82D6DD}" type="presOf" srcId="{4698C396-8CD8-4602-9F2A-A24E725F206C}" destId="{F3C2A26B-8BB3-47EC-BF73-52C519B0145E}" srcOrd="0" destOrd="0" presId="urn:microsoft.com/office/officeart/2005/8/layout/cycle4"/>
    <dgm:cxn modelId="{54C694D5-E4D1-4C0B-B27A-D7497D6560AA}" type="presOf" srcId="{65032ADA-102A-48F1-96D0-CE6F8872C89F}" destId="{8DD668D6-A342-4211-A480-A82A3D6B183E}" srcOrd="0" destOrd="0" presId="urn:microsoft.com/office/officeart/2005/8/layout/cycle4"/>
    <dgm:cxn modelId="{49658B1A-F95C-4B54-9270-E8950608DC65}" type="presOf" srcId="{4698C396-8CD8-4602-9F2A-A24E725F206C}" destId="{1343C8E3-8D27-4CAB-B9C5-B1454C4A5361}" srcOrd="1" destOrd="0" presId="urn:microsoft.com/office/officeart/2005/8/layout/cycle4"/>
    <dgm:cxn modelId="{AD9D4B88-FB44-45C6-961B-46A421348608}" type="presParOf" srcId="{4C4EBDCA-C8B5-4955-B95E-228CB32DC309}" destId="{E671ADDF-1DBF-4A64-8DA0-116E8B7A6B09}" srcOrd="0" destOrd="0" presId="urn:microsoft.com/office/officeart/2005/8/layout/cycle4"/>
    <dgm:cxn modelId="{2E8456B9-8409-44F0-A265-EBA2B745D351}" type="presParOf" srcId="{E671ADDF-1DBF-4A64-8DA0-116E8B7A6B09}" destId="{3389090D-EEDD-4B72-BD51-8978485B04F0}" srcOrd="0" destOrd="0" presId="urn:microsoft.com/office/officeart/2005/8/layout/cycle4"/>
    <dgm:cxn modelId="{CE3074A6-4175-4945-8CF2-BD48EFAEBF5B}" type="presParOf" srcId="{3389090D-EEDD-4B72-BD51-8978485B04F0}" destId="{8DD668D6-A342-4211-A480-A82A3D6B183E}" srcOrd="0" destOrd="0" presId="urn:microsoft.com/office/officeart/2005/8/layout/cycle4"/>
    <dgm:cxn modelId="{06287BDC-37C2-40ED-A895-00701A3A5790}" type="presParOf" srcId="{3389090D-EEDD-4B72-BD51-8978485B04F0}" destId="{D3B5244A-1526-43BC-BECB-ED3D8BC5D415}" srcOrd="1" destOrd="0" presId="urn:microsoft.com/office/officeart/2005/8/layout/cycle4"/>
    <dgm:cxn modelId="{CC78EDB2-3469-4D10-9624-761795CD3761}" type="presParOf" srcId="{E671ADDF-1DBF-4A64-8DA0-116E8B7A6B09}" destId="{C99BAE0F-7C7D-4E0D-9774-3265D17A8D7F}" srcOrd="1" destOrd="0" presId="urn:microsoft.com/office/officeart/2005/8/layout/cycle4"/>
    <dgm:cxn modelId="{CC9C23F0-C347-4B8E-9CB1-8DEE00E19FE4}" type="presParOf" srcId="{C99BAE0F-7C7D-4E0D-9774-3265D17A8D7F}" destId="{915BD314-93E0-496B-B0DD-10DEBD6EB91E}" srcOrd="0" destOrd="0" presId="urn:microsoft.com/office/officeart/2005/8/layout/cycle4"/>
    <dgm:cxn modelId="{66A5EBD2-E4C7-46C3-9C9D-7DFDF271AC76}" type="presParOf" srcId="{C99BAE0F-7C7D-4E0D-9774-3265D17A8D7F}" destId="{727AAA29-3E74-4638-A074-211B7770C518}" srcOrd="1" destOrd="0" presId="urn:microsoft.com/office/officeart/2005/8/layout/cycle4"/>
    <dgm:cxn modelId="{DC912341-4BCC-4908-97E5-CD58D2E02618}" type="presParOf" srcId="{E671ADDF-1DBF-4A64-8DA0-116E8B7A6B09}" destId="{17D52974-CDB3-4D10-A9D0-AD7640DAE89C}" srcOrd="2" destOrd="0" presId="urn:microsoft.com/office/officeart/2005/8/layout/cycle4"/>
    <dgm:cxn modelId="{EBDC72B6-B43C-4289-B842-B2CBA7B10668}" type="presParOf" srcId="{17D52974-CDB3-4D10-A9D0-AD7640DAE89C}" destId="{37AAE324-9EA7-469B-9841-A0C9AA5ED53A}" srcOrd="0" destOrd="0" presId="urn:microsoft.com/office/officeart/2005/8/layout/cycle4"/>
    <dgm:cxn modelId="{C62C156B-7FA5-40DC-B93B-B750604F7D22}" type="presParOf" srcId="{17D52974-CDB3-4D10-A9D0-AD7640DAE89C}" destId="{C3C5758F-DB28-4EC8-A4D9-BCAC820FAA04}" srcOrd="1" destOrd="0" presId="urn:microsoft.com/office/officeart/2005/8/layout/cycle4"/>
    <dgm:cxn modelId="{03684022-320F-4DC9-8E1E-79D70D0555D4}" type="presParOf" srcId="{E671ADDF-1DBF-4A64-8DA0-116E8B7A6B09}" destId="{48EC7660-A664-4809-8E4B-F357043CE54E}" srcOrd="3" destOrd="0" presId="urn:microsoft.com/office/officeart/2005/8/layout/cycle4"/>
    <dgm:cxn modelId="{45CF11D0-F129-462A-853C-2D59D2B45E65}" type="presParOf" srcId="{48EC7660-A664-4809-8E4B-F357043CE54E}" destId="{F3C2A26B-8BB3-47EC-BF73-52C519B0145E}" srcOrd="0" destOrd="0" presId="urn:microsoft.com/office/officeart/2005/8/layout/cycle4"/>
    <dgm:cxn modelId="{8B196E53-B1C3-49F1-9766-07F42FDBA2D7}" type="presParOf" srcId="{48EC7660-A664-4809-8E4B-F357043CE54E}" destId="{1343C8E3-8D27-4CAB-B9C5-B1454C4A5361}" srcOrd="1" destOrd="0" presId="urn:microsoft.com/office/officeart/2005/8/layout/cycle4"/>
    <dgm:cxn modelId="{B2E0D09D-E4FF-4847-A092-8D172FBEE43F}" type="presParOf" srcId="{E671ADDF-1DBF-4A64-8DA0-116E8B7A6B09}" destId="{F762C3D2-0AE0-432F-8EFC-06E9DBC1CD81}" srcOrd="4" destOrd="0" presId="urn:microsoft.com/office/officeart/2005/8/layout/cycle4"/>
    <dgm:cxn modelId="{B44C21B5-8A47-40B1-A2D1-D695ECD2BDC6}" type="presParOf" srcId="{4C4EBDCA-C8B5-4955-B95E-228CB32DC309}" destId="{B2979D3A-2442-408E-99B9-EFEB911A997F}" srcOrd="1" destOrd="0" presId="urn:microsoft.com/office/officeart/2005/8/layout/cycle4"/>
    <dgm:cxn modelId="{89B91E9B-7DED-469F-8267-EFDCFB31DA6C}" type="presParOf" srcId="{B2979D3A-2442-408E-99B9-EFEB911A997F}" destId="{E6B8F0E5-4BC5-4752-B402-F5D3EB2EA914}" srcOrd="0" destOrd="0" presId="urn:microsoft.com/office/officeart/2005/8/layout/cycle4"/>
    <dgm:cxn modelId="{03A76B50-C3EF-4A71-9F22-04A66E422C82}" type="presParOf" srcId="{B2979D3A-2442-408E-99B9-EFEB911A997F}" destId="{2A3880F5-5FB2-4C48-AA28-FDBFDD3B234C}" srcOrd="1" destOrd="0" presId="urn:microsoft.com/office/officeart/2005/8/layout/cycle4"/>
    <dgm:cxn modelId="{473990D9-7C4D-4D18-B825-407F840FF976}" type="presParOf" srcId="{B2979D3A-2442-408E-99B9-EFEB911A997F}" destId="{B9B49A67-C22C-4A2B-8A13-4B640DB2D568}" srcOrd="2" destOrd="0" presId="urn:microsoft.com/office/officeart/2005/8/layout/cycle4"/>
    <dgm:cxn modelId="{6E7169CC-11F0-4E99-BED4-AF94C0C21067}" type="presParOf" srcId="{B2979D3A-2442-408E-99B9-EFEB911A997F}" destId="{74C705F6-7B9F-42ED-BE4E-C4E698C6E2E7}" srcOrd="3" destOrd="0" presId="urn:microsoft.com/office/officeart/2005/8/layout/cycle4"/>
    <dgm:cxn modelId="{E8CE8BE9-8743-4B7D-AC8A-F1BB826D1FF5}" type="presParOf" srcId="{B2979D3A-2442-408E-99B9-EFEB911A997F}" destId="{85547DCB-8729-4E33-AFAA-0F24406C9F0F}" srcOrd="4" destOrd="0" presId="urn:microsoft.com/office/officeart/2005/8/layout/cycle4"/>
    <dgm:cxn modelId="{62220AF6-BA6F-437E-AE19-F30AF0E9895D}" type="presParOf" srcId="{4C4EBDCA-C8B5-4955-B95E-228CB32DC309}" destId="{211DCC78-3E92-47A8-BB55-0EC6744BD00C}" srcOrd="2" destOrd="0" presId="urn:microsoft.com/office/officeart/2005/8/layout/cycle4"/>
    <dgm:cxn modelId="{8D71485D-5A94-4E04-B175-C492EA746B35}" type="presParOf" srcId="{4C4EBDCA-C8B5-4955-B95E-228CB32DC309}" destId="{D1C2E9F4-687F-4EF9-8F5C-A6FB895D070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6329DB-1F4C-4882-BE8E-0A8595836958}" type="doc">
      <dgm:prSet loTypeId="urn:microsoft.com/office/officeart/2005/8/layout/radial4" loCatId="relationship" qsTypeId="urn:microsoft.com/office/officeart/2005/8/quickstyle/simple2" qsCatId="simple" csTypeId="urn:microsoft.com/office/officeart/2005/8/colors/accent3_2" csCatId="accent3" phldr="1"/>
      <dgm:spPr/>
      <dgm:t>
        <a:bodyPr/>
        <a:lstStyle/>
        <a:p>
          <a:endParaRPr lang="en-US"/>
        </a:p>
      </dgm:t>
    </dgm:pt>
    <dgm:pt modelId="{9CC5DE12-1E0E-48FB-A513-E37A56FF169D}">
      <dgm:prSet phldrT="[Text]" custT="1"/>
      <dgm:spPr/>
      <dgm:t>
        <a:bodyPr/>
        <a:lstStyle/>
        <a:p>
          <a:r>
            <a:rPr lang="en-US" sz="1000" dirty="0" smtClean="0"/>
            <a:t>Social Determinants of Health</a:t>
          </a:r>
          <a:endParaRPr lang="en-US" sz="1000" dirty="0"/>
        </a:p>
      </dgm:t>
    </dgm:pt>
    <dgm:pt modelId="{CDA976CA-4B4A-468C-B52B-3C934C34C4AD}" type="parTrans" cxnId="{2A11809D-82A8-4BC4-87CD-9DC376400678}">
      <dgm:prSet/>
      <dgm:spPr>
        <a:solidFill>
          <a:schemeClr val="accent3">
            <a:lumMod val="20000"/>
            <a:lumOff val="80000"/>
          </a:schemeClr>
        </a:solidFill>
      </dgm:spPr>
      <dgm:t>
        <a:bodyPr/>
        <a:lstStyle/>
        <a:p>
          <a:endParaRPr lang="en-US"/>
        </a:p>
      </dgm:t>
    </dgm:pt>
    <dgm:pt modelId="{B8D64DBA-3407-4D20-A68D-74D949409D2D}" type="sibTrans" cxnId="{2A11809D-82A8-4BC4-87CD-9DC376400678}">
      <dgm:prSet/>
      <dgm:spPr/>
      <dgm:t>
        <a:bodyPr/>
        <a:lstStyle/>
        <a:p>
          <a:endParaRPr lang="en-US"/>
        </a:p>
      </dgm:t>
    </dgm:pt>
    <dgm:pt modelId="{6C26B608-818C-4D45-8B50-4C2D2EB1852A}">
      <dgm:prSet phldrT="[Text]"/>
      <dgm:spPr/>
      <dgm:t>
        <a:bodyPr/>
        <a:lstStyle/>
        <a:p>
          <a:r>
            <a:rPr lang="en-US" dirty="0" smtClean="0"/>
            <a:t>Chronic Conditions</a:t>
          </a:r>
          <a:endParaRPr lang="en-US" dirty="0"/>
        </a:p>
      </dgm:t>
    </dgm:pt>
    <dgm:pt modelId="{8A519F76-30DC-4DDB-9530-D94577E9C19F}" type="parTrans" cxnId="{6150BC3F-C16F-4CCE-856D-4359A5DC4C26}">
      <dgm:prSet/>
      <dgm:spPr>
        <a:solidFill>
          <a:schemeClr val="accent3">
            <a:lumMod val="20000"/>
            <a:lumOff val="80000"/>
          </a:schemeClr>
        </a:solidFill>
      </dgm:spPr>
      <dgm:t>
        <a:bodyPr/>
        <a:lstStyle/>
        <a:p>
          <a:endParaRPr lang="en-US"/>
        </a:p>
      </dgm:t>
    </dgm:pt>
    <dgm:pt modelId="{42DB8D3D-7654-4D07-912A-2C84DC1383D2}" type="sibTrans" cxnId="{6150BC3F-C16F-4CCE-856D-4359A5DC4C26}">
      <dgm:prSet/>
      <dgm:spPr/>
      <dgm:t>
        <a:bodyPr/>
        <a:lstStyle/>
        <a:p>
          <a:endParaRPr lang="en-US"/>
        </a:p>
      </dgm:t>
    </dgm:pt>
    <dgm:pt modelId="{FB8E42E4-38A9-4766-9A57-C5555250CA51}">
      <dgm:prSet phldrT="[Text]"/>
      <dgm:spPr/>
      <dgm:t>
        <a:bodyPr/>
        <a:lstStyle/>
        <a:p>
          <a:r>
            <a:rPr lang="en-US" dirty="0" smtClean="0"/>
            <a:t>Complex Health</a:t>
          </a:r>
          <a:endParaRPr lang="en-US" dirty="0"/>
        </a:p>
      </dgm:t>
    </dgm:pt>
    <dgm:pt modelId="{AD2A6938-D029-4092-BC27-C33B3E7B5708}" type="parTrans" cxnId="{0FD4BDB1-FAAC-494C-9621-E18D830878A5}">
      <dgm:prSet/>
      <dgm:spPr>
        <a:solidFill>
          <a:schemeClr val="accent3">
            <a:lumMod val="20000"/>
            <a:lumOff val="80000"/>
          </a:schemeClr>
        </a:solidFill>
      </dgm:spPr>
      <dgm:t>
        <a:bodyPr/>
        <a:lstStyle/>
        <a:p>
          <a:endParaRPr lang="en-US"/>
        </a:p>
      </dgm:t>
    </dgm:pt>
    <dgm:pt modelId="{AE91123A-F068-47AB-8940-620320458459}" type="sibTrans" cxnId="{0FD4BDB1-FAAC-494C-9621-E18D830878A5}">
      <dgm:prSet/>
      <dgm:spPr/>
      <dgm:t>
        <a:bodyPr/>
        <a:lstStyle/>
        <a:p>
          <a:endParaRPr lang="en-US"/>
        </a:p>
      </dgm:t>
    </dgm:pt>
    <dgm:pt modelId="{6815DDEF-7237-48E7-8EFC-5DA0B033A32F}">
      <dgm:prSet phldrT="[Text]"/>
      <dgm:spPr/>
      <dgm:t>
        <a:bodyPr/>
        <a:lstStyle/>
        <a:p>
          <a:r>
            <a:rPr lang="en-US" dirty="0" smtClean="0"/>
            <a:t>Behavioral Health</a:t>
          </a:r>
          <a:endParaRPr lang="en-US" dirty="0"/>
        </a:p>
      </dgm:t>
    </dgm:pt>
    <dgm:pt modelId="{D72B455B-5DE7-4EA3-81B1-96DC6890E44D}" type="parTrans" cxnId="{E9E5A036-C542-4606-A6B1-8A6F50139862}">
      <dgm:prSet/>
      <dgm:spPr>
        <a:solidFill>
          <a:schemeClr val="accent3">
            <a:lumMod val="20000"/>
            <a:lumOff val="80000"/>
          </a:schemeClr>
        </a:solidFill>
      </dgm:spPr>
      <dgm:t>
        <a:bodyPr/>
        <a:lstStyle/>
        <a:p>
          <a:endParaRPr lang="en-US"/>
        </a:p>
      </dgm:t>
    </dgm:pt>
    <dgm:pt modelId="{81167504-3CA1-40EA-9A7C-3F292D4D87F8}" type="sibTrans" cxnId="{E9E5A036-C542-4606-A6B1-8A6F50139862}">
      <dgm:prSet/>
      <dgm:spPr/>
      <dgm:t>
        <a:bodyPr/>
        <a:lstStyle/>
        <a:p>
          <a:endParaRPr lang="en-US"/>
        </a:p>
      </dgm:t>
    </dgm:pt>
    <dgm:pt modelId="{B71F8C99-2B2C-4C22-B997-2245033E134B}">
      <dgm:prSet phldrT="[Text]"/>
      <dgm:spPr/>
      <dgm:t>
        <a:bodyPr/>
        <a:lstStyle/>
        <a:p>
          <a:r>
            <a:rPr lang="en-US" dirty="0" smtClean="0"/>
            <a:t>High Risk Maternity</a:t>
          </a:r>
          <a:endParaRPr lang="en-US" dirty="0"/>
        </a:p>
      </dgm:t>
    </dgm:pt>
    <dgm:pt modelId="{38011882-D34C-4686-B124-4BCF53576EE4}" type="parTrans" cxnId="{82FC8A00-CC3D-4F89-98B5-430E6AE1419C}">
      <dgm:prSet/>
      <dgm:spPr>
        <a:solidFill>
          <a:schemeClr val="accent3">
            <a:lumMod val="20000"/>
            <a:lumOff val="80000"/>
          </a:schemeClr>
        </a:solidFill>
      </dgm:spPr>
      <dgm:t>
        <a:bodyPr/>
        <a:lstStyle/>
        <a:p>
          <a:endParaRPr lang="en-US"/>
        </a:p>
      </dgm:t>
    </dgm:pt>
    <dgm:pt modelId="{5AC283B4-5E78-4B6D-999F-89A58C888764}" type="sibTrans" cxnId="{82FC8A00-CC3D-4F89-98B5-430E6AE1419C}">
      <dgm:prSet/>
      <dgm:spPr/>
      <dgm:t>
        <a:bodyPr/>
        <a:lstStyle/>
        <a:p>
          <a:endParaRPr lang="en-US"/>
        </a:p>
      </dgm:t>
    </dgm:pt>
    <dgm:pt modelId="{631781D8-1C9F-46B4-A0D7-EFAAD13AE27D}">
      <dgm:prSet phldrT="[Text]"/>
      <dgm:spPr/>
      <dgm:t>
        <a:bodyPr/>
        <a:lstStyle/>
        <a:p>
          <a:r>
            <a:rPr lang="en-US" dirty="0" smtClean="0"/>
            <a:t>Provider Access</a:t>
          </a:r>
          <a:endParaRPr lang="en-US" dirty="0"/>
        </a:p>
      </dgm:t>
    </dgm:pt>
    <dgm:pt modelId="{0588782E-2322-404D-AFE3-96CB7DE626A1}" type="parTrans" cxnId="{6CE7B5B9-5899-41E0-8566-8201DD8DEC91}">
      <dgm:prSet/>
      <dgm:spPr>
        <a:solidFill>
          <a:schemeClr val="accent3">
            <a:lumMod val="20000"/>
            <a:lumOff val="80000"/>
          </a:schemeClr>
        </a:solidFill>
      </dgm:spPr>
      <dgm:t>
        <a:bodyPr/>
        <a:lstStyle/>
        <a:p>
          <a:endParaRPr lang="en-US"/>
        </a:p>
      </dgm:t>
    </dgm:pt>
    <dgm:pt modelId="{2E5D4520-4EA5-408C-A72F-33CA753F0684}" type="sibTrans" cxnId="{6CE7B5B9-5899-41E0-8566-8201DD8DEC91}">
      <dgm:prSet/>
      <dgm:spPr/>
      <dgm:t>
        <a:bodyPr/>
        <a:lstStyle/>
        <a:p>
          <a:endParaRPr lang="en-US"/>
        </a:p>
      </dgm:t>
    </dgm:pt>
    <dgm:pt modelId="{F8F85AD8-273C-4F57-BA1F-261A182AADA1}">
      <dgm:prSet phldrT="[Text]"/>
      <dgm:spPr/>
      <dgm:t>
        <a:bodyPr/>
        <a:lstStyle/>
        <a:p>
          <a:r>
            <a:rPr lang="en-US" dirty="0" smtClean="0"/>
            <a:t>Provider Partnerships</a:t>
          </a:r>
          <a:endParaRPr lang="en-US" dirty="0"/>
        </a:p>
      </dgm:t>
    </dgm:pt>
    <dgm:pt modelId="{2CD08FE5-5CF9-4824-9388-739037DAA363}" type="parTrans" cxnId="{671B560E-65E4-43A8-B3C9-1159B2AD007A}">
      <dgm:prSet/>
      <dgm:spPr>
        <a:solidFill>
          <a:schemeClr val="accent3">
            <a:lumMod val="20000"/>
            <a:lumOff val="80000"/>
          </a:schemeClr>
        </a:solidFill>
      </dgm:spPr>
      <dgm:t>
        <a:bodyPr/>
        <a:lstStyle/>
        <a:p>
          <a:endParaRPr lang="en-US"/>
        </a:p>
      </dgm:t>
    </dgm:pt>
    <dgm:pt modelId="{6B580092-64C4-4C23-816F-7BA55B59292B}" type="sibTrans" cxnId="{671B560E-65E4-43A8-B3C9-1159B2AD007A}">
      <dgm:prSet/>
      <dgm:spPr/>
      <dgm:t>
        <a:bodyPr/>
        <a:lstStyle/>
        <a:p>
          <a:endParaRPr lang="en-US"/>
        </a:p>
      </dgm:t>
    </dgm:pt>
    <dgm:pt modelId="{9B1D9FFF-B0EA-44B5-B21A-5E4E8C07C5BE}">
      <dgm:prSet phldrT="[Text]" custT="1"/>
      <dgm:spPr/>
      <dgm:t>
        <a:bodyPr/>
        <a:lstStyle/>
        <a:p>
          <a:r>
            <a:rPr lang="en-US" sz="1000" dirty="0" smtClean="0"/>
            <a:t>Provider Incentives</a:t>
          </a:r>
          <a:endParaRPr lang="en-US" sz="1000" dirty="0"/>
        </a:p>
      </dgm:t>
    </dgm:pt>
    <dgm:pt modelId="{3B2CE909-59D9-40A0-B68C-95F971ABFCE2}" type="sibTrans" cxnId="{76077937-5E2D-465A-8051-66BEBFFA7F54}">
      <dgm:prSet/>
      <dgm:spPr/>
      <dgm:t>
        <a:bodyPr/>
        <a:lstStyle/>
        <a:p>
          <a:endParaRPr lang="en-US"/>
        </a:p>
      </dgm:t>
    </dgm:pt>
    <dgm:pt modelId="{1BC2C498-4A71-4D6C-98A1-CA85F45949B9}" type="parTrans" cxnId="{76077937-5E2D-465A-8051-66BEBFFA7F54}">
      <dgm:prSet/>
      <dgm:spPr>
        <a:solidFill>
          <a:schemeClr val="accent3">
            <a:lumMod val="20000"/>
            <a:lumOff val="80000"/>
          </a:schemeClr>
        </a:solidFill>
      </dgm:spPr>
      <dgm:t>
        <a:bodyPr/>
        <a:lstStyle/>
        <a:p>
          <a:endParaRPr lang="en-US"/>
        </a:p>
      </dgm:t>
    </dgm:pt>
    <dgm:pt modelId="{25AFC647-A66C-4046-8198-A49F4ADC476D}">
      <dgm:prSet phldrT="[Text]" custT="1"/>
      <dgm:spPr/>
      <dgm:t>
        <a:bodyPr/>
        <a:lstStyle/>
        <a:p>
          <a:r>
            <a:rPr lang="en-US" sz="1000" dirty="0" smtClean="0"/>
            <a:t>Member Incentives</a:t>
          </a:r>
          <a:endParaRPr lang="en-US" sz="1000" dirty="0"/>
        </a:p>
      </dgm:t>
    </dgm:pt>
    <dgm:pt modelId="{D1869681-6707-4816-B21F-3A6DB661C97D}" type="parTrans" cxnId="{ECCFB274-B1A1-44B2-AFE5-B645CB018306}">
      <dgm:prSet/>
      <dgm:spPr>
        <a:solidFill>
          <a:schemeClr val="accent3">
            <a:lumMod val="20000"/>
            <a:lumOff val="80000"/>
          </a:schemeClr>
        </a:solidFill>
      </dgm:spPr>
      <dgm:t>
        <a:bodyPr/>
        <a:lstStyle/>
        <a:p>
          <a:endParaRPr lang="en-US"/>
        </a:p>
      </dgm:t>
    </dgm:pt>
    <dgm:pt modelId="{C6A4CE48-12B2-4748-86C9-64AABBA7E92E}" type="sibTrans" cxnId="{ECCFB274-B1A1-44B2-AFE5-B645CB018306}">
      <dgm:prSet/>
      <dgm:spPr/>
      <dgm:t>
        <a:bodyPr/>
        <a:lstStyle/>
        <a:p>
          <a:endParaRPr lang="en-US"/>
        </a:p>
      </dgm:t>
    </dgm:pt>
    <dgm:pt modelId="{5C592E93-8E3A-46D2-A768-33A6BBA7519D}">
      <dgm:prSet phldrT="[Text]" custT="1"/>
      <dgm:spPr/>
      <dgm:t>
        <a:bodyPr/>
        <a:lstStyle/>
        <a:p>
          <a:r>
            <a:rPr lang="en-US" sz="1000" dirty="0" smtClean="0"/>
            <a:t>Value Based Provider Collaboration</a:t>
          </a:r>
          <a:endParaRPr lang="en-US" sz="1000" dirty="0"/>
        </a:p>
      </dgm:t>
    </dgm:pt>
    <dgm:pt modelId="{D72EC148-0013-41FD-B64F-32F637EFDD6A}" type="parTrans" cxnId="{AEC9C47D-5634-4EDE-8DE1-3086933C666F}">
      <dgm:prSet/>
      <dgm:spPr>
        <a:solidFill>
          <a:schemeClr val="accent3">
            <a:lumMod val="20000"/>
            <a:lumOff val="80000"/>
          </a:schemeClr>
        </a:solidFill>
      </dgm:spPr>
      <dgm:t>
        <a:bodyPr/>
        <a:lstStyle/>
        <a:p>
          <a:endParaRPr lang="en-US"/>
        </a:p>
      </dgm:t>
    </dgm:pt>
    <dgm:pt modelId="{C0B31273-71A7-471F-ADF0-A3FFD87899DC}" type="sibTrans" cxnId="{AEC9C47D-5634-4EDE-8DE1-3086933C666F}">
      <dgm:prSet/>
      <dgm:spPr/>
      <dgm:t>
        <a:bodyPr/>
        <a:lstStyle/>
        <a:p>
          <a:endParaRPr lang="en-US"/>
        </a:p>
      </dgm:t>
    </dgm:pt>
    <dgm:pt modelId="{8C56E629-52B8-4FC4-9557-A4B9B00359F0}">
      <dgm:prSet phldrT="[Text]" custT="1"/>
      <dgm:spPr/>
      <dgm:t>
        <a:bodyPr/>
        <a:lstStyle/>
        <a:p>
          <a:r>
            <a:rPr lang="en-US" sz="1000" dirty="0" smtClean="0"/>
            <a:t>OpiEnd</a:t>
          </a:r>
          <a:endParaRPr lang="en-US" sz="1000" dirty="0"/>
        </a:p>
      </dgm:t>
    </dgm:pt>
    <dgm:pt modelId="{E4031781-2C88-40AE-8988-79E40BF30DA3}" type="parTrans" cxnId="{317AB70B-3D64-47F9-81D0-1C9320F9D5F0}">
      <dgm:prSet/>
      <dgm:spPr>
        <a:solidFill>
          <a:schemeClr val="accent3">
            <a:lumMod val="20000"/>
            <a:lumOff val="80000"/>
          </a:schemeClr>
        </a:solidFill>
      </dgm:spPr>
      <dgm:t>
        <a:bodyPr/>
        <a:lstStyle/>
        <a:p>
          <a:endParaRPr lang="en-US"/>
        </a:p>
      </dgm:t>
    </dgm:pt>
    <dgm:pt modelId="{8A7B989A-719A-49CD-B028-3C88410955A3}" type="sibTrans" cxnId="{317AB70B-3D64-47F9-81D0-1C9320F9D5F0}">
      <dgm:prSet/>
      <dgm:spPr/>
      <dgm:t>
        <a:bodyPr/>
        <a:lstStyle/>
        <a:p>
          <a:endParaRPr lang="en-US"/>
        </a:p>
      </dgm:t>
    </dgm:pt>
    <dgm:pt modelId="{7C994C59-0A70-4D65-B568-A38BED32346C}">
      <dgm:prSet phldrT="[Text]" custT="1"/>
      <dgm:spPr/>
      <dgm:t>
        <a:bodyPr/>
        <a:lstStyle/>
        <a:p>
          <a:r>
            <a:rPr lang="en-US" sz="1000" dirty="0" smtClean="0"/>
            <a:t>Case Management</a:t>
          </a:r>
          <a:endParaRPr lang="en-US" sz="1000" dirty="0"/>
        </a:p>
      </dgm:t>
    </dgm:pt>
    <dgm:pt modelId="{E4318F72-77BB-4820-ACC6-49C2CAD8AE8C}" type="parTrans" cxnId="{69D3917C-6BE5-4C54-A71B-ED58E67783AB}">
      <dgm:prSet/>
      <dgm:spPr>
        <a:solidFill>
          <a:schemeClr val="accent3">
            <a:lumMod val="20000"/>
            <a:lumOff val="80000"/>
          </a:schemeClr>
        </a:solidFill>
      </dgm:spPr>
      <dgm:t>
        <a:bodyPr/>
        <a:lstStyle/>
        <a:p>
          <a:endParaRPr lang="en-US"/>
        </a:p>
      </dgm:t>
    </dgm:pt>
    <dgm:pt modelId="{DE7DCF66-1B0F-4086-8A78-999121AFF432}" type="sibTrans" cxnId="{69D3917C-6BE5-4C54-A71B-ED58E67783AB}">
      <dgm:prSet/>
      <dgm:spPr/>
      <dgm:t>
        <a:bodyPr/>
        <a:lstStyle/>
        <a:p>
          <a:endParaRPr lang="en-US"/>
        </a:p>
      </dgm:t>
    </dgm:pt>
    <dgm:pt modelId="{9C318E8D-D462-4A72-B39E-FA90E25452D0}">
      <dgm:prSet phldrT="[Text]" custT="1"/>
      <dgm:spPr/>
      <dgm:t>
        <a:bodyPr/>
        <a:lstStyle/>
        <a:p>
          <a:r>
            <a:rPr lang="en-US" sz="1000" dirty="0" smtClean="0"/>
            <a:t>Wellframe</a:t>
          </a:r>
          <a:endParaRPr lang="en-US" sz="1000" dirty="0"/>
        </a:p>
      </dgm:t>
    </dgm:pt>
    <dgm:pt modelId="{82A1BA93-641E-4746-89E1-F0252AB14147}" type="parTrans" cxnId="{03331D9C-9A79-423D-AD23-5BBD5C0C3D88}">
      <dgm:prSet/>
      <dgm:spPr>
        <a:solidFill>
          <a:schemeClr val="accent3">
            <a:lumMod val="20000"/>
            <a:lumOff val="80000"/>
          </a:schemeClr>
        </a:solidFill>
      </dgm:spPr>
      <dgm:t>
        <a:bodyPr/>
        <a:lstStyle/>
        <a:p>
          <a:endParaRPr lang="en-US"/>
        </a:p>
      </dgm:t>
    </dgm:pt>
    <dgm:pt modelId="{4A8E832A-9BE0-481C-B055-6B06051A54D7}" type="sibTrans" cxnId="{03331D9C-9A79-423D-AD23-5BBD5C0C3D88}">
      <dgm:prSet/>
      <dgm:spPr/>
      <dgm:t>
        <a:bodyPr/>
        <a:lstStyle/>
        <a:p>
          <a:endParaRPr lang="en-US"/>
        </a:p>
      </dgm:t>
    </dgm:pt>
    <dgm:pt modelId="{DEF29E2C-3EB4-42D6-8714-3031D8BD19A8}">
      <dgm:prSet phldrT="[Text]" custT="1"/>
      <dgm:spPr/>
      <dgm:t>
        <a:bodyPr/>
        <a:lstStyle/>
        <a:p>
          <a:r>
            <a:rPr lang="en-US" sz="1000" dirty="0" smtClean="0"/>
            <a:t>METS</a:t>
          </a:r>
          <a:endParaRPr lang="en-US" sz="1000" dirty="0"/>
        </a:p>
      </dgm:t>
    </dgm:pt>
    <dgm:pt modelId="{FCCE0C4B-3594-4C30-8C34-216073F514F9}" type="parTrans" cxnId="{13681D21-6722-4607-A424-404B7BB7B57C}">
      <dgm:prSet/>
      <dgm:spPr>
        <a:solidFill>
          <a:schemeClr val="accent3">
            <a:lumMod val="20000"/>
            <a:lumOff val="80000"/>
          </a:schemeClr>
        </a:solidFill>
      </dgm:spPr>
      <dgm:t>
        <a:bodyPr/>
        <a:lstStyle/>
        <a:p>
          <a:endParaRPr lang="en-US"/>
        </a:p>
      </dgm:t>
    </dgm:pt>
    <dgm:pt modelId="{9EC40503-5FB9-4094-BD2E-93B60C497424}" type="sibTrans" cxnId="{13681D21-6722-4607-A424-404B7BB7B57C}">
      <dgm:prSet/>
      <dgm:spPr/>
      <dgm:t>
        <a:bodyPr/>
        <a:lstStyle/>
        <a:p>
          <a:endParaRPr lang="en-US"/>
        </a:p>
      </dgm:t>
    </dgm:pt>
    <dgm:pt modelId="{AC2C3B38-AA3D-4D4A-8A6C-10121C299F08}">
      <dgm:prSet phldrT="[Text]"/>
      <dgm:spPr>
        <a:blipFill rotWithShape="0">
          <a:blip xmlns:r="http://schemas.openxmlformats.org/officeDocument/2006/relationships" r:embed="rId1">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Effect>
                      <a14:brightnessContrast bright="40000" contrast="40000"/>
                    </a14:imgEffect>
                  </a14:imgLayer>
                </a14:imgProps>
              </a:ext>
            </a:extLst>
          </a:blip>
          <a:stretch>
            <a:fillRect/>
          </a:stretch>
        </a:blipFill>
      </dgm:spPr>
      <dgm:t>
        <a:bodyPr/>
        <a:lstStyle/>
        <a:p>
          <a:endParaRPr lang="en-US" dirty="0"/>
        </a:p>
      </dgm:t>
    </dgm:pt>
    <dgm:pt modelId="{C1BAE8F8-8F12-4834-92EC-B45744C22CBC}" type="sibTrans" cxnId="{2C877FD4-7FA7-4352-A54A-0A73A1D3A8D4}">
      <dgm:prSet/>
      <dgm:spPr/>
      <dgm:t>
        <a:bodyPr/>
        <a:lstStyle/>
        <a:p>
          <a:endParaRPr lang="en-US"/>
        </a:p>
      </dgm:t>
    </dgm:pt>
    <dgm:pt modelId="{CA57FA90-33A3-4435-ACF6-88D4313E6043}" type="parTrans" cxnId="{2C877FD4-7FA7-4352-A54A-0A73A1D3A8D4}">
      <dgm:prSet/>
      <dgm:spPr/>
      <dgm:t>
        <a:bodyPr/>
        <a:lstStyle/>
        <a:p>
          <a:endParaRPr lang="en-US"/>
        </a:p>
      </dgm:t>
    </dgm:pt>
    <dgm:pt modelId="{9E2FD423-6114-4B08-9B96-2C3ADBA59488}" type="pres">
      <dgm:prSet presAssocID="{1B6329DB-1F4C-4882-BE8E-0A8595836958}" presName="cycle" presStyleCnt="0">
        <dgm:presLayoutVars>
          <dgm:chMax val="1"/>
          <dgm:dir/>
          <dgm:animLvl val="ctr"/>
          <dgm:resizeHandles val="exact"/>
        </dgm:presLayoutVars>
      </dgm:prSet>
      <dgm:spPr/>
      <dgm:t>
        <a:bodyPr/>
        <a:lstStyle/>
        <a:p>
          <a:endParaRPr lang="en-US"/>
        </a:p>
      </dgm:t>
    </dgm:pt>
    <dgm:pt modelId="{D55366B5-A2F7-4E2F-9B67-A4B5214496E8}" type="pres">
      <dgm:prSet presAssocID="{AC2C3B38-AA3D-4D4A-8A6C-10121C299F08}" presName="centerShape" presStyleLbl="node0" presStyleIdx="0" presStyleCnt="1" custScaleX="102643" custScaleY="86052" custLinFactNeighborX="359" custLinFactNeighborY="-19065"/>
      <dgm:spPr/>
      <dgm:t>
        <a:bodyPr/>
        <a:lstStyle/>
        <a:p>
          <a:endParaRPr lang="en-US"/>
        </a:p>
      </dgm:t>
    </dgm:pt>
    <dgm:pt modelId="{578BD6CB-4BC4-43BB-928B-52830BF267B4}" type="pres">
      <dgm:prSet presAssocID="{CDA976CA-4B4A-468C-B52B-3C934C34C4AD}" presName="parTrans" presStyleLbl="bgSibTrans2D1" presStyleIdx="0" presStyleCnt="14" custScaleX="68702" custScaleY="125920"/>
      <dgm:spPr/>
      <dgm:t>
        <a:bodyPr/>
        <a:lstStyle/>
        <a:p>
          <a:endParaRPr lang="en-US"/>
        </a:p>
      </dgm:t>
    </dgm:pt>
    <dgm:pt modelId="{ACDBE309-9B2E-487D-9946-438D1F55A862}" type="pres">
      <dgm:prSet presAssocID="{9CC5DE12-1E0E-48FB-A513-E37A56FF169D}" presName="node" presStyleLbl="node1" presStyleIdx="0" presStyleCnt="14" custScaleX="130093" custScaleY="127671" custRadScaleRad="20429" custRadScaleInc="-531909">
        <dgm:presLayoutVars>
          <dgm:bulletEnabled val="1"/>
        </dgm:presLayoutVars>
      </dgm:prSet>
      <dgm:spPr/>
      <dgm:t>
        <a:bodyPr/>
        <a:lstStyle/>
        <a:p>
          <a:endParaRPr lang="en-US"/>
        </a:p>
      </dgm:t>
    </dgm:pt>
    <dgm:pt modelId="{BD7D70BE-D751-4924-8088-FCCD1EA3F71C}" type="pres">
      <dgm:prSet presAssocID="{8A519F76-30DC-4DDB-9530-D94577E9C19F}" presName="parTrans" presStyleLbl="bgSibTrans2D1" presStyleIdx="1" presStyleCnt="14" custScaleX="68702" custScaleY="125920"/>
      <dgm:spPr/>
      <dgm:t>
        <a:bodyPr/>
        <a:lstStyle/>
        <a:p>
          <a:endParaRPr lang="en-US"/>
        </a:p>
      </dgm:t>
    </dgm:pt>
    <dgm:pt modelId="{530DF483-3335-46E6-A16A-40561E999A55}" type="pres">
      <dgm:prSet presAssocID="{6C26B608-818C-4D45-8B50-4C2D2EB1852A}" presName="node" presStyleLbl="node1" presStyleIdx="1" presStyleCnt="14" custScaleX="118064" custScaleY="127672" custRadScaleRad="45882" custRadScaleInc="-197072">
        <dgm:presLayoutVars>
          <dgm:bulletEnabled val="1"/>
        </dgm:presLayoutVars>
      </dgm:prSet>
      <dgm:spPr/>
      <dgm:t>
        <a:bodyPr/>
        <a:lstStyle/>
        <a:p>
          <a:endParaRPr lang="en-US"/>
        </a:p>
      </dgm:t>
    </dgm:pt>
    <dgm:pt modelId="{5BB70016-FCC0-4A9D-A6D6-3A2F8C98DD7C}" type="pres">
      <dgm:prSet presAssocID="{AD2A6938-D029-4092-BC27-C33B3E7B5708}" presName="parTrans" presStyleLbl="bgSibTrans2D1" presStyleIdx="2" presStyleCnt="14" custScaleX="66675" custScaleY="125920" custLinFactNeighborX="1478" custLinFactNeighborY="14940"/>
      <dgm:spPr/>
      <dgm:t>
        <a:bodyPr/>
        <a:lstStyle/>
        <a:p>
          <a:endParaRPr lang="en-US"/>
        </a:p>
      </dgm:t>
    </dgm:pt>
    <dgm:pt modelId="{CDAFA0BA-77A8-4DD9-977C-D0D7E5372532}" type="pres">
      <dgm:prSet presAssocID="{FB8E42E4-38A9-4766-9A57-C5555250CA51}" presName="node" presStyleLbl="node1" presStyleIdx="2" presStyleCnt="14" custScaleX="116914" custScaleY="127673" custRadScaleRad="69143" custRadScaleInc="-159859">
        <dgm:presLayoutVars>
          <dgm:bulletEnabled val="1"/>
        </dgm:presLayoutVars>
      </dgm:prSet>
      <dgm:spPr/>
      <dgm:t>
        <a:bodyPr/>
        <a:lstStyle/>
        <a:p>
          <a:endParaRPr lang="en-US"/>
        </a:p>
      </dgm:t>
    </dgm:pt>
    <dgm:pt modelId="{F1915E2C-60ED-40DE-A0CC-FF16820DD45E}" type="pres">
      <dgm:prSet presAssocID="{D72B455B-5DE7-4EA3-81B1-96DC6890E44D}" presName="parTrans" presStyleLbl="bgSibTrans2D1" presStyleIdx="3" presStyleCnt="14" custScaleX="69089" custScaleY="125920" custLinFactNeighborX="555" custLinFactNeighborY="-11997"/>
      <dgm:spPr/>
      <dgm:t>
        <a:bodyPr/>
        <a:lstStyle/>
        <a:p>
          <a:endParaRPr lang="en-US"/>
        </a:p>
      </dgm:t>
    </dgm:pt>
    <dgm:pt modelId="{F62BDA98-6F7F-446E-BE98-682DFADB3121}" type="pres">
      <dgm:prSet presAssocID="{6815DDEF-7237-48E7-8EFC-5DA0B033A32F}" presName="node" presStyleLbl="node1" presStyleIdx="3" presStyleCnt="14" custScaleX="110844" custScaleY="127672" custRadScaleRad="81220" custRadScaleInc="-124987">
        <dgm:presLayoutVars>
          <dgm:bulletEnabled val="1"/>
        </dgm:presLayoutVars>
      </dgm:prSet>
      <dgm:spPr/>
      <dgm:t>
        <a:bodyPr/>
        <a:lstStyle/>
        <a:p>
          <a:endParaRPr lang="en-US"/>
        </a:p>
      </dgm:t>
    </dgm:pt>
    <dgm:pt modelId="{49F8A0AB-D48C-4B14-AE80-FE753BB91CCC}" type="pres">
      <dgm:prSet presAssocID="{38011882-D34C-4686-B124-4BCF53576EE4}" presName="parTrans" presStyleLbl="bgSibTrans2D1" presStyleIdx="4" presStyleCnt="14" custScaleX="68702" custScaleY="125920"/>
      <dgm:spPr/>
      <dgm:t>
        <a:bodyPr/>
        <a:lstStyle/>
        <a:p>
          <a:endParaRPr lang="en-US"/>
        </a:p>
      </dgm:t>
    </dgm:pt>
    <dgm:pt modelId="{82D169BD-81B3-4444-A28D-C4966C851DAA}" type="pres">
      <dgm:prSet presAssocID="{B71F8C99-2B2C-4C22-B997-2245033E134B}" presName="node" presStyleLbl="node1" presStyleIdx="4" presStyleCnt="14" custScaleX="116907" custScaleY="139985" custRadScaleRad="95754" custRadScaleInc="-86728">
        <dgm:presLayoutVars>
          <dgm:bulletEnabled val="1"/>
        </dgm:presLayoutVars>
      </dgm:prSet>
      <dgm:spPr/>
      <dgm:t>
        <a:bodyPr/>
        <a:lstStyle/>
        <a:p>
          <a:endParaRPr lang="en-US"/>
        </a:p>
      </dgm:t>
    </dgm:pt>
    <dgm:pt modelId="{E7D38826-EE5B-4234-B4EA-BB7C4CA5AEA4}" type="pres">
      <dgm:prSet presAssocID="{0588782E-2322-404D-AFE3-96CB7DE626A1}" presName="parTrans" presStyleLbl="bgSibTrans2D1" presStyleIdx="5" presStyleCnt="14" custScaleX="68702" custScaleY="125920"/>
      <dgm:spPr/>
      <dgm:t>
        <a:bodyPr/>
        <a:lstStyle/>
        <a:p>
          <a:endParaRPr lang="en-US"/>
        </a:p>
      </dgm:t>
    </dgm:pt>
    <dgm:pt modelId="{3B55AFDB-80B9-4E60-AC27-B810D6408DB3}" type="pres">
      <dgm:prSet presAssocID="{631781D8-1C9F-46B4-A0D7-EFAAD13AE27D}" presName="node" presStyleLbl="node1" presStyleIdx="5" presStyleCnt="14" custScaleX="120663" custScaleY="104913" custRadScaleRad="99873" custRadScaleInc="-27081">
        <dgm:presLayoutVars>
          <dgm:bulletEnabled val="1"/>
        </dgm:presLayoutVars>
      </dgm:prSet>
      <dgm:spPr/>
      <dgm:t>
        <a:bodyPr/>
        <a:lstStyle/>
        <a:p>
          <a:endParaRPr lang="en-US"/>
        </a:p>
      </dgm:t>
    </dgm:pt>
    <dgm:pt modelId="{3AFC6FE6-6282-46D6-8EEC-829850FEE15A}" type="pres">
      <dgm:prSet presAssocID="{2CD08FE5-5CF9-4824-9388-739037DAA363}" presName="parTrans" presStyleLbl="bgSibTrans2D1" presStyleIdx="6" presStyleCnt="14" custScaleX="61622" custScaleY="125920"/>
      <dgm:spPr/>
      <dgm:t>
        <a:bodyPr/>
        <a:lstStyle/>
        <a:p>
          <a:endParaRPr lang="en-US"/>
        </a:p>
      </dgm:t>
    </dgm:pt>
    <dgm:pt modelId="{48EB28F8-4ABE-443F-A07E-00E98B91516D}" type="pres">
      <dgm:prSet presAssocID="{F8F85AD8-273C-4F57-BA1F-261A182AADA1}" presName="node" presStyleLbl="node1" presStyleIdx="6" presStyleCnt="14" custScaleX="120693" custScaleY="107938">
        <dgm:presLayoutVars>
          <dgm:bulletEnabled val="1"/>
        </dgm:presLayoutVars>
      </dgm:prSet>
      <dgm:spPr/>
      <dgm:t>
        <a:bodyPr/>
        <a:lstStyle/>
        <a:p>
          <a:endParaRPr lang="en-US"/>
        </a:p>
      </dgm:t>
    </dgm:pt>
    <dgm:pt modelId="{E40957F0-50EA-4B79-8338-3639E49F9742}" type="pres">
      <dgm:prSet presAssocID="{1BC2C498-4A71-4D6C-98A1-CA85F45949B9}" presName="parTrans" presStyleLbl="bgSibTrans2D1" presStyleIdx="7" presStyleCnt="14" custAng="21498384" custScaleX="66980" custScaleY="125920" custLinFactNeighborX="-2308" custLinFactNeighborY="-6985"/>
      <dgm:spPr/>
      <dgm:t>
        <a:bodyPr/>
        <a:lstStyle/>
        <a:p>
          <a:endParaRPr lang="en-US"/>
        </a:p>
      </dgm:t>
    </dgm:pt>
    <dgm:pt modelId="{DC56F883-8553-4CD7-901E-A09321B30F39}" type="pres">
      <dgm:prSet presAssocID="{9B1D9FFF-B0EA-44B5-B21A-5E4E8C07C5BE}" presName="node" presStyleLbl="node1" presStyleIdx="7" presStyleCnt="14" custScaleX="118381" custScaleY="124405" custRadScaleRad="98532" custRadScaleInc="45672">
        <dgm:presLayoutVars>
          <dgm:bulletEnabled val="1"/>
        </dgm:presLayoutVars>
      </dgm:prSet>
      <dgm:spPr/>
      <dgm:t>
        <a:bodyPr/>
        <a:lstStyle/>
        <a:p>
          <a:endParaRPr lang="en-US"/>
        </a:p>
      </dgm:t>
    </dgm:pt>
    <dgm:pt modelId="{108CBEDD-2C71-4D37-8846-78D90E6E77BE}" type="pres">
      <dgm:prSet presAssocID="{D1869681-6707-4816-B21F-3A6DB661C97D}" presName="parTrans" presStyleLbl="bgSibTrans2D1" presStyleIdx="8" presStyleCnt="14" custScaleX="68702" custScaleY="125920"/>
      <dgm:spPr/>
      <dgm:t>
        <a:bodyPr/>
        <a:lstStyle/>
        <a:p>
          <a:endParaRPr lang="en-US"/>
        </a:p>
      </dgm:t>
    </dgm:pt>
    <dgm:pt modelId="{E788D4F3-E73B-44CD-8B7C-C33E95C2D703}" type="pres">
      <dgm:prSet presAssocID="{25AFC647-A66C-4046-8198-A49F4ADC476D}" presName="node" presStyleLbl="node1" presStyleIdx="8" presStyleCnt="14" custScaleX="135675" custScaleY="105757" custRadScaleRad="100069" custRadScaleInc="69655">
        <dgm:presLayoutVars>
          <dgm:bulletEnabled val="1"/>
        </dgm:presLayoutVars>
      </dgm:prSet>
      <dgm:spPr/>
      <dgm:t>
        <a:bodyPr/>
        <a:lstStyle/>
        <a:p>
          <a:endParaRPr lang="en-US"/>
        </a:p>
      </dgm:t>
    </dgm:pt>
    <dgm:pt modelId="{BA6DFF19-BD43-449B-91EE-A56DC0AB4356}" type="pres">
      <dgm:prSet presAssocID="{D72EC148-0013-41FD-B64F-32F637EFDD6A}" presName="parTrans" presStyleLbl="bgSibTrans2D1" presStyleIdx="9" presStyleCnt="14" custScaleX="59118" custScaleY="125920"/>
      <dgm:spPr/>
      <dgm:t>
        <a:bodyPr/>
        <a:lstStyle/>
        <a:p>
          <a:endParaRPr lang="en-US"/>
        </a:p>
      </dgm:t>
    </dgm:pt>
    <dgm:pt modelId="{561A428C-2614-45B4-97A4-CEEE7B03176C}" type="pres">
      <dgm:prSet presAssocID="{5C592E93-8E3A-46D2-A768-33A6BBA7519D}" presName="node" presStyleLbl="node1" presStyleIdx="9" presStyleCnt="14" custScaleX="137199" custScaleY="123442" custRadScaleRad="95401" custRadScaleInc="79136">
        <dgm:presLayoutVars>
          <dgm:bulletEnabled val="1"/>
        </dgm:presLayoutVars>
      </dgm:prSet>
      <dgm:spPr/>
      <dgm:t>
        <a:bodyPr/>
        <a:lstStyle/>
        <a:p>
          <a:endParaRPr lang="en-US"/>
        </a:p>
      </dgm:t>
    </dgm:pt>
    <dgm:pt modelId="{EEFB373C-758C-4DA9-8558-879741FD472A}" type="pres">
      <dgm:prSet presAssocID="{E4031781-2C88-40AE-8988-79E40BF30DA3}" presName="parTrans" presStyleLbl="bgSibTrans2D1" presStyleIdx="10" presStyleCnt="14" custScaleX="68702" custScaleY="125920"/>
      <dgm:spPr/>
      <dgm:t>
        <a:bodyPr/>
        <a:lstStyle/>
        <a:p>
          <a:endParaRPr lang="en-US"/>
        </a:p>
      </dgm:t>
    </dgm:pt>
    <dgm:pt modelId="{84F53349-2ECD-473E-BE80-BB84C45614AF}" type="pres">
      <dgm:prSet presAssocID="{8C56E629-52B8-4FC4-9557-A4B9B00359F0}" presName="node" presStyleLbl="node1" presStyleIdx="10" presStyleCnt="14" custScaleX="118484" custScaleY="111398" custRadScaleRad="87594" custRadScaleInc="99709">
        <dgm:presLayoutVars>
          <dgm:bulletEnabled val="1"/>
        </dgm:presLayoutVars>
      </dgm:prSet>
      <dgm:spPr/>
      <dgm:t>
        <a:bodyPr/>
        <a:lstStyle/>
        <a:p>
          <a:endParaRPr lang="en-US"/>
        </a:p>
      </dgm:t>
    </dgm:pt>
    <dgm:pt modelId="{B5AC3671-0080-4B85-893E-46651DFBDF31}" type="pres">
      <dgm:prSet presAssocID="{E4318F72-77BB-4820-ACC6-49C2CAD8AE8C}" presName="parTrans" presStyleLbl="bgSibTrans2D1" presStyleIdx="11" presStyleCnt="14" custScaleX="68700" custScaleY="125920"/>
      <dgm:spPr/>
      <dgm:t>
        <a:bodyPr/>
        <a:lstStyle/>
        <a:p>
          <a:endParaRPr lang="en-US"/>
        </a:p>
      </dgm:t>
    </dgm:pt>
    <dgm:pt modelId="{CE2E38BD-C66D-430A-8DF1-DBA570A64747}" type="pres">
      <dgm:prSet presAssocID="{7C994C59-0A70-4D65-B568-A38BED32346C}" presName="node" presStyleLbl="node1" presStyleIdx="11" presStyleCnt="14" custScaleX="134975" custScaleY="113484" custRadScaleRad="75038" custRadScaleInc="118264">
        <dgm:presLayoutVars>
          <dgm:bulletEnabled val="1"/>
        </dgm:presLayoutVars>
      </dgm:prSet>
      <dgm:spPr/>
      <dgm:t>
        <a:bodyPr/>
        <a:lstStyle/>
        <a:p>
          <a:endParaRPr lang="en-US"/>
        </a:p>
      </dgm:t>
    </dgm:pt>
    <dgm:pt modelId="{1D653264-DAB7-4C82-83AA-701038096B82}" type="pres">
      <dgm:prSet presAssocID="{82A1BA93-641E-4746-89E1-F0252AB14147}" presName="parTrans" presStyleLbl="bgSibTrans2D1" presStyleIdx="12" presStyleCnt="14" custScaleX="68702" custScaleY="125920"/>
      <dgm:spPr/>
      <dgm:t>
        <a:bodyPr/>
        <a:lstStyle/>
        <a:p>
          <a:endParaRPr lang="en-US"/>
        </a:p>
      </dgm:t>
    </dgm:pt>
    <dgm:pt modelId="{7D1E7E94-8D5B-4E0B-88DD-B4951BEEAD42}" type="pres">
      <dgm:prSet presAssocID="{9C318E8D-D462-4A72-B39E-FA90E25452D0}" presName="node" presStyleLbl="node1" presStyleIdx="12" presStyleCnt="14" custScaleX="123926" custScaleY="116875" custRadScaleRad="59191" custRadScaleInc="161809">
        <dgm:presLayoutVars>
          <dgm:bulletEnabled val="1"/>
        </dgm:presLayoutVars>
      </dgm:prSet>
      <dgm:spPr/>
      <dgm:t>
        <a:bodyPr/>
        <a:lstStyle/>
        <a:p>
          <a:endParaRPr lang="en-US"/>
        </a:p>
      </dgm:t>
    </dgm:pt>
    <dgm:pt modelId="{B2945069-E95A-4ADA-B4C9-2FC16104FB6C}" type="pres">
      <dgm:prSet presAssocID="{FCCE0C4B-3594-4C30-8C34-216073F514F9}" presName="parTrans" presStyleLbl="bgSibTrans2D1" presStyleIdx="13" presStyleCnt="14" custScaleX="68702" custScaleY="125920"/>
      <dgm:spPr/>
      <dgm:t>
        <a:bodyPr/>
        <a:lstStyle/>
        <a:p>
          <a:endParaRPr lang="en-US"/>
        </a:p>
      </dgm:t>
    </dgm:pt>
    <dgm:pt modelId="{2D83BBB3-2A76-4BDD-81D6-E32EB7D4794D}" type="pres">
      <dgm:prSet presAssocID="{DEF29E2C-3EB4-42D6-8714-3031D8BD19A8}" presName="node" presStyleLbl="node1" presStyleIdx="13" presStyleCnt="14" custScaleX="138996" custScaleY="122514" custRadScaleRad="32505" custRadScaleInc="238956">
        <dgm:presLayoutVars>
          <dgm:bulletEnabled val="1"/>
        </dgm:presLayoutVars>
      </dgm:prSet>
      <dgm:spPr/>
      <dgm:t>
        <a:bodyPr/>
        <a:lstStyle/>
        <a:p>
          <a:endParaRPr lang="en-US"/>
        </a:p>
      </dgm:t>
    </dgm:pt>
  </dgm:ptLst>
  <dgm:cxnLst>
    <dgm:cxn modelId="{B3261045-81BC-49C3-B5CC-B55DF84A19D9}" type="presOf" srcId="{E4031781-2C88-40AE-8988-79E40BF30DA3}" destId="{EEFB373C-758C-4DA9-8558-879741FD472A}" srcOrd="0" destOrd="0" presId="urn:microsoft.com/office/officeart/2005/8/layout/radial4"/>
    <dgm:cxn modelId="{AED67BEA-CC6C-49D2-88BD-2CE9477C2BC4}" type="presOf" srcId="{0588782E-2322-404D-AFE3-96CB7DE626A1}" destId="{E7D38826-EE5B-4234-B4EA-BB7C4CA5AEA4}" srcOrd="0" destOrd="0" presId="urn:microsoft.com/office/officeart/2005/8/layout/radial4"/>
    <dgm:cxn modelId="{0FD4BDB1-FAAC-494C-9621-E18D830878A5}" srcId="{AC2C3B38-AA3D-4D4A-8A6C-10121C299F08}" destId="{FB8E42E4-38A9-4766-9A57-C5555250CA51}" srcOrd="2" destOrd="0" parTransId="{AD2A6938-D029-4092-BC27-C33B3E7B5708}" sibTransId="{AE91123A-F068-47AB-8940-620320458459}"/>
    <dgm:cxn modelId="{13681D21-6722-4607-A424-404B7BB7B57C}" srcId="{AC2C3B38-AA3D-4D4A-8A6C-10121C299F08}" destId="{DEF29E2C-3EB4-42D6-8714-3031D8BD19A8}" srcOrd="13" destOrd="0" parTransId="{FCCE0C4B-3594-4C30-8C34-216073F514F9}" sibTransId="{9EC40503-5FB9-4094-BD2E-93B60C497424}"/>
    <dgm:cxn modelId="{4AEDE1E5-BA61-4305-B044-4AF94A3544BB}" type="presOf" srcId="{9B1D9FFF-B0EA-44B5-B21A-5E4E8C07C5BE}" destId="{DC56F883-8553-4CD7-901E-A09321B30F39}" srcOrd="0" destOrd="0" presId="urn:microsoft.com/office/officeart/2005/8/layout/radial4"/>
    <dgm:cxn modelId="{54CB1EE1-11AD-4E51-9B90-B2BBD83935F7}" type="presOf" srcId="{631781D8-1C9F-46B4-A0D7-EFAAD13AE27D}" destId="{3B55AFDB-80B9-4E60-AC27-B810D6408DB3}" srcOrd="0" destOrd="0" presId="urn:microsoft.com/office/officeart/2005/8/layout/radial4"/>
    <dgm:cxn modelId="{82FC8A00-CC3D-4F89-98B5-430E6AE1419C}" srcId="{AC2C3B38-AA3D-4D4A-8A6C-10121C299F08}" destId="{B71F8C99-2B2C-4C22-B997-2245033E134B}" srcOrd="4" destOrd="0" parTransId="{38011882-D34C-4686-B124-4BCF53576EE4}" sibTransId="{5AC283B4-5E78-4B6D-999F-89A58C888764}"/>
    <dgm:cxn modelId="{A2F0560B-8583-4669-A67F-FD6755DF6077}" type="presOf" srcId="{E4318F72-77BB-4820-ACC6-49C2CAD8AE8C}" destId="{B5AC3671-0080-4B85-893E-46651DFBDF31}" srcOrd="0" destOrd="0" presId="urn:microsoft.com/office/officeart/2005/8/layout/radial4"/>
    <dgm:cxn modelId="{8F01770E-0EA9-4235-827B-6E43847904D5}" type="presOf" srcId="{D72B455B-5DE7-4EA3-81B1-96DC6890E44D}" destId="{F1915E2C-60ED-40DE-A0CC-FF16820DD45E}" srcOrd="0" destOrd="0" presId="urn:microsoft.com/office/officeart/2005/8/layout/radial4"/>
    <dgm:cxn modelId="{B82EF8BE-882C-47B7-8A93-D21536FBB30B}" type="presOf" srcId="{6C26B608-818C-4D45-8B50-4C2D2EB1852A}" destId="{530DF483-3335-46E6-A16A-40561E999A55}" srcOrd="0" destOrd="0" presId="urn:microsoft.com/office/officeart/2005/8/layout/radial4"/>
    <dgm:cxn modelId="{2AEFA3BA-2569-43CD-A34D-53288D982552}" type="presOf" srcId="{2CD08FE5-5CF9-4824-9388-739037DAA363}" destId="{3AFC6FE6-6282-46D6-8EEC-829850FEE15A}" srcOrd="0" destOrd="0" presId="urn:microsoft.com/office/officeart/2005/8/layout/radial4"/>
    <dgm:cxn modelId="{6150BC3F-C16F-4CCE-856D-4359A5DC4C26}" srcId="{AC2C3B38-AA3D-4D4A-8A6C-10121C299F08}" destId="{6C26B608-818C-4D45-8B50-4C2D2EB1852A}" srcOrd="1" destOrd="0" parTransId="{8A519F76-30DC-4DDB-9530-D94577E9C19F}" sibTransId="{42DB8D3D-7654-4D07-912A-2C84DC1383D2}"/>
    <dgm:cxn modelId="{17612DCD-A5AC-4406-B8FF-31BD9649F4F0}" type="presOf" srcId="{1B6329DB-1F4C-4882-BE8E-0A8595836958}" destId="{9E2FD423-6114-4B08-9B96-2C3ADBA59488}" srcOrd="0" destOrd="0" presId="urn:microsoft.com/office/officeart/2005/8/layout/radial4"/>
    <dgm:cxn modelId="{06C0DD46-F66F-4DED-9FD6-5AE5111F590F}" type="presOf" srcId="{38011882-D34C-4686-B124-4BCF53576EE4}" destId="{49F8A0AB-D48C-4B14-AE80-FE753BB91CCC}" srcOrd="0" destOrd="0" presId="urn:microsoft.com/office/officeart/2005/8/layout/radial4"/>
    <dgm:cxn modelId="{AEE47BAA-52C7-43C3-948F-0033C974500D}" type="presOf" srcId="{5C592E93-8E3A-46D2-A768-33A6BBA7519D}" destId="{561A428C-2614-45B4-97A4-CEEE7B03176C}" srcOrd="0" destOrd="0" presId="urn:microsoft.com/office/officeart/2005/8/layout/radial4"/>
    <dgm:cxn modelId="{2A11809D-82A8-4BC4-87CD-9DC376400678}" srcId="{AC2C3B38-AA3D-4D4A-8A6C-10121C299F08}" destId="{9CC5DE12-1E0E-48FB-A513-E37A56FF169D}" srcOrd="0" destOrd="0" parTransId="{CDA976CA-4B4A-468C-B52B-3C934C34C4AD}" sibTransId="{B8D64DBA-3407-4D20-A68D-74D949409D2D}"/>
    <dgm:cxn modelId="{D1B10EC1-6E48-428F-BC5C-A75F9DAEA0A2}" type="presOf" srcId="{FB8E42E4-38A9-4766-9A57-C5555250CA51}" destId="{CDAFA0BA-77A8-4DD9-977C-D0D7E5372532}" srcOrd="0" destOrd="0" presId="urn:microsoft.com/office/officeart/2005/8/layout/radial4"/>
    <dgm:cxn modelId="{DBA113A4-CC7D-433E-B0E4-C03E57F99A8E}" type="presOf" srcId="{8A519F76-30DC-4DDB-9530-D94577E9C19F}" destId="{BD7D70BE-D751-4924-8088-FCCD1EA3F71C}" srcOrd="0" destOrd="0" presId="urn:microsoft.com/office/officeart/2005/8/layout/radial4"/>
    <dgm:cxn modelId="{A78FEC38-6177-4B0D-B476-CF65FD002C4A}" type="presOf" srcId="{25AFC647-A66C-4046-8198-A49F4ADC476D}" destId="{E788D4F3-E73B-44CD-8B7C-C33E95C2D703}" srcOrd="0" destOrd="0" presId="urn:microsoft.com/office/officeart/2005/8/layout/radial4"/>
    <dgm:cxn modelId="{AEC9C47D-5634-4EDE-8DE1-3086933C666F}" srcId="{AC2C3B38-AA3D-4D4A-8A6C-10121C299F08}" destId="{5C592E93-8E3A-46D2-A768-33A6BBA7519D}" srcOrd="9" destOrd="0" parTransId="{D72EC148-0013-41FD-B64F-32F637EFDD6A}" sibTransId="{C0B31273-71A7-471F-ADF0-A3FFD87899DC}"/>
    <dgm:cxn modelId="{24CF3AE8-3A76-49C0-B9EB-47482B453433}" type="presOf" srcId="{82A1BA93-641E-4746-89E1-F0252AB14147}" destId="{1D653264-DAB7-4C82-83AA-701038096B82}" srcOrd="0" destOrd="0" presId="urn:microsoft.com/office/officeart/2005/8/layout/radial4"/>
    <dgm:cxn modelId="{87A0DAA0-5083-4BDE-8F40-1FF954405C60}" type="presOf" srcId="{D1869681-6707-4816-B21F-3A6DB661C97D}" destId="{108CBEDD-2C71-4D37-8846-78D90E6E77BE}" srcOrd="0" destOrd="0" presId="urn:microsoft.com/office/officeart/2005/8/layout/radial4"/>
    <dgm:cxn modelId="{BB957A7B-BE3F-4809-A1A6-B35C23C7F0E1}" type="presOf" srcId="{CDA976CA-4B4A-468C-B52B-3C934C34C4AD}" destId="{578BD6CB-4BC4-43BB-928B-52830BF267B4}" srcOrd="0" destOrd="0" presId="urn:microsoft.com/office/officeart/2005/8/layout/radial4"/>
    <dgm:cxn modelId="{671B560E-65E4-43A8-B3C9-1159B2AD007A}" srcId="{AC2C3B38-AA3D-4D4A-8A6C-10121C299F08}" destId="{F8F85AD8-273C-4F57-BA1F-261A182AADA1}" srcOrd="6" destOrd="0" parTransId="{2CD08FE5-5CF9-4824-9388-739037DAA363}" sibTransId="{6B580092-64C4-4C23-816F-7BA55B59292B}"/>
    <dgm:cxn modelId="{85E2A2F1-BE49-42C7-BD3A-C4DAB12CBD18}" type="presOf" srcId="{9C318E8D-D462-4A72-B39E-FA90E25452D0}" destId="{7D1E7E94-8D5B-4E0B-88DD-B4951BEEAD42}" srcOrd="0" destOrd="0" presId="urn:microsoft.com/office/officeart/2005/8/layout/radial4"/>
    <dgm:cxn modelId="{317AB70B-3D64-47F9-81D0-1C9320F9D5F0}" srcId="{AC2C3B38-AA3D-4D4A-8A6C-10121C299F08}" destId="{8C56E629-52B8-4FC4-9557-A4B9B00359F0}" srcOrd="10" destOrd="0" parTransId="{E4031781-2C88-40AE-8988-79E40BF30DA3}" sibTransId="{8A7B989A-719A-49CD-B028-3C88410955A3}"/>
    <dgm:cxn modelId="{12D2C0A8-94C0-4F3A-9918-0148B53A2387}" type="presOf" srcId="{B71F8C99-2B2C-4C22-B997-2245033E134B}" destId="{82D169BD-81B3-4444-A28D-C4966C851DAA}" srcOrd="0" destOrd="0" presId="urn:microsoft.com/office/officeart/2005/8/layout/radial4"/>
    <dgm:cxn modelId="{A20CB70C-5018-4D17-9967-35D7B6188FB3}" type="presOf" srcId="{7C994C59-0A70-4D65-B568-A38BED32346C}" destId="{CE2E38BD-C66D-430A-8DF1-DBA570A64747}" srcOrd="0" destOrd="0" presId="urn:microsoft.com/office/officeart/2005/8/layout/radial4"/>
    <dgm:cxn modelId="{E9E5A036-C542-4606-A6B1-8A6F50139862}" srcId="{AC2C3B38-AA3D-4D4A-8A6C-10121C299F08}" destId="{6815DDEF-7237-48E7-8EFC-5DA0B033A32F}" srcOrd="3" destOrd="0" parTransId="{D72B455B-5DE7-4EA3-81B1-96DC6890E44D}" sibTransId="{81167504-3CA1-40EA-9A7C-3F292D4D87F8}"/>
    <dgm:cxn modelId="{6CE7B5B9-5899-41E0-8566-8201DD8DEC91}" srcId="{AC2C3B38-AA3D-4D4A-8A6C-10121C299F08}" destId="{631781D8-1C9F-46B4-A0D7-EFAAD13AE27D}" srcOrd="5" destOrd="0" parTransId="{0588782E-2322-404D-AFE3-96CB7DE626A1}" sibTransId="{2E5D4520-4EA5-408C-A72F-33CA753F0684}"/>
    <dgm:cxn modelId="{2C877FD4-7FA7-4352-A54A-0A73A1D3A8D4}" srcId="{1B6329DB-1F4C-4882-BE8E-0A8595836958}" destId="{AC2C3B38-AA3D-4D4A-8A6C-10121C299F08}" srcOrd="0" destOrd="0" parTransId="{CA57FA90-33A3-4435-ACF6-88D4313E6043}" sibTransId="{C1BAE8F8-8F12-4834-92EC-B45744C22CBC}"/>
    <dgm:cxn modelId="{8DF59502-5D1C-4A41-A8A5-8C7E7223107A}" type="presOf" srcId="{8C56E629-52B8-4FC4-9557-A4B9B00359F0}" destId="{84F53349-2ECD-473E-BE80-BB84C45614AF}" srcOrd="0" destOrd="0" presId="urn:microsoft.com/office/officeart/2005/8/layout/radial4"/>
    <dgm:cxn modelId="{ECCFB274-B1A1-44B2-AFE5-B645CB018306}" srcId="{AC2C3B38-AA3D-4D4A-8A6C-10121C299F08}" destId="{25AFC647-A66C-4046-8198-A49F4ADC476D}" srcOrd="8" destOrd="0" parTransId="{D1869681-6707-4816-B21F-3A6DB661C97D}" sibTransId="{C6A4CE48-12B2-4748-86C9-64AABBA7E92E}"/>
    <dgm:cxn modelId="{7575AD53-A1C6-4D7C-94F0-2D5D9B89E6DD}" type="presOf" srcId="{D72EC148-0013-41FD-B64F-32F637EFDD6A}" destId="{BA6DFF19-BD43-449B-91EE-A56DC0AB4356}" srcOrd="0" destOrd="0" presId="urn:microsoft.com/office/officeart/2005/8/layout/radial4"/>
    <dgm:cxn modelId="{05051CF5-1A08-4F8A-A563-16A18C94484C}" type="presOf" srcId="{AC2C3B38-AA3D-4D4A-8A6C-10121C299F08}" destId="{D55366B5-A2F7-4E2F-9B67-A4B5214496E8}" srcOrd="0" destOrd="0" presId="urn:microsoft.com/office/officeart/2005/8/layout/radial4"/>
    <dgm:cxn modelId="{69D3917C-6BE5-4C54-A71B-ED58E67783AB}" srcId="{AC2C3B38-AA3D-4D4A-8A6C-10121C299F08}" destId="{7C994C59-0A70-4D65-B568-A38BED32346C}" srcOrd="11" destOrd="0" parTransId="{E4318F72-77BB-4820-ACC6-49C2CAD8AE8C}" sibTransId="{DE7DCF66-1B0F-4086-8A78-999121AFF432}"/>
    <dgm:cxn modelId="{89700935-8ED2-427D-B67E-C00A59F6DCD9}" type="presOf" srcId="{DEF29E2C-3EB4-42D6-8714-3031D8BD19A8}" destId="{2D83BBB3-2A76-4BDD-81D6-E32EB7D4794D}" srcOrd="0" destOrd="0" presId="urn:microsoft.com/office/officeart/2005/8/layout/radial4"/>
    <dgm:cxn modelId="{7013C368-712D-436C-8E76-C072D03066E9}" type="presOf" srcId="{9CC5DE12-1E0E-48FB-A513-E37A56FF169D}" destId="{ACDBE309-9B2E-487D-9946-438D1F55A862}" srcOrd="0" destOrd="0" presId="urn:microsoft.com/office/officeart/2005/8/layout/radial4"/>
    <dgm:cxn modelId="{7FC6EAA3-70EA-41A7-9189-8E6D18D837D3}" type="presOf" srcId="{AD2A6938-D029-4092-BC27-C33B3E7B5708}" destId="{5BB70016-FCC0-4A9D-A6D6-3A2F8C98DD7C}" srcOrd="0" destOrd="0" presId="urn:microsoft.com/office/officeart/2005/8/layout/radial4"/>
    <dgm:cxn modelId="{0A07C355-253C-4890-9AC0-CEE8B87D81EE}" type="presOf" srcId="{6815DDEF-7237-48E7-8EFC-5DA0B033A32F}" destId="{F62BDA98-6F7F-446E-BE98-682DFADB3121}" srcOrd="0" destOrd="0" presId="urn:microsoft.com/office/officeart/2005/8/layout/radial4"/>
    <dgm:cxn modelId="{03331D9C-9A79-423D-AD23-5BBD5C0C3D88}" srcId="{AC2C3B38-AA3D-4D4A-8A6C-10121C299F08}" destId="{9C318E8D-D462-4A72-B39E-FA90E25452D0}" srcOrd="12" destOrd="0" parTransId="{82A1BA93-641E-4746-89E1-F0252AB14147}" sibTransId="{4A8E832A-9BE0-481C-B055-6B06051A54D7}"/>
    <dgm:cxn modelId="{7D98EF54-391A-4284-BB5F-2D4B81881EE0}" type="presOf" srcId="{FCCE0C4B-3594-4C30-8C34-216073F514F9}" destId="{B2945069-E95A-4ADA-B4C9-2FC16104FB6C}" srcOrd="0" destOrd="0" presId="urn:microsoft.com/office/officeart/2005/8/layout/radial4"/>
    <dgm:cxn modelId="{76077937-5E2D-465A-8051-66BEBFFA7F54}" srcId="{AC2C3B38-AA3D-4D4A-8A6C-10121C299F08}" destId="{9B1D9FFF-B0EA-44B5-B21A-5E4E8C07C5BE}" srcOrd="7" destOrd="0" parTransId="{1BC2C498-4A71-4D6C-98A1-CA85F45949B9}" sibTransId="{3B2CE909-59D9-40A0-B68C-95F971ABFCE2}"/>
    <dgm:cxn modelId="{6B502828-8C11-44AF-988F-A03BE194F024}" type="presOf" srcId="{F8F85AD8-273C-4F57-BA1F-261A182AADA1}" destId="{48EB28F8-4ABE-443F-A07E-00E98B91516D}" srcOrd="0" destOrd="0" presId="urn:microsoft.com/office/officeart/2005/8/layout/radial4"/>
    <dgm:cxn modelId="{F726EFE2-F935-42BD-8AB3-725ED6A2FA1E}" type="presOf" srcId="{1BC2C498-4A71-4D6C-98A1-CA85F45949B9}" destId="{E40957F0-50EA-4B79-8338-3639E49F9742}" srcOrd="0" destOrd="0" presId="urn:microsoft.com/office/officeart/2005/8/layout/radial4"/>
    <dgm:cxn modelId="{0277548D-724F-432C-A757-27A0E766A762}" type="presParOf" srcId="{9E2FD423-6114-4B08-9B96-2C3ADBA59488}" destId="{D55366B5-A2F7-4E2F-9B67-A4B5214496E8}" srcOrd="0" destOrd="0" presId="urn:microsoft.com/office/officeart/2005/8/layout/radial4"/>
    <dgm:cxn modelId="{08072511-0FF2-4497-9F0F-FC2D632BF227}" type="presParOf" srcId="{9E2FD423-6114-4B08-9B96-2C3ADBA59488}" destId="{578BD6CB-4BC4-43BB-928B-52830BF267B4}" srcOrd="1" destOrd="0" presId="urn:microsoft.com/office/officeart/2005/8/layout/radial4"/>
    <dgm:cxn modelId="{1198AA9E-A806-441A-A00C-94E83D3C4223}" type="presParOf" srcId="{9E2FD423-6114-4B08-9B96-2C3ADBA59488}" destId="{ACDBE309-9B2E-487D-9946-438D1F55A862}" srcOrd="2" destOrd="0" presId="urn:microsoft.com/office/officeart/2005/8/layout/radial4"/>
    <dgm:cxn modelId="{1DB1DEC5-E477-4CD5-B60A-2CA45A302635}" type="presParOf" srcId="{9E2FD423-6114-4B08-9B96-2C3ADBA59488}" destId="{BD7D70BE-D751-4924-8088-FCCD1EA3F71C}" srcOrd="3" destOrd="0" presId="urn:microsoft.com/office/officeart/2005/8/layout/radial4"/>
    <dgm:cxn modelId="{5F98E683-3FCE-49E9-9AA4-5A26B40EB200}" type="presParOf" srcId="{9E2FD423-6114-4B08-9B96-2C3ADBA59488}" destId="{530DF483-3335-46E6-A16A-40561E999A55}" srcOrd="4" destOrd="0" presId="urn:microsoft.com/office/officeart/2005/8/layout/radial4"/>
    <dgm:cxn modelId="{AE25BAC9-8A47-47FB-8BD6-4F9E41D044A4}" type="presParOf" srcId="{9E2FD423-6114-4B08-9B96-2C3ADBA59488}" destId="{5BB70016-FCC0-4A9D-A6D6-3A2F8C98DD7C}" srcOrd="5" destOrd="0" presId="urn:microsoft.com/office/officeart/2005/8/layout/radial4"/>
    <dgm:cxn modelId="{79DBD2CD-82B2-4251-AA20-5A26A55CE0A2}" type="presParOf" srcId="{9E2FD423-6114-4B08-9B96-2C3ADBA59488}" destId="{CDAFA0BA-77A8-4DD9-977C-D0D7E5372532}" srcOrd="6" destOrd="0" presId="urn:microsoft.com/office/officeart/2005/8/layout/radial4"/>
    <dgm:cxn modelId="{A2366827-CD62-43A2-8144-355087EFCE8B}" type="presParOf" srcId="{9E2FD423-6114-4B08-9B96-2C3ADBA59488}" destId="{F1915E2C-60ED-40DE-A0CC-FF16820DD45E}" srcOrd="7" destOrd="0" presId="urn:microsoft.com/office/officeart/2005/8/layout/radial4"/>
    <dgm:cxn modelId="{0D2EB9B2-E934-43A8-976A-D1F78E56E9A8}" type="presParOf" srcId="{9E2FD423-6114-4B08-9B96-2C3ADBA59488}" destId="{F62BDA98-6F7F-446E-BE98-682DFADB3121}" srcOrd="8" destOrd="0" presId="urn:microsoft.com/office/officeart/2005/8/layout/radial4"/>
    <dgm:cxn modelId="{BB69E3E7-A21C-4FF5-8ED7-C48A0ADBA5BF}" type="presParOf" srcId="{9E2FD423-6114-4B08-9B96-2C3ADBA59488}" destId="{49F8A0AB-D48C-4B14-AE80-FE753BB91CCC}" srcOrd="9" destOrd="0" presId="urn:microsoft.com/office/officeart/2005/8/layout/radial4"/>
    <dgm:cxn modelId="{2F317900-75C8-4DB1-80A1-F9F76F8CD9D5}" type="presParOf" srcId="{9E2FD423-6114-4B08-9B96-2C3ADBA59488}" destId="{82D169BD-81B3-4444-A28D-C4966C851DAA}" srcOrd="10" destOrd="0" presId="urn:microsoft.com/office/officeart/2005/8/layout/radial4"/>
    <dgm:cxn modelId="{8D115C0D-09EC-45C5-BC2D-2508A3687691}" type="presParOf" srcId="{9E2FD423-6114-4B08-9B96-2C3ADBA59488}" destId="{E7D38826-EE5B-4234-B4EA-BB7C4CA5AEA4}" srcOrd="11" destOrd="0" presId="urn:microsoft.com/office/officeart/2005/8/layout/radial4"/>
    <dgm:cxn modelId="{48D17CF3-B7CC-4929-A005-97E683D5BA07}" type="presParOf" srcId="{9E2FD423-6114-4B08-9B96-2C3ADBA59488}" destId="{3B55AFDB-80B9-4E60-AC27-B810D6408DB3}" srcOrd="12" destOrd="0" presId="urn:microsoft.com/office/officeart/2005/8/layout/radial4"/>
    <dgm:cxn modelId="{E8A6D96C-9C6D-4EF1-9FE7-AB16E0765916}" type="presParOf" srcId="{9E2FD423-6114-4B08-9B96-2C3ADBA59488}" destId="{3AFC6FE6-6282-46D6-8EEC-829850FEE15A}" srcOrd="13" destOrd="0" presId="urn:microsoft.com/office/officeart/2005/8/layout/radial4"/>
    <dgm:cxn modelId="{523C71B6-7005-4F59-8FA8-0251AC9FA18F}" type="presParOf" srcId="{9E2FD423-6114-4B08-9B96-2C3ADBA59488}" destId="{48EB28F8-4ABE-443F-A07E-00E98B91516D}" srcOrd="14" destOrd="0" presId="urn:microsoft.com/office/officeart/2005/8/layout/radial4"/>
    <dgm:cxn modelId="{239D0226-5A8E-408F-80F2-DBD098D47B10}" type="presParOf" srcId="{9E2FD423-6114-4B08-9B96-2C3ADBA59488}" destId="{E40957F0-50EA-4B79-8338-3639E49F9742}" srcOrd="15" destOrd="0" presId="urn:microsoft.com/office/officeart/2005/8/layout/radial4"/>
    <dgm:cxn modelId="{88C620D0-27B4-4A23-8353-9971ACC77D33}" type="presParOf" srcId="{9E2FD423-6114-4B08-9B96-2C3ADBA59488}" destId="{DC56F883-8553-4CD7-901E-A09321B30F39}" srcOrd="16" destOrd="0" presId="urn:microsoft.com/office/officeart/2005/8/layout/radial4"/>
    <dgm:cxn modelId="{0DF09F14-9880-4995-8931-245A1FC0B5F3}" type="presParOf" srcId="{9E2FD423-6114-4B08-9B96-2C3ADBA59488}" destId="{108CBEDD-2C71-4D37-8846-78D90E6E77BE}" srcOrd="17" destOrd="0" presId="urn:microsoft.com/office/officeart/2005/8/layout/radial4"/>
    <dgm:cxn modelId="{E5EB56E5-8B13-4F8C-94C9-CB3816A954E7}" type="presParOf" srcId="{9E2FD423-6114-4B08-9B96-2C3ADBA59488}" destId="{E788D4F3-E73B-44CD-8B7C-C33E95C2D703}" srcOrd="18" destOrd="0" presId="urn:microsoft.com/office/officeart/2005/8/layout/radial4"/>
    <dgm:cxn modelId="{B6A902C3-6028-4455-8A7A-C92E6F526FDB}" type="presParOf" srcId="{9E2FD423-6114-4B08-9B96-2C3ADBA59488}" destId="{BA6DFF19-BD43-449B-91EE-A56DC0AB4356}" srcOrd="19" destOrd="0" presId="urn:microsoft.com/office/officeart/2005/8/layout/radial4"/>
    <dgm:cxn modelId="{9C6AB293-2954-4351-931F-C6C59477EA8D}" type="presParOf" srcId="{9E2FD423-6114-4B08-9B96-2C3ADBA59488}" destId="{561A428C-2614-45B4-97A4-CEEE7B03176C}" srcOrd="20" destOrd="0" presId="urn:microsoft.com/office/officeart/2005/8/layout/radial4"/>
    <dgm:cxn modelId="{0EFB961D-8F2E-4283-9996-8E743EA6BBB5}" type="presParOf" srcId="{9E2FD423-6114-4B08-9B96-2C3ADBA59488}" destId="{EEFB373C-758C-4DA9-8558-879741FD472A}" srcOrd="21" destOrd="0" presId="urn:microsoft.com/office/officeart/2005/8/layout/radial4"/>
    <dgm:cxn modelId="{46A94FEA-6068-4907-B3D1-9F735C9D076A}" type="presParOf" srcId="{9E2FD423-6114-4B08-9B96-2C3ADBA59488}" destId="{84F53349-2ECD-473E-BE80-BB84C45614AF}" srcOrd="22" destOrd="0" presId="urn:microsoft.com/office/officeart/2005/8/layout/radial4"/>
    <dgm:cxn modelId="{5BD62DEA-22CB-4490-A2C2-C3C6B3EEB72E}" type="presParOf" srcId="{9E2FD423-6114-4B08-9B96-2C3ADBA59488}" destId="{B5AC3671-0080-4B85-893E-46651DFBDF31}" srcOrd="23" destOrd="0" presId="urn:microsoft.com/office/officeart/2005/8/layout/radial4"/>
    <dgm:cxn modelId="{F2F01AD8-AB60-4A3F-8164-6DB494B44253}" type="presParOf" srcId="{9E2FD423-6114-4B08-9B96-2C3ADBA59488}" destId="{CE2E38BD-C66D-430A-8DF1-DBA570A64747}" srcOrd="24" destOrd="0" presId="urn:microsoft.com/office/officeart/2005/8/layout/radial4"/>
    <dgm:cxn modelId="{604464D6-2A77-4B15-B7A5-23AEC19DD7ED}" type="presParOf" srcId="{9E2FD423-6114-4B08-9B96-2C3ADBA59488}" destId="{1D653264-DAB7-4C82-83AA-701038096B82}" srcOrd="25" destOrd="0" presId="urn:microsoft.com/office/officeart/2005/8/layout/radial4"/>
    <dgm:cxn modelId="{884D1E24-F6D1-424B-8D4F-681B3AB1E806}" type="presParOf" srcId="{9E2FD423-6114-4B08-9B96-2C3ADBA59488}" destId="{7D1E7E94-8D5B-4E0B-88DD-B4951BEEAD42}" srcOrd="26" destOrd="0" presId="urn:microsoft.com/office/officeart/2005/8/layout/radial4"/>
    <dgm:cxn modelId="{B4EEF63B-6A9C-4A61-B4DC-1B4BB8A9060A}" type="presParOf" srcId="{9E2FD423-6114-4B08-9B96-2C3ADBA59488}" destId="{B2945069-E95A-4ADA-B4C9-2FC16104FB6C}" srcOrd="27" destOrd="0" presId="urn:microsoft.com/office/officeart/2005/8/layout/radial4"/>
    <dgm:cxn modelId="{70CCBE58-3D2F-4511-9B98-E1DB5B991E00}" type="presParOf" srcId="{9E2FD423-6114-4B08-9B96-2C3ADBA59488}" destId="{2D83BBB3-2A76-4BDD-81D6-E32EB7D4794D}" srcOrd="2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AE324-9EA7-469B-9841-A0C9AA5ED53A}">
      <dsp:nvSpPr>
        <dsp:cNvPr id="0" name=""/>
        <dsp:cNvSpPr/>
      </dsp:nvSpPr>
      <dsp:spPr>
        <a:xfrm>
          <a:off x="4234386" y="2454461"/>
          <a:ext cx="4087814" cy="184159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endParaRPr lang="en-US" sz="1400" kern="1200" dirty="0">
            <a:solidFill>
              <a:srgbClr val="000000"/>
            </a:solidFill>
            <a:latin typeface="Calibri" panose="020F0502020204030204" pitchFamily="34" charset="0"/>
            <a:cs typeface="Calibri" panose="020F0502020204030204" pitchFamily="34" charset="0"/>
          </a:endParaRPr>
        </a:p>
      </dsp:txBody>
      <dsp:txXfrm>
        <a:off x="5501184" y="2955314"/>
        <a:ext cx="2780562" cy="1300288"/>
      </dsp:txXfrm>
    </dsp:sp>
    <dsp:sp modelId="{F3C2A26B-8BB3-47EC-BF73-52C519B0145E}">
      <dsp:nvSpPr>
        <dsp:cNvPr id="0" name=""/>
        <dsp:cNvSpPr/>
      </dsp:nvSpPr>
      <dsp:spPr>
        <a:xfrm>
          <a:off x="61872" y="2441673"/>
          <a:ext cx="4087814" cy="184159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solidFill>
              <a:srgbClr val="000000"/>
            </a:solidFill>
            <a:latin typeface="Calibri" panose="020F0502020204030204" pitchFamily="34" charset="0"/>
            <a:cs typeface="Calibri" panose="020F0502020204030204" pitchFamily="34" charset="0"/>
          </a:endParaRPr>
        </a:p>
      </dsp:txBody>
      <dsp:txXfrm>
        <a:off x="102326" y="2942526"/>
        <a:ext cx="2780562" cy="1300288"/>
      </dsp:txXfrm>
    </dsp:sp>
    <dsp:sp modelId="{915BD314-93E0-496B-B0DD-10DEBD6EB91E}">
      <dsp:nvSpPr>
        <dsp:cNvPr id="0" name=""/>
        <dsp:cNvSpPr/>
      </dsp:nvSpPr>
      <dsp:spPr>
        <a:xfrm>
          <a:off x="4225885" y="128289"/>
          <a:ext cx="4087814" cy="19330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solidFill>
              <a:srgbClr val="000000"/>
            </a:solidFill>
            <a:latin typeface="Calibri" panose="020F0502020204030204" pitchFamily="34" charset="0"/>
            <a:cs typeface="Calibri" panose="020F0502020204030204" pitchFamily="34" charset="0"/>
          </a:endParaRPr>
        </a:p>
      </dsp:txBody>
      <dsp:txXfrm>
        <a:off x="5494694" y="170753"/>
        <a:ext cx="2776542" cy="1364891"/>
      </dsp:txXfrm>
    </dsp:sp>
    <dsp:sp modelId="{8DD668D6-A342-4211-A480-A82A3D6B183E}">
      <dsp:nvSpPr>
        <dsp:cNvPr id="0" name=""/>
        <dsp:cNvSpPr/>
      </dsp:nvSpPr>
      <dsp:spPr>
        <a:xfrm>
          <a:off x="61872" y="141132"/>
          <a:ext cx="4087814" cy="19330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b="1" kern="1200" dirty="0">
            <a:solidFill>
              <a:srgbClr val="000000"/>
            </a:solidFill>
            <a:latin typeface="Calibri" panose="020F0502020204030204" pitchFamily="34" charset="0"/>
            <a:cs typeface="Calibri" panose="020F0502020204030204" pitchFamily="34" charset="0"/>
          </a:endParaRPr>
        </a:p>
      </dsp:txBody>
      <dsp:txXfrm>
        <a:off x="104336" y="183596"/>
        <a:ext cx="2776542" cy="1364891"/>
      </dsp:txXfrm>
    </dsp:sp>
    <dsp:sp modelId="{E6B8F0E5-4BC5-4752-B402-F5D3EB2EA914}">
      <dsp:nvSpPr>
        <dsp:cNvPr id="0" name=""/>
        <dsp:cNvSpPr/>
      </dsp:nvSpPr>
      <dsp:spPr>
        <a:xfrm>
          <a:off x="2260897" y="260374"/>
          <a:ext cx="1891047" cy="1891047"/>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smtClean="0">
              <a:latin typeface="Calibri" panose="020F0502020204030204" pitchFamily="34" charset="0"/>
              <a:cs typeface="Calibri" panose="020F0502020204030204" pitchFamily="34" charset="0"/>
            </a:rPr>
            <a:t>Direct-to-</a:t>
          </a:r>
          <a:r>
            <a:rPr lang="en-US" sz="1600" b="1" i="1" kern="1200" smtClean="0">
              <a:latin typeface="Calibri" panose="020F0502020204030204" pitchFamily="34" charset="0"/>
              <a:cs typeface="Calibri" panose="020F0502020204030204" pitchFamily="34" charset="0"/>
            </a:rPr>
            <a:t>Provider </a:t>
          </a:r>
          <a:r>
            <a:rPr lang="en-US" sz="1600" b="1" kern="1200" smtClean="0">
              <a:latin typeface="Calibri" panose="020F0502020204030204" pitchFamily="34" charset="0"/>
              <a:cs typeface="Calibri" panose="020F0502020204030204" pitchFamily="34" charset="0"/>
            </a:rPr>
            <a:t>and </a:t>
          </a:r>
          <a:r>
            <a:rPr lang="en-US" sz="1600" b="1" i="1" kern="1200" smtClean="0">
              <a:latin typeface="Calibri" panose="020F0502020204030204" pitchFamily="34" charset="0"/>
              <a:cs typeface="Calibri" panose="020F0502020204030204" pitchFamily="34" charset="0"/>
            </a:rPr>
            <a:t>Care Coordination</a:t>
          </a:r>
          <a:endParaRPr lang="en-US" sz="1600" b="1" i="1" kern="1200" dirty="0">
            <a:latin typeface="Calibri" panose="020F0502020204030204" pitchFamily="34" charset="0"/>
            <a:cs typeface="Calibri" panose="020F0502020204030204" pitchFamily="34" charset="0"/>
          </a:endParaRPr>
        </a:p>
      </dsp:txBody>
      <dsp:txXfrm>
        <a:off x="2814772" y="814249"/>
        <a:ext cx="1337172" cy="1337172"/>
      </dsp:txXfrm>
    </dsp:sp>
    <dsp:sp modelId="{2A3880F5-5FB2-4C48-AA28-FDBFDD3B234C}">
      <dsp:nvSpPr>
        <dsp:cNvPr id="0" name=""/>
        <dsp:cNvSpPr/>
      </dsp:nvSpPr>
      <dsp:spPr>
        <a:xfrm rot="5400000">
          <a:off x="4225883" y="260374"/>
          <a:ext cx="1891047" cy="1891047"/>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smtClean="0">
              <a:latin typeface="Calibri" panose="020F0502020204030204" pitchFamily="34" charset="0"/>
              <a:cs typeface="Calibri" panose="020F0502020204030204" pitchFamily="34" charset="0"/>
            </a:rPr>
            <a:t>Traditional Direct-to-</a:t>
          </a:r>
          <a:r>
            <a:rPr lang="en-US" sz="1600" b="1" i="1" kern="1200" smtClean="0">
              <a:latin typeface="Calibri" panose="020F0502020204030204" pitchFamily="34" charset="0"/>
              <a:cs typeface="Calibri" panose="020F0502020204030204" pitchFamily="34" charset="0"/>
            </a:rPr>
            <a:t>Consumer</a:t>
          </a:r>
          <a:r>
            <a:rPr lang="en-US" sz="1600" b="1" kern="1200" smtClean="0">
              <a:latin typeface="Calibri" panose="020F0502020204030204" pitchFamily="34" charset="0"/>
              <a:cs typeface="Calibri" panose="020F0502020204030204" pitchFamily="34" charset="0"/>
            </a:rPr>
            <a:t>      </a:t>
          </a:r>
          <a:endParaRPr lang="en-US" sz="1600" b="1" kern="1200" dirty="0" smtClean="0">
            <a:latin typeface="Calibri" panose="020F0502020204030204" pitchFamily="34" charset="0"/>
            <a:cs typeface="Calibri" panose="020F0502020204030204" pitchFamily="34" charset="0"/>
          </a:endParaRPr>
        </a:p>
      </dsp:txBody>
      <dsp:txXfrm rot="-5400000">
        <a:off x="4225883" y="814249"/>
        <a:ext cx="1337172" cy="1337172"/>
      </dsp:txXfrm>
    </dsp:sp>
    <dsp:sp modelId="{B9B49A67-C22C-4A2B-8A13-4B640DB2D568}">
      <dsp:nvSpPr>
        <dsp:cNvPr id="0" name=""/>
        <dsp:cNvSpPr/>
      </dsp:nvSpPr>
      <dsp:spPr>
        <a:xfrm rot="10800000">
          <a:off x="4239291" y="2238768"/>
          <a:ext cx="1891047" cy="1891047"/>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smtClean="0">
              <a:latin typeface="Calibri" panose="020F0502020204030204" pitchFamily="34" charset="0"/>
              <a:cs typeface="Calibri" panose="020F0502020204030204" pitchFamily="34" charset="0"/>
            </a:rPr>
            <a:t>Targeted Direct-to-</a:t>
          </a:r>
          <a:r>
            <a:rPr lang="en-US" sz="1600" b="1" i="1" kern="1200" smtClean="0">
              <a:latin typeface="Calibri" panose="020F0502020204030204" pitchFamily="34" charset="0"/>
              <a:cs typeface="Calibri" panose="020F0502020204030204" pitchFamily="34" charset="0"/>
            </a:rPr>
            <a:t>Consumer</a:t>
          </a:r>
          <a:endParaRPr lang="en-US" sz="1600" b="1" i="1" kern="1200" dirty="0">
            <a:latin typeface="Calibri" panose="020F0502020204030204" pitchFamily="34" charset="0"/>
            <a:cs typeface="Calibri" panose="020F0502020204030204" pitchFamily="34" charset="0"/>
          </a:endParaRPr>
        </a:p>
      </dsp:txBody>
      <dsp:txXfrm rot="10800000">
        <a:off x="4239291" y="2238768"/>
        <a:ext cx="1337172" cy="1337172"/>
      </dsp:txXfrm>
    </dsp:sp>
    <dsp:sp modelId="{74C705F6-7B9F-42ED-BE4E-C4E698C6E2E7}">
      <dsp:nvSpPr>
        <dsp:cNvPr id="0" name=""/>
        <dsp:cNvSpPr/>
      </dsp:nvSpPr>
      <dsp:spPr>
        <a:xfrm rot="16200000">
          <a:off x="2260897" y="2238768"/>
          <a:ext cx="1891047" cy="1891047"/>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1" kern="1200" dirty="0" smtClean="0">
              <a:latin typeface="Calibri" panose="020F0502020204030204" pitchFamily="34" charset="0"/>
              <a:cs typeface="Calibri" panose="020F0502020204030204" pitchFamily="34" charset="0"/>
            </a:rPr>
            <a:t>Provider</a:t>
          </a:r>
          <a:r>
            <a:rPr lang="en-US" sz="1600" b="1" kern="1200" dirty="0" smtClean="0">
              <a:latin typeface="Calibri" panose="020F0502020204030204" pitchFamily="34" charset="0"/>
              <a:cs typeface="Calibri" panose="020F0502020204030204" pitchFamily="34" charset="0"/>
            </a:rPr>
            <a:t> </a:t>
          </a:r>
        </a:p>
        <a:p>
          <a:pPr lvl="0" algn="ctr" defTabSz="711200">
            <a:lnSpc>
              <a:spcPct val="90000"/>
            </a:lnSpc>
            <a:spcBef>
              <a:spcPct val="0"/>
            </a:spcBef>
            <a:spcAft>
              <a:spcPct val="35000"/>
            </a:spcAft>
          </a:pPr>
          <a:r>
            <a:rPr lang="en-US" sz="1600" b="1" kern="1200" dirty="0" smtClean="0">
              <a:latin typeface="Calibri" panose="020F0502020204030204" pitchFamily="34" charset="0"/>
              <a:cs typeface="Calibri" panose="020F0502020204030204" pitchFamily="34" charset="0"/>
            </a:rPr>
            <a:t>E-Consult</a:t>
          </a:r>
          <a:endParaRPr lang="en-US" sz="1600" b="1" kern="1200" dirty="0">
            <a:latin typeface="Calibri" panose="020F0502020204030204" pitchFamily="34" charset="0"/>
            <a:cs typeface="Calibri" panose="020F0502020204030204" pitchFamily="34" charset="0"/>
          </a:endParaRPr>
        </a:p>
      </dsp:txBody>
      <dsp:txXfrm rot="5400000">
        <a:off x="2814772" y="2238768"/>
        <a:ext cx="1337172" cy="1337172"/>
      </dsp:txXfrm>
    </dsp:sp>
    <dsp:sp modelId="{211DCC78-3E92-47A8-BB55-0EC6744BD00C}">
      <dsp:nvSpPr>
        <dsp:cNvPr id="0" name=""/>
        <dsp:cNvSpPr/>
      </dsp:nvSpPr>
      <dsp:spPr>
        <a:xfrm>
          <a:off x="3869161" y="1802036"/>
          <a:ext cx="652913" cy="567751"/>
        </a:xfrm>
        <a:prstGeom prst="circularArrow">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C2E9F4-687F-4EF9-8F5C-A6FB895D0706}">
      <dsp:nvSpPr>
        <dsp:cNvPr id="0" name=""/>
        <dsp:cNvSpPr/>
      </dsp:nvSpPr>
      <dsp:spPr>
        <a:xfrm rot="10800000">
          <a:off x="3869161" y="2020402"/>
          <a:ext cx="652913" cy="567751"/>
        </a:xfrm>
        <a:prstGeom prst="circularArrow">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366B5-A2F7-4E2F-9B67-A4B5214496E8}">
      <dsp:nvSpPr>
        <dsp:cNvPr id="0" name=""/>
        <dsp:cNvSpPr/>
      </dsp:nvSpPr>
      <dsp:spPr>
        <a:xfrm>
          <a:off x="3717920" y="3050769"/>
          <a:ext cx="1046133" cy="877039"/>
        </a:xfrm>
        <a:prstGeom prst="ellipse">
          <a:avLst/>
        </a:prstGeom>
        <a:blipFill rotWithShape="0">
          <a:blip xmlns:r="http://schemas.openxmlformats.org/officeDocument/2006/relationships" r:embed="rId1">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Effect>
                      <a14:brightnessContrast bright="40000" contrast="40000"/>
                    </a14:imgEffect>
                  </a14:imgLayer>
                </a14:imgProps>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endParaRPr lang="en-US" sz="4300" kern="1200" dirty="0"/>
        </a:p>
      </dsp:txBody>
      <dsp:txXfrm>
        <a:off x="3871123" y="3179208"/>
        <a:ext cx="739727" cy="620161"/>
      </dsp:txXfrm>
    </dsp:sp>
    <dsp:sp modelId="{578BD6CB-4BC4-43BB-928B-52830BF267B4}">
      <dsp:nvSpPr>
        <dsp:cNvPr id="0" name=""/>
        <dsp:cNvSpPr/>
      </dsp:nvSpPr>
      <dsp:spPr>
        <a:xfrm rot="5892635">
          <a:off x="3461430" y="4677384"/>
          <a:ext cx="1163476"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CDBE309-9B2E-487D-9946-438D1F55A862}">
      <dsp:nvSpPr>
        <dsp:cNvPr id="0" name=""/>
        <dsp:cNvSpPr/>
      </dsp:nvSpPr>
      <dsp:spPr>
        <a:xfrm>
          <a:off x="3458175" y="5333999"/>
          <a:ext cx="928132" cy="72868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Social Determinants of Health</a:t>
          </a:r>
          <a:endParaRPr lang="en-US" sz="1000" kern="1200" dirty="0"/>
        </a:p>
      </dsp:txBody>
      <dsp:txXfrm>
        <a:off x="3479517" y="5355341"/>
        <a:ext cx="885448" cy="685998"/>
      </dsp:txXfrm>
    </dsp:sp>
    <dsp:sp modelId="{BD7D70BE-D751-4924-8088-FCCD1EA3F71C}">
      <dsp:nvSpPr>
        <dsp:cNvPr id="0" name=""/>
        <dsp:cNvSpPr/>
      </dsp:nvSpPr>
      <dsp:spPr>
        <a:xfrm rot="8041177">
          <a:off x="2482149" y="4431704"/>
          <a:ext cx="1342815"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30DF483-3335-46E6-A16A-40561E999A55}">
      <dsp:nvSpPr>
        <dsp:cNvPr id="0" name=""/>
        <dsp:cNvSpPr/>
      </dsp:nvSpPr>
      <dsp:spPr>
        <a:xfrm>
          <a:off x="2053287" y="4953001"/>
          <a:ext cx="842312" cy="72868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Chronic Conditions</a:t>
          </a:r>
          <a:endParaRPr lang="en-US" sz="1000" kern="1200" dirty="0"/>
        </a:p>
      </dsp:txBody>
      <dsp:txXfrm>
        <a:off x="2074630" y="4974344"/>
        <a:ext cx="799626" cy="686002"/>
      </dsp:txXfrm>
    </dsp:sp>
    <dsp:sp modelId="{5BB70016-FCC0-4A9D-A6D6-3A2F8C98DD7C}">
      <dsp:nvSpPr>
        <dsp:cNvPr id="0" name=""/>
        <dsp:cNvSpPr/>
      </dsp:nvSpPr>
      <dsp:spPr>
        <a:xfrm rot="9415364">
          <a:off x="1881707" y="4046220"/>
          <a:ext cx="1516766"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DAFA0BA-77A8-4DD9-977C-D0D7E5372532}">
      <dsp:nvSpPr>
        <dsp:cNvPr id="0" name=""/>
        <dsp:cNvSpPr/>
      </dsp:nvSpPr>
      <dsp:spPr>
        <a:xfrm>
          <a:off x="1143001" y="4267199"/>
          <a:ext cx="834108" cy="72869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Complex Health</a:t>
          </a:r>
          <a:endParaRPr lang="en-US" sz="1000" kern="1200" dirty="0"/>
        </a:p>
      </dsp:txBody>
      <dsp:txXfrm>
        <a:off x="1164344" y="4288542"/>
        <a:ext cx="791422" cy="686007"/>
      </dsp:txXfrm>
    </dsp:sp>
    <dsp:sp modelId="{F1915E2C-60ED-40DE-A0CC-FF16820DD45E}">
      <dsp:nvSpPr>
        <dsp:cNvPr id="0" name=""/>
        <dsp:cNvSpPr/>
      </dsp:nvSpPr>
      <dsp:spPr>
        <a:xfrm rot="10651341">
          <a:off x="1731022" y="3347599"/>
          <a:ext cx="1529909"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62BDA98-6F7F-446E-BE98-682DFADB3121}">
      <dsp:nvSpPr>
        <dsp:cNvPr id="0" name=""/>
        <dsp:cNvSpPr/>
      </dsp:nvSpPr>
      <dsp:spPr>
        <a:xfrm>
          <a:off x="982119" y="3248847"/>
          <a:ext cx="790802" cy="72868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Behavioral Health</a:t>
          </a:r>
          <a:endParaRPr lang="en-US" sz="1000" kern="1200" dirty="0"/>
        </a:p>
      </dsp:txBody>
      <dsp:txXfrm>
        <a:off x="1003462" y="3270190"/>
        <a:ext cx="748116" cy="686002"/>
      </dsp:txXfrm>
    </dsp:sp>
    <dsp:sp modelId="{49F8A0AB-D48C-4B14-AE80-FE753BB91CCC}">
      <dsp:nvSpPr>
        <dsp:cNvPr id="0" name=""/>
        <dsp:cNvSpPr/>
      </dsp:nvSpPr>
      <dsp:spPr>
        <a:xfrm rot="12147939">
          <a:off x="1828162" y="2629962"/>
          <a:ext cx="1553936"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2D169BD-81B3-4444-A28D-C4966C851DAA}">
      <dsp:nvSpPr>
        <dsp:cNvPr id="0" name=""/>
        <dsp:cNvSpPr/>
      </dsp:nvSpPr>
      <dsp:spPr>
        <a:xfrm>
          <a:off x="1143003" y="1981201"/>
          <a:ext cx="834058" cy="79896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High Risk Maternity</a:t>
          </a:r>
          <a:endParaRPr lang="en-US" sz="1000" kern="1200" dirty="0"/>
        </a:p>
      </dsp:txBody>
      <dsp:txXfrm>
        <a:off x="1166404" y="2004602"/>
        <a:ext cx="787256" cy="752162"/>
      </dsp:txXfrm>
    </dsp:sp>
    <dsp:sp modelId="{E7D38826-EE5B-4234-B4EA-BB7C4CA5AEA4}">
      <dsp:nvSpPr>
        <dsp:cNvPr id="0" name=""/>
        <dsp:cNvSpPr/>
      </dsp:nvSpPr>
      <dsp:spPr>
        <a:xfrm rot="13904477">
          <a:off x="2558250" y="2053830"/>
          <a:ext cx="1389948"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B55AFDB-80B9-4E60-AC27-B810D6408DB3}">
      <dsp:nvSpPr>
        <dsp:cNvPr id="0" name=""/>
        <dsp:cNvSpPr/>
      </dsp:nvSpPr>
      <dsp:spPr>
        <a:xfrm>
          <a:off x="2196414" y="1143001"/>
          <a:ext cx="860855" cy="598791"/>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Provider Access</a:t>
          </a:r>
          <a:endParaRPr lang="en-US" sz="1000" kern="1200" dirty="0"/>
        </a:p>
      </dsp:txBody>
      <dsp:txXfrm>
        <a:off x="2213952" y="1160539"/>
        <a:ext cx="825779" cy="563715"/>
      </dsp:txXfrm>
    </dsp:sp>
    <dsp:sp modelId="{3AFC6FE6-6282-46D6-8EEC-829850FEE15A}">
      <dsp:nvSpPr>
        <dsp:cNvPr id="0" name=""/>
        <dsp:cNvSpPr/>
      </dsp:nvSpPr>
      <dsp:spPr>
        <a:xfrm rot="15492072">
          <a:off x="3363002" y="1855073"/>
          <a:ext cx="1149633"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8EB28F8-4ABE-443F-A07E-00E98B91516D}">
      <dsp:nvSpPr>
        <dsp:cNvPr id="0" name=""/>
        <dsp:cNvSpPr/>
      </dsp:nvSpPr>
      <dsp:spPr>
        <a:xfrm>
          <a:off x="3316547" y="816824"/>
          <a:ext cx="861069" cy="61605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Provider Partnerships</a:t>
          </a:r>
          <a:endParaRPr lang="en-US" sz="1000" kern="1200" dirty="0"/>
        </a:p>
      </dsp:txBody>
      <dsp:txXfrm>
        <a:off x="3334591" y="834868"/>
        <a:ext cx="824981" cy="579968"/>
      </dsp:txXfrm>
    </dsp:sp>
    <dsp:sp modelId="{E40957F0-50EA-4B79-8338-3639E49F9742}">
      <dsp:nvSpPr>
        <dsp:cNvPr id="0" name=""/>
        <dsp:cNvSpPr/>
      </dsp:nvSpPr>
      <dsp:spPr>
        <a:xfrm rot="17298885">
          <a:off x="4087752" y="1905692"/>
          <a:ext cx="1227219"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C56F883-8553-4CD7-901E-A09321B30F39}">
      <dsp:nvSpPr>
        <dsp:cNvPr id="0" name=""/>
        <dsp:cNvSpPr/>
      </dsp:nvSpPr>
      <dsp:spPr>
        <a:xfrm>
          <a:off x="4634815" y="893026"/>
          <a:ext cx="844574" cy="710041"/>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Provider Incentives</a:t>
          </a:r>
          <a:endParaRPr lang="en-US" sz="1000" kern="1200" dirty="0"/>
        </a:p>
      </dsp:txBody>
      <dsp:txXfrm>
        <a:off x="4655611" y="913822"/>
        <a:ext cx="802982" cy="668449"/>
      </dsp:txXfrm>
    </dsp:sp>
    <dsp:sp modelId="{108CBEDD-2C71-4D37-8846-78D90E6E77BE}">
      <dsp:nvSpPr>
        <dsp:cNvPr id="0" name=""/>
        <dsp:cNvSpPr/>
      </dsp:nvSpPr>
      <dsp:spPr>
        <a:xfrm rot="18904513">
          <a:off x="4684849" y="2152885"/>
          <a:ext cx="1425387"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788D4F3-E73B-44CD-8B7C-C33E95C2D703}">
      <dsp:nvSpPr>
        <dsp:cNvPr id="0" name=""/>
        <dsp:cNvSpPr/>
      </dsp:nvSpPr>
      <dsp:spPr>
        <a:xfrm>
          <a:off x="5648058" y="1301394"/>
          <a:ext cx="967956" cy="60360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Member Incentives</a:t>
          </a:r>
          <a:endParaRPr lang="en-US" sz="1000" kern="1200" dirty="0"/>
        </a:p>
      </dsp:txBody>
      <dsp:txXfrm>
        <a:off x="5665737" y="1319073"/>
        <a:ext cx="932598" cy="568250"/>
      </dsp:txXfrm>
    </dsp:sp>
    <dsp:sp modelId="{BA6DFF19-BD43-449B-91EE-A56DC0AB4356}">
      <dsp:nvSpPr>
        <dsp:cNvPr id="0" name=""/>
        <dsp:cNvSpPr/>
      </dsp:nvSpPr>
      <dsp:spPr>
        <a:xfrm rot="20161257">
          <a:off x="5170866" y="2605976"/>
          <a:ext cx="1289732"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61A428C-2614-45B4-97A4-CEEE7B03176C}">
      <dsp:nvSpPr>
        <dsp:cNvPr id="0" name=""/>
        <dsp:cNvSpPr/>
      </dsp:nvSpPr>
      <dsp:spPr>
        <a:xfrm>
          <a:off x="6322986" y="1993275"/>
          <a:ext cx="978829" cy="70454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Value Based Provider Collaboration</a:t>
          </a:r>
          <a:endParaRPr lang="en-US" sz="1000" kern="1200" dirty="0"/>
        </a:p>
      </dsp:txBody>
      <dsp:txXfrm>
        <a:off x="6343621" y="2013910"/>
        <a:ext cx="937559" cy="663275"/>
      </dsp:txXfrm>
    </dsp:sp>
    <dsp:sp modelId="{EEFB373C-758C-4DA9-8558-879741FD472A}">
      <dsp:nvSpPr>
        <dsp:cNvPr id="0" name=""/>
        <dsp:cNvSpPr/>
      </dsp:nvSpPr>
      <dsp:spPr>
        <a:xfrm rot="21421283">
          <a:off x="5253148" y="3212794"/>
          <a:ext cx="1573863"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4F53349-2ECD-473E-BE80-BB84C45614AF}">
      <dsp:nvSpPr>
        <dsp:cNvPr id="0" name=""/>
        <dsp:cNvSpPr/>
      </dsp:nvSpPr>
      <dsp:spPr>
        <a:xfrm>
          <a:off x="6761305" y="3018253"/>
          <a:ext cx="845309" cy="63580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OpiEnd</a:t>
          </a:r>
          <a:endParaRPr lang="en-US" sz="1000" kern="1200" dirty="0"/>
        </a:p>
      </dsp:txBody>
      <dsp:txXfrm>
        <a:off x="6779927" y="3036875"/>
        <a:ext cx="808065" cy="598560"/>
      </dsp:txXfrm>
    </dsp:sp>
    <dsp:sp modelId="{B5AC3671-0080-4B85-893E-46651DFBDF31}">
      <dsp:nvSpPr>
        <dsp:cNvPr id="0" name=""/>
        <dsp:cNvSpPr/>
      </dsp:nvSpPr>
      <dsp:spPr>
        <a:xfrm rot="1008125">
          <a:off x="5168977" y="3823481"/>
          <a:ext cx="1568827"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E2E38BD-C66D-430A-8DF1-DBA570A64747}">
      <dsp:nvSpPr>
        <dsp:cNvPr id="0" name=""/>
        <dsp:cNvSpPr/>
      </dsp:nvSpPr>
      <dsp:spPr>
        <a:xfrm>
          <a:off x="6564961" y="4012562"/>
          <a:ext cx="962962" cy="64771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Case Management</a:t>
          </a:r>
          <a:endParaRPr lang="en-US" sz="1000" kern="1200" dirty="0"/>
        </a:p>
      </dsp:txBody>
      <dsp:txXfrm>
        <a:off x="6583932" y="4031533"/>
        <a:ext cx="925020" cy="609768"/>
      </dsp:txXfrm>
    </dsp:sp>
    <dsp:sp modelId="{1D653264-DAB7-4C82-83AA-701038096B82}">
      <dsp:nvSpPr>
        <dsp:cNvPr id="0" name=""/>
        <dsp:cNvSpPr/>
      </dsp:nvSpPr>
      <dsp:spPr>
        <a:xfrm rot="2278411">
          <a:off x="4839208" y="4371700"/>
          <a:ext cx="1533180"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D1E7E94-8D5B-4E0B-88DD-B4951BEEAD42}">
      <dsp:nvSpPr>
        <dsp:cNvPr id="0" name=""/>
        <dsp:cNvSpPr/>
      </dsp:nvSpPr>
      <dsp:spPr>
        <a:xfrm>
          <a:off x="6043326" y="4907609"/>
          <a:ext cx="884134" cy="66706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Wellframe</a:t>
          </a:r>
          <a:endParaRPr lang="en-US" sz="1000" kern="1200" dirty="0"/>
        </a:p>
      </dsp:txBody>
      <dsp:txXfrm>
        <a:off x="6062864" y="4927147"/>
        <a:ext cx="845058" cy="627988"/>
      </dsp:txXfrm>
    </dsp:sp>
    <dsp:sp modelId="{B2945069-E95A-4ADA-B4C9-2FC16104FB6C}">
      <dsp:nvSpPr>
        <dsp:cNvPr id="0" name=""/>
        <dsp:cNvSpPr/>
      </dsp:nvSpPr>
      <dsp:spPr>
        <a:xfrm rot="3813306">
          <a:off x="4270779" y="4614240"/>
          <a:ext cx="1241397" cy="365761"/>
        </a:xfrm>
        <a:prstGeom prst="leftArrow">
          <a:avLst>
            <a:gd name="adj1" fmla="val 60000"/>
            <a:gd name="adj2" fmla="val 50000"/>
          </a:avLst>
        </a:prstGeom>
        <a:solidFill>
          <a:schemeClr val="accent3">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D83BBB3-2A76-4BDD-81D6-E32EB7D4794D}">
      <dsp:nvSpPr>
        <dsp:cNvPr id="0" name=""/>
        <dsp:cNvSpPr/>
      </dsp:nvSpPr>
      <dsp:spPr>
        <a:xfrm>
          <a:off x="4798000" y="5256426"/>
          <a:ext cx="991649" cy="69924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kern="1200" dirty="0" smtClean="0"/>
            <a:t>METS</a:t>
          </a:r>
          <a:endParaRPr lang="en-US" sz="1000" kern="1200" dirty="0"/>
        </a:p>
      </dsp:txBody>
      <dsp:txXfrm>
        <a:off x="4818480" y="5276906"/>
        <a:ext cx="950689" cy="65828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86ED7F-0DDB-413C-B4BE-E70237AEEF33}" type="datetimeFigureOut">
              <a:rPr lang="en-US" smtClean="0"/>
              <a:t>8/23/2021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98B011-2E87-418E-B1AB-E74DEAC33D06}" type="slidenum">
              <a:rPr lang="en-US" smtClean="0"/>
              <a:t>‹#›</a:t>
            </a:fld>
            <a:endParaRPr lang="en-US"/>
          </a:p>
        </p:txBody>
      </p:sp>
    </p:spTree>
    <p:extLst>
      <p:ext uri="{BB962C8B-B14F-4D97-AF65-F5344CB8AC3E}">
        <p14:creationId xmlns:p14="http://schemas.microsoft.com/office/powerpoint/2010/main" val="9052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6A9D-C88B-4C3F-82F4-0AFD155D4518}" type="datetimeFigureOut">
              <a:rPr lang="en-US" smtClean="0"/>
              <a:t>8/23/2021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F518A-1A04-4056-9E81-DBBFDD55F6DA}" type="slidenum">
              <a:rPr lang="en-US" smtClean="0"/>
              <a:t>‹#›</a:t>
            </a:fld>
            <a:endParaRPr lang="en-US"/>
          </a:p>
        </p:txBody>
      </p:sp>
    </p:spTree>
    <p:extLst>
      <p:ext uri="{BB962C8B-B14F-4D97-AF65-F5344CB8AC3E}">
        <p14:creationId xmlns:p14="http://schemas.microsoft.com/office/powerpoint/2010/main" val="104733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7</a:t>
            </a:fld>
            <a:endParaRPr lang="en-US"/>
          </a:p>
        </p:txBody>
      </p:sp>
    </p:spTree>
    <p:extLst>
      <p:ext uri="{BB962C8B-B14F-4D97-AF65-F5344CB8AC3E}">
        <p14:creationId xmlns:p14="http://schemas.microsoft.com/office/powerpoint/2010/main" val="229707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decrease higher level of care utilization by engaging those members in outpatient treatment</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3D5AB-B039-4130-8557-9C98E24B3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83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EF518A-1A04-4056-9E81-DBBFDD55F6DA}" type="slidenum">
              <a:rPr lang="en-US" smtClean="0"/>
              <a:t>10</a:t>
            </a:fld>
            <a:endParaRPr lang="en-US" dirty="0"/>
          </a:p>
        </p:txBody>
      </p:sp>
    </p:spTree>
    <p:extLst>
      <p:ext uri="{BB962C8B-B14F-4D97-AF65-F5344CB8AC3E}">
        <p14:creationId xmlns:p14="http://schemas.microsoft.com/office/powerpoint/2010/main" val="344621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03E01-1316-437E-83B5-FCD9A02E7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72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3D5AB-B039-4130-8557-9C98E24B3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22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25E1-9B9B-4B99-AE2A-3116CDAB8E8A}" type="slidenum">
              <a:rPr lang="en-US" smtClean="0"/>
              <a:t>26</a:t>
            </a:fld>
            <a:endParaRPr lang="en-US" dirty="0"/>
          </a:p>
        </p:txBody>
      </p:sp>
    </p:spTree>
    <p:extLst>
      <p:ext uri="{BB962C8B-B14F-4D97-AF65-F5344CB8AC3E}">
        <p14:creationId xmlns:p14="http://schemas.microsoft.com/office/powerpoint/2010/main" val="340450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by providing guidance on effective pain relief options to members and families to decrease the risk of developing an OUD and increase treatment and recovery success for those already diagnosed. </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3D5AB-B039-4130-8557-9C98E24B3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29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EF518A-1A04-4056-9E81-DBBFDD55F6DA}" type="slidenum">
              <a:rPr lang="en-US" smtClean="0"/>
              <a:t>29</a:t>
            </a:fld>
            <a:endParaRPr lang="en-US" dirty="0"/>
          </a:p>
        </p:txBody>
      </p:sp>
    </p:spTree>
    <p:extLst>
      <p:ext uri="{BB962C8B-B14F-4D97-AF65-F5344CB8AC3E}">
        <p14:creationId xmlns:p14="http://schemas.microsoft.com/office/powerpoint/2010/main" val="113662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EF518A-1A04-4056-9E81-DBBFDD55F6DA}" type="slidenum">
              <a:rPr lang="en-US" smtClean="0"/>
              <a:t>35</a:t>
            </a:fld>
            <a:endParaRPr lang="en-US" dirty="0"/>
          </a:p>
        </p:txBody>
      </p:sp>
    </p:spTree>
    <p:extLst>
      <p:ext uri="{BB962C8B-B14F-4D97-AF65-F5344CB8AC3E}">
        <p14:creationId xmlns:p14="http://schemas.microsoft.com/office/powerpoint/2010/main" val="211971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89850" y="3180363"/>
            <a:ext cx="4833714" cy="1169179"/>
          </a:xfrm>
          <a:prstGeom prst="rect">
            <a:avLst/>
          </a:prstGeom>
          <a:ln>
            <a:noFill/>
          </a:ln>
        </p:spPr>
        <p:txBody>
          <a:bodyPr/>
          <a:lstStyle>
            <a:lvl1pPr algn="l">
              <a:defRPr sz="3200" b="0" i="0">
                <a:ln>
                  <a:noFill/>
                </a:ln>
                <a:solidFill>
                  <a:schemeClr val="accent3"/>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89850" y="4550388"/>
            <a:ext cx="4648200" cy="381920"/>
          </a:xfrm>
          <a:prstGeom prst="rect">
            <a:avLst/>
          </a:prstGeom>
        </p:spPr>
        <p:txBody>
          <a:bodyPr/>
          <a:lstStyle>
            <a:lvl1pPr marL="0" indent="0" algn="l">
              <a:buNone/>
              <a:defRPr sz="2000" i="1">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flipH="1">
            <a:off x="4191000" y="5334000"/>
            <a:ext cx="4495800"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 name="Holder 4"/>
          <p:cNvSpPr>
            <a:spLocks noGrp="1"/>
          </p:cNvSpPr>
          <p:nvPr>
            <p:ph type="sldNum" sz="quarter" idx="7"/>
          </p:nvPr>
        </p:nvSpPr>
        <p:spPr>
          <a:xfrm>
            <a:off x="6934200" y="6588469"/>
            <a:ext cx="2133600" cy="238125"/>
          </a:xfrm>
          <a:prstGeom prst="rect">
            <a:avLst/>
          </a:prstGeom>
        </p:spPr>
        <p:txBody>
          <a:bodyPr lIns="0" tIns="0" rIns="0" bIns="0"/>
          <a:lstStyle>
            <a:lvl1pPr algn="r">
              <a:defRPr sz="1400" b="0" i="0">
                <a:solidFill>
                  <a:schemeClr val="tx1"/>
                </a:solidFill>
                <a:latin typeface="Arial" panose="020B0604020202020204" pitchFamily="34" charset="0"/>
                <a:cs typeface="Arial" panose="020B0604020202020204" pitchFamily="34" charset="0"/>
              </a:defRPr>
            </a:lvl1pPr>
          </a:lstStyle>
          <a:p>
            <a:pPr marL="22413">
              <a:spcBef>
                <a:spcPts val="22"/>
              </a:spcBef>
            </a:pPr>
            <a:fld id="{81D60167-4931-47E6-BA6A-407CBD079E47}" type="slidenum">
              <a:rPr lang="en-US" spc="-66" smtClean="0"/>
              <a:pPr marL="22413">
                <a:spcBef>
                  <a:spcPts val="22"/>
                </a:spcBef>
              </a:pPr>
              <a:t>‹#›</a:t>
            </a:fld>
            <a:endParaRPr lang="en-US" spc="-66" dirty="0"/>
          </a:p>
        </p:txBody>
      </p:sp>
      <p:sp>
        <p:nvSpPr>
          <p:cNvPr id="8" name="Date Placeholder 3"/>
          <p:cNvSpPr>
            <a:spLocks noGrp="1"/>
          </p:cNvSpPr>
          <p:nvPr>
            <p:ph type="dt" sz="half" idx="2"/>
          </p:nvPr>
        </p:nvSpPr>
        <p:spPr>
          <a:xfrm>
            <a:off x="447674" y="6650666"/>
            <a:ext cx="3252487" cy="182242"/>
          </a:xfrm>
          <a:prstGeom prst="rect">
            <a:avLst/>
          </a:prstGeom>
        </p:spPr>
        <p:txBody>
          <a:bodyPr lIns="0" tIns="0" rIns="0" bIns="0"/>
          <a:lstStyle>
            <a:lvl1pPr>
              <a:defRPr kumimoji="0" lang="en-US" sz="900" b="0" i="1" u="none" strike="noStrike" kern="1200" cap="none" spc="0" normalizeH="0" baseline="0" noProof="0" smtClean="0">
                <a:ln>
                  <a:noFill/>
                </a:ln>
                <a:solidFill>
                  <a:schemeClr val="bg1">
                    <a:lumMod val="50000"/>
                  </a:schemeClr>
                </a:solidFill>
                <a:effectLst/>
                <a:uLnTx/>
                <a:uFillTx/>
                <a:latin typeface="Times"/>
                <a:ea typeface="ＭＳ Ｐゴシック"/>
                <a:cs typeface="Times"/>
              </a:defRPr>
            </a:lvl1pPr>
          </a:lstStyle>
          <a:p>
            <a:pPr fontAlgn="base">
              <a:spcBef>
                <a:spcPct val="0"/>
              </a:spcBef>
              <a:spcAft>
                <a:spcPct val="0"/>
              </a:spcAft>
              <a:defRPr/>
            </a:pPr>
            <a:r>
              <a:rPr lang="en-US" smtClean="0"/>
              <a:t>Confidential and Proprietary</a:t>
            </a:r>
            <a:endParaRPr lang="en-US" dirty="0"/>
          </a:p>
        </p:txBody>
      </p:sp>
    </p:spTree>
    <p:extLst>
      <p:ext uri="{BB962C8B-B14F-4D97-AF65-F5344CB8AC3E}">
        <p14:creationId xmlns:p14="http://schemas.microsoft.com/office/powerpoint/2010/main" val="1459634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54931"/>
            <a:ext cx="8458200" cy="4571999"/>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228600" y="228600"/>
            <a:ext cx="6858000" cy="609599"/>
          </a:xfrm>
          <a:prstGeom prst="rect">
            <a:avLst/>
          </a:prstGeom>
        </p:spPr>
        <p:txBody>
          <a:bodyPr vert="horz"/>
          <a:lstStyle>
            <a:lvl1pPr algn="l">
              <a:defRPr sz="4000">
                <a:solidFill>
                  <a:schemeClr val="accent2"/>
                </a:solidFill>
              </a:defRPr>
            </a:lvl1pPr>
          </a:lstStyle>
          <a:p>
            <a:r>
              <a:rPr lang="en-US" dirty="0" smtClean="0"/>
              <a:t>Click to edit Master title style</a:t>
            </a:r>
            <a:endParaRPr lang="en-US" dirty="0"/>
          </a:p>
        </p:txBody>
      </p:sp>
      <p:sp>
        <p:nvSpPr>
          <p:cNvPr id="5" name="Date Placeholder 3"/>
          <p:cNvSpPr>
            <a:spLocks noGrp="1"/>
          </p:cNvSpPr>
          <p:nvPr>
            <p:ph type="dt" sz="half" idx="2"/>
          </p:nvPr>
        </p:nvSpPr>
        <p:spPr>
          <a:xfrm>
            <a:off x="447674" y="6650666"/>
            <a:ext cx="3252487" cy="182242"/>
          </a:xfrm>
          <a:prstGeom prst="rect">
            <a:avLst/>
          </a:prstGeom>
        </p:spPr>
        <p:txBody>
          <a:bodyPr lIns="0" tIns="0" rIns="0" bIns="0"/>
          <a:lstStyle>
            <a:lvl1pPr>
              <a:defRPr kumimoji="0" lang="en-US" sz="900" b="0" i="1" u="none" strike="noStrike" kern="1200" cap="none" spc="0" normalizeH="0" baseline="0" noProof="0" smtClean="0">
                <a:ln>
                  <a:noFill/>
                </a:ln>
                <a:solidFill>
                  <a:schemeClr val="bg1">
                    <a:lumMod val="50000"/>
                  </a:schemeClr>
                </a:solidFill>
                <a:effectLst/>
                <a:uLnTx/>
                <a:uFillTx/>
                <a:latin typeface="Times"/>
                <a:ea typeface="ＭＳ Ｐゴシック"/>
                <a:cs typeface="Times"/>
              </a:defRPr>
            </a:lvl1pPr>
          </a:lstStyle>
          <a:p>
            <a:pPr fontAlgn="base">
              <a:spcBef>
                <a:spcPct val="0"/>
              </a:spcBef>
              <a:spcAft>
                <a:spcPct val="0"/>
              </a:spcAft>
              <a:defRPr/>
            </a:pPr>
            <a:r>
              <a:rPr lang="en-US" smtClean="0"/>
              <a:t>Confidential and Proprietary</a:t>
            </a:r>
            <a:endParaRPr lang="en-US" dirty="0"/>
          </a:p>
        </p:txBody>
      </p:sp>
      <p:sp>
        <p:nvSpPr>
          <p:cNvPr id="6" name="Holder 4"/>
          <p:cNvSpPr>
            <a:spLocks noGrp="1"/>
          </p:cNvSpPr>
          <p:nvPr>
            <p:ph type="sldNum" sz="quarter" idx="7"/>
          </p:nvPr>
        </p:nvSpPr>
        <p:spPr>
          <a:xfrm>
            <a:off x="6934200" y="6588469"/>
            <a:ext cx="2133600" cy="238125"/>
          </a:xfrm>
          <a:prstGeom prst="rect">
            <a:avLst/>
          </a:prstGeom>
        </p:spPr>
        <p:txBody>
          <a:bodyPr lIns="0" tIns="0" rIns="0" bIns="0"/>
          <a:lstStyle>
            <a:lvl1pPr algn="r">
              <a:defRPr sz="1400" b="0" i="0">
                <a:solidFill>
                  <a:schemeClr val="tx1"/>
                </a:solidFill>
                <a:latin typeface="Arial" panose="020B0604020202020204" pitchFamily="34" charset="0"/>
                <a:cs typeface="Arial" panose="020B0604020202020204" pitchFamily="34" charset="0"/>
              </a:defRPr>
            </a:lvl1pPr>
          </a:lstStyle>
          <a:p>
            <a:pPr marL="22413">
              <a:spcBef>
                <a:spcPts val="22"/>
              </a:spcBef>
            </a:pPr>
            <a:fld id="{81D60167-4931-47E6-BA6A-407CBD079E47}" type="slidenum">
              <a:rPr lang="en-US" spc="-66" smtClean="0"/>
              <a:pPr marL="22413">
                <a:spcBef>
                  <a:spcPts val="22"/>
                </a:spcBef>
              </a:pPr>
              <a:t>‹#›</a:t>
            </a:fld>
            <a:endParaRPr lang="en-US" spc="-66" dirty="0"/>
          </a:p>
        </p:txBody>
      </p:sp>
    </p:spTree>
    <p:extLst>
      <p:ext uri="{BB962C8B-B14F-4D97-AF65-F5344CB8AC3E}">
        <p14:creationId xmlns:p14="http://schemas.microsoft.com/office/powerpoint/2010/main" val="850720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447674" y="6650666"/>
            <a:ext cx="3252487" cy="182242"/>
          </a:xfrm>
          <a:prstGeom prst="rect">
            <a:avLst/>
          </a:prstGeom>
        </p:spPr>
        <p:txBody>
          <a:bodyPr lIns="0" tIns="0" rIns="0" bIns="0"/>
          <a:lstStyle>
            <a:lvl1pPr>
              <a:defRPr kumimoji="0" lang="en-US" sz="900" b="0" i="1" u="none" strike="noStrike" kern="1200" cap="none" spc="0" normalizeH="0" baseline="0" noProof="0" smtClean="0">
                <a:ln>
                  <a:noFill/>
                </a:ln>
                <a:solidFill>
                  <a:schemeClr val="bg1">
                    <a:lumMod val="50000"/>
                  </a:schemeClr>
                </a:solidFill>
                <a:effectLst/>
                <a:uLnTx/>
                <a:uFillTx/>
                <a:latin typeface="Times"/>
                <a:ea typeface="ＭＳ Ｐゴシック"/>
                <a:cs typeface="Times"/>
              </a:defRPr>
            </a:lvl1pPr>
          </a:lstStyle>
          <a:p>
            <a:pPr fontAlgn="base">
              <a:spcBef>
                <a:spcPct val="0"/>
              </a:spcBef>
              <a:spcAft>
                <a:spcPct val="0"/>
              </a:spcAft>
              <a:defRPr/>
            </a:pPr>
            <a:r>
              <a:rPr lang="en-US" smtClean="0"/>
              <a:t>Confidential and Proprietary</a:t>
            </a:r>
            <a:endParaRPr lang="en-US" dirty="0"/>
          </a:p>
        </p:txBody>
      </p:sp>
      <p:sp>
        <p:nvSpPr>
          <p:cNvPr id="7" name="Title 6"/>
          <p:cNvSpPr>
            <a:spLocks noGrp="1"/>
          </p:cNvSpPr>
          <p:nvPr>
            <p:ph type="title"/>
          </p:nvPr>
        </p:nvSpPr>
        <p:spPr>
          <a:xfrm>
            <a:off x="685800" y="2667000"/>
            <a:ext cx="7886700" cy="685800"/>
          </a:xfrm>
          <a:prstGeom prst="rect">
            <a:avLst/>
          </a:prstGeom>
        </p:spPr>
        <p:txBody>
          <a:bodyPr/>
          <a:lstStyle>
            <a:lvl1pPr algn="ctr">
              <a:defRPr sz="4400"/>
            </a:lvl1pPr>
          </a:lstStyle>
          <a:p>
            <a:r>
              <a:rPr lang="en-US" smtClean="0"/>
              <a:t>Click to edit Master title style</a:t>
            </a:r>
            <a:endParaRPr lang="en-US"/>
          </a:p>
        </p:txBody>
      </p:sp>
      <p:sp>
        <p:nvSpPr>
          <p:cNvPr id="5" name="Holder 4"/>
          <p:cNvSpPr>
            <a:spLocks noGrp="1"/>
          </p:cNvSpPr>
          <p:nvPr>
            <p:ph type="sldNum" sz="quarter" idx="7"/>
          </p:nvPr>
        </p:nvSpPr>
        <p:spPr>
          <a:xfrm>
            <a:off x="6934200" y="6588469"/>
            <a:ext cx="2133600" cy="238125"/>
          </a:xfrm>
          <a:prstGeom prst="rect">
            <a:avLst/>
          </a:prstGeom>
        </p:spPr>
        <p:txBody>
          <a:bodyPr lIns="0" tIns="0" rIns="0" bIns="0"/>
          <a:lstStyle>
            <a:lvl1pPr algn="r">
              <a:defRPr sz="1400" b="0" i="0">
                <a:solidFill>
                  <a:schemeClr val="tx1"/>
                </a:solidFill>
                <a:latin typeface="Arial" panose="020B0604020202020204" pitchFamily="34" charset="0"/>
                <a:cs typeface="Arial" panose="020B0604020202020204" pitchFamily="34" charset="0"/>
              </a:defRPr>
            </a:lvl1pPr>
          </a:lstStyle>
          <a:p>
            <a:pPr marL="22413">
              <a:spcBef>
                <a:spcPts val="22"/>
              </a:spcBef>
            </a:pPr>
            <a:fld id="{81D60167-4931-47E6-BA6A-407CBD079E47}" type="slidenum">
              <a:rPr lang="en-US" spc="-66" smtClean="0"/>
              <a:pPr marL="22413">
                <a:spcBef>
                  <a:spcPts val="22"/>
                </a:spcBef>
              </a:pPr>
              <a:t>‹#›</a:t>
            </a:fld>
            <a:endParaRPr lang="en-US" spc="-66" dirty="0"/>
          </a:p>
        </p:txBody>
      </p:sp>
    </p:spTree>
    <p:extLst>
      <p:ext uri="{BB962C8B-B14F-4D97-AF65-F5344CB8AC3E}">
        <p14:creationId xmlns:p14="http://schemas.microsoft.com/office/powerpoint/2010/main" val="2298155999"/>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82" b="0" i="0">
                <a:solidFill>
                  <a:srgbClr val="999999"/>
                </a:solidFill>
                <a:latin typeface="Lucida Sans"/>
                <a:cs typeface="Lucida Sans"/>
              </a:defRPr>
            </a:lvl1pPr>
          </a:lstStyle>
          <a:p>
            <a:pPr marL="11206">
              <a:spcBef>
                <a:spcPts val="22"/>
              </a:spcBef>
            </a:pPr>
            <a:endParaRPr lang="en-US" spc="-49"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Confidential and Proprietary</a:t>
            </a:r>
            <a:endParaRPr lang="en-US"/>
          </a:p>
        </p:txBody>
      </p:sp>
      <p:sp>
        <p:nvSpPr>
          <p:cNvPr id="5" name="Holder 4"/>
          <p:cNvSpPr>
            <a:spLocks noGrp="1"/>
          </p:cNvSpPr>
          <p:nvPr>
            <p:ph type="sldNum" sz="quarter" idx="7"/>
          </p:nvPr>
        </p:nvSpPr>
        <p:spPr>
          <a:xfrm>
            <a:off x="6934200" y="6588469"/>
            <a:ext cx="2133600" cy="238125"/>
          </a:xfrm>
          <a:prstGeom prst="rect">
            <a:avLst/>
          </a:prstGeom>
        </p:spPr>
        <p:txBody>
          <a:bodyPr lIns="0" tIns="0" rIns="0" bIns="0"/>
          <a:lstStyle>
            <a:lvl1pPr algn="r">
              <a:defRPr sz="1400" b="0" i="0">
                <a:solidFill>
                  <a:schemeClr val="tx1"/>
                </a:solidFill>
                <a:latin typeface="Arial" panose="020B0604020202020204" pitchFamily="34" charset="0"/>
                <a:cs typeface="Arial" panose="020B0604020202020204" pitchFamily="34" charset="0"/>
              </a:defRPr>
            </a:lvl1pPr>
          </a:lstStyle>
          <a:p>
            <a:pPr marL="22413">
              <a:spcBef>
                <a:spcPts val="22"/>
              </a:spcBef>
            </a:pPr>
            <a:fld id="{81D60167-4931-47E6-BA6A-407CBD079E47}" type="slidenum">
              <a:rPr lang="en-US" spc="-66" smtClean="0"/>
              <a:pPr marL="22413">
                <a:spcBef>
                  <a:spcPts val="22"/>
                </a:spcBef>
              </a:pPr>
              <a:t>‹#›</a:t>
            </a:fld>
            <a:endParaRPr lang="en-US" spc="-66" dirty="0"/>
          </a:p>
        </p:txBody>
      </p:sp>
    </p:spTree>
    <p:extLst>
      <p:ext uri="{BB962C8B-B14F-4D97-AF65-F5344CB8AC3E}">
        <p14:creationId xmlns:p14="http://schemas.microsoft.com/office/powerpoint/2010/main" val="294733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Holder 3"/>
          <p:cNvSpPr>
            <a:spLocks noGrp="1"/>
          </p:cNvSpPr>
          <p:nvPr>
            <p:ph type="dt" sz="half" idx="6"/>
          </p:nvPr>
        </p:nvSpPr>
        <p:spPr>
          <a:xfrm>
            <a:off x="447674" y="6650666"/>
            <a:ext cx="3252487" cy="182242"/>
          </a:xfrm>
        </p:spPr>
        <p:txBody>
          <a:bodyPr lIns="0" tIns="0" rIns="0" bIns="0"/>
          <a:lstStyle>
            <a:lvl1pPr algn="l">
              <a:defRPr>
                <a:solidFill>
                  <a:schemeClr val="tx1">
                    <a:tint val="75000"/>
                  </a:schemeClr>
                </a:solidFill>
              </a:defRPr>
            </a:lvl1pPr>
          </a:lstStyle>
          <a:p>
            <a:r>
              <a:rPr lang="en-US" smtClean="0"/>
              <a:t>Confidential and Proprietary</a:t>
            </a:r>
            <a:endParaRPr lang="en-US"/>
          </a:p>
        </p:txBody>
      </p:sp>
      <p:sp>
        <p:nvSpPr>
          <p:cNvPr id="7" name="Holder 4"/>
          <p:cNvSpPr>
            <a:spLocks noGrp="1"/>
          </p:cNvSpPr>
          <p:nvPr>
            <p:ph type="sldNum" sz="quarter" idx="7"/>
          </p:nvPr>
        </p:nvSpPr>
        <p:spPr>
          <a:xfrm>
            <a:off x="6934200" y="6588469"/>
            <a:ext cx="2133600" cy="238125"/>
          </a:xfrm>
          <a:prstGeom prst="rect">
            <a:avLst/>
          </a:prstGeom>
        </p:spPr>
        <p:txBody>
          <a:bodyPr lIns="0" tIns="0" rIns="0" bIns="0"/>
          <a:lstStyle>
            <a:lvl1pPr algn="r">
              <a:defRPr sz="1400" b="0" i="0">
                <a:solidFill>
                  <a:schemeClr val="tx1"/>
                </a:solidFill>
                <a:latin typeface="Arial" panose="020B0604020202020204" pitchFamily="34" charset="0"/>
                <a:cs typeface="Arial" panose="020B0604020202020204" pitchFamily="34" charset="0"/>
              </a:defRPr>
            </a:lvl1pPr>
          </a:lstStyle>
          <a:p>
            <a:pPr marL="22413">
              <a:spcBef>
                <a:spcPts val="22"/>
              </a:spcBef>
            </a:pPr>
            <a:fld id="{81D60167-4931-47E6-BA6A-407CBD079E47}" type="slidenum">
              <a:rPr lang="en-US" spc="-66" smtClean="0"/>
              <a:pPr marL="22413">
                <a:spcBef>
                  <a:spcPts val="22"/>
                </a:spcBef>
              </a:pPr>
              <a:t>‹#›</a:t>
            </a:fld>
            <a:endParaRPr lang="en-US" spc="-66" dirty="0"/>
          </a:p>
        </p:txBody>
      </p:sp>
    </p:spTree>
    <p:extLst>
      <p:ext uri="{BB962C8B-B14F-4D97-AF65-F5344CB8AC3E}">
        <p14:creationId xmlns:p14="http://schemas.microsoft.com/office/powerpoint/2010/main" val="1006167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5034971" y="6919245"/>
            <a:ext cx="184666" cy="369332"/>
          </a:xfrm>
          <a:prstGeom prst="rect">
            <a:avLst/>
          </a:prstGeom>
          <a:noFill/>
        </p:spPr>
        <p:txBody>
          <a:bodyPr wrap="none" rtlCol="0">
            <a:spAutoFit/>
          </a:bodyPr>
          <a:lstStyle/>
          <a:p>
            <a:endParaRPr lang="en-US" dirty="0"/>
          </a:p>
        </p:txBody>
      </p:sp>
      <p:pic>
        <p:nvPicPr>
          <p:cNvPr id="6" name="Picture 5" descr="LimeGradient_Wave_11in_forpp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11091"/>
            <a:ext cx="9144000" cy="1246909"/>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1000" y="1295400"/>
            <a:ext cx="3489149" cy="1530096"/>
          </a:xfrm>
          <a:prstGeom prst="rect">
            <a:avLst/>
          </a:prstGeom>
        </p:spPr>
      </p:pic>
    </p:spTree>
    <p:extLst>
      <p:ext uri="{BB962C8B-B14F-4D97-AF65-F5344CB8AC3E}">
        <p14:creationId xmlns:p14="http://schemas.microsoft.com/office/powerpoint/2010/main" val="1619144152"/>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imeGradient_Wave_11in_forppt.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20000" y="76200"/>
            <a:ext cx="1447800" cy="634904"/>
          </a:xfrm>
          <a:prstGeom prst="rect">
            <a:avLst/>
          </a:prstGeom>
        </p:spPr>
      </p:pic>
      <p:sp>
        <p:nvSpPr>
          <p:cNvPr id="4" name="Date Placeholder 3"/>
          <p:cNvSpPr>
            <a:spLocks noGrp="1"/>
          </p:cNvSpPr>
          <p:nvPr>
            <p:ph type="dt" sz="half" idx="2"/>
          </p:nvPr>
        </p:nvSpPr>
        <p:spPr>
          <a:xfrm>
            <a:off x="447674" y="6650666"/>
            <a:ext cx="3252487" cy="182242"/>
          </a:xfrm>
          <a:prstGeom prst="rect">
            <a:avLst/>
          </a:prstGeom>
        </p:spPr>
        <p:txBody>
          <a:bodyPr lIns="0" tIns="0" rIns="0" bIns="0"/>
          <a:lstStyle>
            <a:lvl1pPr>
              <a:defRPr kumimoji="0" lang="en-US" sz="900" b="0" i="1" u="none" strike="noStrike" kern="1200" cap="none" spc="0" normalizeH="0" baseline="0" noProof="0" smtClean="0">
                <a:ln>
                  <a:noFill/>
                </a:ln>
                <a:solidFill>
                  <a:schemeClr val="bg1">
                    <a:lumMod val="50000"/>
                  </a:schemeClr>
                </a:solidFill>
                <a:effectLst/>
                <a:uLnTx/>
                <a:uFillTx/>
                <a:latin typeface="Times"/>
                <a:ea typeface="ＭＳ Ｐゴシック"/>
                <a:cs typeface="Times"/>
              </a:defRPr>
            </a:lvl1pPr>
          </a:lstStyle>
          <a:p>
            <a:pPr fontAlgn="base">
              <a:spcBef>
                <a:spcPct val="0"/>
              </a:spcBef>
              <a:spcAft>
                <a:spcPct val="0"/>
              </a:spcAft>
              <a:defRPr/>
            </a:pPr>
            <a:r>
              <a:rPr lang="en-US" smtClean="0"/>
              <a:t>Confidential and Proprietary</a:t>
            </a:r>
            <a:endParaRPr lang="en-US" dirty="0"/>
          </a:p>
        </p:txBody>
      </p:sp>
      <p:sp>
        <p:nvSpPr>
          <p:cNvPr id="6" name="Holder 4"/>
          <p:cNvSpPr>
            <a:spLocks noGrp="1"/>
          </p:cNvSpPr>
          <p:nvPr>
            <p:ph type="sldNum" sz="quarter" idx="4"/>
          </p:nvPr>
        </p:nvSpPr>
        <p:spPr>
          <a:xfrm>
            <a:off x="6934200" y="6588469"/>
            <a:ext cx="2133600" cy="238125"/>
          </a:xfrm>
          <a:prstGeom prst="rect">
            <a:avLst/>
          </a:prstGeom>
        </p:spPr>
        <p:txBody>
          <a:bodyPr lIns="0" tIns="0" rIns="0" bIns="0"/>
          <a:lstStyle>
            <a:lvl1pPr algn="r">
              <a:defRPr sz="1400" b="0" i="0">
                <a:solidFill>
                  <a:schemeClr val="tx1"/>
                </a:solidFill>
                <a:latin typeface="Arial" panose="020B0604020202020204" pitchFamily="34" charset="0"/>
                <a:cs typeface="Arial" panose="020B0604020202020204" pitchFamily="34" charset="0"/>
              </a:defRPr>
            </a:lvl1pPr>
          </a:lstStyle>
          <a:p>
            <a:pPr marL="22413">
              <a:spcBef>
                <a:spcPts val="22"/>
              </a:spcBef>
            </a:pPr>
            <a:fld id="{81D60167-4931-47E6-BA6A-407CBD079E47}" type="slidenum">
              <a:rPr lang="en-US" spc="-66" smtClean="0"/>
              <a:pPr marL="22413">
                <a:spcBef>
                  <a:spcPts val="22"/>
                </a:spcBef>
              </a:pPr>
              <a:t>‹#›</a:t>
            </a:fld>
            <a:endParaRPr lang="en-US" spc="-66" dirty="0"/>
          </a:p>
        </p:txBody>
      </p:sp>
    </p:spTree>
    <p:extLst>
      <p:ext uri="{BB962C8B-B14F-4D97-AF65-F5344CB8AC3E}">
        <p14:creationId xmlns:p14="http://schemas.microsoft.com/office/powerpoint/2010/main" val="1769733150"/>
      </p:ext>
    </p:extLst>
  </p:cSld>
  <p:clrMap bg1="lt1" tx1="dk1" bg2="lt2" tx2="dk2" accent1="accent1" accent2="accent2" accent3="accent3" accent4="accent4" accent5="accent5" accent6="accent6" hlink="hlink" folHlink="folHlink"/>
  <p:sldLayoutIdLst>
    <p:sldLayoutId id="2147483652" r:id="rId1"/>
    <p:sldLayoutId id="2147483655" r:id="rId2"/>
    <p:sldLayoutId id="2147483656" r:id="rId3"/>
    <p:sldLayoutId id="2147483660" r:id="rId4"/>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9850" y="3180363"/>
            <a:ext cx="4648200" cy="1169179"/>
          </a:xfrm>
          <a:ln>
            <a:noFill/>
          </a:ln>
        </p:spPr>
        <p:txBody>
          <a:bodyPr/>
          <a:lstStyle/>
          <a:p>
            <a:r>
              <a:rPr lang="en-US" dirty="0" smtClean="0"/>
              <a:t>2022 ARHOME Strategic Plan</a:t>
            </a:r>
            <a:br>
              <a:rPr lang="en-US" dirty="0" smtClean="0"/>
            </a:br>
            <a:endParaRPr lang="en-US" dirty="0"/>
          </a:p>
        </p:txBody>
      </p:sp>
      <p:sp>
        <p:nvSpPr>
          <p:cNvPr id="3" name="Subtitle 2"/>
          <p:cNvSpPr>
            <a:spLocks noGrp="1"/>
          </p:cNvSpPr>
          <p:nvPr>
            <p:ph type="subTitle" idx="1"/>
          </p:nvPr>
        </p:nvSpPr>
        <p:spPr/>
        <p:txBody>
          <a:bodyPr/>
          <a:lstStyle/>
          <a:p>
            <a:endParaRPr lang="en-US" dirty="0" smtClean="0"/>
          </a:p>
          <a:p>
            <a:r>
              <a:rPr lang="en-US" dirty="0" smtClean="0"/>
              <a:t>August 20, 2021</a:t>
            </a:r>
            <a:endParaRPr lang="en-US" dirty="0"/>
          </a:p>
        </p:txBody>
      </p:sp>
      <p:sp>
        <p:nvSpPr>
          <p:cNvPr id="4" name="Date Placeholder 3"/>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5" name="Slide Number Placeholder 4"/>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1</a:t>
            </a:fld>
            <a:endParaRPr lang="en-US" spc="-66" dirty="0"/>
          </a:p>
        </p:txBody>
      </p:sp>
    </p:spTree>
    <p:extLst>
      <p:ext uri="{BB962C8B-B14F-4D97-AF65-F5344CB8AC3E}">
        <p14:creationId xmlns:p14="http://schemas.microsoft.com/office/powerpoint/2010/main" val="184353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200400"/>
            <a:ext cx="1295400" cy="1143000"/>
          </a:xfrm>
          <a:prstGeom prst="rect">
            <a:avLst/>
          </a:prstGeom>
          <a:solidFill>
            <a:schemeClr val="bg1"/>
          </a:solidFill>
        </p:spPr>
        <p:txBody>
          <a:bodyPr wrap="square" rtlCol="0">
            <a:spAutoFit/>
          </a:bodyPr>
          <a:lstStyle/>
          <a:p>
            <a:endParaRPr lang="en-US" dirty="0"/>
          </a:p>
        </p:txBody>
      </p:sp>
      <p:sp>
        <p:nvSpPr>
          <p:cNvPr id="5" name="Title 4"/>
          <p:cNvSpPr>
            <a:spLocks noGrp="1"/>
          </p:cNvSpPr>
          <p:nvPr>
            <p:ph type="title"/>
          </p:nvPr>
        </p:nvSpPr>
        <p:spPr>
          <a:xfrm>
            <a:off x="228600" y="228600"/>
            <a:ext cx="7467600" cy="609599"/>
          </a:xfrm>
        </p:spPr>
        <p:txBody>
          <a:bodyPr/>
          <a:lstStyle/>
          <a:p>
            <a:r>
              <a:rPr lang="en-US" sz="3200" dirty="0" smtClean="0">
                <a:solidFill>
                  <a:schemeClr val="tx1"/>
                </a:solidFill>
              </a:rPr>
              <a:t>Little Rock </a:t>
            </a:r>
            <a:r>
              <a:rPr lang="en-US" sz="3200" dirty="0" err="1" smtClean="0">
                <a:solidFill>
                  <a:schemeClr val="tx1"/>
                </a:solidFill>
              </a:rPr>
              <a:t>WorkForce</a:t>
            </a:r>
            <a:r>
              <a:rPr lang="en-US" sz="3200" dirty="0" smtClean="0">
                <a:solidFill>
                  <a:schemeClr val="tx1"/>
                </a:solidFill>
              </a:rPr>
              <a:t> System</a:t>
            </a:r>
            <a:endParaRPr lang="en-US" sz="3200" dirty="0">
              <a:solidFill>
                <a:schemeClr val="tx1"/>
              </a:solidFill>
            </a:endParaRPr>
          </a:p>
        </p:txBody>
      </p:sp>
      <p:sp>
        <p:nvSpPr>
          <p:cNvPr id="6"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9" name="Slide Number Placeholder 8"/>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10</a:t>
            </a:fld>
            <a:endParaRPr lang="en-US" dirty="0"/>
          </a:p>
        </p:txBody>
      </p:sp>
      <p:sp>
        <p:nvSpPr>
          <p:cNvPr id="2" name="Content Placeholder 1"/>
          <p:cNvSpPr>
            <a:spLocks noGrp="1"/>
          </p:cNvSpPr>
          <p:nvPr>
            <p:ph idx="1"/>
          </p:nvPr>
        </p:nvSpPr>
        <p:spPr>
          <a:xfrm>
            <a:off x="447674" y="914400"/>
            <a:ext cx="8229600" cy="4571999"/>
          </a:xfrm>
        </p:spPr>
        <p:txBody>
          <a:bodyPr/>
          <a:lstStyle/>
          <a:p>
            <a:pPr marL="457200" lvl="1" indent="0">
              <a:buNone/>
            </a:pPr>
            <a:r>
              <a:rPr lang="en-US" sz="1800" dirty="0" smtClean="0"/>
              <a:t>The </a:t>
            </a:r>
            <a:r>
              <a:rPr lang="en-US" sz="1800" dirty="0"/>
              <a:t>Little Rock </a:t>
            </a:r>
            <a:r>
              <a:rPr lang="en-US" sz="1800" dirty="0" smtClean="0"/>
              <a:t>Workforce </a:t>
            </a:r>
            <a:r>
              <a:rPr lang="en-US" sz="1800" dirty="0"/>
              <a:t>S</a:t>
            </a:r>
            <a:r>
              <a:rPr lang="en-US" sz="1800" dirty="0" smtClean="0"/>
              <a:t>ystem</a:t>
            </a:r>
            <a:r>
              <a:rPr lang="en-US" sz="1800" dirty="0"/>
              <a:t>, as envisioned under the Workforce Innovation and Opportunity Act (WIOA), is quality focused, employer-driven, customer-centered, and customized to meet the needs of the local and regional economy. </a:t>
            </a:r>
            <a:endParaRPr lang="en-US" sz="1800" dirty="0" smtClean="0"/>
          </a:p>
          <a:p>
            <a:pPr marL="457200" lvl="1" indent="0">
              <a:buNone/>
            </a:pPr>
            <a:endParaRPr lang="en-US" sz="1800" dirty="0"/>
          </a:p>
          <a:p>
            <a:pPr marL="457200" lvl="1" indent="0">
              <a:buNone/>
            </a:pPr>
            <a:r>
              <a:rPr lang="en-US" sz="1800" dirty="0" smtClean="0"/>
              <a:t>It </a:t>
            </a:r>
            <a:r>
              <a:rPr lang="en-US" sz="1800" dirty="0"/>
              <a:t>aligns workforce development, education, and economic development programs to meet the needs of local and regional employers. It is designed to increase access to, and opportunities for, employment, education, training, and support services by job seekers, particularly those with barriers to employment. </a:t>
            </a:r>
            <a:endParaRPr lang="en-US" sz="1800" dirty="0" smtClean="0"/>
          </a:p>
          <a:p>
            <a:pPr marL="457200" lvl="1" indent="0">
              <a:buNone/>
            </a:pPr>
            <a:endParaRPr lang="en-US" sz="1800" dirty="0"/>
          </a:p>
          <a:p>
            <a:pPr marL="457200" lvl="1" indent="0">
              <a:buNone/>
            </a:pPr>
            <a:r>
              <a:rPr lang="en-US" sz="1800" dirty="0" smtClean="0"/>
              <a:t>The </a:t>
            </a:r>
            <a:r>
              <a:rPr lang="en-US" sz="1800" dirty="0"/>
              <a:t>Little Rock </a:t>
            </a:r>
            <a:r>
              <a:rPr lang="en-US" sz="1800" dirty="0" smtClean="0"/>
              <a:t>Workforce </a:t>
            </a:r>
            <a:r>
              <a:rPr lang="en-US" sz="1800" dirty="0"/>
              <a:t>D</a:t>
            </a:r>
            <a:r>
              <a:rPr lang="en-US" sz="1800" dirty="0" smtClean="0"/>
              <a:t>evelopment </a:t>
            </a:r>
            <a:r>
              <a:rPr lang="en-US" sz="1800" dirty="0"/>
              <a:t>C</a:t>
            </a:r>
            <a:r>
              <a:rPr lang="en-US" sz="1800" dirty="0" smtClean="0"/>
              <a:t>enter</a:t>
            </a:r>
            <a:r>
              <a:rPr lang="en-US" sz="1800" dirty="0"/>
              <a:t>, in conjunction with local and regional partners, works to connect job seekers with employers in key business sectors and promote the advancement of the local and regional economy</a:t>
            </a:r>
            <a:r>
              <a:rPr lang="en-US" sz="1800" dirty="0" smtClean="0"/>
              <a:t>.</a:t>
            </a:r>
            <a:endParaRPr lang="en-US" sz="1800" dirty="0"/>
          </a:p>
          <a:p>
            <a:pPr lvl="1"/>
            <a:endParaRPr lang="en-US" sz="2000" dirty="0" smtClean="0"/>
          </a:p>
        </p:txBody>
      </p:sp>
      <p:sp>
        <p:nvSpPr>
          <p:cNvPr id="3" name="TextBox 2"/>
          <p:cNvSpPr txBox="1"/>
          <p:nvPr/>
        </p:nvSpPr>
        <p:spPr>
          <a:xfrm>
            <a:off x="838200" y="5422201"/>
            <a:ext cx="7924800" cy="646331"/>
          </a:xfrm>
          <a:prstGeom prst="rect">
            <a:avLst/>
          </a:prstGeom>
          <a:noFill/>
        </p:spPr>
        <p:txBody>
          <a:bodyPr wrap="square" rtlCol="0">
            <a:spAutoFit/>
          </a:bodyPr>
          <a:lstStyle/>
          <a:p>
            <a:r>
              <a:rPr lang="en-US" b="1" dirty="0" smtClean="0">
                <a:solidFill>
                  <a:schemeClr val="accent4">
                    <a:lumMod val="75000"/>
                  </a:schemeClr>
                </a:solidFill>
              </a:rPr>
              <a:t>Arkansas Health and Wellness will work to connect its members to these programs through direct mail, social media and health/job fairs.</a:t>
            </a:r>
            <a:endParaRPr lang="en-US" b="1" dirty="0">
              <a:solidFill>
                <a:schemeClr val="accent4">
                  <a:lumMod val="75000"/>
                </a:schemeClr>
              </a:solidFill>
            </a:endParaRPr>
          </a:p>
        </p:txBody>
      </p:sp>
    </p:spTree>
    <p:extLst>
      <p:ext uri="{BB962C8B-B14F-4D97-AF65-F5344CB8AC3E}">
        <p14:creationId xmlns:p14="http://schemas.microsoft.com/office/powerpoint/2010/main" val="3144134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42028"/>
            <a:ext cx="6127674" cy="410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11</a:t>
            </a:fld>
            <a:endParaRPr lang="en-US" spc="-66" dirty="0"/>
          </a:p>
        </p:txBody>
      </p:sp>
      <p:sp>
        <p:nvSpPr>
          <p:cNvPr id="5" name="Rectangle 4"/>
          <p:cNvSpPr/>
          <p:nvPr/>
        </p:nvSpPr>
        <p:spPr>
          <a:xfrm>
            <a:off x="1676400" y="838200"/>
            <a:ext cx="7239000" cy="1323439"/>
          </a:xfrm>
          <a:prstGeom prst="rect">
            <a:avLst/>
          </a:prstGeom>
        </p:spPr>
        <p:txBody>
          <a:bodyPr wrap="square">
            <a:spAutoFit/>
          </a:bodyPr>
          <a:lstStyle/>
          <a:p>
            <a:pPr marL="800100" lvl="1" indent="-342900">
              <a:buFont typeface="Arial" panose="020B0604020202020204" pitchFamily="34" charset="0"/>
              <a:buChar char="•"/>
            </a:pPr>
            <a:r>
              <a:rPr lang="en-US" sz="2000" dirty="0" smtClean="0"/>
              <a:t>Lyft </a:t>
            </a:r>
            <a:r>
              <a:rPr lang="en-US" sz="2000" dirty="0"/>
              <a:t>gift cards</a:t>
            </a:r>
          </a:p>
          <a:p>
            <a:pPr marL="800100" lvl="1" indent="-342900">
              <a:buFont typeface="Arial" panose="020B0604020202020204" pitchFamily="34" charset="0"/>
              <a:buChar char="•"/>
            </a:pPr>
            <a:r>
              <a:rPr lang="en-US" sz="2000" dirty="0"/>
              <a:t>Resume Writing Assistance</a:t>
            </a:r>
          </a:p>
          <a:p>
            <a:pPr marL="800100" lvl="1" indent="-342900">
              <a:buFont typeface="Arial" panose="020B0604020202020204" pitchFamily="34" charset="0"/>
              <a:buChar char="•"/>
            </a:pPr>
            <a:r>
              <a:rPr lang="en-US" sz="2000" dirty="0"/>
              <a:t>Backpack/Bag </a:t>
            </a:r>
          </a:p>
          <a:p>
            <a:pPr marL="800100" lvl="1" indent="-342900">
              <a:buFont typeface="Arial" panose="020B0604020202020204" pitchFamily="34" charset="0"/>
              <a:buChar char="•"/>
            </a:pPr>
            <a:r>
              <a:rPr lang="en-US" sz="2000" dirty="0"/>
              <a:t>Drawing for Laptops/iPads</a:t>
            </a:r>
          </a:p>
        </p:txBody>
      </p:sp>
      <p:sp>
        <p:nvSpPr>
          <p:cNvPr id="6" name="TextBox 5"/>
          <p:cNvSpPr txBox="1"/>
          <p:nvPr/>
        </p:nvSpPr>
        <p:spPr>
          <a:xfrm>
            <a:off x="448639" y="195537"/>
            <a:ext cx="6638926" cy="738664"/>
          </a:xfrm>
          <a:prstGeom prst="rect">
            <a:avLst/>
          </a:prstGeom>
          <a:noFill/>
        </p:spPr>
        <p:txBody>
          <a:bodyPr wrap="square" rtlCol="0">
            <a:spAutoFit/>
          </a:bodyPr>
          <a:lstStyle/>
          <a:p>
            <a:r>
              <a:rPr lang="en-US" sz="2400" dirty="0"/>
              <a:t>Incentives to attend Career Expos/Job Fairs</a:t>
            </a:r>
          </a:p>
          <a:p>
            <a:endParaRPr lang="en-US" dirty="0"/>
          </a:p>
        </p:txBody>
      </p:sp>
      <p:sp>
        <p:nvSpPr>
          <p:cNvPr id="7" name="TextBox 6"/>
          <p:cNvSpPr txBox="1"/>
          <p:nvPr/>
        </p:nvSpPr>
        <p:spPr>
          <a:xfrm>
            <a:off x="685800" y="2209800"/>
            <a:ext cx="3124200" cy="369332"/>
          </a:xfrm>
          <a:prstGeom prst="rect">
            <a:avLst/>
          </a:prstGeom>
          <a:noFill/>
        </p:spPr>
        <p:txBody>
          <a:bodyPr wrap="square" rtlCol="0">
            <a:spAutoFit/>
          </a:bodyPr>
          <a:lstStyle/>
          <a:p>
            <a:r>
              <a:rPr lang="en-US" dirty="0" smtClean="0"/>
              <a:t>Example postcard notice:</a:t>
            </a:r>
            <a:endParaRPr lang="en-US" dirty="0"/>
          </a:p>
        </p:txBody>
      </p:sp>
    </p:spTree>
    <p:extLst>
      <p:ext uri="{BB962C8B-B14F-4D97-AF65-F5344CB8AC3E}">
        <p14:creationId xmlns:p14="http://schemas.microsoft.com/office/powerpoint/2010/main" val="2878259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pic>
        <p:nvPicPr>
          <p:cNvPr id="4" name="Picture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r="1357"/>
          <a:stretch/>
        </p:blipFill>
        <p:spPr bwMode="auto">
          <a:xfrm>
            <a:off x="1981200" y="1447800"/>
            <a:ext cx="4643205" cy="481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12</a:t>
            </a:fld>
            <a:endParaRPr lang="en-US" spc="-66" dirty="0"/>
          </a:p>
        </p:txBody>
      </p:sp>
      <p:sp>
        <p:nvSpPr>
          <p:cNvPr id="6" name="TextBox 5"/>
          <p:cNvSpPr txBox="1"/>
          <p:nvPr/>
        </p:nvSpPr>
        <p:spPr>
          <a:xfrm>
            <a:off x="838200" y="876407"/>
            <a:ext cx="3124200" cy="369332"/>
          </a:xfrm>
          <a:prstGeom prst="rect">
            <a:avLst/>
          </a:prstGeom>
          <a:noFill/>
        </p:spPr>
        <p:txBody>
          <a:bodyPr wrap="square" rtlCol="0">
            <a:spAutoFit/>
          </a:bodyPr>
          <a:lstStyle/>
          <a:p>
            <a:r>
              <a:rPr lang="en-US" dirty="0" smtClean="0"/>
              <a:t>Example flier:</a:t>
            </a:r>
            <a:endParaRPr lang="en-US" dirty="0"/>
          </a:p>
        </p:txBody>
      </p:sp>
    </p:spTree>
    <p:extLst>
      <p:ext uri="{BB962C8B-B14F-4D97-AF65-F5344CB8AC3E}">
        <p14:creationId xmlns:p14="http://schemas.microsoft.com/office/powerpoint/2010/main" val="1929741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295400"/>
            <a:ext cx="8458200" cy="4571999"/>
          </a:xfrm>
        </p:spPr>
        <p:txBody>
          <a:bodyPr/>
          <a:lstStyle/>
          <a:p>
            <a:pPr marL="0" indent="0">
              <a:buNone/>
            </a:pPr>
            <a:r>
              <a:rPr lang="en-US" sz="2800" dirty="0" smtClean="0"/>
              <a:t>Arkansas </a:t>
            </a:r>
            <a:r>
              <a:rPr lang="en-US" sz="2800" dirty="0" smtClean="0"/>
              <a:t>Health &amp; </a:t>
            </a:r>
            <a:r>
              <a:rPr lang="en-US" sz="2800" dirty="0" smtClean="0"/>
              <a:t>Wellness’s dedicated </a:t>
            </a:r>
            <a:r>
              <a:rPr lang="en-US" sz="2800" dirty="0" smtClean="0"/>
              <a:t>web page </a:t>
            </a:r>
            <a:r>
              <a:rPr lang="en-US" sz="2800" dirty="0" smtClean="0"/>
              <a:t>will </a:t>
            </a:r>
            <a:r>
              <a:rPr lang="en-US" sz="2800" dirty="0" smtClean="0"/>
              <a:t>include</a:t>
            </a:r>
            <a:r>
              <a:rPr lang="en-US" sz="2800" dirty="0" smtClean="0"/>
              <a:t>:</a:t>
            </a:r>
          </a:p>
          <a:p>
            <a:pPr marL="0" indent="0">
              <a:buNone/>
            </a:pPr>
            <a:endParaRPr lang="en-US" sz="1200" dirty="0" smtClean="0"/>
          </a:p>
          <a:p>
            <a:pPr lvl="1"/>
            <a:r>
              <a:rPr lang="en-US" sz="2400" dirty="0" smtClean="0"/>
              <a:t>Job training information</a:t>
            </a:r>
          </a:p>
          <a:p>
            <a:pPr lvl="1"/>
            <a:r>
              <a:rPr lang="en-US" sz="2400" dirty="0" smtClean="0"/>
              <a:t>Job resources</a:t>
            </a:r>
          </a:p>
          <a:p>
            <a:pPr lvl="1"/>
            <a:r>
              <a:rPr lang="en-US" sz="2400" dirty="0"/>
              <a:t>R</a:t>
            </a:r>
            <a:r>
              <a:rPr lang="en-US" sz="2400" dirty="0" smtClean="0"/>
              <a:t>esume tips and tricks</a:t>
            </a:r>
          </a:p>
          <a:p>
            <a:pPr lvl="1"/>
            <a:r>
              <a:rPr lang="en-US" sz="2400" dirty="0" smtClean="0"/>
              <a:t>Monthly newsletter</a:t>
            </a:r>
          </a:p>
          <a:p>
            <a:pPr lvl="1"/>
            <a:r>
              <a:rPr lang="en-US" sz="2400" dirty="0" smtClean="0"/>
              <a:t>Links to Arkansas Department of Workforce Management and other work related resources</a:t>
            </a:r>
          </a:p>
        </p:txBody>
      </p:sp>
      <p:sp>
        <p:nvSpPr>
          <p:cNvPr id="4" name="Title 3"/>
          <p:cNvSpPr>
            <a:spLocks noGrp="1"/>
          </p:cNvSpPr>
          <p:nvPr>
            <p:ph type="title"/>
          </p:nvPr>
        </p:nvSpPr>
        <p:spPr>
          <a:xfrm>
            <a:off x="228600" y="228600"/>
            <a:ext cx="7391400" cy="609600"/>
          </a:xfrm>
        </p:spPr>
        <p:txBody>
          <a:bodyPr/>
          <a:lstStyle/>
          <a:p>
            <a:r>
              <a:rPr lang="en-US" sz="3200" dirty="0" smtClean="0"/>
              <a:t>ARHOME Dedicated EII </a:t>
            </a:r>
            <a:r>
              <a:rPr lang="en-US" sz="3200" dirty="0" smtClean="0"/>
              <a:t>Web page</a:t>
            </a:r>
            <a:endParaRPr lang="en-US" sz="3200" dirty="0"/>
          </a:p>
        </p:txBody>
      </p:sp>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6" name="Slide Number Placeholder 5"/>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13</a:t>
            </a:fld>
            <a:endParaRPr lang="en-US" dirty="0"/>
          </a:p>
        </p:txBody>
      </p:sp>
    </p:spTree>
    <p:extLst>
      <p:ext uri="{BB962C8B-B14F-4D97-AF65-F5344CB8AC3E}">
        <p14:creationId xmlns:p14="http://schemas.microsoft.com/office/powerpoint/2010/main" val="949015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4" name="Title 3"/>
          <p:cNvSpPr>
            <a:spLocks noGrp="1"/>
          </p:cNvSpPr>
          <p:nvPr>
            <p:ph type="title"/>
          </p:nvPr>
        </p:nvSpPr>
        <p:spPr>
          <a:xfrm>
            <a:off x="736600" y="2133600"/>
            <a:ext cx="7416800" cy="685800"/>
          </a:xfrm>
        </p:spPr>
        <p:txBody>
          <a:bodyPr/>
          <a:lstStyle/>
          <a:p>
            <a:pPr algn="l"/>
            <a:r>
              <a:rPr lang="en-US" sz="2000" b="1" dirty="0" smtClean="0"/>
              <a:t>Requirement: </a:t>
            </a:r>
            <a:r>
              <a:rPr lang="en-US" sz="2000" dirty="0" smtClean="0"/>
              <a:t>The issuer must submit an annual quality assessment and performance improvement strategic plan that includes:</a:t>
            </a:r>
            <a:br>
              <a:rPr lang="en-US" sz="2000" dirty="0" smtClean="0"/>
            </a:br>
            <a:r>
              <a:rPr lang="en-US" sz="2000" dirty="0" smtClean="0"/>
              <a:t/>
            </a:r>
            <a:br>
              <a:rPr lang="en-US" sz="2000" dirty="0" smtClean="0"/>
            </a:br>
            <a:r>
              <a:rPr lang="en-US" sz="2000" dirty="0" smtClean="0"/>
              <a:t>       Activities to meet quality and performance metrics</a:t>
            </a:r>
            <a:endParaRPr lang="en-US" sz="2000" dirty="0"/>
          </a:p>
        </p:txBody>
      </p:sp>
      <p:sp>
        <p:nvSpPr>
          <p:cNvPr id="3" name="TextBox 2"/>
          <p:cNvSpPr txBox="1"/>
          <p:nvPr/>
        </p:nvSpPr>
        <p:spPr>
          <a:xfrm>
            <a:off x="736600" y="4027147"/>
            <a:ext cx="7264400" cy="707886"/>
          </a:xfrm>
          <a:prstGeom prst="rect">
            <a:avLst/>
          </a:prstGeom>
          <a:noFill/>
        </p:spPr>
        <p:txBody>
          <a:bodyPr wrap="square" rtlCol="0">
            <a:spAutoFit/>
          </a:bodyPr>
          <a:lstStyle/>
          <a:p>
            <a:r>
              <a:rPr lang="en-US" sz="2000" b="1" dirty="0" smtClean="0">
                <a:solidFill>
                  <a:schemeClr val="accent4"/>
                </a:solidFill>
              </a:rPr>
              <a:t>Solution: </a:t>
            </a:r>
            <a:r>
              <a:rPr lang="en-US" sz="2000" dirty="0" smtClean="0">
                <a:solidFill>
                  <a:schemeClr val="accent4"/>
                </a:solidFill>
              </a:rPr>
              <a:t>Arkansas Health &amp; Wellness will provide quality and performance metrics on an annual basis.</a:t>
            </a:r>
            <a:endParaRPr lang="en-US" sz="2000" dirty="0">
              <a:solidFill>
                <a:schemeClr val="accent4"/>
              </a:solidFill>
            </a:endParaRPr>
          </a:p>
        </p:txBody>
      </p:sp>
      <p:sp>
        <p:nvSpPr>
          <p:cNvPr id="5" name="TextBox 4"/>
          <p:cNvSpPr txBox="1"/>
          <p:nvPr/>
        </p:nvSpPr>
        <p:spPr>
          <a:xfrm>
            <a:off x="609600" y="381000"/>
            <a:ext cx="5943600" cy="584775"/>
          </a:xfrm>
          <a:prstGeom prst="rect">
            <a:avLst/>
          </a:prstGeom>
          <a:noFill/>
        </p:spPr>
        <p:txBody>
          <a:bodyPr wrap="square" rtlCol="0">
            <a:spAutoFit/>
          </a:bodyPr>
          <a:lstStyle/>
          <a:p>
            <a:r>
              <a:rPr lang="en-US" sz="3200" i="1" dirty="0" smtClean="0"/>
              <a:t>ARHOME Strategic Plan 2022</a:t>
            </a:r>
            <a:endParaRPr lang="en-US" sz="3200" i="1" dirty="0"/>
          </a:p>
        </p:txBody>
      </p:sp>
      <p:sp>
        <p:nvSpPr>
          <p:cNvPr id="6" name="Slide Number Placeholder 5"/>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14</a:t>
            </a:fld>
            <a:endParaRPr lang="en-US" spc="-66" dirty="0"/>
          </a:p>
        </p:txBody>
      </p:sp>
    </p:spTree>
    <p:extLst>
      <p:ext uri="{BB962C8B-B14F-4D97-AF65-F5344CB8AC3E}">
        <p14:creationId xmlns:p14="http://schemas.microsoft.com/office/powerpoint/2010/main" val="3755949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0400" y="1676400"/>
            <a:ext cx="8458200" cy="4571999"/>
          </a:xfrm>
        </p:spPr>
        <p:txBody>
          <a:bodyPr/>
          <a:lstStyle/>
          <a:p>
            <a:pPr marL="0" indent="0">
              <a:buNone/>
            </a:pPr>
            <a:r>
              <a:rPr lang="en-US" dirty="0" smtClean="0"/>
              <a:t>Areas of </a:t>
            </a:r>
            <a:r>
              <a:rPr lang="en-US" dirty="0"/>
              <a:t>f</a:t>
            </a:r>
            <a:r>
              <a:rPr lang="en-US" dirty="0" smtClean="0"/>
              <a:t>ocus include:</a:t>
            </a:r>
          </a:p>
          <a:p>
            <a:pPr marL="0" indent="0">
              <a:buNone/>
            </a:pPr>
            <a:endParaRPr lang="en-US" sz="1200" dirty="0" smtClean="0"/>
          </a:p>
          <a:p>
            <a:r>
              <a:rPr lang="en-US" sz="2800" dirty="0" smtClean="0"/>
              <a:t>Primary Care Access &amp; Preventative Care</a:t>
            </a:r>
          </a:p>
          <a:p>
            <a:r>
              <a:rPr lang="en-US" sz="2800" dirty="0" smtClean="0"/>
              <a:t>Maternal &amp; Perinatal Health</a:t>
            </a:r>
          </a:p>
          <a:p>
            <a:r>
              <a:rPr lang="en-US" sz="2800" dirty="0" smtClean="0"/>
              <a:t>Care of Acute &amp; Chronic Conditions</a:t>
            </a:r>
          </a:p>
          <a:p>
            <a:r>
              <a:rPr lang="en-US" sz="2800" dirty="0" smtClean="0"/>
              <a:t>Behavioral Health Care</a:t>
            </a:r>
          </a:p>
          <a:p>
            <a:pPr lvl="1"/>
            <a:r>
              <a:rPr lang="en-US" sz="2400" dirty="0" smtClean="0"/>
              <a:t>Treatment for Mental Illness</a:t>
            </a:r>
          </a:p>
          <a:p>
            <a:pPr lvl="1"/>
            <a:r>
              <a:rPr lang="en-US" sz="2400" dirty="0" smtClean="0"/>
              <a:t>SUD</a:t>
            </a:r>
          </a:p>
          <a:p>
            <a:endParaRPr lang="en-US" dirty="0" smtClean="0"/>
          </a:p>
          <a:p>
            <a:pPr marL="914400" lvl="2" indent="0">
              <a:buNone/>
            </a:pPr>
            <a:r>
              <a:rPr lang="en-US" dirty="0"/>
              <a:t>	</a:t>
            </a:r>
            <a:r>
              <a:rPr lang="en-US" dirty="0" smtClean="0"/>
              <a:t>	</a:t>
            </a:r>
          </a:p>
          <a:p>
            <a:endParaRPr lang="en-US" dirty="0"/>
          </a:p>
        </p:txBody>
      </p:sp>
      <p:sp>
        <p:nvSpPr>
          <p:cNvPr id="4" name="Title 3"/>
          <p:cNvSpPr>
            <a:spLocks noGrp="1"/>
          </p:cNvSpPr>
          <p:nvPr>
            <p:ph type="title"/>
          </p:nvPr>
        </p:nvSpPr>
        <p:spPr>
          <a:xfrm>
            <a:off x="228600" y="228600"/>
            <a:ext cx="7391400" cy="609600"/>
          </a:xfrm>
        </p:spPr>
        <p:txBody>
          <a:bodyPr/>
          <a:lstStyle/>
          <a:p>
            <a:r>
              <a:rPr lang="en-US" sz="3600" dirty="0" smtClean="0"/>
              <a:t>ARHOME Quality &amp; Performance Metrics</a:t>
            </a:r>
            <a:endParaRPr lang="en-US" sz="3600" dirty="0"/>
          </a:p>
        </p:txBody>
      </p:sp>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6" name="Slide Number Placeholder 5"/>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15</a:t>
            </a:fld>
            <a:endParaRPr lang="en-US" dirty="0"/>
          </a:p>
        </p:txBody>
      </p:sp>
    </p:spTree>
    <p:extLst>
      <p:ext uri="{BB962C8B-B14F-4D97-AF65-F5344CB8AC3E}">
        <p14:creationId xmlns:p14="http://schemas.microsoft.com/office/powerpoint/2010/main" val="413896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4" name="Title 3"/>
          <p:cNvSpPr>
            <a:spLocks noGrp="1"/>
          </p:cNvSpPr>
          <p:nvPr>
            <p:ph type="title"/>
          </p:nvPr>
        </p:nvSpPr>
        <p:spPr>
          <a:xfrm>
            <a:off x="533400" y="1600200"/>
            <a:ext cx="7886700" cy="685800"/>
          </a:xfrm>
        </p:spPr>
        <p:txBody>
          <a:bodyPr/>
          <a:lstStyle/>
          <a:p>
            <a:pPr algn="l"/>
            <a:r>
              <a:rPr lang="en-US" sz="2000" b="1" dirty="0" smtClean="0"/>
              <a:t>Requirement: </a:t>
            </a:r>
            <a:r>
              <a:rPr lang="en-US" sz="2000" dirty="0" smtClean="0"/>
              <a:t>The issuer must submit an annual quality assessment and performance improvement strategic plan that includes:</a:t>
            </a:r>
            <a:br>
              <a:rPr lang="en-US" sz="2000" dirty="0" smtClean="0"/>
            </a:br>
            <a:r>
              <a:rPr lang="en-US" sz="2000" dirty="0" smtClean="0"/>
              <a:t>       Activities to improve the health outcomes of individuals:</a:t>
            </a:r>
            <a:br>
              <a:rPr lang="en-US" sz="2000" dirty="0" smtClean="0"/>
            </a:br>
            <a:r>
              <a:rPr lang="en-US" sz="2000" dirty="0" smtClean="0"/>
              <a:t>           Who are pregnant, with a particular focus on women with </a:t>
            </a:r>
            <a:br>
              <a:rPr lang="en-US" sz="2000" dirty="0" smtClean="0"/>
            </a:br>
            <a:r>
              <a:rPr lang="en-US" sz="2000" dirty="0"/>
              <a:t> </a:t>
            </a:r>
            <a:r>
              <a:rPr lang="en-US" sz="2000" dirty="0" smtClean="0"/>
              <a:t>          high-risk pregnancies</a:t>
            </a:r>
            <a:endParaRPr lang="en-US" sz="2000" dirty="0"/>
          </a:p>
        </p:txBody>
      </p:sp>
      <p:sp>
        <p:nvSpPr>
          <p:cNvPr id="3" name="TextBox 2"/>
          <p:cNvSpPr txBox="1"/>
          <p:nvPr/>
        </p:nvSpPr>
        <p:spPr>
          <a:xfrm>
            <a:off x="533400" y="3810000"/>
            <a:ext cx="7772400" cy="2215991"/>
          </a:xfrm>
          <a:prstGeom prst="rect">
            <a:avLst/>
          </a:prstGeom>
          <a:noFill/>
        </p:spPr>
        <p:txBody>
          <a:bodyPr wrap="square" rtlCol="0">
            <a:spAutoFit/>
          </a:bodyPr>
          <a:lstStyle/>
          <a:p>
            <a:r>
              <a:rPr lang="en-US" sz="2000" b="1" dirty="0" smtClean="0">
                <a:solidFill>
                  <a:schemeClr val="accent4"/>
                </a:solidFill>
              </a:rPr>
              <a:t>Possible Solution: </a:t>
            </a:r>
            <a:r>
              <a:rPr lang="en-US" sz="2000" dirty="0" smtClean="0">
                <a:solidFill>
                  <a:schemeClr val="accent4"/>
                </a:solidFill>
              </a:rPr>
              <a:t>Arkansas Health &amp; Wellness will work to address the Maternal and Child Health Initiative through:</a:t>
            </a:r>
          </a:p>
          <a:p>
            <a:pPr marL="742950" lvl="1" indent="-285750">
              <a:buFont typeface="Arial" panose="020B0604020202020204" pitchFamily="34" charset="0"/>
              <a:buChar char="•"/>
            </a:pPr>
            <a:r>
              <a:rPr lang="en-US" sz="2000" dirty="0" smtClean="0">
                <a:solidFill>
                  <a:schemeClr val="accent4"/>
                </a:solidFill>
              </a:rPr>
              <a:t>The Notification of Pregnancy (NOP) Assessment</a:t>
            </a:r>
          </a:p>
          <a:p>
            <a:pPr marL="742950" lvl="1" indent="-285750">
              <a:buFont typeface="Arial" panose="020B0604020202020204" pitchFamily="34" charset="0"/>
              <a:buChar char="•"/>
            </a:pPr>
            <a:r>
              <a:rPr lang="en-US" sz="2000" dirty="0" smtClean="0">
                <a:solidFill>
                  <a:schemeClr val="accent4"/>
                </a:solidFill>
              </a:rPr>
              <a:t>Start Smart for Baby (SSFB) Program</a:t>
            </a:r>
          </a:p>
          <a:p>
            <a:pPr marL="742950" lvl="1" indent="-285750">
              <a:buFont typeface="Arial" panose="020B0604020202020204" pitchFamily="34" charset="0"/>
              <a:buChar char="•"/>
            </a:pPr>
            <a:r>
              <a:rPr lang="en-US" sz="2000" dirty="0" smtClean="0">
                <a:solidFill>
                  <a:schemeClr val="accent4"/>
                </a:solidFill>
              </a:rPr>
              <a:t>Community Baby Shower Education Opportunities</a:t>
            </a:r>
          </a:p>
          <a:p>
            <a:pPr marL="742950" lvl="1" indent="-285750">
              <a:buFont typeface="Arial" panose="020B0604020202020204" pitchFamily="34" charset="0"/>
              <a:buChar char="•"/>
            </a:pPr>
            <a:r>
              <a:rPr lang="en-US" sz="2000" dirty="0" smtClean="0">
                <a:solidFill>
                  <a:schemeClr val="accent4"/>
                </a:solidFill>
              </a:rPr>
              <a:t>Wellframe Digital Case Management Program</a:t>
            </a:r>
          </a:p>
          <a:p>
            <a:pPr marL="285750" indent="-285750">
              <a:buFont typeface="Arial" panose="020B0604020202020204" pitchFamily="34" charset="0"/>
              <a:buChar char="•"/>
            </a:pPr>
            <a:endParaRPr lang="en-US" dirty="0"/>
          </a:p>
        </p:txBody>
      </p:sp>
      <p:sp>
        <p:nvSpPr>
          <p:cNvPr id="5" name="TextBox 4"/>
          <p:cNvSpPr txBox="1"/>
          <p:nvPr/>
        </p:nvSpPr>
        <p:spPr>
          <a:xfrm>
            <a:off x="609600" y="381000"/>
            <a:ext cx="5943600" cy="584775"/>
          </a:xfrm>
          <a:prstGeom prst="rect">
            <a:avLst/>
          </a:prstGeom>
          <a:noFill/>
        </p:spPr>
        <p:txBody>
          <a:bodyPr wrap="square" rtlCol="0">
            <a:spAutoFit/>
          </a:bodyPr>
          <a:lstStyle/>
          <a:p>
            <a:r>
              <a:rPr lang="en-US" sz="3200" i="1" dirty="0" smtClean="0"/>
              <a:t>ARHOME Strategic Plan 2022</a:t>
            </a:r>
            <a:endParaRPr lang="en-US" sz="3200" i="1" dirty="0"/>
          </a:p>
        </p:txBody>
      </p:sp>
      <p:sp>
        <p:nvSpPr>
          <p:cNvPr id="6" name="Slide Number Placeholder 5"/>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16</a:t>
            </a:fld>
            <a:endParaRPr lang="en-US" spc="-66" dirty="0"/>
          </a:p>
        </p:txBody>
      </p:sp>
    </p:spTree>
    <p:extLst>
      <p:ext uri="{BB962C8B-B14F-4D97-AF65-F5344CB8AC3E}">
        <p14:creationId xmlns:p14="http://schemas.microsoft.com/office/powerpoint/2010/main" val="3455251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371600"/>
            <a:ext cx="8458200" cy="4571999"/>
          </a:xfrm>
        </p:spPr>
        <p:txBody>
          <a:bodyPr/>
          <a:lstStyle/>
          <a:p>
            <a:pPr marL="0" indent="0">
              <a:buNone/>
            </a:pPr>
            <a:r>
              <a:rPr lang="en-US" sz="2400" dirty="0" smtClean="0"/>
              <a:t>Arkansas Health &amp; Wellness will use </a:t>
            </a:r>
            <a:r>
              <a:rPr lang="en-US" sz="2400" dirty="0"/>
              <a:t>the Notification of Pregnancy (NOP) to identify h</a:t>
            </a:r>
            <a:r>
              <a:rPr lang="en-US" sz="2400" dirty="0" smtClean="0"/>
              <a:t>igh-risk pregnancies in the ARHOME membership.</a:t>
            </a:r>
            <a:endParaRPr lang="en-US" sz="2400" dirty="0"/>
          </a:p>
          <a:p>
            <a:pPr lvl="1"/>
            <a:r>
              <a:rPr lang="en-US" sz="2000" dirty="0" smtClean="0"/>
              <a:t>Once pregnancy labs are available we will utilize outreach programs to communicate with ARHOME members and complete the NOP Assessment</a:t>
            </a:r>
          </a:p>
          <a:p>
            <a:pPr lvl="1"/>
            <a:r>
              <a:rPr lang="en-US" sz="2000" dirty="0" smtClean="0"/>
              <a:t>We will allocate three specialized nurses to run the NOP program to monitor and communicate with high-risk ARHOME members throughout their pregnancies</a:t>
            </a:r>
          </a:p>
          <a:p>
            <a:endParaRPr lang="en-US" sz="1000" dirty="0" smtClean="0"/>
          </a:p>
          <a:p>
            <a:pPr marL="0" indent="0">
              <a:buNone/>
            </a:pPr>
            <a:r>
              <a:rPr lang="en-US" sz="2400" dirty="0" smtClean="0"/>
              <a:t>Communicate with the State about ARHOME members with high-risk pregnancies and their deliveries so the State can track the newborn through State programs such as WIC and ultimately transition newborn to Medicaid coverage.</a:t>
            </a:r>
          </a:p>
          <a:p>
            <a:endParaRPr lang="en-US" sz="2400" dirty="0"/>
          </a:p>
        </p:txBody>
      </p:sp>
      <p:sp>
        <p:nvSpPr>
          <p:cNvPr id="4" name="Title 3"/>
          <p:cNvSpPr>
            <a:spLocks noGrp="1"/>
          </p:cNvSpPr>
          <p:nvPr>
            <p:ph type="title"/>
          </p:nvPr>
        </p:nvSpPr>
        <p:spPr/>
        <p:txBody>
          <a:bodyPr/>
          <a:lstStyle/>
          <a:p>
            <a:r>
              <a:rPr lang="en-US" sz="3200" dirty="0" smtClean="0"/>
              <a:t>ARHOME Maternal &amp; Child Health Initiative</a:t>
            </a:r>
            <a:endParaRPr lang="en-US" sz="3200" dirty="0"/>
          </a:p>
        </p:txBody>
      </p:sp>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6" name="Slide Number Placeholder 5"/>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17</a:t>
            </a:fld>
            <a:endParaRPr lang="en-US" dirty="0"/>
          </a:p>
        </p:txBody>
      </p:sp>
    </p:spTree>
    <p:extLst>
      <p:ext uri="{BB962C8B-B14F-4D97-AF65-F5344CB8AC3E}">
        <p14:creationId xmlns:p14="http://schemas.microsoft.com/office/powerpoint/2010/main" val="2269766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9792" y="220038"/>
            <a:ext cx="6858000" cy="609599"/>
          </a:xfrm>
        </p:spPr>
        <p:txBody>
          <a:bodyPr/>
          <a:lstStyle/>
          <a:p>
            <a:r>
              <a:rPr lang="en-US" sz="3600" dirty="0" smtClean="0">
                <a:latin typeface="Calibri" panose="020F0502020204030204" pitchFamily="34" charset="0"/>
                <a:cs typeface="Calibri" panose="020F0502020204030204" pitchFamily="34" charset="0"/>
              </a:rPr>
              <a:t>Start Smart for ARHOME</a:t>
            </a:r>
            <a:endParaRPr lang="en-US" sz="3600" dirty="0">
              <a:latin typeface="Calibri" panose="020F0502020204030204" pitchFamily="34" charset="0"/>
              <a:cs typeface="Calibri" panose="020F0502020204030204" pitchFamily="34" charset="0"/>
            </a:endParaRPr>
          </a:p>
        </p:txBody>
      </p:sp>
      <p:sp>
        <p:nvSpPr>
          <p:cNvPr id="5" name="Date Placeholder 4"/>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grpSp>
        <p:nvGrpSpPr>
          <p:cNvPr id="6" name="Group 5"/>
          <p:cNvGrpSpPr/>
          <p:nvPr/>
        </p:nvGrpSpPr>
        <p:grpSpPr>
          <a:xfrm>
            <a:off x="228600" y="78148"/>
            <a:ext cx="1066800" cy="1021990"/>
            <a:chOff x="0" y="0"/>
            <a:chExt cx="2114550" cy="2114550"/>
          </a:xfrm>
        </p:grpSpPr>
        <p:pic>
          <p:nvPicPr>
            <p:cNvPr id="7" name="Picture 6"/>
            <p:cNvPicPr/>
            <p:nvPr/>
          </p:nvPicPr>
          <p:blipFill>
            <a:blip r:embed="rId2"/>
            <a:stretch>
              <a:fillRect/>
            </a:stretch>
          </p:blipFill>
          <p:spPr>
            <a:xfrm>
              <a:off x="0" y="0"/>
              <a:ext cx="2114550" cy="2114550"/>
            </a:xfrm>
            <a:prstGeom prst="rect">
              <a:avLst/>
            </a:prstGeom>
          </p:spPr>
        </p:pic>
        <p:pic>
          <p:nvPicPr>
            <p:cNvPr id="8" name="Picture 7"/>
            <p:cNvPicPr/>
            <p:nvPr/>
          </p:nvPicPr>
          <p:blipFill>
            <a:blip r:embed="rId3"/>
            <a:stretch>
              <a:fillRect/>
            </a:stretch>
          </p:blipFill>
          <p:spPr>
            <a:xfrm>
              <a:off x="245110" y="125730"/>
              <a:ext cx="1600200" cy="1175385"/>
            </a:xfrm>
            <a:prstGeom prst="rect">
              <a:avLst/>
            </a:prstGeom>
          </p:spPr>
        </p:pic>
      </p:grpSp>
      <p:pic>
        <p:nvPicPr>
          <p:cNvPr id="2049" name="Picture 58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118307"/>
            <a:ext cx="3638352" cy="27412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228600" y="2545989"/>
            <a:ext cx="7543800" cy="303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761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The ARHOME Start Smart for Your Baby</a:t>
            </a:r>
            <a:r>
              <a:rPr kumimoji="0" lang="en-US" altLang="en-US" b="0" i="0" u="none" strike="noStrike" cap="none" normalizeH="0" baseline="30000" dirty="0" smtClean="0">
                <a:ln>
                  <a:noFill/>
                </a:ln>
                <a:solidFill>
                  <a:srgbClr val="000000"/>
                </a:solidFill>
                <a:effectLst/>
                <a:latin typeface="Arial" panose="020B0604020202020204" pitchFamily="34" charset="0"/>
                <a:ea typeface="Arial" panose="020B0604020202020204" pitchFamily="34" charset="0"/>
              </a:rPr>
              <a:t>®</a:t>
            </a:r>
            <a:r>
              <a:rPr kumimoji="0" lang="en-US" altLang="en-US"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(SSFB) program incorporates:</a:t>
            </a:r>
            <a:r>
              <a:rPr kumimoji="0" lang="en-US" altLang="en-US" sz="14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rgbClr val="000000"/>
                </a:solidFill>
                <a:ea typeface="Arial" panose="020B0604020202020204" pitchFamily="34" charset="0"/>
              </a:rPr>
              <a:t>C</a:t>
            </a:r>
            <a:r>
              <a:rPr kumimoji="0" lang="en-US" altLang="en-US" sz="1600" b="0" i="0" u="none" strike="noStrike" cap="none" normalizeH="0" baseline="0" dirty="0" smtClean="0">
                <a:ln>
                  <a:noFill/>
                </a:ln>
                <a:solidFill>
                  <a:srgbClr val="000000"/>
                </a:solidFill>
                <a:effectLst/>
                <a:ea typeface="Arial" panose="020B0604020202020204" pitchFamily="34" charset="0"/>
              </a:rPr>
              <a:t>are </a:t>
            </a:r>
            <a:r>
              <a:rPr lang="en-US" altLang="en-US" sz="1600" dirty="0">
                <a:solidFill>
                  <a:srgbClr val="000000"/>
                </a:solidFill>
                <a:ea typeface="Arial" panose="020B0604020202020204" pitchFamily="34" charset="0"/>
              </a:rPr>
              <a:t>M</a:t>
            </a:r>
            <a:r>
              <a:rPr kumimoji="0" lang="en-US" altLang="en-US" sz="1600" b="0" i="0" u="none" strike="noStrike" cap="none" normalizeH="0" baseline="0" dirty="0" smtClean="0">
                <a:ln>
                  <a:noFill/>
                </a:ln>
                <a:solidFill>
                  <a:srgbClr val="000000"/>
                </a:solidFill>
                <a:effectLst/>
                <a:ea typeface="Arial" panose="020B0604020202020204" pitchFamily="34" charset="0"/>
              </a:rPr>
              <a:t>anagement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rgbClr val="000000"/>
                </a:solidFill>
                <a:ea typeface="Arial" panose="020B0604020202020204" pitchFamily="34" charset="0"/>
              </a:rPr>
              <a:t>C</a:t>
            </a:r>
            <a:r>
              <a:rPr kumimoji="0" lang="en-US" altLang="en-US" sz="1600" b="0" i="0" u="none" strike="noStrike" cap="none" normalizeH="0" baseline="0" dirty="0" smtClean="0">
                <a:ln>
                  <a:noFill/>
                </a:ln>
                <a:solidFill>
                  <a:srgbClr val="000000"/>
                </a:solidFill>
                <a:effectLst/>
                <a:ea typeface="Arial" panose="020B0604020202020204" pitchFamily="34" charset="0"/>
              </a:rPr>
              <a:t>are </a:t>
            </a:r>
            <a:r>
              <a:rPr lang="en-US" altLang="en-US" sz="1600" dirty="0">
                <a:solidFill>
                  <a:srgbClr val="000000"/>
                </a:solidFill>
                <a:ea typeface="Arial" panose="020B0604020202020204" pitchFamily="34" charset="0"/>
              </a:rPr>
              <a:t>C</a:t>
            </a:r>
            <a:r>
              <a:rPr kumimoji="0" lang="en-US" altLang="en-US" sz="1600" b="0" i="0" u="none" strike="noStrike" cap="none" normalizeH="0" baseline="0" dirty="0" smtClean="0">
                <a:ln>
                  <a:noFill/>
                </a:ln>
                <a:solidFill>
                  <a:srgbClr val="000000"/>
                </a:solidFill>
                <a:effectLst/>
                <a:ea typeface="Arial" panose="020B0604020202020204" pitchFamily="34" charset="0"/>
              </a:rPr>
              <a:t>oordination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rgbClr val="000000"/>
                </a:solidFill>
                <a:ea typeface="Arial" panose="020B0604020202020204" pitchFamily="34" charset="0"/>
              </a:rPr>
              <a:t>D</a:t>
            </a:r>
            <a:r>
              <a:rPr kumimoji="0" lang="en-US" altLang="en-US" sz="1600" b="0" i="0" u="none" strike="noStrike" cap="none" normalizeH="0" baseline="0" dirty="0" smtClean="0">
                <a:ln>
                  <a:noFill/>
                </a:ln>
                <a:solidFill>
                  <a:srgbClr val="000000"/>
                </a:solidFill>
                <a:effectLst/>
                <a:ea typeface="Arial" panose="020B0604020202020204" pitchFamily="34" charset="0"/>
              </a:rPr>
              <a:t>isease </a:t>
            </a:r>
            <a:r>
              <a:rPr lang="en-US" altLang="en-US" sz="1600" dirty="0">
                <a:solidFill>
                  <a:srgbClr val="000000"/>
                </a:solidFill>
                <a:ea typeface="Arial" panose="020B0604020202020204" pitchFamily="34" charset="0"/>
              </a:rPr>
              <a:t>M</a:t>
            </a:r>
            <a:r>
              <a:rPr kumimoji="0" lang="en-US" altLang="en-US" sz="1600" b="0" i="0" u="none" strike="noStrike" cap="none" normalizeH="0" baseline="0" dirty="0" smtClean="0">
                <a:ln>
                  <a:noFill/>
                </a:ln>
                <a:solidFill>
                  <a:srgbClr val="000000"/>
                </a:solidFill>
                <a:effectLst/>
                <a:ea typeface="Arial" panose="020B0604020202020204" pitchFamily="34" charset="0"/>
              </a:rPr>
              <a:t>anagement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rgbClr val="000000"/>
                </a:solidFill>
                <a:ea typeface="Arial" panose="020B0604020202020204" pitchFamily="34" charset="0"/>
              </a:rPr>
              <a:t>H</a:t>
            </a:r>
            <a:r>
              <a:rPr kumimoji="0" lang="en-US" altLang="en-US" sz="1600" b="0" i="0" u="none" strike="noStrike" cap="none" normalizeH="0" baseline="0" dirty="0" smtClean="0">
                <a:ln>
                  <a:noFill/>
                </a:ln>
                <a:solidFill>
                  <a:srgbClr val="000000"/>
                </a:solidFill>
                <a:effectLst/>
                <a:ea typeface="Arial" panose="020B0604020202020204" pitchFamily="34" charset="0"/>
              </a:rPr>
              <a:t>ealth </a:t>
            </a:r>
            <a:r>
              <a:rPr lang="en-US" altLang="en-US" sz="1600" dirty="0">
                <a:solidFill>
                  <a:srgbClr val="000000"/>
                </a:solidFill>
                <a:ea typeface="Arial" panose="020B0604020202020204" pitchFamily="34" charset="0"/>
              </a:rPr>
              <a:t>E</a:t>
            </a:r>
            <a:r>
              <a:rPr kumimoji="0" lang="en-US" altLang="en-US" sz="1600" b="0" i="0" u="none" strike="noStrike" cap="none" normalizeH="0" baseline="0" dirty="0" smtClean="0">
                <a:ln>
                  <a:noFill/>
                </a:ln>
                <a:solidFill>
                  <a:srgbClr val="000000"/>
                </a:solidFill>
                <a:effectLst/>
                <a:ea typeface="Arial" panose="020B0604020202020204" pitchFamily="34" charset="0"/>
              </a:rPr>
              <a:t>ducation </a:t>
            </a:r>
          </a:p>
          <a:p>
            <a:pPr marR="0" lvl="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The goal of the program: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rgbClr val="000000"/>
                </a:solidFill>
                <a:ea typeface="Arial" panose="020B0604020202020204" pitchFamily="34" charset="0"/>
              </a:rPr>
              <a:t>E</a:t>
            </a:r>
            <a:r>
              <a:rPr kumimoji="0" lang="en-US" altLang="en-US" sz="1600" b="0" i="0" u="none" strike="noStrike" cap="none" normalizeH="0" baseline="0" dirty="0" smtClean="0">
                <a:ln>
                  <a:noFill/>
                </a:ln>
                <a:solidFill>
                  <a:srgbClr val="000000"/>
                </a:solidFill>
                <a:effectLst/>
                <a:ea typeface="Arial" panose="020B0604020202020204" pitchFamily="34" charset="0"/>
              </a:rPr>
              <a:t>xtend the gestational period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rgbClr val="000000"/>
                </a:solidFill>
                <a:ea typeface="Arial" panose="020B0604020202020204" pitchFamily="34" charset="0"/>
              </a:rPr>
              <a:t>R</a:t>
            </a:r>
            <a:r>
              <a:rPr kumimoji="0" lang="en-US" altLang="en-US" sz="1600" b="0" i="0" u="none" strike="noStrike" cap="none" normalizeH="0" baseline="0" dirty="0" smtClean="0">
                <a:ln>
                  <a:noFill/>
                </a:ln>
                <a:solidFill>
                  <a:srgbClr val="000000"/>
                </a:solidFill>
                <a:effectLst/>
                <a:ea typeface="Arial" panose="020B0604020202020204" pitchFamily="34" charset="0"/>
              </a:rPr>
              <a:t>educe the risks of pregnancy complications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smtClean="0">
                <a:solidFill>
                  <a:srgbClr val="000000"/>
                </a:solidFill>
                <a:ea typeface="Arial" panose="020B0604020202020204" pitchFamily="34" charset="0"/>
              </a:rPr>
              <a:t>Reduce the risk of </a:t>
            </a:r>
            <a:r>
              <a:rPr kumimoji="0" lang="en-US" altLang="en-US" sz="1600" b="0" i="0" u="none" strike="noStrike" cap="none" normalizeH="0" baseline="0" dirty="0" smtClean="0">
                <a:ln>
                  <a:noFill/>
                </a:ln>
                <a:solidFill>
                  <a:srgbClr val="000000"/>
                </a:solidFill>
                <a:effectLst/>
                <a:ea typeface="Arial" panose="020B0604020202020204" pitchFamily="34" charset="0"/>
              </a:rPr>
              <a:t>premature delivery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00000"/>
                </a:solidFill>
                <a:effectLst/>
                <a:ea typeface="Arial" panose="020B0604020202020204" pitchFamily="34" charset="0"/>
              </a:rPr>
              <a:t>Reduce the risk of low birth weight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00000"/>
                </a:solidFill>
                <a:effectLst/>
                <a:ea typeface="Arial" panose="020B0604020202020204" pitchFamily="34" charset="0"/>
              </a:rPr>
              <a:t>Reduce the risk of infant disease </a:t>
            </a:r>
            <a:endParaRPr kumimoji="0" lang="en-US" altLang="en-US" sz="1600" b="0" i="0" u="none" strike="noStrike" cap="none" normalizeH="0" baseline="0" dirty="0" smtClean="0">
              <a:ln>
                <a:noFill/>
              </a:ln>
              <a:solidFill>
                <a:schemeClr val="tx1"/>
              </a:solidFill>
              <a:effectLst/>
            </a:endParaRPr>
          </a:p>
        </p:txBody>
      </p:sp>
      <p:sp>
        <p:nvSpPr>
          <p:cNvPr id="11" name="Rectangle 7"/>
          <p:cNvSpPr>
            <a:spLocks noChangeArrowheads="1"/>
          </p:cNvSpPr>
          <p:nvPr/>
        </p:nvSpPr>
        <p:spPr bwMode="auto">
          <a:xfrm>
            <a:off x="0" y="1189921"/>
            <a:ext cx="8763000" cy="99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2333" tIns="0" rIns="0" bIns="317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50" b="1" i="0" u="none" strike="noStrike" cap="none" normalizeH="0" baseline="0" dirty="0" smtClean="0">
              <a:ln>
                <a:noFill/>
              </a:ln>
              <a:solidFill>
                <a:srgbClr val="CC0053"/>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ea typeface="Arial" panose="020B0604020202020204" pitchFamily="34" charset="0"/>
              </a:rPr>
              <a:t>The ARHOME SSFB program identifies pregnant ARHOME members through assessments, claims data, State eligibility data, and referrals. One of the essential components of the program is the Notification of Pregnancy (NOP), which identifies pregnant ARHOME members and their risk factors as early in pregnancy as possible in order to establish a relationship between the member, provider, and health plan staff.</a:t>
            </a:r>
            <a:endParaRPr kumimoji="0" lang="en-US" altLang="en-US" sz="1100" b="0" i="0" u="none" strike="noStrike" cap="none" normalizeH="0" baseline="0" dirty="0" smtClean="0">
              <a:ln>
                <a:noFill/>
              </a:ln>
              <a:solidFill>
                <a:schemeClr val="tx1"/>
              </a:solidFill>
              <a:effectLst/>
            </a:endParaRPr>
          </a:p>
        </p:txBody>
      </p:sp>
      <p:sp>
        <p:nvSpPr>
          <p:cNvPr id="2" name="Slide Number Placeholder 1"/>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18</a:t>
            </a:fld>
            <a:endParaRPr lang="en-US" dirty="0"/>
          </a:p>
        </p:txBody>
      </p:sp>
    </p:spTree>
    <p:extLst>
      <p:ext uri="{BB962C8B-B14F-4D97-AF65-F5344CB8AC3E}">
        <p14:creationId xmlns:p14="http://schemas.microsoft.com/office/powerpoint/2010/main" val="1587654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838199"/>
            <a:ext cx="8458200" cy="4571999"/>
          </a:xfrm>
        </p:spPr>
        <p:txBody>
          <a:bodyPr/>
          <a:lstStyle/>
          <a:p>
            <a:pPr marL="0" indent="0">
              <a:buNone/>
            </a:pPr>
            <a:r>
              <a:rPr lang="en-US" sz="1600" dirty="0" smtClean="0"/>
              <a:t>Arkansas Health &amp; Wellness will work with local OB nurses and physicians to invite ARHOME high-risk members to participate in Community Baby Showers. The Community Baby Showers will offer educational sessions and other health and safety opportunities to help them prepare for their upcoming deliveries.  ARHOME members who participate in these Community Baby Showers will have the opportunity to receive incentives and other useful tools including:</a:t>
            </a:r>
          </a:p>
          <a:p>
            <a:pPr marL="0" indent="0">
              <a:buNone/>
            </a:pPr>
            <a:endParaRPr lang="en-US" sz="1000" dirty="0" smtClean="0"/>
          </a:p>
          <a:p>
            <a:r>
              <a:rPr lang="en-US" sz="1600" b="1" dirty="0" smtClean="0"/>
              <a:t>Car Seat Safety Checks</a:t>
            </a:r>
          </a:p>
          <a:p>
            <a:r>
              <a:rPr lang="en-US" sz="1600" b="1" dirty="0"/>
              <a:t>Cribs for </a:t>
            </a:r>
            <a:r>
              <a:rPr lang="en-US" sz="1600" b="1" dirty="0" smtClean="0"/>
              <a:t>Kids</a:t>
            </a:r>
          </a:p>
          <a:p>
            <a:pPr lvl="1"/>
            <a:r>
              <a:rPr lang="en-US" sz="1200" dirty="0" smtClean="0"/>
              <a:t> </a:t>
            </a:r>
            <a:r>
              <a:rPr lang="en-US" sz="1200" dirty="0"/>
              <a:t>Sleep-related incidents are the leading causes of death in babies up to 12 months in </a:t>
            </a:r>
            <a:r>
              <a:rPr lang="en-US" sz="1200" dirty="0" smtClean="0"/>
              <a:t>age.  Cribs </a:t>
            </a:r>
            <a:r>
              <a:rPr lang="en-US" sz="1200" dirty="0"/>
              <a:t>for Kids provides a Safe Sleep Survival Kit </a:t>
            </a:r>
            <a:r>
              <a:rPr lang="en-US" sz="1200" dirty="0" smtClean="0"/>
              <a:t>including </a:t>
            </a:r>
            <a:r>
              <a:rPr lang="en-US" sz="1200" dirty="0"/>
              <a:t>a </a:t>
            </a:r>
            <a:r>
              <a:rPr lang="en-US" sz="1200" dirty="0" err="1"/>
              <a:t>Cribette</a:t>
            </a:r>
            <a:r>
              <a:rPr lang="en-US" sz="1200" dirty="0"/>
              <a:t>, Halo </a:t>
            </a:r>
            <a:r>
              <a:rPr lang="en-US" sz="1200" dirty="0" err="1"/>
              <a:t>Sleepsack</a:t>
            </a:r>
            <a:r>
              <a:rPr lang="en-US" sz="1200" dirty="0"/>
              <a:t>, and Safe Sleep educational material</a:t>
            </a:r>
            <a:r>
              <a:rPr lang="en-US" sz="1200" dirty="0" smtClean="0"/>
              <a:t>.</a:t>
            </a:r>
          </a:p>
          <a:p>
            <a:r>
              <a:rPr lang="en-US" sz="1600" b="1" dirty="0" smtClean="0"/>
              <a:t>Home safety education for new ARHOME parents</a:t>
            </a:r>
          </a:p>
          <a:p>
            <a:pPr lvl="1"/>
            <a:r>
              <a:rPr lang="en-US" sz="1600" dirty="0" smtClean="0"/>
              <a:t>Smoke Detector</a:t>
            </a:r>
          </a:p>
          <a:p>
            <a:pPr lvl="1"/>
            <a:r>
              <a:rPr lang="en-US" sz="1600" dirty="0" smtClean="0"/>
              <a:t>CO</a:t>
            </a:r>
            <a:r>
              <a:rPr lang="en-US" sz="1600" baseline="-40000" dirty="0" smtClean="0"/>
              <a:t>2</a:t>
            </a:r>
            <a:r>
              <a:rPr lang="en-US" sz="1600" dirty="0" smtClean="0"/>
              <a:t> Monitors</a:t>
            </a:r>
          </a:p>
          <a:p>
            <a:pPr lvl="1"/>
            <a:r>
              <a:rPr lang="en-US" sz="1600" dirty="0" smtClean="0"/>
              <a:t>Outlet Safety</a:t>
            </a:r>
          </a:p>
          <a:p>
            <a:r>
              <a:rPr lang="en-US" sz="1600" b="1" dirty="0" smtClean="0"/>
              <a:t>ARHOME Education Resource Book</a:t>
            </a:r>
          </a:p>
          <a:p>
            <a:pPr lvl="1"/>
            <a:r>
              <a:rPr lang="en-US" sz="1600" dirty="0" smtClean="0"/>
              <a:t>Typical Childhood Conditions</a:t>
            </a:r>
          </a:p>
          <a:p>
            <a:pPr lvl="1"/>
            <a:r>
              <a:rPr lang="en-US" sz="1600" dirty="0" smtClean="0"/>
              <a:t>Dosages</a:t>
            </a:r>
          </a:p>
          <a:p>
            <a:pPr lvl="1"/>
            <a:r>
              <a:rPr lang="en-US" sz="1600" dirty="0" smtClean="0"/>
              <a:t>When to go to the Emergency Room</a:t>
            </a:r>
          </a:p>
        </p:txBody>
      </p:sp>
      <p:sp>
        <p:nvSpPr>
          <p:cNvPr id="4" name="Title 3"/>
          <p:cNvSpPr>
            <a:spLocks noGrp="1"/>
          </p:cNvSpPr>
          <p:nvPr>
            <p:ph type="title"/>
          </p:nvPr>
        </p:nvSpPr>
        <p:spPr/>
        <p:txBody>
          <a:bodyPr/>
          <a:lstStyle/>
          <a:p>
            <a:r>
              <a:rPr lang="en-US" sz="3200" dirty="0" smtClean="0"/>
              <a:t>Community Baby Showers</a:t>
            </a:r>
            <a:endParaRPr lang="en-US" sz="3200" dirty="0"/>
          </a:p>
        </p:txBody>
      </p:sp>
      <p:sp>
        <p:nvSpPr>
          <p:cNvPr id="2" name="Date Placeholder 1"/>
          <p:cNvSpPr>
            <a:spLocks noGrp="1"/>
          </p:cNvSpPr>
          <p:nvPr>
            <p:ph type="dt" sz="half" idx="2"/>
          </p:nvPr>
        </p:nvSpPr>
        <p:spPr/>
        <p:txBody>
          <a:bodyPr/>
          <a:lstStyle/>
          <a:p>
            <a:pPr fontAlgn="base">
              <a:spcBef>
                <a:spcPct val="0"/>
              </a:spcBef>
              <a:spcAft>
                <a:spcPct val="0"/>
              </a:spcAft>
              <a:defRPr/>
            </a:pPr>
            <a:r>
              <a:rPr lang="en-US" dirty="0" smtClean="0"/>
              <a:t>Confidential and Proprietary</a:t>
            </a:r>
            <a:endParaRPr lang="en-US" dirty="0"/>
          </a:p>
        </p:txBody>
      </p:sp>
      <p:sp>
        <p:nvSpPr>
          <p:cNvPr id="6" name="Slide Number Placeholder 5"/>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19</a:t>
            </a:fld>
            <a:endParaRPr lang="en-US" dirty="0"/>
          </a:p>
        </p:txBody>
      </p:sp>
    </p:spTree>
    <p:extLst>
      <p:ext uri="{BB962C8B-B14F-4D97-AF65-F5344CB8AC3E}">
        <p14:creationId xmlns:p14="http://schemas.microsoft.com/office/powerpoint/2010/main" val="5522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6621" y="1371600"/>
            <a:ext cx="8646695" cy="5198269"/>
          </a:xfrm>
        </p:spPr>
        <p:txBody>
          <a:bodyPr/>
          <a:lstStyle/>
          <a:p>
            <a:pPr marL="0" lvl="0" indent="0" fontAlgn="base">
              <a:buNone/>
            </a:pPr>
            <a:r>
              <a:rPr lang="en-US" sz="2800" dirty="0" smtClean="0"/>
              <a:t>As we transition from ARWORKS to ARHOME our team centered the strategy of Arkansas Health &amp; Wellness around the two program goals of ARHOME. </a:t>
            </a:r>
          </a:p>
          <a:p>
            <a:pPr marL="0" lvl="0" indent="0" fontAlgn="base">
              <a:buNone/>
            </a:pPr>
            <a:endParaRPr lang="en-US" sz="1200" dirty="0" smtClean="0"/>
          </a:p>
          <a:p>
            <a:pPr fontAlgn="base"/>
            <a:r>
              <a:rPr lang="en-US" sz="2400" dirty="0" smtClean="0"/>
              <a:t>Improve </a:t>
            </a:r>
            <a:r>
              <a:rPr lang="en-US" sz="2400" dirty="0"/>
              <a:t>the health outcomes </a:t>
            </a:r>
            <a:r>
              <a:rPr lang="en-US" sz="2400" dirty="0" smtClean="0"/>
              <a:t>of ARHOME participants especially </a:t>
            </a:r>
            <a:r>
              <a:rPr lang="en-US" sz="2400" dirty="0"/>
              <a:t>in maternal and infant health, rural health, behavioral health, and those with chronic </a:t>
            </a:r>
            <a:r>
              <a:rPr lang="en-US" sz="2400" dirty="0" smtClean="0"/>
              <a:t>diseases.</a:t>
            </a:r>
          </a:p>
          <a:p>
            <a:pPr marL="0" indent="0" fontAlgn="base">
              <a:buNone/>
            </a:pPr>
            <a:endParaRPr lang="en-US" sz="1400" dirty="0"/>
          </a:p>
          <a:p>
            <a:pPr lvl="0" fontAlgn="base"/>
            <a:r>
              <a:rPr lang="en-US" sz="2400" dirty="0" smtClean="0"/>
              <a:t>Provide </a:t>
            </a:r>
            <a:r>
              <a:rPr lang="en-US" sz="2400" dirty="0"/>
              <a:t>incentives and supports to assist </a:t>
            </a:r>
            <a:r>
              <a:rPr lang="en-US" sz="2400" dirty="0" smtClean="0"/>
              <a:t>ARHOME individuals</a:t>
            </a:r>
            <a:r>
              <a:rPr lang="en-US" sz="2400" dirty="0"/>
              <a:t>, especially young adults in target populations, and to move out of </a:t>
            </a:r>
            <a:r>
              <a:rPr lang="en-US" sz="2400" dirty="0" smtClean="0"/>
              <a:t>poverty up the economic ladder toward independence.</a:t>
            </a:r>
            <a:endParaRPr lang="en-US" sz="2400" dirty="0"/>
          </a:p>
        </p:txBody>
      </p:sp>
      <p:sp>
        <p:nvSpPr>
          <p:cNvPr id="4" name="Title 3"/>
          <p:cNvSpPr>
            <a:spLocks noGrp="1"/>
          </p:cNvSpPr>
          <p:nvPr>
            <p:ph type="title"/>
          </p:nvPr>
        </p:nvSpPr>
        <p:spPr/>
        <p:txBody>
          <a:bodyPr/>
          <a:lstStyle/>
          <a:p>
            <a:r>
              <a:rPr lang="en-US" dirty="0" smtClean="0"/>
              <a:t>ARHOME Program Goals</a:t>
            </a:r>
            <a:endParaRPr lang="en-US" dirty="0"/>
          </a:p>
        </p:txBody>
      </p:sp>
      <p:sp>
        <p:nvSpPr>
          <p:cNvPr id="6" name="Date Placeholder 1"/>
          <p:cNvSpPr>
            <a:spLocks noGrp="1"/>
          </p:cNvSpPr>
          <p:nvPr>
            <p:ph type="dt" sz="half" idx="2"/>
          </p:nvPr>
        </p:nvSpPr>
        <p:spPr>
          <a:xfrm>
            <a:off x="447674" y="6650666"/>
            <a:ext cx="3252487" cy="182242"/>
          </a:xfrm>
        </p:spPr>
        <p:txBody>
          <a:bodyPr/>
          <a:lstStyle/>
          <a:p>
            <a:pPr fontAlgn="base">
              <a:spcBef>
                <a:spcPct val="0"/>
              </a:spcBef>
              <a:spcAft>
                <a:spcPct val="0"/>
              </a:spcAft>
              <a:defRPr/>
            </a:pPr>
            <a:r>
              <a:rPr lang="en-US" smtClean="0"/>
              <a:t>Confidential and Proprietary</a:t>
            </a:r>
            <a:endParaRPr lang="en-US" dirty="0"/>
          </a:p>
        </p:txBody>
      </p:sp>
      <p:sp>
        <p:nvSpPr>
          <p:cNvPr id="3" name="Slide Number Placeholder 2"/>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2</a:t>
            </a:fld>
            <a:endParaRPr lang="en-US" dirty="0"/>
          </a:p>
        </p:txBody>
      </p:sp>
    </p:spTree>
    <p:extLst>
      <p:ext uri="{BB962C8B-B14F-4D97-AF65-F5344CB8AC3E}">
        <p14:creationId xmlns:p14="http://schemas.microsoft.com/office/powerpoint/2010/main" val="2503251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8244" y="1197655"/>
            <a:ext cx="8458200" cy="4571999"/>
          </a:xfrm>
        </p:spPr>
        <p:txBody>
          <a:bodyPr/>
          <a:lstStyle/>
          <a:p>
            <a:pPr marL="0" indent="0">
              <a:buNone/>
            </a:pPr>
            <a:r>
              <a:rPr lang="en-US" sz="2400" dirty="0" smtClean="0"/>
              <a:t>When ARHOME members participates in identified opportunities they will receive an incentive. </a:t>
            </a:r>
          </a:p>
          <a:p>
            <a:pPr marL="0" indent="0">
              <a:buNone/>
            </a:pPr>
            <a:endParaRPr lang="en-US" sz="900" dirty="0" smtClean="0"/>
          </a:p>
        </p:txBody>
      </p:sp>
      <p:sp>
        <p:nvSpPr>
          <p:cNvPr id="4" name="Title 3"/>
          <p:cNvSpPr>
            <a:spLocks noGrp="1"/>
          </p:cNvSpPr>
          <p:nvPr>
            <p:ph type="title"/>
          </p:nvPr>
        </p:nvSpPr>
        <p:spPr>
          <a:xfrm>
            <a:off x="142724" y="156654"/>
            <a:ext cx="7723843" cy="609599"/>
          </a:xfrm>
        </p:spPr>
        <p:txBody>
          <a:bodyPr/>
          <a:lstStyle/>
          <a:p>
            <a:r>
              <a:rPr lang="en-US" sz="3200" dirty="0" smtClean="0"/>
              <a:t>ARHOME Pregnant Member Incentives</a:t>
            </a:r>
            <a:endParaRPr lang="en-US" sz="3200" dirty="0"/>
          </a:p>
        </p:txBody>
      </p:sp>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pic>
        <p:nvPicPr>
          <p:cNvPr id="3" name="Picture 2"/>
          <p:cNvPicPr>
            <a:picLocks noChangeAspect="1"/>
          </p:cNvPicPr>
          <p:nvPr/>
        </p:nvPicPr>
        <p:blipFill>
          <a:blip r:embed="rId2"/>
          <a:stretch>
            <a:fillRect/>
          </a:stretch>
        </p:blipFill>
        <p:spPr>
          <a:xfrm>
            <a:off x="458758" y="4535480"/>
            <a:ext cx="2772507" cy="1459214"/>
          </a:xfrm>
          <a:prstGeom prst="rect">
            <a:avLst/>
          </a:prstGeom>
        </p:spPr>
      </p:pic>
      <p:pic>
        <p:nvPicPr>
          <p:cNvPr id="6" name="Picture 5"/>
          <p:cNvPicPr>
            <a:picLocks noChangeAspect="1"/>
          </p:cNvPicPr>
          <p:nvPr/>
        </p:nvPicPr>
        <p:blipFill>
          <a:blip r:embed="rId3"/>
          <a:stretch>
            <a:fillRect/>
          </a:stretch>
        </p:blipFill>
        <p:spPr>
          <a:xfrm>
            <a:off x="3782489" y="4863236"/>
            <a:ext cx="2196205" cy="1312110"/>
          </a:xfrm>
          <a:prstGeom prst="rect">
            <a:avLst/>
          </a:prstGeom>
        </p:spPr>
      </p:pic>
      <p:pic>
        <p:nvPicPr>
          <p:cNvPr id="7" name="Picture 6"/>
          <p:cNvPicPr>
            <a:picLocks noChangeAspect="1"/>
          </p:cNvPicPr>
          <p:nvPr/>
        </p:nvPicPr>
        <p:blipFill rotWithShape="1">
          <a:blip r:embed="rId4"/>
          <a:srcRect l="12040" r="12711"/>
          <a:stretch/>
        </p:blipFill>
        <p:spPr>
          <a:xfrm>
            <a:off x="6676514" y="3476559"/>
            <a:ext cx="2162686" cy="2812239"/>
          </a:xfrm>
          <a:prstGeom prst="rect">
            <a:avLst/>
          </a:prstGeom>
        </p:spPr>
      </p:pic>
      <p:sp>
        <p:nvSpPr>
          <p:cNvPr id="8" name="TextBox 7"/>
          <p:cNvSpPr txBox="1"/>
          <p:nvPr/>
        </p:nvSpPr>
        <p:spPr>
          <a:xfrm>
            <a:off x="2422959" y="4535480"/>
            <a:ext cx="914400" cy="630866"/>
          </a:xfrm>
          <a:prstGeom prst="rect">
            <a:avLst/>
          </a:prstGeom>
          <a:solidFill>
            <a:schemeClr val="bg1"/>
          </a:solidFill>
        </p:spPr>
        <p:txBody>
          <a:bodyPr wrap="square" rtlCol="0">
            <a:spAutoFit/>
          </a:bodyPr>
          <a:lstStyle/>
          <a:p>
            <a:endParaRPr lang="en-US" dirty="0"/>
          </a:p>
        </p:txBody>
      </p:sp>
      <p:pic>
        <p:nvPicPr>
          <p:cNvPr id="9" name="Picture 8"/>
          <p:cNvPicPr>
            <a:picLocks noChangeAspect="1"/>
          </p:cNvPicPr>
          <p:nvPr/>
        </p:nvPicPr>
        <p:blipFill>
          <a:blip r:embed="rId5"/>
          <a:stretch>
            <a:fillRect/>
          </a:stretch>
        </p:blipFill>
        <p:spPr>
          <a:xfrm>
            <a:off x="7552821" y="1843620"/>
            <a:ext cx="1118223" cy="1143072"/>
          </a:xfrm>
          <a:prstGeom prst="rect">
            <a:avLst/>
          </a:prstGeom>
        </p:spPr>
      </p:pic>
      <p:sp>
        <p:nvSpPr>
          <p:cNvPr id="10" name="Content Placeholder 4"/>
          <p:cNvSpPr txBox="1">
            <a:spLocks/>
          </p:cNvSpPr>
          <p:nvPr/>
        </p:nvSpPr>
        <p:spPr>
          <a:xfrm>
            <a:off x="4467344" y="2296449"/>
            <a:ext cx="3886200" cy="22935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Example Incentives:</a:t>
            </a:r>
          </a:p>
          <a:p>
            <a:pPr lvl="1"/>
            <a:r>
              <a:rPr lang="en-US" sz="1600" dirty="0" smtClean="0"/>
              <a:t>Diapers</a:t>
            </a:r>
          </a:p>
          <a:p>
            <a:pPr lvl="1"/>
            <a:r>
              <a:rPr lang="en-US" sz="1600" dirty="0" smtClean="0"/>
              <a:t>Car Seat</a:t>
            </a:r>
          </a:p>
          <a:p>
            <a:pPr lvl="1"/>
            <a:r>
              <a:rPr lang="en-US" sz="1600" dirty="0" smtClean="0"/>
              <a:t>Wipes</a:t>
            </a:r>
          </a:p>
          <a:p>
            <a:pPr lvl="1"/>
            <a:r>
              <a:rPr lang="en-US" sz="1600" dirty="0" smtClean="0"/>
              <a:t>Outlet Covers</a:t>
            </a:r>
          </a:p>
          <a:p>
            <a:pPr lvl="1"/>
            <a:r>
              <a:rPr lang="en-US" sz="1600" dirty="0" err="1" smtClean="0"/>
              <a:t>Cribette</a:t>
            </a:r>
            <a:endParaRPr lang="en-US" sz="1600" dirty="0" smtClean="0"/>
          </a:p>
          <a:p>
            <a:pPr marL="0" indent="0">
              <a:buFont typeface="Arial" pitchFamily="34" charset="0"/>
              <a:buNone/>
            </a:pPr>
            <a:endParaRPr lang="en-US" dirty="0"/>
          </a:p>
        </p:txBody>
      </p:sp>
      <p:sp>
        <p:nvSpPr>
          <p:cNvPr id="11" name="Content Placeholder 4"/>
          <p:cNvSpPr txBox="1">
            <a:spLocks/>
          </p:cNvSpPr>
          <p:nvPr/>
        </p:nvSpPr>
        <p:spPr>
          <a:xfrm>
            <a:off x="336483" y="2308782"/>
            <a:ext cx="4006918" cy="14433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Example Opportunities:</a:t>
            </a:r>
          </a:p>
          <a:p>
            <a:pPr lvl="1"/>
            <a:r>
              <a:rPr lang="en-US" sz="1600" dirty="0" smtClean="0"/>
              <a:t>Complete NOP</a:t>
            </a:r>
          </a:p>
          <a:p>
            <a:pPr lvl="1"/>
            <a:r>
              <a:rPr lang="en-US" sz="1600" dirty="0" smtClean="0"/>
              <a:t>Participate in Case Management/Wellframe</a:t>
            </a:r>
          </a:p>
          <a:p>
            <a:pPr lvl="1"/>
            <a:r>
              <a:rPr lang="en-US" sz="1600" dirty="0" smtClean="0"/>
              <a:t>Attend sessions at the Community Baby Shower</a:t>
            </a:r>
          </a:p>
          <a:p>
            <a:pPr marL="0" indent="0">
              <a:buFont typeface="Arial" pitchFamily="34" charset="0"/>
              <a:buNone/>
            </a:pPr>
            <a:endParaRPr lang="en-US" dirty="0"/>
          </a:p>
        </p:txBody>
      </p:sp>
      <p:sp>
        <p:nvSpPr>
          <p:cNvPr id="13" name="Slide Number Placeholder 12"/>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20</a:t>
            </a:fld>
            <a:endParaRPr lang="en-US" dirty="0"/>
          </a:p>
        </p:txBody>
      </p:sp>
    </p:spTree>
    <p:extLst>
      <p:ext uri="{BB962C8B-B14F-4D97-AF65-F5344CB8AC3E}">
        <p14:creationId xmlns:p14="http://schemas.microsoft.com/office/powerpoint/2010/main" val="1945275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76200" y="297364"/>
            <a:ext cx="10978219" cy="1007311"/>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rgbClr val="00AEE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solidFill>
                <a:effectLst/>
                <a:uLnTx/>
                <a:uFillTx/>
                <a:latin typeface="Calibri" panose="020F0502020204030204"/>
                <a:ea typeface="+mj-ea"/>
                <a:cs typeface="+mj-cs"/>
              </a:rPr>
              <a:t>Wellframe Digital Case Management</a:t>
            </a:r>
            <a:endParaRPr kumimoji="0" lang="en-US" sz="3200" b="0" i="0" u="none" strike="noStrike" kern="1200" cap="none" spc="0" normalizeH="0" baseline="0" noProof="0" dirty="0">
              <a:ln>
                <a:noFill/>
              </a:ln>
              <a:solidFill>
                <a:schemeClr val="accent2"/>
              </a:solidFill>
              <a:effectLst/>
              <a:uLnTx/>
              <a:uFillTx/>
              <a:latin typeface="Calibri" panose="020F0502020204030204"/>
              <a:ea typeface="+mj-ea"/>
              <a:cs typeface="+mj-cs"/>
            </a:endParaRPr>
          </a:p>
        </p:txBody>
      </p:sp>
      <p:sp>
        <p:nvSpPr>
          <p:cNvPr id="22" name="Content Placeholder 2"/>
          <p:cNvSpPr txBox="1">
            <a:spLocks/>
          </p:cNvSpPr>
          <p:nvPr/>
        </p:nvSpPr>
        <p:spPr>
          <a:xfrm>
            <a:off x="-861525" y="6063987"/>
            <a:ext cx="10979150" cy="34330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333333"/>
                </a:solidFill>
                <a:latin typeface="+mn-lt"/>
                <a:ea typeface="+mn-ea"/>
                <a:cs typeface="+mn-cs"/>
              </a:defRPr>
            </a:lvl1pPr>
            <a:lvl2pPr marL="292100" indent="-292100" algn="l" defTabSz="914400" rtl="0" eaLnBrk="1" latinLnBrk="0" hangingPunct="1">
              <a:lnSpc>
                <a:spcPct val="90000"/>
              </a:lnSpc>
              <a:spcBef>
                <a:spcPts val="500"/>
              </a:spcBef>
              <a:buFont typeface="Arial" panose="020B0604020202020204" pitchFamily="34" charset="0"/>
              <a:buChar char="•"/>
              <a:defRPr sz="2800" kern="1200">
                <a:solidFill>
                  <a:srgbClr val="333333"/>
                </a:solidFill>
                <a:latin typeface="+mn-lt"/>
                <a:ea typeface="+mn-ea"/>
                <a:cs typeface="+mn-cs"/>
              </a:defRPr>
            </a:lvl2pPr>
            <a:lvl3pPr marL="635000" indent="-292100" algn="l" defTabSz="914400" rtl="0" eaLnBrk="1" latinLnBrk="0" hangingPunct="1">
              <a:lnSpc>
                <a:spcPct val="90000"/>
              </a:lnSpc>
              <a:spcBef>
                <a:spcPts val="500"/>
              </a:spcBef>
              <a:buFont typeface="Calibri" panose="020F0502020204030204" pitchFamily="34" charset="0"/>
              <a:buChar char="−"/>
              <a:defRPr sz="2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4pPr>
            <a:lvl5pPr marL="1206500" indent="-292100" algn="l" defTabSz="914400" rtl="0" eaLnBrk="1" latinLnBrk="0" hangingPunct="1">
              <a:lnSpc>
                <a:spcPct val="90000"/>
              </a:lnSpc>
              <a:spcBef>
                <a:spcPts val="500"/>
              </a:spcBef>
              <a:buFont typeface="Calibri" panose="020F0502020204030204" pitchFamily="34" charset="0"/>
              <a:buChar char="»"/>
              <a:defRPr sz="2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schemeClr val="accent4"/>
                </a:solidFill>
                <a:effectLst/>
                <a:uLnTx/>
                <a:uFillTx/>
                <a:latin typeface="Calibri" panose="020F0502020204030204"/>
                <a:ea typeface="+mn-ea"/>
                <a:cs typeface="+mn-cs"/>
              </a:rPr>
              <a:t>The Wellframe vision:  </a:t>
            </a:r>
            <a:r>
              <a:rPr kumimoji="0" lang="en-US" sz="1600" b="0" i="1" u="none" strike="noStrike" kern="1200" cap="none" spc="0" normalizeH="0" baseline="0" noProof="0" dirty="0" smtClean="0">
                <a:ln>
                  <a:noFill/>
                </a:ln>
                <a:solidFill>
                  <a:schemeClr val="accent4"/>
                </a:solidFill>
                <a:effectLst/>
                <a:uLnTx/>
                <a:uFillTx/>
                <a:latin typeface="Calibri" panose="020F0502020204030204"/>
                <a:ea typeface="+mn-ea"/>
                <a:cs typeface="+mn-cs"/>
              </a:rPr>
              <a:t>All people get the care &amp; support they need, </a:t>
            </a:r>
            <a:r>
              <a:rPr kumimoji="0" lang="en-US" sz="1600" b="1" i="1" u="none" strike="noStrike" kern="1200" cap="none" spc="0" normalizeH="0" baseline="0" noProof="0" dirty="0" smtClean="0">
                <a:ln>
                  <a:noFill/>
                </a:ln>
                <a:solidFill>
                  <a:schemeClr val="accent4"/>
                </a:solidFill>
                <a:effectLst/>
                <a:uLnTx/>
                <a:uFillTx/>
                <a:latin typeface="Calibri" panose="020F0502020204030204"/>
                <a:ea typeface="+mn-ea"/>
                <a:cs typeface="+mn-cs"/>
              </a:rPr>
              <a:t>whenever </a:t>
            </a:r>
            <a:r>
              <a:rPr kumimoji="0" lang="en-US" sz="1600" b="0" i="1" u="none" strike="noStrike" kern="1200" cap="none" spc="0" normalizeH="0" baseline="0" noProof="0" dirty="0" smtClean="0">
                <a:ln>
                  <a:noFill/>
                </a:ln>
                <a:solidFill>
                  <a:schemeClr val="accent4"/>
                </a:solidFill>
                <a:effectLst/>
                <a:uLnTx/>
                <a:uFillTx/>
                <a:latin typeface="Calibri" panose="020F0502020204030204"/>
                <a:ea typeface="+mn-ea"/>
                <a:cs typeface="+mn-cs"/>
              </a:rPr>
              <a:t>and </a:t>
            </a:r>
            <a:r>
              <a:rPr kumimoji="0" lang="en-US" sz="1600" b="1" i="1" u="none" strike="noStrike" kern="1200" cap="none" spc="0" normalizeH="0" baseline="0" noProof="0" dirty="0" smtClean="0">
                <a:ln>
                  <a:noFill/>
                </a:ln>
                <a:solidFill>
                  <a:schemeClr val="accent4"/>
                </a:solidFill>
                <a:effectLst/>
                <a:uLnTx/>
                <a:uFillTx/>
                <a:latin typeface="Calibri" panose="020F0502020204030204"/>
                <a:ea typeface="+mn-ea"/>
                <a:cs typeface="+mn-cs"/>
              </a:rPr>
              <a:t>wherever </a:t>
            </a:r>
            <a:r>
              <a:rPr kumimoji="0" lang="en-US" sz="1600" b="0" i="1" u="none" strike="noStrike" kern="1200" cap="none" spc="0" normalizeH="0" baseline="0" noProof="0" dirty="0" smtClean="0">
                <a:ln>
                  <a:noFill/>
                </a:ln>
                <a:solidFill>
                  <a:schemeClr val="accent4"/>
                </a:solidFill>
                <a:effectLst/>
                <a:uLnTx/>
                <a:uFillTx/>
                <a:latin typeface="Calibri" panose="020F0502020204030204"/>
                <a:ea typeface="+mn-ea"/>
                <a:cs typeface="+mn-cs"/>
              </a:rPr>
              <a:t>they need it.</a:t>
            </a:r>
            <a:endParaRPr kumimoji="0" lang="en-US" sz="1600" b="0" i="1" u="none" strike="noStrike" kern="1200" cap="none" spc="0" normalizeH="0" baseline="0" noProof="0" dirty="0">
              <a:ln>
                <a:noFill/>
              </a:ln>
              <a:solidFill>
                <a:schemeClr val="accent4"/>
              </a:solidFill>
              <a:effectLst/>
              <a:uLnTx/>
              <a:uFillTx/>
              <a:latin typeface="Calibri" panose="020F0502020204030204"/>
              <a:ea typeface="+mn-ea"/>
              <a:cs typeface="+mn-cs"/>
            </a:endParaRPr>
          </a:p>
        </p:txBody>
      </p:sp>
      <p:pic>
        <p:nvPicPr>
          <p:cNvPr id="23" name="Picture 22"/>
          <p:cNvPicPr>
            <a:picLocks noChangeAspect="1"/>
          </p:cNvPicPr>
          <p:nvPr/>
        </p:nvPicPr>
        <p:blipFill>
          <a:blip r:embed="rId3">
            <a:duotone>
              <a:srgbClr val="9E9B98">
                <a:shade val="45000"/>
                <a:satMod val="135000"/>
              </a:srgbClr>
              <a:prstClr val="white"/>
            </a:duotone>
          </a:blip>
          <a:stretch>
            <a:fillRect/>
          </a:stretch>
        </p:blipFill>
        <p:spPr>
          <a:xfrm>
            <a:off x="3540923" y="2984769"/>
            <a:ext cx="2007453" cy="2506001"/>
          </a:xfrm>
          <a:prstGeom prst="rect">
            <a:avLst/>
          </a:prstGeom>
        </p:spPr>
      </p:pic>
      <p:sp>
        <p:nvSpPr>
          <p:cNvPr id="24" name="Rectangle 23"/>
          <p:cNvSpPr/>
          <p:nvPr/>
        </p:nvSpPr>
        <p:spPr>
          <a:xfrm>
            <a:off x="447674" y="916262"/>
            <a:ext cx="8315327" cy="1311128"/>
          </a:xfrm>
          <a:prstGeom prst="rect">
            <a:avLst/>
          </a:prstGeom>
        </p:spPr>
        <p:txBody>
          <a:bodyPr wrap="square">
            <a:spAutoFit/>
          </a:bodyPr>
          <a:lstStyle/>
          <a:p>
            <a:pPr algn="ctr">
              <a:lnSpc>
                <a:spcPct val="90000"/>
              </a:lnSpc>
              <a:spcBef>
                <a:spcPts val="1000"/>
              </a:spcBef>
            </a:pPr>
            <a:r>
              <a:rPr lang="en-US" sz="2200" dirty="0" smtClean="0">
                <a:solidFill>
                  <a:schemeClr val="accent4"/>
                </a:solidFill>
                <a:latin typeface="Calibri" panose="020F0502020204030204"/>
              </a:rPr>
              <a:t>Wellframe, an existing program provided through Arkansas Health &amp; Wellness, is a concierge-like digital care management service that will provide ARHOME maternity, chronic condition and SUD members with a single resource to address their health needs.</a:t>
            </a:r>
            <a:endParaRPr lang="en-US" sz="2200" dirty="0">
              <a:solidFill>
                <a:schemeClr val="accent4"/>
              </a:solidFill>
              <a:latin typeface="Calibri" panose="020F0502020204030204"/>
            </a:endParaRPr>
          </a:p>
        </p:txBody>
      </p:sp>
      <p:grpSp>
        <p:nvGrpSpPr>
          <p:cNvPr id="26" name="Group 25"/>
          <p:cNvGrpSpPr/>
          <p:nvPr/>
        </p:nvGrpSpPr>
        <p:grpSpPr>
          <a:xfrm>
            <a:off x="2830554" y="2268150"/>
            <a:ext cx="3726375" cy="748259"/>
            <a:chOff x="3877303" y="2228384"/>
            <a:chExt cx="3087965" cy="594249"/>
          </a:xfrm>
        </p:grpSpPr>
        <p:sp>
          <p:nvSpPr>
            <p:cNvPr id="27" name="Rounded Rectangle 26"/>
            <p:cNvSpPr/>
            <p:nvPr/>
          </p:nvSpPr>
          <p:spPr>
            <a:xfrm>
              <a:off x="3877303" y="2228384"/>
              <a:ext cx="1498788" cy="594249"/>
            </a:xfrm>
            <a:prstGeom prst="roundRect">
              <a:avLst/>
            </a:prstGeom>
            <a:solidFill>
              <a:schemeClr val="accent4"/>
            </a:solidFill>
            <a:ln w="1905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rPr>
                <a:t>Cloud-based  ARHOME member mobile app</a:t>
              </a:r>
            </a:p>
          </p:txBody>
        </p:sp>
        <p:sp>
          <p:nvSpPr>
            <p:cNvPr id="28" name="Rounded Rectangle 27"/>
            <p:cNvSpPr/>
            <p:nvPr/>
          </p:nvSpPr>
          <p:spPr>
            <a:xfrm>
              <a:off x="5449782" y="2228384"/>
              <a:ext cx="1515486" cy="583061"/>
            </a:xfrm>
            <a:prstGeom prst="roundRect">
              <a:avLst/>
            </a:prstGeom>
            <a:solidFill>
              <a:schemeClr val="accent4">
                <a:lumMod val="75000"/>
              </a:schemeClr>
            </a:solidFill>
            <a:ln w="1905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rPr>
                <a:t>Real-time progress &amp; clinical alerts</a:t>
              </a:r>
            </a:p>
          </p:txBody>
        </p:sp>
      </p:grpSp>
      <p:sp>
        <p:nvSpPr>
          <p:cNvPr id="30" name="TextBox 29"/>
          <p:cNvSpPr txBox="1"/>
          <p:nvPr/>
        </p:nvSpPr>
        <p:spPr>
          <a:xfrm>
            <a:off x="264323" y="3048049"/>
            <a:ext cx="3276600" cy="2762295"/>
          </a:xfrm>
          <a:prstGeom prst="rect">
            <a:avLst/>
          </a:prstGeom>
          <a:noFill/>
        </p:spPr>
        <p:txBody>
          <a:bodyPr wrap="square" lIns="0" tIns="0" rIns="0" bIns="0" rtlCol="0">
            <a:spAutoFit/>
          </a:bodyPr>
          <a:lstStyle/>
          <a:p>
            <a:pPr>
              <a:spcAft>
                <a:spcPts val="300"/>
              </a:spcAft>
            </a:pPr>
            <a:r>
              <a:rPr lang="en-US" sz="1600" b="1" dirty="0" smtClean="0">
                <a:solidFill>
                  <a:schemeClr val="accent2"/>
                </a:solidFill>
                <a:latin typeface="Calibri" panose="020F0502020204030204"/>
                <a:cs typeface="Arial" panose="020B0604020202020204" pitchFamily="34" charset="0"/>
              </a:rPr>
              <a:t>ARHOME Member Facing Application</a:t>
            </a:r>
          </a:p>
          <a:p>
            <a:pPr marL="171450" indent="-171450">
              <a:spcAft>
                <a:spcPts val="300"/>
              </a:spcAft>
              <a:buFont typeface="Arial" panose="020B0604020202020204" pitchFamily="34" charset="0"/>
              <a:buChar char="•"/>
            </a:pPr>
            <a:r>
              <a:rPr lang="en-US" sz="1200" dirty="0" smtClean="0">
                <a:solidFill>
                  <a:srgbClr val="333333"/>
                </a:solidFill>
                <a:latin typeface="Calibri" panose="020F0502020204030204"/>
                <a:cs typeface="Arial" panose="020B0604020202020204" pitchFamily="34" charset="0"/>
              </a:rPr>
              <a:t>As ARHOME members use the cloud-based app, data is shared in real-time to the Arkansas Health &amp; Wellness Care team dashboard generating early intervention alerts and time sensitive insights </a:t>
            </a:r>
          </a:p>
          <a:p>
            <a:pPr marL="171450" indent="-171450">
              <a:spcAft>
                <a:spcPts val="300"/>
              </a:spcAft>
              <a:buFont typeface="Arial" panose="020B0604020202020204" pitchFamily="34" charset="0"/>
              <a:buChar char="•"/>
            </a:pPr>
            <a:r>
              <a:rPr lang="en-US" sz="1200" dirty="0" smtClean="0">
                <a:solidFill>
                  <a:srgbClr val="333333"/>
                </a:solidFill>
                <a:latin typeface="Calibri" panose="020F0502020204030204"/>
                <a:cs typeface="Arial" panose="020B0604020202020204" pitchFamily="34" charset="0"/>
              </a:rPr>
              <a:t>The app connects the ARHOME member to their assigned care team through private HIPAA compliant interactive two-way communication via smart phone or tablet</a:t>
            </a:r>
          </a:p>
          <a:p>
            <a:pPr marL="171450" indent="-171450">
              <a:spcAft>
                <a:spcPts val="300"/>
              </a:spcAft>
              <a:buFont typeface="Arial" panose="020B0604020202020204" pitchFamily="34" charset="0"/>
              <a:buChar char="•"/>
            </a:pPr>
            <a:r>
              <a:rPr lang="en-US" sz="1200" dirty="0" smtClean="0">
                <a:solidFill>
                  <a:srgbClr val="333333"/>
                </a:solidFill>
                <a:latin typeface="Calibri" panose="020F0502020204030204"/>
                <a:cs typeface="Arial" panose="020B0604020202020204" pitchFamily="34" charset="0"/>
              </a:rPr>
              <a:t>Wellframe helps ARHOME members </a:t>
            </a:r>
            <a:r>
              <a:rPr lang="en-US" sz="1200" dirty="0">
                <a:solidFill>
                  <a:srgbClr val="333333"/>
                </a:solidFill>
                <a:latin typeface="Calibri" panose="020F0502020204030204"/>
                <a:cs typeface="Arial" panose="020B0604020202020204" pitchFamily="34" charset="0"/>
              </a:rPr>
              <a:t>stay on track between appointments by utilizing personalized daily in-app health </a:t>
            </a:r>
            <a:r>
              <a:rPr lang="en-US" sz="1200" dirty="0" smtClean="0">
                <a:solidFill>
                  <a:srgbClr val="333333"/>
                </a:solidFill>
                <a:latin typeface="Calibri" panose="020F0502020204030204"/>
                <a:cs typeface="Arial" panose="020B0604020202020204" pitchFamily="34" charset="0"/>
              </a:rPr>
              <a:t>support, and s</a:t>
            </a:r>
            <a:r>
              <a:rPr lang="en-US" sz="1200" spc="-10" dirty="0" smtClean="0">
                <a:solidFill>
                  <a:srgbClr val="333333"/>
                </a:solidFill>
                <a:latin typeface="Calibri" panose="020F0502020204030204"/>
                <a:cs typeface="Arial" panose="020B0604020202020204" pitchFamily="34" charset="0"/>
              </a:rPr>
              <a:t>ends </a:t>
            </a:r>
            <a:r>
              <a:rPr lang="en-US" sz="1200" spc="-10" dirty="0">
                <a:solidFill>
                  <a:srgbClr val="333333"/>
                </a:solidFill>
                <a:latin typeface="Calibri" panose="020F0502020204030204"/>
                <a:cs typeface="Arial" panose="020B0604020202020204" pitchFamily="34" charset="0"/>
              </a:rPr>
              <a:t>tips, </a:t>
            </a:r>
            <a:r>
              <a:rPr lang="en-US" sz="1200" spc="-10" dirty="0" smtClean="0">
                <a:solidFill>
                  <a:srgbClr val="333333"/>
                </a:solidFill>
                <a:latin typeface="Calibri" panose="020F0502020204030204"/>
                <a:cs typeface="Arial" panose="020B0604020202020204" pitchFamily="34" charset="0"/>
              </a:rPr>
              <a:t>checklists, </a:t>
            </a:r>
            <a:r>
              <a:rPr lang="en-US" sz="1200" spc="-10" dirty="0">
                <a:solidFill>
                  <a:srgbClr val="333333"/>
                </a:solidFill>
                <a:latin typeface="Calibri" panose="020F0502020204030204"/>
                <a:cs typeface="Arial" panose="020B0604020202020204" pitchFamily="34" charset="0"/>
              </a:rPr>
              <a:t>and </a:t>
            </a:r>
            <a:r>
              <a:rPr lang="en-US" sz="1200" spc="-10" dirty="0" smtClean="0">
                <a:solidFill>
                  <a:srgbClr val="333333"/>
                </a:solidFill>
                <a:latin typeface="Calibri" panose="020F0502020204030204"/>
                <a:cs typeface="Arial" panose="020B0604020202020204" pitchFamily="34" charset="0"/>
              </a:rPr>
              <a:t>evidence-based guidelines to care for ARHOME members’ condition. </a:t>
            </a:r>
            <a:endParaRPr lang="en-US" sz="1200" spc="-10" dirty="0">
              <a:solidFill>
                <a:srgbClr val="333333"/>
              </a:solidFill>
              <a:latin typeface="Calibri" panose="020F0502020204030204"/>
              <a:cs typeface="Arial" panose="020B0604020202020204" pitchFamily="34" charset="0"/>
            </a:endParaRPr>
          </a:p>
        </p:txBody>
      </p:sp>
      <p:sp>
        <p:nvSpPr>
          <p:cNvPr id="31" name="Rectangle 30"/>
          <p:cNvSpPr/>
          <p:nvPr/>
        </p:nvSpPr>
        <p:spPr>
          <a:xfrm>
            <a:off x="5642529" y="3048049"/>
            <a:ext cx="3501471" cy="1746632"/>
          </a:xfrm>
          <a:prstGeom prst="rect">
            <a:avLst/>
          </a:prstGeom>
        </p:spPr>
        <p:txBody>
          <a:bodyPr wrap="square">
            <a:spAutoFit/>
          </a:bodyPr>
          <a:lstStyle/>
          <a:p>
            <a:pPr>
              <a:spcAft>
                <a:spcPts val="300"/>
              </a:spcAft>
            </a:pPr>
            <a:r>
              <a:rPr lang="en-US" sz="1600" b="1" dirty="0" smtClean="0">
                <a:solidFill>
                  <a:schemeClr val="accent2"/>
                </a:solidFill>
                <a:latin typeface="Calibri" panose="020F0502020204030204"/>
                <a:cs typeface="Arial" panose="020B0604020202020204" pitchFamily="34" charset="0"/>
              </a:rPr>
              <a:t>Care Management </a:t>
            </a:r>
            <a:r>
              <a:rPr lang="en-US" sz="1600" b="1" dirty="0">
                <a:solidFill>
                  <a:schemeClr val="accent2"/>
                </a:solidFill>
                <a:latin typeface="Calibri" panose="020F0502020204030204"/>
                <a:cs typeface="Arial" panose="020B0604020202020204" pitchFamily="34" charset="0"/>
              </a:rPr>
              <a:t>Dashboard</a:t>
            </a:r>
          </a:p>
          <a:p>
            <a:pPr marL="171450" indent="-171450">
              <a:spcAft>
                <a:spcPts val="300"/>
              </a:spcAft>
              <a:buFont typeface="Arial" panose="020B0604020202020204" pitchFamily="34" charset="0"/>
              <a:buChar char="•"/>
            </a:pPr>
            <a:r>
              <a:rPr lang="en-US" sz="1200" spc="-20" dirty="0" smtClean="0">
                <a:solidFill>
                  <a:srgbClr val="333333"/>
                </a:solidFill>
                <a:latin typeface="Calibri" panose="020F0502020204030204"/>
                <a:cs typeface="Arial" panose="020B0604020202020204" pitchFamily="34" charset="0"/>
              </a:rPr>
              <a:t>Extends the ability of the care team to engage ARHOME members for continuous care, in real time</a:t>
            </a:r>
          </a:p>
          <a:p>
            <a:pPr marL="171450" indent="-171450">
              <a:spcAft>
                <a:spcPts val="300"/>
              </a:spcAft>
              <a:buFont typeface="Arial" panose="020B0604020202020204" pitchFamily="34" charset="0"/>
              <a:buChar char="•"/>
            </a:pPr>
            <a:r>
              <a:rPr lang="en-US" sz="1200" dirty="0" smtClean="0">
                <a:solidFill>
                  <a:srgbClr val="333333"/>
                </a:solidFill>
                <a:latin typeface="Calibri" panose="020F0502020204030204"/>
                <a:cs typeface="Arial" panose="020B0604020202020204" pitchFamily="34" charset="0"/>
              </a:rPr>
              <a:t>Facilitates </a:t>
            </a:r>
            <a:r>
              <a:rPr lang="en-US" sz="1200" dirty="0">
                <a:solidFill>
                  <a:srgbClr val="333333"/>
                </a:solidFill>
                <a:latin typeface="Calibri" panose="020F0502020204030204"/>
                <a:cs typeface="Arial" panose="020B0604020202020204" pitchFamily="34" charset="0"/>
              </a:rPr>
              <a:t>development of relationships with </a:t>
            </a:r>
            <a:r>
              <a:rPr lang="en-US" sz="1200" dirty="0" smtClean="0">
                <a:solidFill>
                  <a:srgbClr val="333333"/>
                </a:solidFill>
                <a:latin typeface="Calibri" panose="020F0502020204030204"/>
                <a:cs typeface="Arial" panose="020B0604020202020204" pitchFamily="34" charset="0"/>
              </a:rPr>
              <a:t>ARHOME members </a:t>
            </a:r>
            <a:r>
              <a:rPr lang="en-US" sz="1200" dirty="0">
                <a:solidFill>
                  <a:srgbClr val="333333"/>
                </a:solidFill>
                <a:latin typeface="Calibri" panose="020F0502020204030204"/>
                <a:cs typeface="Arial" panose="020B0604020202020204" pitchFamily="34" charset="0"/>
              </a:rPr>
              <a:t>to align the right support at the right time </a:t>
            </a:r>
            <a:endParaRPr lang="en-US" sz="1200" dirty="0" smtClean="0">
              <a:solidFill>
                <a:srgbClr val="333333"/>
              </a:solidFill>
              <a:latin typeface="Calibri" panose="020F0502020204030204"/>
              <a:cs typeface="Arial" panose="020B0604020202020204" pitchFamily="34" charset="0"/>
            </a:endParaRPr>
          </a:p>
          <a:p>
            <a:pPr marL="171450" indent="-171450">
              <a:spcAft>
                <a:spcPts val="300"/>
              </a:spcAft>
              <a:buFont typeface="Arial" panose="020B0604020202020204" pitchFamily="34" charset="0"/>
              <a:buChar char="•"/>
            </a:pPr>
            <a:r>
              <a:rPr lang="en-US" sz="1200" dirty="0" smtClean="0">
                <a:solidFill>
                  <a:srgbClr val="333333"/>
                </a:solidFill>
                <a:latin typeface="Calibri" panose="020F0502020204030204"/>
                <a:cs typeface="Arial" panose="020B0604020202020204" pitchFamily="34" charset="0"/>
              </a:rPr>
              <a:t>Concierge programs addressing administrative, financial, clinical and social determinant needs</a:t>
            </a:r>
          </a:p>
        </p:txBody>
      </p:sp>
      <p:sp>
        <p:nvSpPr>
          <p:cNvPr id="6" name="Date Placeholder 5"/>
          <p:cNvSpPr>
            <a:spLocks noGrp="1"/>
          </p:cNvSpPr>
          <p:nvPr>
            <p:ph type="dt" sz="half" idx="6"/>
          </p:nvPr>
        </p:nvSpPr>
        <p:spPr/>
        <p:txBody>
          <a:bodyPr/>
          <a:lstStyle/>
          <a:p>
            <a:r>
              <a:rPr lang="en-US" smtClean="0"/>
              <a:t>Confidential and Proprietary</a:t>
            </a:r>
            <a:endParaRPr lang="en-US"/>
          </a:p>
        </p:txBody>
      </p:sp>
      <p:sp>
        <p:nvSpPr>
          <p:cNvPr id="2" name="Slide Number Placeholder 1"/>
          <p:cNvSpPr>
            <a:spLocks noGrp="1"/>
          </p:cNvSpPr>
          <p:nvPr>
            <p:ph type="sldNum" sz="quarter" idx="7"/>
          </p:nvPr>
        </p:nvSpPr>
        <p:spPr>
          <a:xfrm>
            <a:off x="6934200" y="6597177"/>
            <a:ext cx="2133600" cy="238125"/>
          </a:xfrm>
        </p:spPr>
        <p:txBody>
          <a:bodyPr/>
          <a:lstStyle/>
          <a:p>
            <a:pPr marL="22413">
              <a:spcBef>
                <a:spcPts val="22"/>
              </a:spcBef>
            </a:pPr>
            <a:fld id="{81D60167-4931-47E6-BA6A-407CBD079E47}" type="slidenum">
              <a:rPr lang="en-US" spc="-66" smtClean="0"/>
              <a:pPr marL="22413">
                <a:spcBef>
                  <a:spcPts val="22"/>
                </a:spcBef>
              </a:pPr>
              <a:t>21</a:t>
            </a:fld>
            <a:endParaRPr lang="en-US" spc="-66" dirty="0"/>
          </a:p>
        </p:txBody>
      </p:sp>
    </p:spTree>
    <p:extLst>
      <p:ext uri="{BB962C8B-B14F-4D97-AF65-F5344CB8AC3E}">
        <p14:creationId xmlns:p14="http://schemas.microsoft.com/office/powerpoint/2010/main" val="121832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txBox="1">
            <a:spLocks/>
          </p:cNvSpPr>
          <p:nvPr/>
        </p:nvSpPr>
        <p:spPr>
          <a:xfrm>
            <a:off x="152400" y="120231"/>
            <a:ext cx="10978219" cy="1007311"/>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rgbClr val="00AEE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solidFill>
                <a:effectLst/>
                <a:uLnTx/>
                <a:uFillTx/>
                <a:latin typeface="Calibri" panose="020F0502020204030204"/>
                <a:ea typeface="+mj-ea"/>
                <a:cs typeface="+mj-cs"/>
              </a:rPr>
              <a:t>Wellframe Programs</a:t>
            </a:r>
            <a:endParaRPr kumimoji="0" lang="en-US" sz="3200" b="0" i="0" u="none" strike="noStrike" kern="1200" cap="none" spc="0" normalizeH="0" baseline="0" noProof="0" dirty="0">
              <a:ln>
                <a:noFill/>
              </a:ln>
              <a:solidFill>
                <a:schemeClr val="accent2"/>
              </a:solidFill>
              <a:effectLst/>
              <a:uLnTx/>
              <a:uFillTx/>
              <a:latin typeface="Calibri" panose="020F0502020204030204"/>
              <a:ea typeface="+mj-ea"/>
              <a:cs typeface="+mj-cs"/>
            </a:endParaRPr>
          </a:p>
        </p:txBody>
      </p:sp>
      <p:pic>
        <p:nvPicPr>
          <p:cNvPr id="5" name="Picture 4"/>
          <p:cNvPicPr>
            <a:picLocks noChangeAspect="1"/>
          </p:cNvPicPr>
          <p:nvPr/>
        </p:nvPicPr>
        <p:blipFill rotWithShape="1">
          <a:blip r:embed="rId2">
            <a:clrChange>
              <a:clrFrom>
                <a:srgbClr val="0079A5">
                  <a:alpha val="69804"/>
                </a:srgbClr>
              </a:clrFrom>
              <a:clrTo>
                <a:srgbClr val="0079A5">
                  <a:alpha val="0"/>
                </a:srgbClr>
              </a:clrTo>
            </a:clrChange>
          </a:blip>
          <a:srcRect l="42500"/>
          <a:stretch/>
        </p:blipFill>
        <p:spPr>
          <a:xfrm>
            <a:off x="3962400" y="1127542"/>
            <a:ext cx="5257800" cy="4953000"/>
          </a:xfrm>
          <a:prstGeom prst="rect">
            <a:avLst/>
          </a:prstGeom>
        </p:spPr>
      </p:pic>
      <p:sp>
        <p:nvSpPr>
          <p:cNvPr id="13" name="Date Placeholder 12"/>
          <p:cNvSpPr>
            <a:spLocks noGrp="1"/>
          </p:cNvSpPr>
          <p:nvPr>
            <p:ph type="dt" sz="half" idx="6"/>
          </p:nvPr>
        </p:nvSpPr>
        <p:spPr/>
        <p:txBody>
          <a:bodyPr/>
          <a:lstStyle/>
          <a:p>
            <a:r>
              <a:rPr lang="en-US" smtClean="0"/>
              <a:t>Confidential and Proprietary</a:t>
            </a:r>
            <a:endParaRPr lang="en-US"/>
          </a:p>
        </p:txBody>
      </p:sp>
      <p:pic>
        <p:nvPicPr>
          <p:cNvPr id="7" name="Picture 6"/>
          <p:cNvPicPr>
            <a:picLocks noChangeAspect="1"/>
          </p:cNvPicPr>
          <p:nvPr/>
        </p:nvPicPr>
        <p:blipFill rotWithShape="1">
          <a:blip r:embed="rId2">
            <a:clrChange>
              <a:clrFrom>
                <a:srgbClr val="0079A5">
                  <a:alpha val="69804"/>
                </a:srgbClr>
              </a:clrFrom>
              <a:clrTo>
                <a:srgbClr val="0079A5">
                  <a:alpha val="0"/>
                </a:srgbClr>
              </a:clrTo>
            </a:clrChange>
          </a:blip>
          <a:srcRect l="1668" t="1538" r="58332" b="20000"/>
          <a:stretch/>
        </p:blipFill>
        <p:spPr>
          <a:xfrm>
            <a:off x="175260" y="1191998"/>
            <a:ext cx="3657600" cy="3886200"/>
          </a:xfrm>
          <a:prstGeom prst="rect">
            <a:avLst/>
          </a:prstGeom>
        </p:spPr>
      </p:pic>
      <p:pic>
        <p:nvPicPr>
          <p:cNvPr id="8" name="Picture 7"/>
          <p:cNvPicPr>
            <a:picLocks noChangeAspect="1"/>
          </p:cNvPicPr>
          <p:nvPr/>
        </p:nvPicPr>
        <p:blipFill rotWithShape="1">
          <a:blip r:embed="rId2">
            <a:clrChange>
              <a:clrFrom>
                <a:srgbClr val="0079A5">
                  <a:alpha val="69804"/>
                </a:srgbClr>
              </a:clrFrom>
              <a:clrTo>
                <a:srgbClr val="0079A5">
                  <a:alpha val="0"/>
                </a:srgbClr>
              </a:clrTo>
            </a:clrChange>
          </a:blip>
          <a:srcRect l="1668" t="82428" r="57916" b="-30770"/>
          <a:stretch/>
        </p:blipFill>
        <p:spPr>
          <a:xfrm>
            <a:off x="226067" y="5203615"/>
            <a:ext cx="3695700" cy="2394369"/>
          </a:xfrm>
          <a:prstGeom prst="rect">
            <a:avLst/>
          </a:prstGeom>
        </p:spPr>
      </p:pic>
      <p:sp>
        <p:nvSpPr>
          <p:cNvPr id="2" name="TextBox 1"/>
          <p:cNvSpPr txBox="1"/>
          <p:nvPr/>
        </p:nvSpPr>
        <p:spPr>
          <a:xfrm>
            <a:off x="7010400" y="1191998"/>
            <a:ext cx="1066800"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143000" y="1064025"/>
            <a:ext cx="28956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6248400" y="1966633"/>
            <a:ext cx="1524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6400800" y="3135098"/>
            <a:ext cx="19050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5867400" y="4158855"/>
            <a:ext cx="1981200" cy="369332"/>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5943600" y="5078198"/>
            <a:ext cx="1295400" cy="369332"/>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1676400" y="2151299"/>
            <a:ext cx="2156460" cy="369332"/>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913127" y="5067259"/>
            <a:ext cx="2940050" cy="369332"/>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88896" y="3461164"/>
            <a:ext cx="3865884" cy="530915"/>
          </a:xfrm>
          <a:prstGeom prst="rect">
            <a:avLst/>
          </a:prstGeom>
          <a:noFill/>
        </p:spPr>
        <p:txBody>
          <a:bodyPr wrap="square" rtlCol="0">
            <a:spAutoFit/>
          </a:bodyPr>
          <a:lstStyle/>
          <a:p>
            <a:pPr algn="r"/>
            <a:r>
              <a:rPr lang="en-US" sz="950" dirty="0" smtClean="0"/>
              <a:t>Maternal Health Foundation (Prenatal and Postpartum support), Multiple Pregnancy, Gestational Diabetes, Gestational Hypertension, Substance Abuse &amp; Maternal Health, &amp; Prenatal Biometrics</a:t>
            </a:r>
            <a:endParaRPr lang="en-US" sz="950" dirty="0"/>
          </a:p>
        </p:txBody>
      </p:sp>
      <p:sp>
        <p:nvSpPr>
          <p:cNvPr id="9" name="TextBox 8"/>
          <p:cNvSpPr txBox="1"/>
          <p:nvPr/>
        </p:nvSpPr>
        <p:spPr>
          <a:xfrm>
            <a:off x="1447165" y="3185183"/>
            <a:ext cx="2461260" cy="261610"/>
          </a:xfrm>
          <a:prstGeom prst="rect">
            <a:avLst/>
          </a:prstGeom>
          <a:noFill/>
        </p:spPr>
        <p:txBody>
          <a:bodyPr wrap="square" rtlCol="0">
            <a:spAutoFit/>
          </a:bodyPr>
          <a:lstStyle/>
          <a:p>
            <a:pPr algn="r"/>
            <a:r>
              <a:rPr lang="en-US" sz="1100" dirty="0" smtClean="0">
                <a:solidFill>
                  <a:srgbClr val="00B9E7"/>
                </a:solidFill>
              </a:rPr>
              <a:t>Maternal Health Foundation</a:t>
            </a:r>
            <a:endParaRPr lang="en-US" sz="1100" dirty="0">
              <a:solidFill>
                <a:srgbClr val="00B9E7"/>
              </a:solidFill>
            </a:endParaRPr>
          </a:p>
        </p:txBody>
      </p:sp>
      <p:pic>
        <p:nvPicPr>
          <p:cNvPr id="19" name="Picture 18"/>
          <p:cNvPicPr>
            <a:picLocks noChangeAspect="1"/>
          </p:cNvPicPr>
          <p:nvPr/>
        </p:nvPicPr>
        <p:blipFill rotWithShape="1">
          <a:blip r:embed="rId2">
            <a:clrChange>
              <a:clrFrom>
                <a:srgbClr val="0079A5">
                  <a:alpha val="69804"/>
                </a:srgbClr>
              </a:clrFrom>
              <a:clrTo>
                <a:srgbClr val="0079A5">
                  <a:alpha val="0"/>
                </a:srgbClr>
              </a:clrTo>
            </a:clrChange>
          </a:blip>
          <a:srcRect l="1668" t="82428" r="79582" b="12385"/>
          <a:stretch/>
        </p:blipFill>
        <p:spPr>
          <a:xfrm>
            <a:off x="2092167" y="5153570"/>
            <a:ext cx="1714500" cy="256903"/>
          </a:xfrm>
          <a:prstGeom prst="rect">
            <a:avLst/>
          </a:prstGeom>
        </p:spPr>
      </p:pic>
      <p:pic>
        <p:nvPicPr>
          <p:cNvPr id="20" name="Picture 19"/>
          <p:cNvPicPr>
            <a:picLocks noChangeAspect="1"/>
          </p:cNvPicPr>
          <p:nvPr/>
        </p:nvPicPr>
        <p:blipFill rotWithShape="1">
          <a:blip r:embed="rId2">
            <a:clrChange>
              <a:clrFrom>
                <a:srgbClr val="0079A5">
                  <a:alpha val="69804"/>
                </a:srgbClr>
              </a:clrFrom>
              <a:clrTo>
                <a:srgbClr val="0079A5">
                  <a:alpha val="0"/>
                </a:srgbClr>
              </a:clrTo>
            </a:clrChange>
          </a:blip>
          <a:srcRect l="1668" t="1538" r="72362" b="94674"/>
          <a:stretch/>
        </p:blipFill>
        <p:spPr>
          <a:xfrm>
            <a:off x="1501531" y="1205322"/>
            <a:ext cx="2305136" cy="193829"/>
          </a:xfrm>
          <a:prstGeom prst="rect">
            <a:avLst/>
          </a:prstGeom>
        </p:spPr>
      </p:pic>
      <p:pic>
        <p:nvPicPr>
          <p:cNvPr id="21" name="Picture 20"/>
          <p:cNvPicPr>
            <a:picLocks noChangeAspect="1"/>
          </p:cNvPicPr>
          <p:nvPr/>
        </p:nvPicPr>
        <p:blipFill rotWithShape="1">
          <a:blip r:embed="rId2">
            <a:clrChange>
              <a:clrFrom>
                <a:srgbClr val="0079A5">
                  <a:alpha val="69804"/>
                </a:srgbClr>
              </a:clrFrom>
              <a:clrTo>
                <a:srgbClr val="0079A5">
                  <a:alpha val="0"/>
                </a:srgbClr>
              </a:clrTo>
            </a:clrChange>
          </a:blip>
          <a:srcRect l="1668" t="20268" r="71817" b="73578"/>
          <a:stretch/>
        </p:blipFill>
        <p:spPr>
          <a:xfrm>
            <a:off x="1408145" y="2147793"/>
            <a:ext cx="2424545" cy="304800"/>
          </a:xfrm>
          <a:prstGeom prst="rect">
            <a:avLst/>
          </a:prstGeom>
        </p:spPr>
      </p:pic>
      <p:sp>
        <p:nvSpPr>
          <p:cNvPr id="6" name="Slide Number Placeholder 5"/>
          <p:cNvSpPr>
            <a:spLocks noGrp="1"/>
          </p:cNvSpPr>
          <p:nvPr>
            <p:ph type="sldNum" sz="quarter" idx="7"/>
          </p:nvPr>
        </p:nvSpPr>
        <p:spPr>
          <a:xfrm>
            <a:off x="6934200" y="6597177"/>
            <a:ext cx="2133600" cy="238125"/>
          </a:xfrm>
        </p:spPr>
        <p:txBody>
          <a:bodyPr/>
          <a:lstStyle/>
          <a:p>
            <a:pPr marL="22413">
              <a:spcBef>
                <a:spcPts val="22"/>
              </a:spcBef>
            </a:pPr>
            <a:fld id="{81D60167-4931-47E6-BA6A-407CBD079E47}" type="slidenum">
              <a:rPr lang="en-US" spc="-66" smtClean="0"/>
              <a:pPr marL="22413">
                <a:spcBef>
                  <a:spcPts val="22"/>
                </a:spcBef>
              </a:pPr>
              <a:t>22</a:t>
            </a:fld>
            <a:endParaRPr lang="en-US" spc="-66" dirty="0"/>
          </a:p>
        </p:txBody>
      </p:sp>
    </p:spTree>
    <p:extLst>
      <p:ext uri="{BB962C8B-B14F-4D97-AF65-F5344CB8AC3E}">
        <p14:creationId xmlns:p14="http://schemas.microsoft.com/office/powerpoint/2010/main" val="3460774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4" name="Title 3"/>
          <p:cNvSpPr>
            <a:spLocks noGrp="1"/>
          </p:cNvSpPr>
          <p:nvPr>
            <p:ph type="title"/>
          </p:nvPr>
        </p:nvSpPr>
        <p:spPr>
          <a:xfrm>
            <a:off x="533400" y="1828800"/>
            <a:ext cx="7886700" cy="685800"/>
          </a:xfrm>
        </p:spPr>
        <p:txBody>
          <a:bodyPr/>
          <a:lstStyle/>
          <a:p>
            <a:pPr algn="l"/>
            <a:r>
              <a:rPr lang="en-US" sz="2000" b="1" dirty="0" smtClean="0"/>
              <a:t>Requirement: </a:t>
            </a:r>
            <a:r>
              <a:rPr lang="en-US" sz="2000" dirty="0" smtClean="0"/>
              <a:t>The issuer must submit an annual quality assessment and performance improvement strategic plan that includes:</a:t>
            </a:r>
            <a:br>
              <a:rPr lang="en-US" sz="2000" dirty="0" smtClean="0"/>
            </a:br>
            <a:r>
              <a:rPr lang="en-US" sz="2000" dirty="0" smtClean="0"/>
              <a:t>       Activities to improve the health outcomes of individuals:</a:t>
            </a:r>
            <a:br>
              <a:rPr lang="en-US" sz="2000" dirty="0" smtClean="0"/>
            </a:br>
            <a:r>
              <a:rPr lang="en-US" sz="2000" dirty="0" smtClean="0"/>
              <a:t>           With mental illness</a:t>
            </a:r>
            <a:endParaRPr lang="en-US" sz="2000" dirty="0"/>
          </a:p>
        </p:txBody>
      </p:sp>
      <p:sp>
        <p:nvSpPr>
          <p:cNvPr id="3" name="TextBox 2"/>
          <p:cNvSpPr txBox="1"/>
          <p:nvPr/>
        </p:nvSpPr>
        <p:spPr>
          <a:xfrm>
            <a:off x="533400" y="3886200"/>
            <a:ext cx="7886700" cy="1292662"/>
          </a:xfrm>
          <a:prstGeom prst="rect">
            <a:avLst/>
          </a:prstGeom>
          <a:noFill/>
        </p:spPr>
        <p:txBody>
          <a:bodyPr wrap="square" rtlCol="0">
            <a:spAutoFit/>
          </a:bodyPr>
          <a:lstStyle/>
          <a:p>
            <a:r>
              <a:rPr lang="en-US" sz="2000" b="1" dirty="0" smtClean="0">
                <a:solidFill>
                  <a:schemeClr val="accent4"/>
                </a:solidFill>
              </a:rPr>
              <a:t>Possible Solution: </a:t>
            </a:r>
            <a:r>
              <a:rPr lang="en-US" sz="2000" dirty="0" smtClean="0">
                <a:solidFill>
                  <a:schemeClr val="accent4"/>
                </a:solidFill>
              </a:rPr>
              <a:t>Arkansas Health &amp; Wellness will work to improve the mental health of ARHOME members through the Members Empowered to Succeed Program (METS).</a:t>
            </a:r>
          </a:p>
          <a:p>
            <a:r>
              <a:rPr lang="en-US" dirty="0" smtClean="0"/>
              <a:t> </a:t>
            </a:r>
            <a:endParaRPr lang="en-US" dirty="0"/>
          </a:p>
        </p:txBody>
      </p:sp>
      <p:sp>
        <p:nvSpPr>
          <p:cNvPr id="5" name="TextBox 4"/>
          <p:cNvSpPr txBox="1"/>
          <p:nvPr/>
        </p:nvSpPr>
        <p:spPr>
          <a:xfrm>
            <a:off x="609600" y="381000"/>
            <a:ext cx="5943600" cy="584775"/>
          </a:xfrm>
          <a:prstGeom prst="rect">
            <a:avLst/>
          </a:prstGeom>
          <a:noFill/>
        </p:spPr>
        <p:txBody>
          <a:bodyPr wrap="square" rtlCol="0">
            <a:spAutoFit/>
          </a:bodyPr>
          <a:lstStyle/>
          <a:p>
            <a:r>
              <a:rPr lang="en-US" sz="3200" i="1" dirty="0" smtClean="0"/>
              <a:t>ARHOME Strategic Plan 2022</a:t>
            </a:r>
            <a:endParaRPr lang="en-US" sz="3200" i="1" dirty="0"/>
          </a:p>
        </p:txBody>
      </p:sp>
      <p:sp>
        <p:nvSpPr>
          <p:cNvPr id="6" name="Slide Number Placeholder 5"/>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23</a:t>
            </a:fld>
            <a:endParaRPr lang="en-US" spc="-66" dirty="0"/>
          </a:p>
        </p:txBody>
      </p:sp>
    </p:spTree>
    <p:extLst>
      <p:ext uri="{BB962C8B-B14F-4D97-AF65-F5344CB8AC3E}">
        <p14:creationId xmlns:p14="http://schemas.microsoft.com/office/powerpoint/2010/main" val="758752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50" y="162119"/>
            <a:ext cx="7380149" cy="609599"/>
          </a:xfrm>
        </p:spPr>
        <p:txBody>
          <a:bodyPr>
            <a:noAutofit/>
          </a:bodyPr>
          <a:lstStyle/>
          <a:p>
            <a:r>
              <a:rPr lang="en-US" sz="3000" dirty="0"/>
              <a:t>Members Empowered to </a:t>
            </a:r>
            <a:r>
              <a:rPr lang="en-US" sz="3000" dirty="0" smtClean="0"/>
              <a:t>Succeed (METS</a:t>
            </a:r>
            <a:r>
              <a:rPr lang="en-US" sz="3000" dirty="0"/>
              <a:t>)</a:t>
            </a:r>
            <a:endParaRPr lang="en-US" sz="3000" dirty="0">
              <a:solidFill>
                <a:schemeClr val="accent1"/>
              </a:solidFill>
            </a:endParaRPr>
          </a:p>
        </p:txBody>
      </p:sp>
      <p:sp>
        <p:nvSpPr>
          <p:cNvPr id="16"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79" name="TextBox 78"/>
          <p:cNvSpPr txBox="1"/>
          <p:nvPr/>
        </p:nvSpPr>
        <p:spPr>
          <a:xfrm>
            <a:off x="685800" y="945560"/>
            <a:ext cx="7809051" cy="984885"/>
          </a:xfrm>
          <a:prstGeom prst="rect">
            <a:avLst/>
          </a:prstGeom>
          <a:noFill/>
        </p:spPr>
        <p:txBody>
          <a:bodyPr wrap="square" lIns="0" tIns="0" rIns="0" bIns="0" rtlCol="0">
            <a:spAutoFit/>
          </a:bodyPr>
          <a:lstStyle/>
          <a:p>
            <a:pPr lvl="0" algn="ctr">
              <a:defRPr/>
            </a:pPr>
            <a:r>
              <a:rPr lang="en-US" sz="1600" kern="0" spc="-23" dirty="0" smtClean="0">
                <a:solidFill>
                  <a:srgbClr val="000000"/>
                </a:solidFill>
                <a:cs typeface="Arial"/>
                <a:sym typeface="Arial"/>
              </a:rPr>
              <a:t>Arkansas Health &amp; Wellness engages licensed Care </a:t>
            </a:r>
            <a:r>
              <a:rPr lang="en-US" sz="1600" kern="0" spc="-23" dirty="0">
                <a:solidFill>
                  <a:srgbClr val="000000"/>
                </a:solidFill>
                <a:cs typeface="Arial"/>
                <a:sym typeface="Arial"/>
              </a:rPr>
              <a:t>Managers </a:t>
            </a:r>
            <a:r>
              <a:rPr lang="en-US" sz="1600" kern="0" spc="-23" dirty="0" smtClean="0">
                <a:solidFill>
                  <a:srgbClr val="000000"/>
                </a:solidFill>
                <a:cs typeface="Arial"/>
                <a:sym typeface="Arial"/>
              </a:rPr>
              <a:t>to work </a:t>
            </a:r>
            <a:r>
              <a:rPr lang="en-US" sz="1600" kern="0" spc="-23" dirty="0">
                <a:solidFill>
                  <a:srgbClr val="000000"/>
                </a:solidFill>
                <a:cs typeface="Arial"/>
                <a:sym typeface="Arial"/>
              </a:rPr>
              <a:t>in collaboration with providers </a:t>
            </a:r>
            <a:r>
              <a:rPr lang="en-US" sz="1600" kern="0" spc="-23" dirty="0" smtClean="0">
                <a:solidFill>
                  <a:srgbClr val="000000"/>
                </a:solidFill>
                <a:cs typeface="Arial"/>
                <a:sym typeface="Arial"/>
              </a:rPr>
              <a:t>to identify </a:t>
            </a:r>
            <a:r>
              <a:rPr lang="en-US" sz="1600" kern="0" spc="-23" dirty="0">
                <a:solidFill>
                  <a:srgbClr val="000000"/>
                </a:solidFill>
                <a:cs typeface="Arial"/>
                <a:sym typeface="Arial"/>
              </a:rPr>
              <a:t>and </a:t>
            </a:r>
            <a:r>
              <a:rPr lang="en-US" sz="1600" kern="0" spc="-23" dirty="0" smtClean="0">
                <a:solidFill>
                  <a:srgbClr val="000000"/>
                </a:solidFill>
                <a:cs typeface="Arial"/>
                <a:sym typeface="Arial"/>
              </a:rPr>
              <a:t>link healthcare &amp; </a:t>
            </a:r>
            <a:r>
              <a:rPr lang="en-US" sz="1600" kern="0" spc="-23" dirty="0">
                <a:solidFill>
                  <a:srgbClr val="000000"/>
                </a:solidFill>
                <a:cs typeface="Arial"/>
                <a:sym typeface="Arial"/>
              </a:rPr>
              <a:t>community-based supports </a:t>
            </a:r>
            <a:r>
              <a:rPr lang="en-US" sz="1600" kern="0" spc="-23" dirty="0" smtClean="0">
                <a:solidFill>
                  <a:srgbClr val="000000"/>
                </a:solidFill>
                <a:cs typeface="Arial"/>
                <a:sym typeface="Arial"/>
              </a:rPr>
              <a:t>as well as resources </a:t>
            </a:r>
            <a:r>
              <a:rPr lang="en-US" sz="1600" kern="0" spc="-23" dirty="0">
                <a:solidFill>
                  <a:srgbClr val="000000"/>
                </a:solidFill>
                <a:cs typeface="Arial"/>
                <a:sym typeface="Arial"/>
              </a:rPr>
              <a:t>that fit </a:t>
            </a:r>
            <a:r>
              <a:rPr lang="en-US" sz="1600" kern="0" spc="-23" dirty="0" smtClean="0">
                <a:solidFill>
                  <a:srgbClr val="000000"/>
                </a:solidFill>
                <a:cs typeface="Arial"/>
                <a:sym typeface="Arial"/>
              </a:rPr>
              <a:t>ARHOME members</a:t>
            </a:r>
            <a:r>
              <a:rPr lang="en-US" sz="1600" kern="0" spc="-23" dirty="0">
                <a:solidFill>
                  <a:srgbClr val="000000"/>
                </a:solidFill>
                <a:cs typeface="Arial"/>
                <a:sym typeface="Arial"/>
              </a:rPr>
              <a:t>’ strengths and health needs, while addressing everyday barriers they may be facing.</a:t>
            </a:r>
          </a:p>
        </p:txBody>
      </p:sp>
      <p:grpSp>
        <p:nvGrpSpPr>
          <p:cNvPr id="7" name="Group 6"/>
          <p:cNvGrpSpPr/>
          <p:nvPr/>
        </p:nvGrpSpPr>
        <p:grpSpPr>
          <a:xfrm>
            <a:off x="762001" y="1928160"/>
            <a:ext cx="7732850" cy="4320240"/>
            <a:chOff x="1462880" y="2139546"/>
            <a:chExt cx="6280024" cy="3396621"/>
          </a:xfrm>
        </p:grpSpPr>
        <p:sp>
          <p:nvSpPr>
            <p:cNvPr id="49" name="Rectangle 48"/>
            <p:cNvSpPr/>
            <p:nvPr/>
          </p:nvSpPr>
          <p:spPr>
            <a:xfrm>
              <a:off x="1462880" y="2300587"/>
              <a:ext cx="6280024" cy="323558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Google Shape;758;p86"/>
            <p:cNvSpPr/>
            <p:nvPr/>
          </p:nvSpPr>
          <p:spPr>
            <a:xfrm>
              <a:off x="1818126" y="2139546"/>
              <a:ext cx="5457230" cy="308610"/>
            </a:xfrm>
            <a:prstGeom prst="rect">
              <a:avLst/>
            </a:prstGeom>
            <a:gradFill flip="none" rotWithShape="1">
              <a:gsLst>
                <a:gs pos="0">
                  <a:srgbClr val="00AEEF"/>
                </a:gs>
                <a:gs pos="100000">
                  <a:schemeClr val="accent1">
                    <a:lumMod val="100000"/>
                  </a:schemeClr>
                </a:gs>
              </a:gsLst>
              <a:lin ang="10800000" scaled="1"/>
              <a:tileRect/>
            </a:gradFill>
            <a:ln w="9525" cap="flat" cmpd="sng">
              <a:noFill/>
              <a:prstDash val="solid"/>
              <a:round/>
              <a:headEnd type="none" w="sm" len="sm"/>
              <a:tailEnd type="none" w="sm" len="sm"/>
            </a:ln>
          </p:spPr>
          <p:txBody>
            <a:bodyPr spcFirstLastPara="1" wrap="square" lIns="0" tIns="0" rIns="0" bIns="0" anchor="ctr" anchorCtr="0">
              <a:noAutofit/>
            </a:bodyPr>
            <a:lstStyle/>
            <a:p>
              <a:pPr marL="205740" defTabSz="685800">
                <a:defRPr/>
              </a:pPr>
              <a:endParaRPr sz="1500" dirty="0">
                <a:solidFill>
                  <a:prstClr val="white"/>
                </a:solidFill>
                <a:latin typeface="Calibri" panose="020F0502020204030204"/>
              </a:endParaRPr>
            </a:p>
          </p:txBody>
        </p:sp>
        <p:sp>
          <p:nvSpPr>
            <p:cNvPr id="40" name="Rectangle 39"/>
            <p:cNvSpPr/>
            <p:nvPr/>
          </p:nvSpPr>
          <p:spPr>
            <a:xfrm>
              <a:off x="3350681" y="2185749"/>
              <a:ext cx="2435876" cy="2436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2000" kern="0" dirty="0" smtClean="0">
                  <a:solidFill>
                    <a:schemeClr val="bg1"/>
                  </a:solidFill>
                  <a:latin typeface="Calibri" panose="020F0502020204030204"/>
                  <a:cs typeface="Arial" panose="020B0604020202020204" pitchFamily="34" charset="0"/>
                </a:rPr>
                <a:t>Program Benefits</a:t>
              </a:r>
              <a:endParaRPr lang="en-US" sz="2000" kern="0" dirty="0">
                <a:solidFill>
                  <a:schemeClr val="bg1"/>
                </a:solidFill>
                <a:latin typeface="Calibri" panose="020F0502020204030204"/>
                <a:cs typeface="Arial" panose="020B0604020202020204" pitchFamily="34" charset="0"/>
              </a:endParaRPr>
            </a:p>
          </p:txBody>
        </p:sp>
        <p:sp>
          <p:nvSpPr>
            <p:cNvPr id="27" name="TextBox 26"/>
            <p:cNvSpPr txBox="1"/>
            <p:nvPr/>
          </p:nvSpPr>
          <p:spPr>
            <a:xfrm>
              <a:off x="3354569" y="4361252"/>
              <a:ext cx="3120895" cy="1016305"/>
            </a:xfrm>
            <a:prstGeom prst="rect">
              <a:avLst/>
            </a:prstGeom>
            <a:noFill/>
          </p:spPr>
          <p:txBody>
            <a:bodyPr wrap="square" lIns="0" tIns="0" rIns="0" bIns="0" rtlCol="0">
              <a:spAutoFit/>
            </a:bodyPr>
            <a:lstStyle/>
            <a:p>
              <a:pPr marL="126206" indent="-126206" fontAlgn="t">
                <a:buFont typeface="Arial" panose="020B0604020202020204" pitchFamily="34" charset="0"/>
                <a:buChar char="•"/>
                <a:defRPr/>
              </a:pPr>
              <a:r>
                <a:rPr lang="en-US" sz="1200" dirty="0">
                  <a:solidFill>
                    <a:srgbClr val="000000"/>
                  </a:solidFill>
                </a:rPr>
                <a:t>HEDIS measures impacted:</a:t>
              </a:r>
            </a:p>
            <a:p>
              <a:pPr marL="411480" lvl="1" indent="-126206" fontAlgn="t">
                <a:buFont typeface="Arial" panose="020B0604020202020204" pitchFamily="34" charset="0"/>
                <a:buChar char="•"/>
                <a:defRPr/>
              </a:pPr>
              <a:r>
                <a:rPr lang="en-US" sz="1200" dirty="0">
                  <a:solidFill>
                    <a:srgbClr val="000000"/>
                  </a:solidFill>
                </a:rPr>
                <a:t>Follow-Up After </a:t>
              </a:r>
              <a:r>
                <a:rPr lang="en-US" sz="1200" dirty="0" smtClean="0">
                  <a:solidFill>
                    <a:srgbClr val="000000"/>
                  </a:solidFill>
                </a:rPr>
                <a:t>Emergency Room </a:t>
              </a:r>
              <a:r>
                <a:rPr lang="en-US" sz="1200" dirty="0">
                  <a:solidFill>
                    <a:srgbClr val="000000"/>
                  </a:solidFill>
                </a:rPr>
                <a:t>for alcohol or other drug Abuse or Dependence (FUA)</a:t>
              </a:r>
            </a:p>
            <a:p>
              <a:pPr marL="411480" lvl="1" indent="-126206" fontAlgn="t">
                <a:buFont typeface="Arial" panose="020B0604020202020204" pitchFamily="34" charset="0"/>
                <a:buChar char="•"/>
                <a:defRPr/>
              </a:pPr>
              <a:r>
                <a:rPr lang="en-US" sz="1200" dirty="0">
                  <a:solidFill>
                    <a:srgbClr val="000000"/>
                  </a:solidFill>
                </a:rPr>
                <a:t>Follow-Up After </a:t>
              </a:r>
              <a:r>
                <a:rPr lang="en-US" sz="1200" dirty="0" smtClean="0">
                  <a:solidFill>
                    <a:srgbClr val="000000"/>
                  </a:solidFill>
                </a:rPr>
                <a:t>Emergency Room </a:t>
              </a:r>
              <a:r>
                <a:rPr lang="en-US" sz="1200" dirty="0">
                  <a:solidFill>
                    <a:srgbClr val="000000"/>
                  </a:solidFill>
                </a:rPr>
                <a:t>Visit for Mental Illness (FUM)</a:t>
              </a:r>
            </a:p>
            <a:p>
              <a:pPr marL="411480" lvl="1" indent="-126206" fontAlgn="t">
                <a:buFont typeface="Arial" panose="020B0604020202020204" pitchFamily="34" charset="0"/>
                <a:buChar char="•"/>
                <a:defRPr/>
              </a:pPr>
              <a:r>
                <a:rPr lang="en-US" sz="1200" dirty="0">
                  <a:solidFill>
                    <a:srgbClr val="000000"/>
                  </a:solidFill>
                </a:rPr>
                <a:t>Follow-Up After Hospitalization for Mental Illness (FUH)</a:t>
              </a:r>
            </a:p>
          </p:txBody>
        </p:sp>
        <p:sp>
          <p:nvSpPr>
            <p:cNvPr id="31" name="Rectangle 30"/>
            <p:cNvSpPr/>
            <p:nvPr/>
          </p:nvSpPr>
          <p:spPr>
            <a:xfrm>
              <a:off x="4822002" y="2909055"/>
              <a:ext cx="2568052" cy="1070750"/>
            </a:xfrm>
            <a:prstGeom prst="rect">
              <a:avLst/>
            </a:prstGeom>
          </p:spPr>
          <p:txBody>
            <a:bodyPr wrap="square">
              <a:spAutoFit/>
            </a:bodyPr>
            <a:lstStyle/>
            <a:p>
              <a:pPr marL="126206" indent="-126206" fontAlgn="t">
                <a:buFont typeface="Arial" panose="020B0604020202020204" pitchFamily="34" charset="0"/>
                <a:buChar char="•"/>
                <a:defRPr/>
              </a:pPr>
              <a:r>
                <a:rPr lang="en-US" sz="1200" dirty="0">
                  <a:solidFill>
                    <a:srgbClr val="000000"/>
                  </a:solidFill>
                </a:rPr>
                <a:t>Proven success in many populations including children, adolescents and adults</a:t>
              </a:r>
            </a:p>
            <a:p>
              <a:pPr marL="126206" indent="-126206" fontAlgn="t">
                <a:buFont typeface="Arial" panose="020B0604020202020204" pitchFamily="34" charset="0"/>
                <a:buChar char="•"/>
                <a:defRPr/>
              </a:pPr>
              <a:r>
                <a:rPr lang="en-US" sz="1200" dirty="0">
                  <a:solidFill>
                    <a:srgbClr val="000000"/>
                  </a:solidFill>
                </a:rPr>
                <a:t>Successful in rural and urban areas</a:t>
              </a:r>
            </a:p>
            <a:p>
              <a:pPr marL="126206" indent="-126206" fontAlgn="t">
                <a:buFont typeface="Arial" panose="020B0604020202020204" pitchFamily="34" charset="0"/>
                <a:buChar char="•"/>
                <a:defRPr/>
              </a:pPr>
              <a:r>
                <a:rPr lang="en-US" sz="1200" dirty="0">
                  <a:solidFill>
                    <a:srgbClr val="000000"/>
                  </a:solidFill>
                </a:rPr>
                <a:t>Decreased </a:t>
              </a:r>
              <a:r>
                <a:rPr lang="en-US" sz="1200" dirty="0" smtClean="0">
                  <a:solidFill>
                    <a:srgbClr val="000000"/>
                  </a:solidFill>
                </a:rPr>
                <a:t>Emergency Room </a:t>
              </a:r>
              <a:r>
                <a:rPr lang="en-US" sz="1200" dirty="0">
                  <a:solidFill>
                    <a:srgbClr val="000000"/>
                  </a:solidFill>
                </a:rPr>
                <a:t>visits</a:t>
              </a:r>
            </a:p>
            <a:p>
              <a:pPr marL="126206" indent="-126206" fontAlgn="t">
                <a:buFont typeface="Arial" panose="020B0604020202020204" pitchFamily="34" charset="0"/>
                <a:buChar char="•"/>
                <a:defRPr/>
              </a:pPr>
              <a:r>
                <a:rPr lang="en-US" sz="1200" dirty="0">
                  <a:solidFill>
                    <a:srgbClr val="000000"/>
                  </a:solidFill>
                </a:rPr>
                <a:t>Decreased inpatient admissions</a:t>
              </a:r>
            </a:p>
            <a:p>
              <a:pPr marL="126206" indent="-126206" fontAlgn="t">
                <a:buFont typeface="Arial" panose="020B0604020202020204" pitchFamily="34" charset="0"/>
                <a:buChar char="•"/>
                <a:defRPr/>
              </a:pPr>
              <a:r>
                <a:rPr lang="en-US" sz="1200" dirty="0">
                  <a:solidFill>
                    <a:srgbClr val="000000"/>
                  </a:solidFill>
                </a:rPr>
                <a:t>Decreased outpatient services</a:t>
              </a:r>
            </a:p>
            <a:p>
              <a:pPr marL="126206" indent="-126206" fontAlgn="t">
                <a:buFont typeface="Arial" panose="020B0604020202020204" pitchFamily="34" charset="0"/>
                <a:buChar char="•"/>
                <a:defRPr/>
              </a:pPr>
              <a:endParaRPr lang="en-US" sz="1050" dirty="0">
                <a:solidFill>
                  <a:srgbClr val="000000"/>
                </a:solidFill>
              </a:endParaRPr>
            </a:p>
          </p:txBody>
        </p:sp>
        <p:sp>
          <p:nvSpPr>
            <p:cNvPr id="37" name="TextBox 36"/>
            <p:cNvSpPr txBox="1"/>
            <p:nvPr/>
          </p:nvSpPr>
          <p:spPr>
            <a:xfrm>
              <a:off x="2103068" y="2958008"/>
              <a:ext cx="2468880" cy="611706"/>
            </a:xfrm>
            <a:prstGeom prst="rect">
              <a:avLst/>
            </a:prstGeom>
            <a:noFill/>
          </p:spPr>
          <p:txBody>
            <a:bodyPr wrap="square" lIns="0" tIns="0" rIns="0" bIns="0" rtlCol="0">
              <a:spAutoFit/>
            </a:bodyPr>
            <a:lstStyle/>
            <a:p>
              <a:pPr marL="126206" indent="-126206" fontAlgn="t">
                <a:buFont typeface="Arial" panose="020B0604020202020204" pitchFamily="34" charset="0"/>
                <a:buChar char="•"/>
                <a:defRPr/>
              </a:pPr>
              <a:r>
                <a:rPr lang="en-US" sz="1200" dirty="0">
                  <a:solidFill>
                    <a:srgbClr val="000000"/>
                  </a:solidFill>
                </a:rPr>
                <a:t>Identification of market based trends</a:t>
              </a:r>
            </a:p>
            <a:p>
              <a:pPr marL="126206" indent="-126206" fontAlgn="t">
                <a:buFont typeface="Arial" panose="020B0604020202020204" pitchFamily="34" charset="0"/>
                <a:buChar char="•"/>
                <a:defRPr/>
              </a:pPr>
              <a:r>
                <a:rPr lang="en-US" sz="1200" dirty="0">
                  <a:solidFill>
                    <a:srgbClr val="000000"/>
                  </a:solidFill>
                </a:rPr>
                <a:t>Identification of claims based issues</a:t>
              </a:r>
            </a:p>
            <a:p>
              <a:pPr marL="126206" indent="-126206" fontAlgn="t">
                <a:buFont typeface="Arial" panose="020B0604020202020204" pitchFamily="34" charset="0"/>
                <a:buChar char="•"/>
                <a:defRPr/>
              </a:pPr>
              <a:r>
                <a:rPr lang="en-US" sz="1200" dirty="0">
                  <a:solidFill>
                    <a:srgbClr val="000000"/>
                  </a:solidFill>
                </a:rPr>
                <a:t>Focus on clinical best practices </a:t>
              </a:r>
            </a:p>
            <a:p>
              <a:pPr marL="126206" indent="-126206" defTabSz="685800" fontAlgn="t">
                <a:buFont typeface="Arial" panose="020B0604020202020204" pitchFamily="34" charset="0"/>
                <a:buChar char="•"/>
                <a:defRPr/>
              </a:pPr>
              <a:endParaRPr lang="en-US" sz="825" dirty="0">
                <a:solidFill>
                  <a:srgbClr val="000000"/>
                </a:solidFill>
                <a:latin typeface="Calibri"/>
              </a:endParaRPr>
            </a:p>
          </p:txBody>
        </p:sp>
        <p:sp>
          <p:nvSpPr>
            <p:cNvPr id="36" name="Rectangle 35"/>
            <p:cNvSpPr/>
            <p:nvPr/>
          </p:nvSpPr>
          <p:spPr>
            <a:xfrm>
              <a:off x="4913444" y="2651403"/>
              <a:ext cx="2095260" cy="2606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400" b="1" kern="0" dirty="0">
                  <a:solidFill>
                    <a:prstClr val="white"/>
                  </a:solidFill>
                  <a:latin typeface="Calibri" panose="020F0502020204030204"/>
                  <a:cs typeface="Arial" panose="020B0604020202020204" pitchFamily="34" charset="0"/>
                </a:rPr>
                <a:t>Business Impact</a:t>
              </a:r>
            </a:p>
          </p:txBody>
        </p:sp>
        <p:sp>
          <p:nvSpPr>
            <p:cNvPr id="29" name="Rectangle 28"/>
            <p:cNvSpPr/>
            <p:nvPr/>
          </p:nvSpPr>
          <p:spPr>
            <a:xfrm>
              <a:off x="3351588" y="4077828"/>
              <a:ext cx="2182956" cy="25436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lnSpc>
                  <a:spcPts val="1200"/>
                </a:lnSpc>
                <a:defRPr/>
              </a:pPr>
              <a:r>
                <a:rPr lang="en-US" sz="1400" b="1" kern="0" dirty="0">
                  <a:solidFill>
                    <a:prstClr val="white"/>
                  </a:solidFill>
                  <a:latin typeface="Calibri" panose="020F0502020204030204"/>
                  <a:cs typeface="Arial" panose="020B0604020202020204" pitchFamily="34" charset="0"/>
                </a:rPr>
                <a:t>Quality Outcomes</a:t>
              </a:r>
            </a:p>
          </p:txBody>
        </p:sp>
        <p:sp>
          <p:nvSpPr>
            <p:cNvPr id="32" name="Rectangle 31"/>
            <p:cNvSpPr/>
            <p:nvPr/>
          </p:nvSpPr>
          <p:spPr>
            <a:xfrm>
              <a:off x="2087635" y="2644341"/>
              <a:ext cx="2066684" cy="267665"/>
            </a:xfrm>
            <a:prstGeom prst="rect">
              <a:avLst/>
            </a:prstGeom>
            <a:solidFill>
              <a:srgbClr val="CA17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400" b="1" kern="0" dirty="0">
                  <a:solidFill>
                    <a:prstClr val="white"/>
                  </a:solidFill>
                  <a:latin typeface="Calibri" panose="020F0502020204030204"/>
                  <a:cs typeface="Arial" panose="020B0604020202020204" pitchFamily="34" charset="0"/>
                </a:rPr>
                <a:t>Interventions</a:t>
              </a:r>
            </a:p>
          </p:txBody>
        </p:sp>
      </p:grpSp>
      <p:sp>
        <p:nvSpPr>
          <p:cNvPr id="3" name="Slide Number Placeholder 2"/>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24</a:t>
            </a:fld>
            <a:endParaRPr lang="en-US" dirty="0"/>
          </a:p>
        </p:txBody>
      </p:sp>
    </p:spTree>
    <p:extLst>
      <p:ext uri="{BB962C8B-B14F-4D97-AF65-F5344CB8AC3E}">
        <p14:creationId xmlns:p14="http://schemas.microsoft.com/office/powerpoint/2010/main" val="4286409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4" name="Title 3"/>
          <p:cNvSpPr>
            <a:spLocks noGrp="1"/>
          </p:cNvSpPr>
          <p:nvPr>
            <p:ph type="title"/>
          </p:nvPr>
        </p:nvSpPr>
        <p:spPr>
          <a:xfrm>
            <a:off x="511629" y="1752600"/>
            <a:ext cx="7886700" cy="685800"/>
          </a:xfrm>
        </p:spPr>
        <p:txBody>
          <a:bodyPr/>
          <a:lstStyle/>
          <a:p>
            <a:pPr algn="l"/>
            <a:r>
              <a:rPr lang="en-US" sz="2000" b="1" dirty="0" smtClean="0"/>
              <a:t>Requirements: </a:t>
            </a:r>
            <a:r>
              <a:rPr lang="en-US" sz="2000" dirty="0" smtClean="0"/>
              <a:t>The issuer must submit an annual quality assessment and performance improvement strategic plan that includes:</a:t>
            </a:r>
            <a:br>
              <a:rPr lang="en-US" sz="2000" dirty="0" smtClean="0"/>
            </a:br>
            <a:r>
              <a:rPr lang="en-US" sz="2000" dirty="0" smtClean="0"/>
              <a:t>       Activities to improve the health outcomes of individuals:</a:t>
            </a:r>
            <a:br>
              <a:rPr lang="en-US" sz="2000" dirty="0" smtClean="0"/>
            </a:br>
            <a:r>
              <a:rPr lang="en-US" sz="2000" dirty="0" smtClean="0"/>
              <a:t>             With substance use disorders</a:t>
            </a:r>
            <a:endParaRPr lang="en-US" sz="2000" dirty="0"/>
          </a:p>
        </p:txBody>
      </p:sp>
      <p:sp>
        <p:nvSpPr>
          <p:cNvPr id="3" name="TextBox 2"/>
          <p:cNvSpPr txBox="1"/>
          <p:nvPr/>
        </p:nvSpPr>
        <p:spPr>
          <a:xfrm>
            <a:off x="511629" y="4114800"/>
            <a:ext cx="7543800" cy="1015663"/>
          </a:xfrm>
          <a:prstGeom prst="rect">
            <a:avLst/>
          </a:prstGeom>
          <a:noFill/>
        </p:spPr>
        <p:txBody>
          <a:bodyPr wrap="square" rtlCol="0">
            <a:spAutoFit/>
          </a:bodyPr>
          <a:lstStyle/>
          <a:p>
            <a:r>
              <a:rPr lang="en-US" sz="2000" b="1" dirty="0" smtClean="0">
                <a:solidFill>
                  <a:schemeClr val="accent4"/>
                </a:solidFill>
              </a:rPr>
              <a:t>Possible Solution:</a:t>
            </a:r>
            <a:r>
              <a:rPr lang="en-US" sz="2000" dirty="0" smtClean="0">
                <a:solidFill>
                  <a:schemeClr val="accent4"/>
                </a:solidFill>
              </a:rPr>
              <a:t> Arkansas Health &amp; Wellness will work to improve the health outcomes of ARHOME members with substance use through our existing </a:t>
            </a:r>
            <a:r>
              <a:rPr lang="en-US" sz="2000" dirty="0" err="1" smtClean="0">
                <a:solidFill>
                  <a:schemeClr val="accent4"/>
                </a:solidFill>
              </a:rPr>
              <a:t>OpiEnd</a:t>
            </a:r>
            <a:r>
              <a:rPr lang="en-US" sz="2000" dirty="0" smtClean="0">
                <a:solidFill>
                  <a:schemeClr val="accent4"/>
                </a:solidFill>
              </a:rPr>
              <a:t> Program.</a:t>
            </a:r>
            <a:endParaRPr lang="en-US" sz="2000" dirty="0">
              <a:solidFill>
                <a:schemeClr val="accent4"/>
              </a:solidFill>
            </a:endParaRPr>
          </a:p>
        </p:txBody>
      </p:sp>
      <p:sp>
        <p:nvSpPr>
          <p:cNvPr id="5" name="TextBox 4"/>
          <p:cNvSpPr txBox="1"/>
          <p:nvPr/>
        </p:nvSpPr>
        <p:spPr>
          <a:xfrm>
            <a:off x="609600" y="381000"/>
            <a:ext cx="5943600" cy="584775"/>
          </a:xfrm>
          <a:prstGeom prst="rect">
            <a:avLst/>
          </a:prstGeom>
          <a:noFill/>
        </p:spPr>
        <p:txBody>
          <a:bodyPr wrap="square" rtlCol="0">
            <a:spAutoFit/>
          </a:bodyPr>
          <a:lstStyle/>
          <a:p>
            <a:r>
              <a:rPr lang="en-US" sz="3200" i="1" dirty="0" smtClean="0"/>
              <a:t>ARHOME Strategic Plan 2022</a:t>
            </a:r>
            <a:endParaRPr lang="en-US" sz="3200" i="1" dirty="0"/>
          </a:p>
        </p:txBody>
      </p:sp>
      <p:sp>
        <p:nvSpPr>
          <p:cNvPr id="6" name="Slide Number Placeholder 5"/>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25</a:t>
            </a:fld>
            <a:endParaRPr lang="en-US" spc="-66" dirty="0"/>
          </a:p>
        </p:txBody>
      </p:sp>
    </p:spTree>
    <p:extLst>
      <p:ext uri="{BB962C8B-B14F-4D97-AF65-F5344CB8AC3E}">
        <p14:creationId xmlns:p14="http://schemas.microsoft.com/office/powerpoint/2010/main" val="3390695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half" idx="4294967295"/>
          </p:nvPr>
        </p:nvSpPr>
        <p:spPr>
          <a:xfrm>
            <a:off x="152400" y="1676400"/>
            <a:ext cx="5198527" cy="4351338"/>
          </a:xfrm>
        </p:spPr>
        <p:txBody>
          <a:bodyPr/>
          <a:lstStyle/>
          <a:p>
            <a:r>
              <a:rPr lang="en-US" sz="2000" dirty="0" smtClean="0"/>
              <a:t>The Opioid Crisis has been caused by opioid misuse and addiction in the form of prescription pain relievers, heroin, and synthetic opioids such as fentanyl</a:t>
            </a:r>
          </a:p>
          <a:p>
            <a:r>
              <a:rPr lang="en-US" sz="2000" dirty="0" smtClean="0"/>
              <a:t>This has led to a nearly 6-fold increase in opioid-related overdoses from 1999-2017</a:t>
            </a:r>
          </a:p>
          <a:p>
            <a:r>
              <a:rPr lang="en-US" sz="2000" dirty="0" smtClean="0"/>
              <a:t>3 out of 4 people who use heroin misused prescription opioids first (SAMHSA, 2018)</a:t>
            </a:r>
          </a:p>
          <a:p>
            <a:r>
              <a:rPr lang="en-US" sz="2000" dirty="0" smtClean="0"/>
              <a:t>Only 20% of people with opioid use disorder (OUD) receive treatment</a:t>
            </a:r>
          </a:p>
          <a:p>
            <a:endParaRPr lang="en-US" sz="2000" dirty="0" smtClean="0"/>
          </a:p>
          <a:p>
            <a:endParaRPr lang="en-US" sz="2000" dirty="0" smtClean="0"/>
          </a:p>
          <a:p>
            <a:endParaRPr lang="en-US" sz="2000" dirty="0"/>
          </a:p>
        </p:txBody>
      </p:sp>
      <p:grpSp>
        <p:nvGrpSpPr>
          <p:cNvPr id="12" name="Group 11"/>
          <p:cNvGrpSpPr/>
          <p:nvPr/>
        </p:nvGrpSpPr>
        <p:grpSpPr>
          <a:xfrm>
            <a:off x="5818239" y="1985770"/>
            <a:ext cx="2898058" cy="2861481"/>
            <a:chOff x="7757652" y="1367533"/>
            <a:chExt cx="3864077" cy="3815307"/>
          </a:xfrm>
        </p:grpSpPr>
        <p:sp>
          <p:nvSpPr>
            <p:cNvPr id="4" name="Rectangle 3"/>
            <p:cNvSpPr/>
            <p:nvPr/>
          </p:nvSpPr>
          <p:spPr>
            <a:xfrm>
              <a:off x="7757652" y="1367533"/>
              <a:ext cx="3864077" cy="3235073"/>
            </a:xfrm>
            <a:prstGeom prst="rect">
              <a:avLst/>
            </a:prstGeom>
          </p:spPr>
          <p:txBody>
            <a:bodyPr wrap="square">
              <a:spAutoFit/>
            </a:bodyPr>
            <a:lstStyle/>
            <a:p>
              <a:pPr algn="ctr">
                <a:lnSpc>
                  <a:spcPts val="2625"/>
                </a:lnSpc>
              </a:pPr>
              <a:r>
                <a:rPr lang="en-US" sz="2100" dirty="0">
                  <a:solidFill>
                    <a:schemeClr val="accent4"/>
                  </a:solidFill>
                </a:rPr>
                <a:t>The</a:t>
              </a:r>
              <a:r>
                <a:rPr lang="en-US" sz="2100" dirty="0"/>
                <a:t> </a:t>
              </a:r>
              <a:r>
                <a:rPr lang="en-US" sz="2100" b="1" dirty="0">
                  <a:solidFill>
                    <a:schemeClr val="accent4"/>
                  </a:solidFill>
                </a:rPr>
                <a:t>annual cost </a:t>
              </a:r>
            </a:p>
            <a:p>
              <a:pPr algn="ctr">
                <a:lnSpc>
                  <a:spcPts val="2625"/>
                </a:lnSpc>
              </a:pPr>
              <a:r>
                <a:rPr lang="en-US" sz="2100" dirty="0">
                  <a:solidFill>
                    <a:schemeClr val="accent4"/>
                  </a:solidFill>
                </a:rPr>
                <a:t>of </a:t>
              </a:r>
              <a:r>
                <a:rPr lang="en-US" sz="2100" b="1" dirty="0">
                  <a:solidFill>
                    <a:schemeClr val="accent4"/>
                  </a:solidFill>
                </a:rPr>
                <a:t>prescription </a:t>
              </a:r>
              <a:br>
                <a:rPr lang="en-US" sz="2100" b="1" dirty="0">
                  <a:solidFill>
                    <a:schemeClr val="accent4"/>
                  </a:solidFill>
                </a:rPr>
              </a:br>
              <a:r>
                <a:rPr lang="en-US" sz="2100" b="1" dirty="0">
                  <a:solidFill>
                    <a:schemeClr val="accent4"/>
                  </a:solidFill>
                </a:rPr>
                <a:t>opioid abuse </a:t>
              </a:r>
            </a:p>
            <a:p>
              <a:pPr algn="ctr">
                <a:lnSpc>
                  <a:spcPts val="2625"/>
                </a:lnSpc>
              </a:pPr>
              <a:endParaRPr lang="en-US" sz="2100" dirty="0">
                <a:solidFill>
                  <a:srgbClr val="00548C"/>
                </a:solidFill>
              </a:endParaRPr>
            </a:p>
            <a:p>
              <a:pPr algn="ctr">
                <a:lnSpc>
                  <a:spcPts val="2625"/>
                </a:lnSpc>
              </a:pPr>
              <a:endParaRPr lang="en-US" sz="2100" dirty="0">
                <a:solidFill>
                  <a:srgbClr val="00548C"/>
                </a:solidFill>
              </a:endParaRPr>
            </a:p>
            <a:p>
              <a:pPr algn="ctr">
                <a:lnSpc>
                  <a:spcPts val="2625"/>
                </a:lnSpc>
              </a:pPr>
              <a:endParaRPr lang="en-US" sz="2100" dirty="0">
                <a:solidFill>
                  <a:srgbClr val="00548C"/>
                </a:solidFill>
              </a:endParaRPr>
            </a:p>
            <a:p>
              <a:pPr algn="ctr">
                <a:lnSpc>
                  <a:spcPts val="2625"/>
                </a:lnSpc>
              </a:pPr>
              <a:r>
                <a:rPr lang="en-US" sz="2100" dirty="0">
                  <a:solidFill>
                    <a:schemeClr val="accent4"/>
                  </a:solidFill>
                </a:rPr>
                <a:t>in the US is</a:t>
              </a:r>
              <a:endParaRPr lang="en-US" sz="2100" b="1" dirty="0">
                <a:solidFill>
                  <a:schemeClr val="accent4"/>
                </a:solidFill>
              </a:endParaRPr>
            </a:p>
          </p:txBody>
        </p:sp>
        <p:sp>
          <p:nvSpPr>
            <p:cNvPr id="5" name="TextBox 4"/>
            <p:cNvSpPr txBox="1"/>
            <p:nvPr/>
          </p:nvSpPr>
          <p:spPr>
            <a:xfrm>
              <a:off x="8070255" y="4444176"/>
              <a:ext cx="3238870" cy="738664"/>
            </a:xfrm>
            <a:prstGeom prst="rect">
              <a:avLst/>
            </a:prstGeom>
            <a:noFill/>
          </p:spPr>
          <p:txBody>
            <a:bodyPr wrap="square" rtlCol="0">
              <a:spAutoFit/>
            </a:bodyPr>
            <a:lstStyle/>
            <a:p>
              <a:pPr algn="ctr" defTabSz="685800">
                <a:defRPr/>
              </a:pPr>
              <a:r>
                <a:rPr lang="en-US" sz="3000" b="1" kern="0" spc="-68" dirty="0">
                  <a:solidFill>
                    <a:schemeClr val="accent3"/>
                  </a:solidFill>
                  <a:cs typeface="Arial" panose="020B0604020202020204" pitchFamily="34" charset="0"/>
                </a:rPr>
                <a:t>$78.5 billion</a:t>
              </a:r>
            </a:p>
          </p:txBody>
        </p:sp>
        <p:pic>
          <p:nvPicPr>
            <p:cNvPr id="8" name="Picture 7"/>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104870" y="2829127"/>
              <a:ext cx="1169640" cy="1169640"/>
            </a:xfrm>
            <a:prstGeom prst="rect">
              <a:avLst/>
            </a:prstGeom>
          </p:spPr>
        </p:pic>
      </p:grpSp>
      <p:cxnSp>
        <p:nvCxnSpPr>
          <p:cNvPr id="11" name="Straight Connector 10"/>
          <p:cNvCxnSpPr/>
          <p:nvPr/>
        </p:nvCxnSpPr>
        <p:spPr>
          <a:xfrm>
            <a:off x="5749556" y="1990785"/>
            <a:ext cx="0" cy="3013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6"/>
          </p:nvPr>
        </p:nvSpPr>
        <p:spPr/>
        <p:txBody>
          <a:bodyPr/>
          <a:lstStyle/>
          <a:p>
            <a:r>
              <a:rPr lang="en-US" smtClean="0"/>
              <a:t>Confidential and Proprietary</a:t>
            </a:r>
            <a:endParaRPr lang="en-US"/>
          </a:p>
        </p:txBody>
      </p:sp>
      <p:sp>
        <p:nvSpPr>
          <p:cNvPr id="16" name="Rectangle 15"/>
          <p:cNvSpPr/>
          <p:nvPr/>
        </p:nvSpPr>
        <p:spPr>
          <a:xfrm>
            <a:off x="152400" y="117423"/>
            <a:ext cx="6019800"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schemeClr val="accent2"/>
                </a:solidFill>
                <a:effectLst/>
                <a:uLnTx/>
                <a:uFillTx/>
                <a:latin typeface="Calibri Light" panose="020F0302020204030204"/>
                <a:ea typeface="+mj-ea"/>
                <a:cs typeface="+mj-cs"/>
              </a:rPr>
              <a:t>Opioid Crisis Trends</a:t>
            </a:r>
            <a:endParaRPr kumimoji="0" lang="en-US" sz="1800" b="1" i="0" u="none" strike="noStrike" kern="0" cap="none" spc="0" normalizeH="0" baseline="0" noProof="0" dirty="0" smtClean="0">
              <a:ln>
                <a:noFill/>
              </a:ln>
              <a:solidFill>
                <a:schemeClr val="accent2"/>
              </a:solidFill>
              <a:effectLst/>
              <a:uLnTx/>
              <a:uFillTx/>
            </a:endParaRPr>
          </a:p>
        </p:txBody>
      </p:sp>
      <p:sp>
        <p:nvSpPr>
          <p:cNvPr id="2" name="Slide Number Placeholder 1"/>
          <p:cNvSpPr>
            <a:spLocks noGrp="1"/>
          </p:cNvSpPr>
          <p:nvPr>
            <p:ph type="sldNum" sz="quarter" idx="7"/>
          </p:nvPr>
        </p:nvSpPr>
        <p:spPr>
          <a:xfrm>
            <a:off x="6934200" y="6597177"/>
            <a:ext cx="2133600" cy="238125"/>
          </a:xfrm>
        </p:spPr>
        <p:txBody>
          <a:bodyPr/>
          <a:lstStyle/>
          <a:p>
            <a:pPr marL="22413">
              <a:spcBef>
                <a:spcPts val="22"/>
              </a:spcBef>
            </a:pPr>
            <a:fld id="{81D60167-4931-47E6-BA6A-407CBD079E47}" type="slidenum">
              <a:rPr lang="en-US" spc="-66" smtClean="0"/>
              <a:pPr marL="22413">
                <a:spcBef>
                  <a:spcPts val="22"/>
                </a:spcBef>
              </a:pPr>
              <a:t>26</a:t>
            </a:fld>
            <a:endParaRPr lang="en-US" spc="-66" dirty="0"/>
          </a:p>
        </p:txBody>
      </p:sp>
    </p:spTree>
    <p:extLst>
      <p:ext uri="{BB962C8B-B14F-4D97-AF65-F5344CB8AC3E}">
        <p14:creationId xmlns:p14="http://schemas.microsoft.com/office/powerpoint/2010/main" val="2370039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685800" y="2321462"/>
            <a:ext cx="7620000" cy="3926938"/>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Google Shape;758;p86"/>
          <p:cNvSpPr/>
          <p:nvPr/>
        </p:nvSpPr>
        <p:spPr>
          <a:xfrm>
            <a:off x="1676400" y="2062619"/>
            <a:ext cx="5562600" cy="492058"/>
          </a:xfrm>
          <a:prstGeom prst="rect">
            <a:avLst/>
          </a:prstGeom>
          <a:gradFill flip="none" rotWithShape="1">
            <a:gsLst>
              <a:gs pos="0">
                <a:srgbClr val="00AEEF"/>
              </a:gs>
              <a:gs pos="100000">
                <a:schemeClr val="accent1">
                  <a:lumMod val="100000"/>
                </a:schemeClr>
              </a:gs>
            </a:gsLst>
            <a:lin ang="10800000" scaled="1"/>
            <a:tileRect/>
          </a:gradFill>
          <a:ln w="9525" cap="flat" cmpd="sng">
            <a:noFill/>
            <a:prstDash val="solid"/>
            <a:round/>
            <a:headEnd type="none" w="sm" len="sm"/>
            <a:tailEnd type="none" w="sm" len="sm"/>
          </a:ln>
        </p:spPr>
        <p:txBody>
          <a:bodyPr spcFirstLastPara="1" wrap="square" lIns="0" tIns="0" rIns="0" bIns="0" anchor="ctr" anchorCtr="0">
            <a:noAutofit/>
          </a:bodyPr>
          <a:lstStyle/>
          <a:p>
            <a:pPr marL="205740" defTabSz="685800">
              <a:defRPr/>
            </a:pPr>
            <a:endParaRPr sz="1500" dirty="0">
              <a:solidFill>
                <a:prstClr val="white"/>
              </a:solidFill>
              <a:latin typeface="Calibri" panose="020F0502020204030204"/>
            </a:endParaRPr>
          </a:p>
        </p:txBody>
      </p:sp>
      <p:sp>
        <p:nvSpPr>
          <p:cNvPr id="2" name="Title 1"/>
          <p:cNvSpPr>
            <a:spLocks noGrp="1"/>
          </p:cNvSpPr>
          <p:nvPr>
            <p:ph type="title"/>
          </p:nvPr>
        </p:nvSpPr>
        <p:spPr/>
        <p:txBody>
          <a:bodyPr>
            <a:normAutofit fontScale="90000"/>
          </a:bodyPr>
          <a:lstStyle/>
          <a:p>
            <a:r>
              <a:rPr lang="en-US" dirty="0"/>
              <a:t>OpiEnd</a:t>
            </a:r>
            <a:r>
              <a:rPr lang="en-US" baseline="50000" dirty="0"/>
              <a:t>®</a:t>
            </a:r>
            <a:endParaRPr lang="en-US" baseline="50000" dirty="0">
              <a:solidFill>
                <a:schemeClr val="accent1"/>
              </a:solidFill>
            </a:endParaRPr>
          </a:p>
        </p:txBody>
      </p:sp>
      <p:sp>
        <p:nvSpPr>
          <p:cNvPr id="40" name="Rectangle 39"/>
          <p:cNvSpPr/>
          <p:nvPr/>
        </p:nvSpPr>
        <p:spPr>
          <a:xfrm>
            <a:off x="3220615" y="2185749"/>
            <a:ext cx="2435876" cy="2436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2000" kern="0" dirty="0" smtClean="0">
                <a:solidFill>
                  <a:schemeClr val="bg1"/>
                </a:solidFill>
                <a:latin typeface="Calibri" panose="020F0502020204030204"/>
                <a:cs typeface="Arial" panose="020B0604020202020204" pitchFamily="34" charset="0"/>
              </a:rPr>
              <a:t>Program Benefits</a:t>
            </a:r>
            <a:endParaRPr lang="en-US" sz="2000" kern="0" dirty="0">
              <a:solidFill>
                <a:schemeClr val="bg1"/>
              </a:solidFill>
              <a:latin typeface="Calibri" panose="020F0502020204030204"/>
              <a:cs typeface="Arial" panose="020B0604020202020204" pitchFamily="34" charset="0"/>
            </a:endParaRPr>
          </a:p>
        </p:txBody>
      </p:sp>
      <p:sp>
        <p:nvSpPr>
          <p:cNvPr id="79" name="TextBox 78"/>
          <p:cNvSpPr txBox="1"/>
          <p:nvPr/>
        </p:nvSpPr>
        <p:spPr>
          <a:xfrm>
            <a:off x="685800" y="989078"/>
            <a:ext cx="7620000" cy="984885"/>
          </a:xfrm>
          <a:prstGeom prst="rect">
            <a:avLst/>
          </a:prstGeom>
          <a:noFill/>
        </p:spPr>
        <p:txBody>
          <a:bodyPr wrap="square" lIns="0" tIns="0" rIns="0" bIns="0" rtlCol="0">
            <a:spAutoFit/>
          </a:bodyPr>
          <a:lstStyle/>
          <a:p>
            <a:pPr lvl="0" algn="ctr">
              <a:defRPr/>
            </a:pPr>
            <a:r>
              <a:rPr lang="en-US" sz="1600" kern="0" spc="-23" dirty="0" smtClean="0">
                <a:solidFill>
                  <a:srgbClr val="000000"/>
                </a:solidFill>
                <a:cs typeface="Arial"/>
                <a:sym typeface="Arial"/>
              </a:rPr>
              <a:t>Arkansas Health &amp; Wellness’s will use the evidence-based OpiEnd</a:t>
            </a:r>
            <a:r>
              <a:rPr lang="en-US" sz="1600" kern="0" spc="-23" baseline="50000" dirty="0" smtClean="0">
                <a:solidFill>
                  <a:srgbClr val="000000"/>
                </a:solidFill>
                <a:cs typeface="Arial"/>
                <a:sym typeface="Arial"/>
              </a:rPr>
              <a:t>®</a:t>
            </a:r>
            <a:r>
              <a:rPr lang="en-US" sz="1600" kern="0" spc="-23" dirty="0" smtClean="0">
                <a:solidFill>
                  <a:srgbClr val="000000"/>
                </a:solidFill>
                <a:cs typeface="Arial"/>
                <a:sym typeface="Arial"/>
              </a:rPr>
              <a:t> program that uses </a:t>
            </a:r>
            <a:r>
              <a:rPr lang="en-US" sz="1600" kern="0" spc="-23" dirty="0">
                <a:solidFill>
                  <a:srgbClr val="000000"/>
                </a:solidFill>
                <a:cs typeface="Arial"/>
                <a:sym typeface="Arial"/>
              </a:rPr>
              <a:t>predictive modeling to identify </a:t>
            </a:r>
            <a:r>
              <a:rPr lang="en-US" sz="1600" kern="0" spc="-23" dirty="0" smtClean="0">
                <a:solidFill>
                  <a:srgbClr val="000000"/>
                </a:solidFill>
                <a:cs typeface="Arial"/>
                <a:sym typeface="Arial"/>
              </a:rPr>
              <a:t>ARHOME members who are at a high </a:t>
            </a:r>
            <a:r>
              <a:rPr lang="en-US" sz="1600" kern="0" spc="-23" dirty="0">
                <a:solidFill>
                  <a:srgbClr val="000000"/>
                </a:solidFill>
                <a:cs typeface="Arial"/>
                <a:sym typeface="Arial"/>
              </a:rPr>
              <a:t>risk of developing an opioid </a:t>
            </a:r>
            <a:r>
              <a:rPr lang="en-US" sz="1600" kern="0" spc="-23" dirty="0" smtClean="0">
                <a:solidFill>
                  <a:srgbClr val="000000"/>
                </a:solidFill>
                <a:cs typeface="Arial"/>
                <a:sym typeface="Arial"/>
              </a:rPr>
              <a:t>addiction and </a:t>
            </a:r>
            <a:r>
              <a:rPr lang="en-US" sz="1600" kern="0" spc="-23" dirty="0">
                <a:solidFill>
                  <a:srgbClr val="000000"/>
                </a:solidFill>
                <a:cs typeface="Arial"/>
                <a:sym typeface="Arial"/>
              </a:rPr>
              <a:t>treat those already diagnosed to prevent worsening of symptoms by connecting </a:t>
            </a:r>
            <a:r>
              <a:rPr lang="en-US" sz="1600" kern="0" spc="-23" dirty="0" smtClean="0">
                <a:solidFill>
                  <a:srgbClr val="000000"/>
                </a:solidFill>
                <a:cs typeface="Arial"/>
                <a:sym typeface="Arial"/>
              </a:rPr>
              <a:t>ARHOME members </a:t>
            </a:r>
            <a:r>
              <a:rPr lang="en-US" sz="1600" kern="0" spc="-23" dirty="0">
                <a:solidFill>
                  <a:srgbClr val="000000"/>
                </a:solidFill>
                <a:cs typeface="Arial"/>
                <a:sym typeface="Arial"/>
              </a:rPr>
              <a:t>to necessary </a:t>
            </a:r>
            <a:r>
              <a:rPr lang="en-US" sz="1600" kern="0" spc="-23" dirty="0" smtClean="0">
                <a:solidFill>
                  <a:srgbClr val="000000"/>
                </a:solidFill>
                <a:cs typeface="Arial"/>
                <a:sym typeface="Arial"/>
              </a:rPr>
              <a:t>care. </a:t>
            </a:r>
            <a:endParaRPr lang="en-US" sz="1600" kern="0" spc="-23" dirty="0">
              <a:solidFill>
                <a:srgbClr val="000000"/>
              </a:solidFill>
              <a:cs typeface="Arial"/>
              <a:sym typeface="Arial"/>
            </a:endParaRPr>
          </a:p>
        </p:txBody>
      </p:sp>
      <p:sp>
        <p:nvSpPr>
          <p:cNvPr id="27" name="TextBox 26"/>
          <p:cNvSpPr txBox="1"/>
          <p:nvPr/>
        </p:nvSpPr>
        <p:spPr>
          <a:xfrm>
            <a:off x="2829866" y="4348928"/>
            <a:ext cx="3570933" cy="1846659"/>
          </a:xfrm>
          <a:prstGeom prst="rect">
            <a:avLst/>
          </a:prstGeom>
          <a:noFill/>
        </p:spPr>
        <p:txBody>
          <a:bodyPr wrap="square" lIns="0" tIns="0" rIns="0" bIns="0" rtlCol="0">
            <a:spAutoFit/>
          </a:bodyPr>
          <a:lstStyle/>
          <a:p>
            <a:pPr marL="330994" lvl="1" fontAlgn="t">
              <a:defRPr/>
            </a:pPr>
            <a:r>
              <a:rPr lang="en-US" sz="1200" dirty="0">
                <a:solidFill>
                  <a:srgbClr val="000000"/>
                </a:solidFill>
              </a:rPr>
              <a:t>HEDIS measures impacted:</a:t>
            </a:r>
          </a:p>
          <a:p>
            <a:pPr marL="411480" lvl="2" indent="-126206" fontAlgn="t">
              <a:buFont typeface="Arial" panose="020B0604020202020204" pitchFamily="34" charset="0"/>
              <a:buChar char="•"/>
              <a:defRPr/>
            </a:pPr>
            <a:r>
              <a:rPr lang="en-US" sz="1200" dirty="0">
                <a:solidFill>
                  <a:srgbClr val="000000"/>
                </a:solidFill>
              </a:rPr>
              <a:t>Follow-up After ED Visit for Alcohol and Other Drug Dependence (FUA)</a:t>
            </a:r>
          </a:p>
          <a:p>
            <a:pPr marL="411480" lvl="2" indent="-126206" fontAlgn="t">
              <a:buFont typeface="Arial" panose="020B0604020202020204" pitchFamily="34" charset="0"/>
              <a:buChar char="•"/>
              <a:defRPr/>
            </a:pPr>
            <a:r>
              <a:rPr lang="en-US" sz="1200" dirty="0">
                <a:solidFill>
                  <a:srgbClr val="000000"/>
                </a:solidFill>
              </a:rPr>
              <a:t>Follow-up After High-Intensity Care for SUD (FUI)</a:t>
            </a:r>
          </a:p>
          <a:p>
            <a:pPr marL="411480" lvl="2" indent="-126206" fontAlgn="t">
              <a:buFont typeface="Arial" panose="020B0604020202020204" pitchFamily="34" charset="0"/>
              <a:buChar char="•"/>
              <a:defRPr/>
            </a:pPr>
            <a:r>
              <a:rPr lang="en-US" sz="1200" dirty="0">
                <a:solidFill>
                  <a:srgbClr val="000000"/>
                </a:solidFill>
              </a:rPr>
              <a:t>Risk of Continued Opioid Use (COU)</a:t>
            </a:r>
          </a:p>
          <a:p>
            <a:pPr marL="411480" lvl="2" indent="-126206" fontAlgn="t">
              <a:buFont typeface="Arial" panose="020B0604020202020204" pitchFamily="34" charset="0"/>
              <a:buChar char="•"/>
              <a:defRPr/>
            </a:pPr>
            <a:r>
              <a:rPr lang="en-US" sz="1200" dirty="0">
                <a:solidFill>
                  <a:srgbClr val="000000"/>
                </a:solidFill>
              </a:rPr>
              <a:t>Use of Opioids From Multiple Providers (UOP)</a:t>
            </a:r>
          </a:p>
          <a:p>
            <a:pPr marL="411480" lvl="2" indent="-126206" fontAlgn="t">
              <a:buFont typeface="Arial" panose="020B0604020202020204" pitchFamily="34" charset="0"/>
              <a:buChar char="•"/>
              <a:defRPr/>
            </a:pPr>
            <a:r>
              <a:rPr lang="en-US" sz="1200" dirty="0">
                <a:solidFill>
                  <a:srgbClr val="000000"/>
                </a:solidFill>
              </a:rPr>
              <a:t>Use of Opioids at High Dosage (HDO)</a:t>
            </a:r>
          </a:p>
          <a:p>
            <a:pPr marL="411480" lvl="2" indent="-126206" fontAlgn="t">
              <a:buFont typeface="Arial" panose="020B0604020202020204" pitchFamily="34" charset="0"/>
              <a:buChar char="•"/>
              <a:defRPr/>
            </a:pPr>
            <a:r>
              <a:rPr lang="en-US" sz="1200" dirty="0">
                <a:solidFill>
                  <a:srgbClr val="000000"/>
                </a:solidFill>
              </a:rPr>
              <a:t>Pharmacotherapy for Opioid Use Disorder (POD)</a:t>
            </a:r>
          </a:p>
        </p:txBody>
      </p:sp>
      <p:sp>
        <p:nvSpPr>
          <p:cNvPr id="31" name="Rectangle 30"/>
          <p:cNvSpPr/>
          <p:nvPr/>
        </p:nvSpPr>
        <p:spPr>
          <a:xfrm>
            <a:off x="4899274" y="3001703"/>
            <a:ext cx="2492126" cy="830997"/>
          </a:xfrm>
          <a:prstGeom prst="rect">
            <a:avLst/>
          </a:prstGeom>
        </p:spPr>
        <p:txBody>
          <a:bodyPr wrap="square">
            <a:spAutoFit/>
          </a:bodyPr>
          <a:lstStyle/>
          <a:p>
            <a:pPr marL="126206" indent="-126206" fontAlgn="t">
              <a:buFont typeface="Arial" panose="020B0604020202020204" pitchFamily="34" charset="0"/>
              <a:buChar char="•"/>
              <a:defRPr/>
            </a:pPr>
            <a:r>
              <a:rPr lang="en-US" sz="1200" dirty="0">
                <a:solidFill>
                  <a:srgbClr val="000000"/>
                </a:solidFill>
              </a:rPr>
              <a:t>Decrease inpatient admissions</a:t>
            </a:r>
          </a:p>
          <a:p>
            <a:pPr marL="126206" indent="-126206" fontAlgn="t">
              <a:buFont typeface="Arial" panose="020B0604020202020204" pitchFamily="34" charset="0"/>
              <a:buChar char="•"/>
              <a:defRPr/>
            </a:pPr>
            <a:r>
              <a:rPr lang="en-US" sz="1200" dirty="0">
                <a:solidFill>
                  <a:srgbClr val="000000"/>
                </a:solidFill>
              </a:rPr>
              <a:t>Decrease avoidable ED visits</a:t>
            </a:r>
          </a:p>
          <a:p>
            <a:pPr marL="126206" indent="-126206" fontAlgn="t">
              <a:buFont typeface="Arial" panose="020B0604020202020204" pitchFamily="34" charset="0"/>
              <a:buChar char="•"/>
              <a:defRPr/>
            </a:pPr>
            <a:r>
              <a:rPr lang="en-US" sz="1200" dirty="0">
                <a:solidFill>
                  <a:srgbClr val="000000"/>
                </a:solidFill>
              </a:rPr>
              <a:t>Decrease total medical and BH costs</a:t>
            </a:r>
          </a:p>
        </p:txBody>
      </p:sp>
      <p:sp>
        <p:nvSpPr>
          <p:cNvPr id="37" name="TextBox 36"/>
          <p:cNvSpPr txBox="1"/>
          <p:nvPr/>
        </p:nvSpPr>
        <p:spPr>
          <a:xfrm>
            <a:off x="1835778" y="3054741"/>
            <a:ext cx="2468880" cy="1050288"/>
          </a:xfrm>
          <a:prstGeom prst="rect">
            <a:avLst/>
          </a:prstGeom>
          <a:noFill/>
        </p:spPr>
        <p:txBody>
          <a:bodyPr wrap="square" lIns="0" tIns="0" rIns="0" bIns="0" rtlCol="0">
            <a:spAutoFit/>
          </a:bodyPr>
          <a:lstStyle/>
          <a:p>
            <a:pPr marL="126206" indent="-126206" fontAlgn="t">
              <a:buFont typeface="Arial" panose="020B0604020202020204" pitchFamily="34" charset="0"/>
              <a:buChar char="•"/>
              <a:defRPr/>
            </a:pPr>
            <a:r>
              <a:rPr lang="en-US" sz="1200" dirty="0">
                <a:solidFill>
                  <a:srgbClr val="000000"/>
                </a:solidFill>
              </a:rPr>
              <a:t>Predictive analytic model provides early identification of members at risk for OUD</a:t>
            </a:r>
          </a:p>
          <a:p>
            <a:pPr marL="126206" indent="-126206" fontAlgn="t">
              <a:buFont typeface="Arial" panose="020B0604020202020204" pitchFamily="34" charset="0"/>
              <a:buChar char="•"/>
              <a:defRPr/>
            </a:pPr>
            <a:r>
              <a:rPr lang="en-US" sz="1200" dirty="0">
                <a:solidFill>
                  <a:srgbClr val="000000"/>
                </a:solidFill>
              </a:rPr>
              <a:t>Behavioral and physical health analysis</a:t>
            </a:r>
          </a:p>
          <a:p>
            <a:pPr marL="126206" indent="-126206" defTabSz="685800" fontAlgn="t">
              <a:buFont typeface="Arial" panose="020B0604020202020204" pitchFamily="34" charset="0"/>
              <a:buChar char="•"/>
              <a:defRPr/>
            </a:pPr>
            <a:endParaRPr lang="en-US" sz="825" dirty="0">
              <a:solidFill>
                <a:srgbClr val="000000"/>
              </a:solidFill>
              <a:latin typeface="Calibri"/>
            </a:endParaRPr>
          </a:p>
        </p:txBody>
      </p:sp>
      <p:sp>
        <p:nvSpPr>
          <p:cNvPr id="36" name="Rectangle 35"/>
          <p:cNvSpPr/>
          <p:nvPr/>
        </p:nvSpPr>
        <p:spPr>
          <a:xfrm>
            <a:off x="4899274" y="2716437"/>
            <a:ext cx="2187326" cy="2852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400" b="1" kern="0" dirty="0">
                <a:solidFill>
                  <a:prstClr val="white"/>
                </a:solidFill>
                <a:latin typeface="Calibri" panose="020F0502020204030204"/>
                <a:cs typeface="Arial" panose="020B0604020202020204" pitchFamily="34" charset="0"/>
              </a:rPr>
              <a:t>Business Impact</a:t>
            </a:r>
          </a:p>
        </p:txBody>
      </p:sp>
      <p:sp>
        <p:nvSpPr>
          <p:cNvPr id="29" name="Rectangle 28"/>
          <p:cNvSpPr/>
          <p:nvPr/>
        </p:nvSpPr>
        <p:spPr>
          <a:xfrm>
            <a:off x="3070218" y="3987940"/>
            <a:ext cx="2873382" cy="29178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lnSpc>
                <a:spcPts val="1200"/>
              </a:lnSpc>
              <a:defRPr/>
            </a:pPr>
            <a:r>
              <a:rPr lang="en-US" sz="1400" b="1" kern="0" dirty="0">
                <a:solidFill>
                  <a:prstClr val="white"/>
                </a:solidFill>
                <a:latin typeface="Calibri" panose="020F0502020204030204"/>
                <a:cs typeface="Arial" panose="020B0604020202020204" pitchFamily="34" charset="0"/>
              </a:rPr>
              <a:t>Quality Outcomes</a:t>
            </a:r>
          </a:p>
        </p:txBody>
      </p:sp>
      <p:sp>
        <p:nvSpPr>
          <p:cNvPr id="32" name="Rectangle 31"/>
          <p:cNvSpPr/>
          <p:nvPr/>
        </p:nvSpPr>
        <p:spPr>
          <a:xfrm>
            <a:off x="1828800" y="2709376"/>
            <a:ext cx="2209799" cy="277576"/>
          </a:xfrm>
          <a:prstGeom prst="rect">
            <a:avLst/>
          </a:prstGeom>
          <a:solidFill>
            <a:srgbClr val="CA17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400" b="1" kern="0" dirty="0">
                <a:solidFill>
                  <a:prstClr val="white"/>
                </a:solidFill>
                <a:latin typeface="Calibri" panose="020F0502020204030204"/>
                <a:cs typeface="Arial" panose="020B0604020202020204" pitchFamily="34" charset="0"/>
              </a:rPr>
              <a:t>Interventions</a:t>
            </a:r>
          </a:p>
        </p:txBody>
      </p:sp>
      <p:sp>
        <p:nvSpPr>
          <p:cNvPr id="3" name="Date Placeholder 2"/>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5" name="Slide Number Placeholder 4"/>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27</a:t>
            </a:fld>
            <a:endParaRPr lang="en-US" dirty="0"/>
          </a:p>
        </p:txBody>
      </p:sp>
    </p:spTree>
    <p:extLst>
      <p:ext uri="{BB962C8B-B14F-4D97-AF65-F5344CB8AC3E}">
        <p14:creationId xmlns:p14="http://schemas.microsoft.com/office/powerpoint/2010/main" val="1810596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4" name="Title 3"/>
          <p:cNvSpPr>
            <a:spLocks noGrp="1"/>
          </p:cNvSpPr>
          <p:nvPr>
            <p:ph type="title"/>
          </p:nvPr>
        </p:nvSpPr>
        <p:spPr>
          <a:xfrm>
            <a:off x="498566" y="1752600"/>
            <a:ext cx="8001000" cy="685800"/>
          </a:xfrm>
        </p:spPr>
        <p:txBody>
          <a:bodyPr/>
          <a:lstStyle/>
          <a:p>
            <a:pPr algn="l"/>
            <a:r>
              <a:rPr lang="en-US" sz="2000" b="1" dirty="0" smtClean="0"/>
              <a:t>Requirement: </a:t>
            </a:r>
            <a:r>
              <a:rPr lang="en-US" sz="2000" dirty="0" smtClean="0"/>
              <a:t>The issuer must submit an annual quality assessment and performance improvement strategic plan that includes:</a:t>
            </a:r>
            <a:br>
              <a:rPr lang="en-US" sz="2000" dirty="0" smtClean="0"/>
            </a:br>
            <a:r>
              <a:rPr lang="en-US" sz="2000" dirty="0" smtClean="0"/>
              <a:t>       Activities to improve the health outcomes of individuals:</a:t>
            </a:r>
            <a:br>
              <a:rPr lang="en-US" sz="2000" dirty="0" smtClean="0"/>
            </a:br>
            <a:r>
              <a:rPr lang="en-US" sz="2000" dirty="0" smtClean="0"/>
              <a:t>            With chronic diseases</a:t>
            </a:r>
            <a:endParaRPr lang="en-US" sz="2000" dirty="0"/>
          </a:p>
        </p:txBody>
      </p:sp>
      <p:sp>
        <p:nvSpPr>
          <p:cNvPr id="3" name="TextBox 2"/>
          <p:cNvSpPr txBox="1"/>
          <p:nvPr/>
        </p:nvSpPr>
        <p:spPr>
          <a:xfrm>
            <a:off x="574766" y="3810000"/>
            <a:ext cx="7924800" cy="1938992"/>
          </a:xfrm>
          <a:prstGeom prst="rect">
            <a:avLst/>
          </a:prstGeom>
          <a:noFill/>
        </p:spPr>
        <p:txBody>
          <a:bodyPr wrap="square" rtlCol="0">
            <a:spAutoFit/>
          </a:bodyPr>
          <a:lstStyle/>
          <a:p>
            <a:r>
              <a:rPr lang="en-US" sz="2000" b="1" dirty="0" smtClean="0">
                <a:solidFill>
                  <a:schemeClr val="accent4"/>
                </a:solidFill>
              </a:rPr>
              <a:t>Possible Solution: </a:t>
            </a:r>
            <a:r>
              <a:rPr lang="en-US" sz="2000" dirty="0" smtClean="0">
                <a:solidFill>
                  <a:schemeClr val="accent4"/>
                </a:solidFill>
              </a:rPr>
              <a:t>Arkansas Health &amp; Wellness will work to improve the health outcomes of ARHOME members with chronic diseases through:</a:t>
            </a:r>
          </a:p>
          <a:p>
            <a:endParaRPr lang="en-US" sz="2000" dirty="0" smtClean="0">
              <a:solidFill>
                <a:schemeClr val="accent4"/>
              </a:solidFill>
            </a:endParaRPr>
          </a:p>
          <a:p>
            <a:pPr marL="742950" lvl="1" indent="-285750">
              <a:buFont typeface="Arial" panose="020B0604020202020204" pitchFamily="34" charset="0"/>
              <a:buChar char="•"/>
            </a:pPr>
            <a:r>
              <a:rPr lang="en-US" sz="2000" dirty="0" smtClean="0">
                <a:solidFill>
                  <a:schemeClr val="accent4"/>
                </a:solidFill>
              </a:rPr>
              <a:t>Case Management Program</a:t>
            </a:r>
          </a:p>
          <a:p>
            <a:pPr marL="742950" lvl="1" indent="-285750">
              <a:buFont typeface="Arial" panose="020B0604020202020204" pitchFamily="34" charset="0"/>
              <a:buChar char="•"/>
            </a:pPr>
            <a:r>
              <a:rPr lang="en-US" sz="2000" dirty="0" smtClean="0">
                <a:solidFill>
                  <a:schemeClr val="accent4"/>
                </a:solidFill>
              </a:rPr>
              <a:t>Social Work Program</a:t>
            </a:r>
          </a:p>
        </p:txBody>
      </p:sp>
      <p:sp>
        <p:nvSpPr>
          <p:cNvPr id="5" name="TextBox 4"/>
          <p:cNvSpPr txBox="1"/>
          <p:nvPr/>
        </p:nvSpPr>
        <p:spPr>
          <a:xfrm>
            <a:off x="609600" y="381000"/>
            <a:ext cx="5943600" cy="584775"/>
          </a:xfrm>
          <a:prstGeom prst="rect">
            <a:avLst/>
          </a:prstGeom>
          <a:noFill/>
        </p:spPr>
        <p:txBody>
          <a:bodyPr wrap="square" rtlCol="0">
            <a:spAutoFit/>
          </a:bodyPr>
          <a:lstStyle/>
          <a:p>
            <a:r>
              <a:rPr lang="en-US" sz="3200" i="1" dirty="0" smtClean="0"/>
              <a:t>ARHOME Strategic Plan 2022</a:t>
            </a:r>
            <a:endParaRPr lang="en-US" sz="3200" i="1" dirty="0"/>
          </a:p>
        </p:txBody>
      </p:sp>
      <p:sp>
        <p:nvSpPr>
          <p:cNvPr id="6" name="Slide Number Placeholder 5"/>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28</a:t>
            </a:fld>
            <a:endParaRPr lang="en-US" spc="-66" dirty="0"/>
          </a:p>
        </p:txBody>
      </p:sp>
    </p:spTree>
    <p:extLst>
      <p:ext uri="{BB962C8B-B14F-4D97-AF65-F5344CB8AC3E}">
        <p14:creationId xmlns:p14="http://schemas.microsoft.com/office/powerpoint/2010/main" val="862230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8" y="1219200"/>
            <a:ext cx="8458200" cy="4800600"/>
          </a:xfrm>
        </p:spPr>
        <p:txBody>
          <a:bodyPr/>
          <a:lstStyle/>
          <a:p>
            <a:pPr marL="457200" lvl="1" indent="0">
              <a:buNone/>
            </a:pPr>
            <a:r>
              <a:rPr lang="en-US" sz="2000" dirty="0" smtClean="0"/>
              <a:t>Complex Case Management</a:t>
            </a:r>
          </a:p>
          <a:p>
            <a:pPr lvl="2"/>
            <a:r>
              <a:rPr lang="en-US" sz="1600" dirty="0" smtClean="0"/>
              <a:t>Targeted intervention for ARHOME members with multifaceted health needs</a:t>
            </a:r>
          </a:p>
          <a:p>
            <a:pPr marL="914400" lvl="2" indent="0">
              <a:buNone/>
            </a:pPr>
            <a:endParaRPr lang="en-US" sz="1600" dirty="0" smtClean="0"/>
          </a:p>
          <a:p>
            <a:pPr marL="457200" lvl="1" indent="0">
              <a:buNone/>
            </a:pPr>
            <a:r>
              <a:rPr lang="en-US" sz="2000" dirty="0" smtClean="0"/>
              <a:t>Behavioral Health Case Management</a:t>
            </a:r>
          </a:p>
          <a:p>
            <a:pPr lvl="2"/>
            <a:r>
              <a:rPr lang="en-US" sz="1600" dirty="0" smtClean="0"/>
              <a:t>Intervention for ARHOME members with complex behavioral health diagnoses </a:t>
            </a:r>
          </a:p>
          <a:p>
            <a:pPr lvl="2"/>
            <a:endParaRPr lang="en-US" sz="1600" dirty="0" smtClean="0"/>
          </a:p>
          <a:p>
            <a:pPr marL="457200" lvl="1" indent="0">
              <a:buNone/>
            </a:pPr>
            <a:r>
              <a:rPr lang="en-US" sz="2000" dirty="0" smtClean="0"/>
              <a:t>Maternity</a:t>
            </a:r>
          </a:p>
          <a:p>
            <a:pPr lvl="2"/>
            <a:r>
              <a:rPr lang="en-US" sz="1600" dirty="0" smtClean="0"/>
              <a:t>Support and education for high risk maternity ARHOME members</a:t>
            </a:r>
          </a:p>
          <a:p>
            <a:pPr lvl="2"/>
            <a:endParaRPr lang="en-US" sz="1600" dirty="0" smtClean="0"/>
          </a:p>
          <a:p>
            <a:pPr marL="457200" lvl="1" indent="0">
              <a:buNone/>
            </a:pPr>
            <a:r>
              <a:rPr lang="en-US" sz="2000" dirty="0" smtClean="0"/>
              <a:t>Disease Management</a:t>
            </a:r>
          </a:p>
          <a:p>
            <a:pPr lvl="2"/>
            <a:r>
              <a:rPr lang="en-US" sz="1600" dirty="0" smtClean="0"/>
              <a:t>Engages ARHOME members with condition-specific programs</a:t>
            </a:r>
          </a:p>
          <a:p>
            <a:pPr lvl="2"/>
            <a:endParaRPr lang="en-US" sz="1600" dirty="0" smtClean="0"/>
          </a:p>
          <a:p>
            <a:pPr marL="457200" lvl="1" indent="0">
              <a:buNone/>
            </a:pPr>
            <a:r>
              <a:rPr lang="en-US" sz="2000" dirty="0" smtClean="0"/>
              <a:t>Digital Case Management</a:t>
            </a:r>
          </a:p>
          <a:p>
            <a:pPr lvl="2"/>
            <a:r>
              <a:rPr lang="en-US" sz="1600" dirty="0" smtClean="0"/>
              <a:t>Enhancement to the traditional care management model to increase engagement and impact through digital outreach with ARHOME members</a:t>
            </a:r>
          </a:p>
        </p:txBody>
      </p:sp>
      <p:sp>
        <p:nvSpPr>
          <p:cNvPr id="7" name="Title 6"/>
          <p:cNvSpPr>
            <a:spLocks noGrp="1"/>
          </p:cNvSpPr>
          <p:nvPr>
            <p:ph type="title"/>
          </p:nvPr>
        </p:nvSpPr>
        <p:spPr/>
        <p:txBody>
          <a:bodyPr/>
          <a:lstStyle/>
          <a:p>
            <a:r>
              <a:rPr lang="en-US" dirty="0" smtClean="0"/>
              <a:t>ARHOME Case Management</a:t>
            </a:r>
            <a:endParaRPr lang="en-US" dirty="0"/>
          </a:p>
        </p:txBody>
      </p:sp>
      <p:sp>
        <p:nvSpPr>
          <p:cNvPr id="6" name="Date Placeholder 1"/>
          <p:cNvSpPr>
            <a:spLocks noGrp="1"/>
          </p:cNvSpPr>
          <p:nvPr>
            <p:ph type="dt" sz="half" idx="2"/>
          </p:nvPr>
        </p:nvSpPr>
        <p:spPr>
          <a:xfrm>
            <a:off x="447674" y="6650666"/>
            <a:ext cx="3252487" cy="182242"/>
          </a:xfrm>
        </p:spPr>
        <p:txBody>
          <a:bodyPr/>
          <a:lstStyle/>
          <a:p>
            <a:pPr fontAlgn="base">
              <a:spcBef>
                <a:spcPct val="0"/>
              </a:spcBef>
              <a:spcAft>
                <a:spcPct val="0"/>
              </a:spcAft>
              <a:defRPr/>
            </a:pPr>
            <a:r>
              <a:rPr lang="en-US" smtClean="0"/>
              <a:t>Confidential and Proprietary</a:t>
            </a:r>
            <a:endParaRPr lang="en-US" dirty="0"/>
          </a:p>
        </p:txBody>
      </p:sp>
      <p:sp>
        <p:nvSpPr>
          <p:cNvPr id="4" name="Slide Number Placeholder 3"/>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29</a:t>
            </a:fld>
            <a:endParaRPr lang="en-US" dirty="0"/>
          </a:p>
        </p:txBody>
      </p:sp>
    </p:spTree>
    <p:extLst>
      <p:ext uri="{BB962C8B-B14F-4D97-AF65-F5344CB8AC3E}">
        <p14:creationId xmlns:p14="http://schemas.microsoft.com/office/powerpoint/2010/main" val="923546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4" name="Title 3"/>
          <p:cNvSpPr>
            <a:spLocks noGrp="1"/>
          </p:cNvSpPr>
          <p:nvPr>
            <p:ph type="title"/>
          </p:nvPr>
        </p:nvSpPr>
        <p:spPr>
          <a:xfrm>
            <a:off x="609600" y="1295400"/>
            <a:ext cx="7886700" cy="685800"/>
          </a:xfrm>
        </p:spPr>
        <p:txBody>
          <a:bodyPr/>
          <a:lstStyle/>
          <a:p>
            <a:pPr algn="l"/>
            <a:r>
              <a:rPr lang="en-US" sz="2000" b="1" dirty="0" smtClean="0"/>
              <a:t>Requirement: </a:t>
            </a:r>
            <a:r>
              <a:rPr lang="en-US" sz="2000" dirty="0" smtClean="0"/>
              <a:t>The issuer must submit an annual quality assessment and performance improvement strategic plan that includes:</a:t>
            </a:r>
            <a:br>
              <a:rPr lang="en-US" sz="2000" dirty="0" smtClean="0"/>
            </a:br>
            <a:r>
              <a:rPr lang="en-US" sz="2000" dirty="0" smtClean="0"/>
              <a:t>    </a:t>
            </a:r>
            <a:r>
              <a:rPr lang="en-US" sz="2000" dirty="0"/>
              <a:t> </a:t>
            </a:r>
            <a:r>
              <a:rPr lang="en-US" sz="2000" dirty="0" smtClean="0"/>
              <a:t>  Activities, including the use of incentives to the QHP’s </a:t>
            </a:r>
            <a:br>
              <a:rPr lang="en-US" sz="2000" dirty="0" smtClean="0"/>
            </a:br>
            <a:r>
              <a:rPr lang="en-US" sz="2000" dirty="0"/>
              <a:t> </a:t>
            </a:r>
            <a:r>
              <a:rPr lang="en-US" sz="2000" dirty="0" smtClean="0"/>
              <a:t>      members or providers to support the DHS Health Improvement </a:t>
            </a:r>
            <a:br>
              <a:rPr lang="en-US" sz="2000" dirty="0" smtClean="0"/>
            </a:br>
            <a:r>
              <a:rPr lang="en-US" sz="2000" dirty="0"/>
              <a:t> </a:t>
            </a:r>
            <a:r>
              <a:rPr lang="en-US" sz="2000" dirty="0" smtClean="0"/>
              <a:t>      Initiative</a:t>
            </a:r>
            <a:endParaRPr lang="en-US" sz="2000" dirty="0"/>
          </a:p>
        </p:txBody>
      </p:sp>
      <p:sp>
        <p:nvSpPr>
          <p:cNvPr id="6" name="TextBox 5"/>
          <p:cNvSpPr txBox="1"/>
          <p:nvPr/>
        </p:nvSpPr>
        <p:spPr>
          <a:xfrm>
            <a:off x="609600" y="3581400"/>
            <a:ext cx="7488767" cy="2523768"/>
          </a:xfrm>
          <a:prstGeom prst="rect">
            <a:avLst/>
          </a:prstGeom>
          <a:noFill/>
        </p:spPr>
        <p:txBody>
          <a:bodyPr wrap="square" rtlCol="0">
            <a:spAutoFit/>
          </a:bodyPr>
          <a:lstStyle/>
          <a:p>
            <a:r>
              <a:rPr lang="en-US" sz="2000" b="1" dirty="0" smtClean="0">
                <a:solidFill>
                  <a:schemeClr val="accent4"/>
                </a:solidFill>
              </a:rPr>
              <a:t>Proposed Solution: </a:t>
            </a:r>
            <a:r>
              <a:rPr lang="en-US" sz="2000" dirty="0" smtClean="0">
                <a:solidFill>
                  <a:schemeClr val="accent4"/>
                </a:solidFill>
              </a:rPr>
              <a:t>Arkansas Health &amp; Wellness plans to tailor existing programs to meet the DHS Health Improvement Initiative as follows:  </a:t>
            </a:r>
          </a:p>
          <a:p>
            <a:pPr marL="742950" lvl="1" indent="-285750">
              <a:buFont typeface="Arial" panose="020B0604020202020204" pitchFamily="34" charset="0"/>
              <a:buChar char="•"/>
            </a:pPr>
            <a:r>
              <a:rPr lang="en-US" sz="2000" dirty="0" smtClean="0">
                <a:solidFill>
                  <a:schemeClr val="accent4"/>
                </a:solidFill>
              </a:rPr>
              <a:t>My Health Pays Member Rewards Program</a:t>
            </a:r>
          </a:p>
          <a:p>
            <a:pPr marL="742950" lvl="1" indent="-285750">
              <a:buFont typeface="Arial" panose="020B0604020202020204" pitchFamily="34" charset="0"/>
              <a:buChar char="•"/>
            </a:pPr>
            <a:r>
              <a:rPr lang="en-US" sz="2000" dirty="0" smtClean="0">
                <a:solidFill>
                  <a:schemeClr val="accent4"/>
                </a:solidFill>
              </a:rPr>
              <a:t>Continuity of Care (CoC) Provider Inventive Program</a:t>
            </a:r>
          </a:p>
          <a:p>
            <a:pPr marL="742950" lvl="1" indent="-285750">
              <a:buFont typeface="Arial" panose="020B0604020202020204" pitchFamily="34" charset="0"/>
              <a:buChar char="•"/>
            </a:pPr>
            <a:r>
              <a:rPr lang="en-US" sz="2000" dirty="0">
                <a:solidFill>
                  <a:schemeClr val="accent4"/>
                </a:solidFill>
              </a:rPr>
              <a:t>I</a:t>
            </a:r>
            <a:r>
              <a:rPr lang="en-US" sz="2000" dirty="0" smtClean="0">
                <a:solidFill>
                  <a:schemeClr val="accent4"/>
                </a:solidFill>
              </a:rPr>
              <a:t>n Office Assessments (IOA) </a:t>
            </a:r>
            <a:r>
              <a:rPr lang="en-US" sz="2000" dirty="0">
                <a:solidFill>
                  <a:schemeClr val="accent4"/>
                </a:solidFill>
              </a:rPr>
              <a:t>Provider Inventive Program</a:t>
            </a:r>
            <a:endParaRPr lang="en-US" sz="2000" dirty="0" smtClean="0">
              <a:solidFill>
                <a:schemeClr val="accent4"/>
              </a:solidFill>
            </a:endParaRPr>
          </a:p>
          <a:p>
            <a:pPr marL="742950" lvl="1" indent="-285750">
              <a:buFont typeface="Arial" panose="020B0604020202020204" pitchFamily="34" charset="0"/>
              <a:buChar char="•"/>
            </a:pPr>
            <a:r>
              <a:rPr lang="en-US" sz="2000" dirty="0" smtClean="0">
                <a:solidFill>
                  <a:schemeClr val="accent4"/>
                </a:solidFill>
              </a:rPr>
              <a:t>Behavioral Health Value-Based Provider Collaboration</a:t>
            </a:r>
          </a:p>
          <a:p>
            <a:pPr marL="742950" lvl="1" indent="-285750">
              <a:buFont typeface="Arial" panose="020B0604020202020204" pitchFamily="34" charset="0"/>
              <a:buChar char="•"/>
            </a:pPr>
            <a:endParaRPr lang="en-US" dirty="0">
              <a:solidFill>
                <a:schemeClr val="accent4"/>
              </a:solidFill>
            </a:endParaRPr>
          </a:p>
        </p:txBody>
      </p:sp>
      <p:sp>
        <p:nvSpPr>
          <p:cNvPr id="3" name="TextBox 2"/>
          <p:cNvSpPr txBox="1"/>
          <p:nvPr/>
        </p:nvSpPr>
        <p:spPr>
          <a:xfrm>
            <a:off x="609600" y="381000"/>
            <a:ext cx="5943600" cy="584775"/>
          </a:xfrm>
          <a:prstGeom prst="rect">
            <a:avLst/>
          </a:prstGeom>
          <a:noFill/>
        </p:spPr>
        <p:txBody>
          <a:bodyPr wrap="square" rtlCol="0">
            <a:spAutoFit/>
          </a:bodyPr>
          <a:lstStyle/>
          <a:p>
            <a:r>
              <a:rPr lang="en-US" sz="3200" i="1" dirty="0" smtClean="0"/>
              <a:t>ARHOME Strategic Plan 2022</a:t>
            </a:r>
            <a:endParaRPr lang="en-US" sz="3200" i="1" dirty="0"/>
          </a:p>
        </p:txBody>
      </p:sp>
      <p:sp>
        <p:nvSpPr>
          <p:cNvPr id="5" name="Slide Number Placeholder 4"/>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3</a:t>
            </a:fld>
            <a:endParaRPr lang="en-US" spc="-66" dirty="0"/>
          </a:p>
        </p:txBody>
      </p:sp>
    </p:spTree>
    <p:extLst>
      <p:ext uri="{BB962C8B-B14F-4D97-AF65-F5344CB8AC3E}">
        <p14:creationId xmlns:p14="http://schemas.microsoft.com/office/powerpoint/2010/main" val="1455267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Pilot Programs</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Social Work Program</a:t>
            </a:r>
          </a:p>
          <a:p>
            <a:pPr lvl="1"/>
            <a:r>
              <a:rPr lang="en-US" dirty="0" smtClean="0"/>
              <a:t>Pilot program for Ambetter</a:t>
            </a:r>
          </a:p>
          <a:p>
            <a:pPr lvl="1"/>
            <a:r>
              <a:rPr lang="en-US" dirty="0" smtClean="0"/>
              <a:t>1:25,000 members ~ 5-6 Social Workers</a:t>
            </a:r>
          </a:p>
          <a:p>
            <a:pPr lvl="1"/>
            <a:r>
              <a:rPr lang="en-US" dirty="0" smtClean="0"/>
              <a:t>Population focus: SUD, formerly incarcerated, homeless etc.</a:t>
            </a:r>
          </a:p>
          <a:p>
            <a:pPr lvl="1"/>
            <a:r>
              <a:rPr lang="en-US" dirty="0" smtClean="0"/>
              <a:t>Management of social determinants of health</a:t>
            </a:r>
          </a:p>
          <a:p>
            <a:pPr lvl="1"/>
            <a:r>
              <a:rPr lang="en-US" dirty="0" smtClean="0"/>
              <a:t>Consider expanding to the community in 2022</a:t>
            </a:r>
          </a:p>
        </p:txBody>
      </p:sp>
      <p:sp>
        <p:nvSpPr>
          <p:cNvPr id="4" name="Date Placeholder 3"/>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6" name="Slide Number Placeholder 5"/>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30</a:t>
            </a:fld>
            <a:endParaRPr lang="en-US" dirty="0"/>
          </a:p>
        </p:txBody>
      </p:sp>
    </p:spTree>
    <p:extLst>
      <p:ext uri="{BB962C8B-B14F-4D97-AF65-F5344CB8AC3E}">
        <p14:creationId xmlns:p14="http://schemas.microsoft.com/office/powerpoint/2010/main" val="1063534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4" name="Title 3"/>
          <p:cNvSpPr>
            <a:spLocks noGrp="1"/>
          </p:cNvSpPr>
          <p:nvPr>
            <p:ph type="title"/>
          </p:nvPr>
        </p:nvSpPr>
        <p:spPr>
          <a:xfrm>
            <a:off x="447674" y="1447800"/>
            <a:ext cx="7886700" cy="685800"/>
          </a:xfrm>
        </p:spPr>
        <p:txBody>
          <a:bodyPr/>
          <a:lstStyle/>
          <a:p>
            <a:pPr algn="l"/>
            <a:r>
              <a:rPr lang="en-US" sz="2000" b="1" dirty="0" smtClean="0"/>
              <a:t>Requirement: </a:t>
            </a:r>
            <a:r>
              <a:rPr lang="en-US" sz="2000" dirty="0" smtClean="0"/>
              <a:t>The issuer must submit an annual quality assessment and performance improvement strategic plan that includes:</a:t>
            </a:r>
            <a:br>
              <a:rPr lang="en-US" sz="2000" dirty="0" smtClean="0"/>
            </a:br>
            <a:r>
              <a:rPr lang="en-US" sz="2000" dirty="0" smtClean="0"/>
              <a:t>    </a:t>
            </a:r>
            <a:r>
              <a:rPr lang="en-US" sz="2000" dirty="0"/>
              <a:t> </a:t>
            </a:r>
            <a:r>
              <a:rPr lang="en-US" sz="2000" dirty="0" smtClean="0"/>
              <a:t>  The strategic plan must include initiatives for improving health </a:t>
            </a:r>
            <a:br>
              <a:rPr lang="en-US" sz="2000" dirty="0" smtClean="0"/>
            </a:br>
            <a:r>
              <a:rPr lang="en-US" sz="2000" dirty="0"/>
              <a:t> </a:t>
            </a:r>
            <a:r>
              <a:rPr lang="en-US" sz="2000" dirty="0" smtClean="0"/>
              <a:t>       outcomes in rural areas</a:t>
            </a:r>
            <a:endParaRPr lang="en-US" sz="2000" dirty="0"/>
          </a:p>
        </p:txBody>
      </p:sp>
      <p:sp>
        <p:nvSpPr>
          <p:cNvPr id="3" name="TextBox 2"/>
          <p:cNvSpPr txBox="1"/>
          <p:nvPr/>
        </p:nvSpPr>
        <p:spPr>
          <a:xfrm>
            <a:off x="533400" y="3141371"/>
            <a:ext cx="7886700" cy="3447098"/>
          </a:xfrm>
          <a:prstGeom prst="rect">
            <a:avLst/>
          </a:prstGeom>
          <a:noFill/>
        </p:spPr>
        <p:txBody>
          <a:bodyPr wrap="square" rtlCol="0">
            <a:spAutoFit/>
          </a:bodyPr>
          <a:lstStyle/>
          <a:p>
            <a:r>
              <a:rPr lang="en-US" sz="2000" b="1" dirty="0" smtClean="0">
                <a:solidFill>
                  <a:schemeClr val="accent4"/>
                </a:solidFill>
              </a:rPr>
              <a:t>Possible Solution: </a:t>
            </a:r>
            <a:r>
              <a:rPr lang="en-US" sz="2000" dirty="0" smtClean="0">
                <a:solidFill>
                  <a:schemeClr val="accent4"/>
                </a:solidFill>
              </a:rPr>
              <a:t>Arkansas Health &amp; Wellness will work to improve the health outcomes of ARHOME members in rural areas of Arkansas through:</a:t>
            </a:r>
          </a:p>
          <a:p>
            <a:pPr marL="742950" lvl="1" indent="-285750">
              <a:buFont typeface="Arial" panose="020B0604020202020204" pitchFamily="34" charset="0"/>
              <a:buChar char="•"/>
            </a:pPr>
            <a:r>
              <a:rPr lang="en-US" sz="2000" dirty="0" smtClean="0">
                <a:solidFill>
                  <a:schemeClr val="accent4"/>
                </a:solidFill>
              </a:rPr>
              <a:t>Virtual Care Solutions</a:t>
            </a:r>
          </a:p>
          <a:p>
            <a:pPr marL="1200150" lvl="2" indent="-285750">
              <a:buFont typeface="Arial" panose="020B0604020202020204" pitchFamily="34" charset="0"/>
              <a:buChar char="•"/>
            </a:pPr>
            <a:r>
              <a:rPr lang="en-US" sz="2000" dirty="0" smtClean="0">
                <a:solidFill>
                  <a:schemeClr val="accent4"/>
                </a:solidFill>
              </a:rPr>
              <a:t>Telehealth </a:t>
            </a:r>
            <a:r>
              <a:rPr lang="en-US" sz="2000" dirty="0">
                <a:solidFill>
                  <a:schemeClr val="accent4"/>
                </a:solidFill>
              </a:rPr>
              <a:t>S</a:t>
            </a:r>
            <a:r>
              <a:rPr lang="en-US" sz="2000" dirty="0" smtClean="0">
                <a:solidFill>
                  <a:schemeClr val="accent4"/>
                </a:solidFill>
              </a:rPr>
              <a:t>ervices </a:t>
            </a:r>
          </a:p>
          <a:p>
            <a:pPr marL="742950" lvl="1" indent="-285750">
              <a:buFont typeface="Arial" panose="020B0604020202020204" pitchFamily="34" charset="0"/>
              <a:buChar char="•"/>
            </a:pPr>
            <a:r>
              <a:rPr lang="en-US" sz="2000" dirty="0" smtClean="0">
                <a:solidFill>
                  <a:schemeClr val="accent4"/>
                </a:solidFill>
              </a:rPr>
              <a:t>Community </a:t>
            </a:r>
            <a:r>
              <a:rPr lang="en-US" sz="2000" dirty="0" smtClean="0">
                <a:solidFill>
                  <a:schemeClr val="accent4"/>
                </a:solidFill>
              </a:rPr>
              <a:t>Baby Showers</a:t>
            </a:r>
          </a:p>
          <a:p>
            <a:pPr marL="742950" lvl="1" indent="-285750">
              <a:buFont typeface="Arial" panose="020B0604020202020204" pitchFamily="34" charset="0"/>
              <a:buChar char="•"/>
            </a:pPr>
            <a:r>
              <a:rPr lang="en-US" sz="2000" dirty="0" smtClean="0">
                <a:solidFill>
                  <a:schemeClr val="accent4"/>
                </a:solidFill>
              </a:rPr>
              <a:t>Community Health Fairs</a:t>
            </a:r>
          </a:p>
          <a:p>
            <a:pPr marL="742950" lvl="1" indent="-285750">
              <a:buFont typeface="Arial" panose="020B0604020202020204" pitchFamily="34" charset="0"/>
              <a:buChar char="•"/>
            </a:pPr>
            <a:r>
              <a:rPr lang="en-US" sz="2000" dirty="0" smtClean="0">
                <a:solidFill>
                  <a:schemeClr val="accent4"/>
                </a:solidFill>
              </a:rPr>
              <a:t>Health Screenings</a:t>
            </a:r>
          </a:p>
          <a:p>
            <a:pPr marL="742950" lvl="1" indent="-285750">
              <a:buFont typeface="Arial" panose="020B0604020202020204" pitchFamily="34" charset="0"/>
              <a:buChar char="•"/>
            </a:pPr>
            <a:r>
              <a:rPr lang="en-US" sz="2000" dirty="0" smtClean="0">
                <a:solidFill>
                  <a:schemeClr val="accent4"/>
                </a:solidFill>
              </a:rPr>
              <a:t>Education Opportunities</a:t>
            </a:r>
          </a:p>
          <a:p>
            <a:pPr marL="742950" lvl="1" indent="-285750">
              <a:buFont typeface="Arial" panose="020B0604020202020204" pitchFamily="34" charset="0"/>
              <a:buChar char="•"/>
            </a:pPr>
            <a:r>
              <a:rPr lang="en-US" sz="2000" dirty="0" smtClean="0">
                <a:solidFill>
                  <a:schemeClr val="accent4"/>
                </a:solidFill>
              </a:rPr>
              <a:t>Potential Grant Opportunity for LCSW PCP Integration </a:t>
            </a:r>
          </a:p>
          <a:p>
            <a:pPr marL="742950" lvl="1" indent="-285750">
              <a:buFont typeface="Arial" panose="020B0604020202020204" pitchFamily="34" charset="0"/>
              <a:buChar char="•"/>
            </a:pPr>
            <a:endParaRPr lang="en-US" dirty="0"/>
          </a:p>
        </p:txBody>
      </p:sp>
      <p:sp>
        <p:nvSpPr>
          <p:cNvPr id="5" name="TextBox 4"/>
          <p:cNvSpPr txBox="1"/>
          <p:nvPr/>
        </p:nvSpPr>
        <p:spPr>
          <a:xfrm>
            <a:off x="609600" y="381000"/>
            <a:ext cx="5943600" cy="584775"/>
          </a:xfrm>
          <a:prstGeom prst="rect">
            <a:avLst/>
          </a:prstGeom>
          <a:noFill/>
        </p:spPr>
        <p:txBody>
          <a:bodyPr wrap="square" rtlCol="0">
            <a:spAutoFit/>
          </a:bodyPr>
          <a:lstStyle/>
          <a:p>
            <a:r>
              <a:rPr lang="en-US" sz="3200" i="1" dirty="0" smtClean="0"/>
              <a:t>ARHOME Strategic Plan 2022</a:t>
            </a:r>
            <a:endParaRPr lang="en-US" sz="3200" i="1" dirty="0"/>
          </a:p>
        </p:txBody>
      </p:sp>
      <p:sp>
        <p:nvSpPr>
          <p:cNvPr id="6" name="Slide Number Placeholder 5"/>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31</a:t>
            </a:fld>
            <a:endParaRPr lang="en-US" spc="-66" dirty="0"/>
          </a:p>
        </p:txBody>
      </p:sp>
    </p:spTree>
    <p:extLst>
      <p:ext uri="{BB962C8B-B14F-4D97-AF65-F5344CB8AC3E}">
        <p14:creationId xmlns:p14="http://schemas.microsoft.com/office/powerpoint/2010/main" val="538218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3" name="Title 2"/>
          <p:cNvSpPr>
            <a:spLocks noGrp="1"/>
          </p:cNvSpPr>
          <p:nvPr>
            <p:ph type="title"/>
          </p:nvPr>
        </p:nvSpPr>
        <p:spPr>
          <a:xfrm>
            <a:off x="-76200" y="304800"/>
            <a:ext cx="7886700" cy="685800"/>
          </a:xfrm>
        </p:spPr>
        <p:txBody>
          <a:bodyPr/>
          <a:lstStyle/>
          <a:p>
            <a:r>
              <a:rPr lang="en-US" sz="2800" dirty="0" smtClean="0"/>
              <a:t>Racial Disparities in Behavioral Health Care</a:t>
            </a:r>
            <a:endParaRPr lang="en-US" sz="2800" dirty="0"/>
          </a:p>
        </p:txBody>
      </p:sp>
      <p:sp>
        <p:nvSpPr>
          <p:cNvPr id="4" name="Slide Number Placeholder 3"/>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32</a:t>
            </a:fld>
            <a:endParaRPr lang="en-US" spc="-66" dirty="0"/>
          </a:p>
        </p:txBody>
      </p:sp>
      <p:sp>
        <p:nvSpPr>
          <p:cNvPr id="6" name="TextBox 5"/>
          <p:cNvSpPr txBox="1"/>
          <p:nvPr/>
        </p:nvSpPr>
        <p:spPr>
          <a:xfrm>
            <a:off x="838200" y="1112199"/>
            <a:ext cx="7572374" cy="5416868"/>
          </a:xfrm>
          <a:prstGeom prst="rect">
            <a:avLst/>
          </a:prstGeom>
          <a:noFill/>
        </p:spPr>
        <p:txBody>
          <a:bodyPr wrap="square" rtlCol="0">
            <a:spAutoFit/>
          </a:bodyPr>
          <a:lstStyle/>
          <a:p>
            <a:r>
              <a:rPr lang="en-US" dirty="0" smtClean="0"/>
              <a:t>There are well documented barriers that prevent minorities from receiving appropriate behavioral health care, some include:</a:t>
            </a:r>
          </a:p>
          <a:p>
            <a:endParaRPr lang="en-US" dirty="0" smtClean="0"/>
          </a:p>
          <a:p>
            <a:pPr marL="742950" lvl="1" indent="-285750">
              <a:buFont typeface="Arial" panose="020B0604020202020204" pitchFamily="34" charset="0"/>
              <a:buChar char="•"/>
            </a:pPr>
            <a:r>
              <a:rPr lang="en-US" sz="1600" dirty="0" smtClean="0"/>
              <a:t>Lack of availability</a:t>
            </a:r>
          </a:p>
          <a:p>
            <a:pPr marL="742950" lvl="1" indent="-285750">
              <a:buFont typeface="Arial" panose="020B0604020202020204" pitchFamily="34" charset="0"/>
              <a:buChar char="•"/>
            </a:pPr>
            <a:r>
              <a:rPr lang="en-US" sz="1600" dirty="0" smtClean="0"/>
              <a:t>Transportation and child care </a:t>
            </a:r>
          </a:p>
          <a:p>
            <a:pPr marL="742950" lvl="1" indent="-285750">
              <a:buFont typeface="Arial" panose="020B0604020202020204" pitchFamily="34" charset="0"/>
              <a:buChar char="•"/>
            </a:pPr>
            <a:r>
              <a:rPr lang="en-US" sz="1600" dirty="0" smtClean="0"/>
              <a:t>Belief that treatment “doesn’t work”</a:t>
            </a:r>
          </a:p>
          <a:p>
            <a:pPr marL="742950" lvl="1" indent="-285750">
              <a:buFont typeface="Arial" panose="020B0604020202020204" pitchFamily="34" charset="0"/>
              <a:buChar char="•"/>
            </a:pPr>
            <a:r>
              <a:rPr lang="en-US" sz="1600" dirty="0" smtClean="0"/>
              <a:t>Enhanced mental health stigma in minority populations</a:t>
            </a:r>
          </a:p>
          <a:p>
            <a:pPr marL="742950" lvl="1" indent="-285750">
              <a:buFont typeface="Arial" panose="020B0604020202020204" pitchFamily="34" charset="0"/>
              <a:buChar char="•"/>
            </a:pPr>
            <a:r>
              <a:rPr lang="en-US" sz="1600" dirty="0" smtClean="0"/>
              <a:t>A mental health system weighted heavily towards non-minority values and norms</a:t>
            </a:r>
          </a:p>
          <a:p>
            <a:pPr lvl="1"/>
            <a:endParaRPr lang="en-US" sz="1600" dirty="0" smtClean="0"/>
          </a:p>
          <a:p>
            <a:r>
              <a:rPr lang="en-US" b="1" dirty="0" smtClean="0">
                <a:solidFill>
                  <a:schemeClr val="accent4"/>
                </a:solidFill>
              </a:rPr>
              <a:t>Possible Solutions: </a:t>
            </a:r>
            <a:r>
              <a:rPr lang="en-US" dirty="0">
                <a:solidFill>
                  <a:schemeClr val="accent4"/>
                </a:solidFill>
              </a:rPr>
              <a:t>Arkansas Health &amp; </a:t>
            </a:r>
            <a:r>
              <a:rPr lang="en-US" dirty="0" smtClean="0">
                <a:solidFill>
                  <a:schemeClr val="accent4"/>
                </a:solidFill>
              </a:rPr>
              <a:t>Wellness will work to decrease racial disparities in the following ways: </a:t>
            </a:r>
          </a:p>
          <a:p>
            <a:pPr marL="742950" lvl="1" indent="-285750">
              <a:buFont typeface="Arial" panose="020B0604020202020204" pitchFamily="34" charset="0"/>
              <a:buChar char="•"/>
            </a:pPr>
            <a:r>
              <a:rPr lang="en-US" dirty="0" smtClean="0">
                <a:solidFill>
                  <a:schemeClr val="accent4"/>
                </a:solidFill>
              </a:rPr>
              <a:t>Ongoing education to our Provider Community on improving culturally competent services </a:t>
            </a:r>
          </a:p>
          <a:p>
            <a:pPr marL="742950" lvl="1" indent="-285750">
              <a:buFont typeface="Arial" panose="020B0604020202020204" pitchFamily="34" charset="0"/>
              <a:buChar char="•"/>
            </a:pPr>
            <a:r>
              <a:rPr lang="en-US" dirty="0" smtClean="0">
                <a:solidFill>
                  <a:schemeClr val="accent4"/>
                </a:solidFill>
              </a:rPr>
              <a:t>Member engagement/materials to address the stigma associated with Mental Illness and Substance </a:t>
            </a:r>
            <a:r>
              <a:rPr lang="en-US" dirty="0" smtClean="0">
                <a:solidFill>
                  <a:schemeClr val="accent4"/>
                </a:solidFill>
              </a:rPr>
              <a:t>Use </a:t>
            </a:r>
            <a:r>
              <a:rPr lang="en-US" dirty="0" smtClean="0">
                <a:solidFill>
                  <a:schemeClr val="accent4"/>
                </a:solidFill>
              </a:rPr>
              <a:t>Disorder, and the distrust of treatment/medications to treatment diagnosis</a:t>
            </a:r>
          </a:p>
          <a:p>
            <a:pPr marL="742950" lvl="1" indent="-285750">
              <a:buFont typeface="Arial" panose="020B0604020202020204" pitchFamily="34" charset="0"/>
              <a:buChar char="•"/>
            </a:pPr>
            <a:r>
              <a:rPr lang="en-US" dirty="0" smtClean="0">
                <a:solidFill>
                  <a:schemeClr val="accent4"/>
                </a:solidFill>
              </a:rPr>
              <a:t>Engage Case Management to address transportation/child care needs so that compliance with treatment can be achieved</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164491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4" name="Title 3"/>
          <p:cNvSpPr>
            <a:spLocks noGrp="1"/>
          </p:cNvSpPr>
          <p:nvPr>
            <p:ph type="title"/>
          </p:nvPr>
        </p:nvSpPr>
        <p:spPr>
          <a:xfrm>
            <a:off x="447674" y="1447800"/>
            <a:ext cx="7886700" cy="3657600"/>
          </a:xfrm>
        </p:spPr>
        <p:txBody>
          <a:bodyPr/>
          <a:lstStyle/>
          <a:p>
            <a:pPr algn="l"/>
            <a:r>
              <a:rPr lang="en-US" sz="1800" dirty="0"/>
              <a:t/>
            </a:r>
            <a:br>
              <a:rPr lang="en-US" sz="1800" dirty="0"/>
            </a:br>
            <a:r>
              <a:rPr lang="en-US" sz="1800" dirty="0"/>
              <a:t/>
            </a:r>
            <a:br>
              <a:rPr lang="en-US" sz="1800" dirty="0"/>
            </a:br>
            <a:r>
              <a:rPr lang="en-US" sz="2000" dirty="0" smtClean="0"/>
              <a:t>Arkansas Health and Wellness is exploring a pilot program to address the lack of availability and low quality outcomes for minorities with mental illness.  This program would provide funding </a:t>
            </a:r>
            <a:r>
              <a:rPr lang="en-US" sz="2000" dirty="0"/>
              <a:t>to </a:t>
            </a:r>
            <a:r>
              <a:rPr lang="en-US" sz="2000" dirty="0" smtClean="0"/>
              <a:t>a select number of Rural Health Clinics participating in the Rural Life 360 HOMEs program.  This funding would be intended to support the hiring of a </a:t>
            </a:r>
            <a:r>
              <a:rPr lang="en-US" sz="2000" dirty="0"/>
              <a:t>L</a:t>
            </a:r>
            <a:r>
              <a:rPr lang="en-US" sz="2000" dirty="0" smtClean="0"/>
              <a:t>icensed </a:t>
            </a:r>
            <a:r>
              <a:rPr lang="en-US" sz="2000" dirty="0"/>
              <a:t>C</a:t>
            </a:r>
            <a:r>
              <a:rPr lang="en-US" sz="2000" dirty="0" smtClean="0"/>
              <a:t>linical </a:t>
            </a:r>
            <a:r>
              <a:rPr lang="en-US" sz="2000" dirty="0"/>
              <a:t>S</a:t>
            </a:r>
            <a:r>
              <a:rPr lang="en-US" sz="2000" dirty="0" smtClean="0"/>
              <a:t>ocial </a:t>
            </a:r>
            <a:r>
              <a:rPr lang="en-US" sz="2000" dirty="0"/>
              <a:t>W</a:t>
            </a:r>
            <a:r>
              <a:rPr lang="en-US" sz="2000" dirty="0" smtClean="0"/>
              <a:t>orker </a:t>
            </a:r>
            <a:r>
              <a:rPr lang="en-US" sz="2000" dirty="0"/>
              <a:t>to do </a:t>
            </a:r>
            <a:r>
              <a:rPr lang="en-US" sz="2000" dirty="0" smtClean="0"/>
              <a:t>behavioral health </a:t>
            </a:r>
            <a:r>
              <a:rPr lang="en-US" sz="2000" dirty="0"/>
              <a:t>screenings as an integrated part of their practice. </a:t>
            </a:r>
            <a:r>
              <a:rPr lang="en-US" sz="2000" dirty="0" smtClean="0"/>
              <a:t>  This funding could also be used to enhance the telehealth capabilities of the primary care practice. </a:t>
            </a:r>
            <a:endParaRPr lang="en-US" sz="2000" dirty="0"/>
          </a:p>
        </p:txBody>
      </p:sp>
      <p:sp>
        <p:nvSpPr>
          <p:cNvPr id="5" name="TextBox 4"/>
          <p:cNvSpPr txBox="1"/>
          <p:nvPr/>
        </p:nvSpPr>
        <p:spPr>
          <a:xfrm>
            <a:off x="228600" y="413557"/>
            <a:ext cx="6781800" cy="523220"/>
          </a:xfrm>
          <a:prstGeom prst="rect">
            <a:avLst/>
          </a:prstGeom>
          <a:noFill/>
        </p:spPr>
        <p:txBody>
          <a:bodyPr wrap="square" rtlCol="0">
            <a:spAutoFit/>
          </a:bodyPr>
          <a:lstStyle/>
          <a:p>
            <a:r>
              <a:rPr lang="en-US" sz="2800" b="1" dirty="0"/>
              <a:t>LCSW Primary Care </a:t>
            </a:r>
            <a:r>
              <a:rPr lang="en-US" sz="2800" b="1" dirty="0" smtClean="0"/>
              <a:t>Integration Pilot</a:t>
            </a:r>
            <a:endParaRPr lang="en-US" sz="2800" i="1" dirty="0"/>
          </a:p>
        </p:txBody>
      </p:sp>
      <p:sp>
        <p:nvSpPr>
          <p:cNvPr id="6" name="Slide Number Placeholder 5"/>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33</a:t>
            </a:fld>
            <a:endParaRPr lang="en-US" spc="-66" dirty="0"/>
          </a:p>
        </p:txBody>
      </p:sp>
    </p:spTree>
    <p:extLst>
      <p:ext uri="{BB962C8B-B14F-4D97-AF65-F5344CB8AC3E}">
        <p14:creationId xmlns:p14="http://schemas.microsoft.com/office/powerpoint/2010/main" val="2929937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1" y="168752"/>
            <a:ext cx="7265159" cy="495671"/>
          </a:xfrm>
        </p:spPr>
        <p:txBody>
          <a:bodyPr>
            <a:noAutofit/>
          </a:bodyPr>
          <a:lstStyle/>
          <a:p>
            <a:r>
              <a:rPr lang="en-US" dirty="0" smtClean="0">
                <a:solidFill>
                  <a:schemeClr val="tx2">
                    <a:lumMod val="60000"/>
                    <a:lumOff val="40000"/>
                  </a:schemeClr>
                </a:solidFill>
                <a:latin typeface="Calibri" panose="020F0502020204030204" pitchFamily="34" charset="0"/>
                <a:cs typeface="Calibri" panose="020F0502020204030204" pitchFamily="34" charset="0"/>
              </a:rPr>
              <a:t>Virtual Care Solution Landscape</a:t>
            </a:r>
            <a:endParaRPr lang="en-US" dirty="0">
              <a:solidFill>
                <a:schemeClr val="tx2">
                  <a:lumMod val="60000"/>
                  <a:lumOff val="40000"/>
                </a:schemeClr>
              </a:solidFill>
              <a:latin typeface="Calibri" panose="020F0502020204030204" pitchFamily="34" charset="0"/>
              <a:cs typeface="Calibri" panose="020F0502020204030204" pitchFamily="34" charset="0"/>
            </a:endParaRPr>
          </a:p>
        </p:txBody>
      </p:sp>
      <p:graphicFrame>
        <p:nvGraphicFramePr>
          <p:cNvPr id="9" name="Diagram 8"/>
          <p:cNvGraphicFramePr/>
          <p:nvPr>
            <p:extLst>
              <p:ext uri="{D42A27DB-BD31-4B8C-83A1-F6EECF244321}">
                <p14:modId xmlns:p14="http://schemas.microsoft.com/office/powerpoint/2010/main" val="1331593161"/>
              </p:ext>
            </p:extLst>
          </p:nvPr>
        </p:nvGraphicFramePr>
        <p:xfrm>
          <a:off x="346122" y="1707413"/>
          <a:ext cx="8391236" cy="439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2"/>
          <p:cNvSpPr>
            <a:spLocks noGrp="1"/>
          </p:cNvSpPr>
          <p:nvPr>
            <p:ph idx="1"/>
          </p:nvPr>
        </p:nvSpPr>
        <p:spPr>
          <a:xfrm>
            <a:off x="490537" y="981875"/>
            <a:ext cx="8162925" cy="738298"/>
          </a:xfrm>
        </p:spPr>
        <p:txBody>
          <a:bodyPr>
            <a:noAutofit/>
          </a:bodyPr>
          <a:lstStyle/>
          <a:p>
            <a:pPr marL="0" indent="0" algn="ctr">
              <a:spcBef>
                <a:spcPts val="300"/>
              </a:spcBef>
              <a:spcAft>
                <a:spcPts val="300"/>
              </a:spcAft>
              <a:buNone/>
            </a:pPr>
            <a:r>
              <a:rPr lang="en-US" sz="1400" b="1" dirty="0" smtClean="0">
                <a:solidFill>
                  <a:srgbClr val="000000"/>
                </a:solidFill>
                <a:latin typeface="Calibri" panose="020F0502020204030204" pitchFamily="34" charset="0"/>
                <a:cs typeface="Calibri" panose="020F0502020204030204" pitchFamily="34" charset="0"/>
              </a:rPr>
              <a:t>The Virtual Care Solution from Arkansas Health &amp; Wellness is made up of a range of solutions including telehealth, education through Zoom, and 24/7 access.  Providing more opportunities more often allows providers and ARHOME members in a rural setting with the opportunity engage when needed.</a:t>
            </a:r>
          </a:p>
        </p:txBody>
      </p:sp>
      <p:pic>
        <p:nvPicPr>
          <p:cNvPr id="1026" name="Picture 2" descr="https://cnet.centene.com/Company/ourbrand/assets/ImageLibrary/Icons/Icons_BlueBlend/CEN_IconsBlueBlend_PNGs/Provider.png"/>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62200" y="3399877"/>
            <a:ext cx="9906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net.centene.com/Company/ourbrand/assets/ImageLibrary/Icons/Icons_BlueBlend/CEN_IconsBlueBlend_PNGs/Members_Woman%20Front.png"/>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3163" y="3399877"/>
            <a:ext cx="990600" cy="990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18463" y="2158665"/>
            <a:ext cx="2111422" cy="789960"/>
          </a:xfrm>
          <a:prstGeom prst="rect">
            <a:avLst/>
          </a:prstGeom>
          <a:noFill/>
        </p:spPr>
        <p:txBody>
          <a:bodyPr wrap="square" rtlCol="0">
            <a:spAutoFit/>
          </a:bodyPr>
          <a:lstStyle/>
          <a:p>
            <a:pPr lvl="0">
              <a:spcBef>
                <a:spcPts val="200"/>
              </a:spcBef>
              <a:spcAft>
                <a:spcPts val="200"/>
              </a:spcAft>
            </a:pPr>
            <a:r>
              <a:rPr lang="en-US" sz="1400" b="1" dirty="0" smtClean="0">
                <a:solidFill>
                  <a:srgbClr val="000000"/>
                </a:solidFill>
                <a:latin typeface="Calibri" panose="020F0502020204030204" pitchFamily="34" charset="0"/>
                <a:cs typeface="Calibri" panose="020F0502020204030204" pitchFamily="34" charset="0"/>
              </a:rPr>
              <a:t>Value Proposition </a:t>
            </a:r>
            <a:endParaRPr lang="en-US" sz="1400" i="1" dirty="0">
              <a:solidFill>
                <a:srgbClr val="000000"/>
              </a:solidFill>
              <a:latin typeface="Calibri" panose="020F0502020204030204" pitchFamily="34" charset="0"/>
              <a:cs typeface="Calibri" panose="020F0502020204030204" pitchFamily="34" charset="0"/>
            </a:endParaRPr>
          </a:p>
          <a:p>
            <a:pPr lvl="0">
              <a:spcBef>
                <a:spcPts val="200"/>
              </a:spcBef>
              <a:spcAft>
                <a:spcPts val="200"/>
              </a:spcAft>
            </a:pPr>
            <a:r>
              <a:rPr lang="en-US" sz="1400" i="1" dirty="0" smtClean="0">
                <a:solidFill>
                  <a:srgbClr val="000000"/>
                </a:solidFill>
                <a:latin typeface="Calibri" panose="020F0502020204030204" pitchFamily="34" charset="0"/>
                <a:cs typeface="Calibri" panose="020F0502020204030204" pitchFamily="34" charset="0"/>
              </a:rPr>
              <a:t>Offers easy-to-access 24/7 care channel to members</a:t>
            </a:r>
            <a:endParaRPr lang="en-US" sz="1400" i="1" dirty="0">
              <a:solidFill>
                <a:srgbClr val="000000"/>
              </a:solidFill>
              <a:latin typeface="Calibri" panose="020F0502020204030204" pitchFamily="34" charset="0"/>
              <a:cs typeface="Calibri" panose="020F0502020204030204" pitchFamily="34" charset="0"/>
            </a:endParaRPr>
          </a:p>
        </p:txBody>
      </p:sp>
      <p:sp>
        <p:nvSpPr>
          <p:cNvPr id="11" name="TextBox 10"/>
          <p:cNvSpPr txBox="1"/>
          <p:nvPr/>
        </p:nvSpPr>
        <p:spPr>
          <a:xfrm>
            <a:off x="514684" y="1875877"/>
            <a:ext cx="2133721" cy="1856919"/>
          </a:xfrm>
          <a:prstGeom prst="rect">
            <a:avLst/>
          </a:prstGeom>
          <a:noFill/>
        </p:spPr>
        <p:txBody>
          <a:bodyPr wrap="square" rtlCol="0">
            <a:spAutoFit/>
          </a:bodyPr>
          <a:lstStyle/>
          <a:p>
            <a:pPr lvl="0">
              <a:spcBef>
                <a:spcPts val="200"/>
              </a:spcBef>
              <a:spcAft>
                <a:spcPts val="200"/>
              </a:spcAft>
            </a:pPr>
            <a:r>
              <a:rPr lang="en-US" sz="1400" b="1" dirty="0" smtClean="0">
                <a:solidFill>
                  <a:srgbClr val="000000"/>
                </a:solidFill>
                <a:latin typeface="Calibri" panose="020F0502020204030204" pitchFamily="34" charset="0"/>
                <a:cs typeface="Calibri" panose="020F0502020204030204" pitchFamily="34" charset="0"/>
              </a:rPr>
              <a:t>Options</a:t>
            </a:r>
          </a:p>
          <a:p>
            <a:pPr marL="285750" lvl="0" indent="-285750">
              <a:spcBef>
                <a:spcPts val="200"/>
              </a:spcBef>
              <a:spcAft>
                <a:spcPts val="200"/>
              </a:spcAft>
              <a:buFont typeface="Arial" panose="020B0604020202020204" pitchFamily="34" charset="0"/>
              <a:buChar char="•"/>
            </a:pPr>
            <a:r>
              <a:rPr lang="en-US" sz="1400" dirty="0" smtClean="0">
                <a:solidFill>
                  <a:srgbClr val="000000"/>
                </a:solidFill>
                <a:latin typeface="Calibri" panose="020F0502020204030204" pitchFamily="34" charset="0"/>
                <a:cs typeface="Calibri" panose="020F0502020204030204" pitchFamily="34" charset="0"/>
              </a:rPr>
              <a:t>Educational guidance</a:t>
            </a:r>
          </a:p>
          <a:p>
            <a:pPr marL="285750" lvl="0" indent="-285750">
              <a:spcBef>
                <a:spcPts val="200"/>
              </a:spcBef>
              <a:spcAft>
                <a:spcPts val="200"/>
              </a:spcAft>
              <a:buFont typeface="Arial" panose="020B0604020202020204" pitchFamily="34" charset="0"/>
              <a:buChar char="•"/>
            </a:pPr>
            <a:r>
              <a:rPr lang="en-US" sz="1400" dirty="0" smtClean="0">
                <a:solidFill>
                  <a:srgbClr val="000000"/>
                </a:solidFill>
                <a:latin typeface="Calibri" panose="020F0502020204030204" pitchFamily="34" charset="0"/>
                <a:cs typeface="Calibri" panose="020F0502020204030204" pitchFamily="34" charset="0"/>
              </a:rPr>
              <a:t>Provider choice</a:t>
            </a:r>
          </a:p>
          <a:p>
            <a:pPr marL="285750" lvl="0" indent="-285750">
              <a:spcBef>
                <a:spcPts val="200"/>
              </a:spcBef>
              <a:spcAft>
                <a:spcPts val="200"/>
              </a:spcAft>
              <a:buFont typeface="Arial" panose="020B0604020202020204" pitchFamily="34" charset="0"/>
              <a:buChar char="•"/>
            </a:pPr>
            <a:r>
              <a:rPr lang="en-US" sz="1400" dirty="0" smtClean="0">
                <a:solidFill>
                  <a:srgbClr val="000000"/>
                </a:solidFill>
                <a:latin typeface="Calibri" panose="020F0502020204030204" pitchFamily="34" charset="0"/>
                <a:cs typeface="Calibri" panose="020F0502020204030204" pitchFamily="34" charset="0"/>
              </a:rPr>
              <a:t>Zoom </a:t>
            </a:r>
            <a:r>
              <a:rPr lang="en-US" sz="1400" dirty="0">
                <a:solidFill>
                  <a:srgbClr val="000000"/>
                </a:solidFill>
                <a:latin typeface="Calibri" panose="020F0502020204030204" pitchFamily="34" charset="0"/>
                <a:cs typeface="Calibri" panose="020F0502020204030204" pitchFamily="34" charset="0"/>
              </a:rPr>
              <a:t>for CM</a:t>
            </a:r>
          </a:p>
          <a:p>
            <a:pPr lvl="0">
              <a:spcBef>
                <a:spcPts val="200"/>
              </a:spcBef>
              <a:spcAft>
                <a:spcPts val="200"/>
              </a:spcAft>
            </a:pPr>
            <a:r>
              <a:rPr lang="en-US" sz="1400" b="1" dirty="0" smtClean="0">
                <a:solidFill>
                  <a:srgbClr val="000000"/>
                </a:solidFill>
                <a:latin typeface="Calibri" panose="020F0502020204030204" pitchFamily="34" charset="0"/>
                <a:cs typeface="Calibri" panose="020F0502020204030204" pitchFamily="34" charset="0"/>
              </a:rPr>
              <a:t>Value Proposition</a:t>
            </a:r>
            <a:endParaRPr lang="en-US" sz="1400" b="1" dirty="0">
              <a:solidFill>
                <a:srgbClr val="000000"/>
              </a:solidFill>
              <a:latin typeface="Calibri" panose="020F0502020204030204" pitchFamily="34" charset="0"/>
              <a:cs typeface="Calibri" panose="020F0502020204030204" pitchFamily="34" charset="0"/>
            </a:endParaRPr>
          </a:p>
          <a:p>
            <a:pPr>
              <a:spcBef>
                <a:spcPts val="200"/>
              </a:spcBef>
              <a:spcAft>
                <a:spcPts val="200"/>
              </a:spcAft>
            </a:pPr>
            <a:r>
              <a:rPr lang="en-US" sz="1400" i="1" dirty="0" smtClean="0">
                <a:solidFill>
                  <a:srgbClr val="000000"/>
                </a:solidFill>
                <a:latin typeface="Calibri" panose="020F0502020204030204" pitchFamily="34" charset="0"/>
                <a:cs typeface="Calibri" panose="020F0502020204030204" pitchFamily="34" charset="0"/>
              </a:rPr>
              <a:t>Promotes provider telehealth adoption</a:t>
            </a:r>
            <a:endParaRPr lang="en-US" sz="1400" i="1" dirty="0">
              <a:solidFill>
                <a:srgbClr val="000000"/>
              </a:solidFill>
              <a:latin typeface="Calibri" panose="020F0502020204030204" pitchFamily="34" charset="0"/>
              <a:cs typeface="Calibri" panose="020F0502020204030204" pitchFamily="34" charset="0"/>
            </a:endParaRPr>
          </a:p>
        </p:txBody>
      </p:sp>
      <p:sp>
        <p:nvSpPr>
          <p:cNvPr id="12" name="TextBox 11"/>
          <p:cNvSpPr txBox="1"/>
          <p:nvPr/>
        </p:nvSpPr>
        <p:spPr>
          <a:xfrm>
            <a:off x="6267451" y="4733377"/>
            <a:ext cx="2263822" cy="789960"/>
          </a:xfrm>
          <a:prstGeom prst="rect">
            <a:avLst/>
          </a:prstGeom>
          <a:noFill/>
        </p:spPr>
        <p:txBody>
          <a:bodyPr wrap="square" rtlCol="0">
            <a:spAutoFit/>
          </a:bodyPr>
          <a:lstStyle/>
          <a:p>
            <a:pPr lvl="0">
              <a:spcBef>
                <a:spcPts val="200"/>
              </a:spcBef>
              <a:spcAft>
                <a:spcPts val="200"/>
              </a:spcAft>
            </a:pPr>
            <a:r>
              <a:rPr lang="en-US" sz="1400" b="1" dirty="0" smtClean="0">
                <a:solidFill>
                  <a:srgbClr val="000000"/>
                </a:solidFill>
                <a:latin typeface="Calibri" panose="020F0502020204030204" pitchFamily="34" charset="0"/>
                <a:cs typeface="Calibri" panose="020F0502020204030204" pitchFamily="34" charset="0"/>
              </a:rPr>
              <a:t>Value Proposition </a:t>
            </a:r>
            <a:endParaRPr lang="en-US" sz="1400" b="1" dirty="0">
              <a:solidFill>
                <a:srgbClr val="000000"/>
              </a:solidFill>
              <a:latin typeface="Calibri" panose="020F0502020204030204" pitchFamily="34" charset="0"/>
              <a:cs typeface="Calibri" panose="020F0502020204030204" pitchFamily="34" charset="0"/>
            </a:endParaRPr>
          </a:p>
          <a:p>
            <a:pPr>
              <a:spcBef>
                <a:spcPts val="200"/>
              </a:spcBef>
              <a:spcAft>
                <a:spcPts val="200"/>
              </a:spcAft>
            </a:pPr>
            <a:r>
              <a:rPr lang="en-US" sz="1400" i="1" dirty="0" smtClean="0">
                <a:solidFill>
                  <a:srgbClr val="000000"/>
                </a:solidFill>
                <a:latin typeface="Calibri" panose="020F0502020204030204" pitchFamily="34" charset="0"/>
                <a:cs typeface="Calibri" panose="020F0502020204030204" pitchFamily="34" charset="0"/>
              </a:rPr>
              <a:t>Expands telehealth offerings for targeted populations</a:t>
            </a:r>
            <a:endParaRPr lang="en-US" sz="1400" i="1" dirty="0">
              <a:solidFill>
                <a:srgbClr val="000000"/>
              </a:solidFill>
              <a:latin typeface="Calibri" panose="020F0502020204030204" pitchFamily="34" charset="0"/>
              <a:cs typeface="Calibri" panose="020F0502020204030204" pitchFamily="34" charset="0"/>
            </a:endParaRPr>
          </a:p>
        </p:txBody>
      </p:sp>
      <p:sp>
        <p:nvSpPr>
          <p:cNvPr id="13" name="TextBox 12"/>
          <p:cNvSpPr txBox="1"/>
          <p:nvPr/>
        </p:nvSpPr>
        <p:spPr>
          <a:xfrm>
            <a:off x="619686" y="4662834"/>
            <a:ext cx="1923716" cy="789960"/>
          </a:xfrm>
          <a:prstGeom prst="rect">
            <a:avLst/>
          </a:prstGeom>
          <a:noFill/>
        </p:spPr>
        <p:txBody>
          <a:bodyPr wrap="square" rtlCol="0">
            <a:spAutoFit/>
          </a:bodyPr>
          <a:lstStyle/>
          <a:p>
            <a:pPr lvl="0">
              <a:spcBef>
                <a:spcPts val="200"/>
              </a:spcBef>
              <a:spcAft>
                <a:spcPts val="200"/>
              </a:spcAft>
            </a:pPr>
            <a:r>
              <a:rPr lang="en-US" sz="1400" b="1" dirty="0" smtClean="0">
                <a:solidFill>
                  <a:srgbClr val="000000"/>
                </a:solidFill>
                <a:latin typeface="Calibri" panose="020F0502020204030204" pitchFamily="34" charset="0"/>
                <a:cs typeface="Calibri" panose="020F0502020204030204" pitchFamily="34" charset="0"/>
              </a:rPr>
              <a:t>Value Proposition </a:t>
            </a:r>
            <a:endParaRPr lang="en-US" sz="1400" b="1" dirty="0">
              <a:solidFill>
                <a:srgbClr val="000000"/>
              </a:solidFill>
              <a:latin typeface="Calibri" panose="020F0502020204030204" pitchFamily="34" charset="0"/>
              <a:cs typeface="Calibri" panose="020F0502020204030204" pitchFamily="34" charset="0"/>
            </a:endParaRPr>
          </a:p>
          <a:p>
            <a:pPr>
              <a:spcBef>
                <a:spcPts val="200"/>
              </a:spcBef>
              <a:spcAft>
                <a:spcPts val="200"/>
              </a:spcAft>
            </a:pPr>
            <a:r>
              <a:rPr lang="en-US" sz="1400" i="1" dirty="0" smtClean="0">
                <a:solidFill>
                  <a:srgbClr val="000000"/>
                </a:solidFill>
                <a:latin typeface="Calibri" panose="020F0502020204030204" pitchFamily="34" charset="0"/>
                <a:cs typeface="Calibri" panose="020F0502020204030204" pitchFamily="34" charset="0"/>
              </a:rPr>
              <a:t>Offers wraparound clinical provider support</a:t>
            </a:r>
            <a:endParaRPr lang="en-US" sz="1400" i="1" dirty="0">
              <a:solidFill>
                <a:srgbClr val="000000"/>
              </a:solidFill>
              <a:latin typeface="Calibri" panose="020F0502020204030204" pitchFamily="34" charset="0"/>
              <a:cs typeface="Calibri" panose="020F0502020204030204" pitchFamily="34" charset="0"/>
            </a:endParaRPr>
          </a:p>
        </p:txBody>
      </p:sp>
      <p:cxnSp>
        <p:nvCxnSpPr>
          <p:cNvPr id="6" name="Straight Connector 5"/>
          <p:cNvCxnSpPr/>
          <p:nvPr/>
        </p:nvCxnSpPr>
        <p:spPr>
          <a:xfrm>
            <a:off x="4495800" y="3095077"/>
            <a:ext cx="0" cy="64848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800" y="4066237"/>
            <a:ext cx="0" cy="64848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0" y="3085319"/>
            <a:ext cx="0" cy="64848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80994" y="4075919"/>
            <a:ext cx="0" cy="64848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7" name="Slide Number Placeholder 6"/>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34</a:t>
            </a:fld>
            <a:endParaRPr lang="en-US" dirty="0"/>
          </a:p>
        </p:txBody>
      </p:sp>
    </p:spTree>
    <p:extLst>
      <p:ext uri="{BB962C8B-B14F-4D97-AF65-F5344CB8AC3E}">
        <p14:creationId xmlns:p14="http://schemas.microsoft.com/office/powerpoint/2010/main" val="4051505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200400"/>
            <a:ext cx="1295400" cy="1143000"/>
          </a:xfrm>
          <a:prstGeom prst="rect">
            <a:avLst/>
          </a:prstGeom>
          <a:solidFill>
            <a:schemeClr val="bg1"/>
          </a:solidFill>
        </p:spPr>
        <p:txBody>
          <a:bodyPr wrap="square" rtlCol="0">
            <a:spAutoFit/>
          </a:bodyPr>
          <a:lstStyle/>
          <a:p>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743716963"/>
              </p:ext>
            </p:extLst>
          </p:nvPr>
        </p:nvGraphicFramePr>
        <p:xfrm>
          <a:off x="237067" y="114299"/>
          <a:ext cx="8458200" cy="6172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sz="3200" dirty="0" smtClean="0">
                <a:solidFill>
                  <a:schemeClr val="tx1">
                    <a:lumMod val="50000"/>
                    <a:lumOff val="50000"/>
                  </a:schemeClr>
                </a:solidFill>
              </a:rPr>
              <a:t>360 Degrees of Impact</a:t>
            </a:r>
            <a:endParaRPr lang="en-US" sz="3200" dirty="0">
              <a:solidFill>
                <a:schemeClr val="tx1">
                  <a:lumMod val="50000"/>
                  <a:lumOff val="50000"/>
                </a:schemeClr>
              </a:solidFill>
            </a:endParaRPr>
          </a:p>
        </p:txBody>
      </p:sp>
      <p:sp>
        <p:nvSpPr>
          <p:cNvPr id="6"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grpSp>
        <p:nvGrpSpPr>
          <p:cNvPr id="8" name="Group 7"/>
          <p:cNvGrpSpPr/>
          <p:nvPr/>
        </p:nvGrpSpPr>
        <p:grpSpPr>
          <a:xfrm>
            <a:off x="3505200" y="2743200"/>
            <a:ext cx="1981199" cy="1600199"/>
            <a:chOff x="3471106" y="2866231"/>
            <a:chExt cx="1981199" cy="1600199"/>
          </a:xfrm>
        </p:grpSpPr>
        <p:sp>
          <p:nvSpPr>
            <p:cNvPr id="3" name="7-Point Star 2"/>
            <p:cNvSpPr/>
            <p:nvPr/>
          </p:nvSpPr>
          <p:spPr>
            <a:xfrm>
              <a:off x="3471106" y="2866231"/>
              <a:ext cx="1981199" cy="1600199"/>
            </a:xfrm>
            <a:prstGeom prst="star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Box 3"/>
            <p:cNvSpPr txBox="1"/>
            <p:nvPr/>
          </p:nvSpPr>
          <p:spPr>
            <a:xfrm>
              <a:off x="3775906" y="3312269"/>
              <a:ext cx="1371600" cy="769441"/>
            </a:xfrm>
            <a:prstGeom prst="rect">
              <a:avLst/>
            </a:prstGeom>
            <a:noFill/>
          </p:spPr>
          <p:txBody>
            <a:bodyPr wrap="square" rtlCol="0">
              <a:spAutoFit/>
            </a:bodyPr>
            <a:lstStyle/>
            <a:p>
              <a:pPr algn="ctr"/>
              <a:r>
                <a:rPr lang="en-US" sz="1100" dirty="0" smtClean="0">
                  <a:solidFill>
                    <a:schemeClr val="bg1"/>
                  </a:solidFill>
                </a:rPr>
                <a:t>Improved Health Outcomes &amp; Economic Independence</a:t>
              </a:r>
              <a:endParaRPr lang="en-US" sz="1100" dirty="0">
                <a:solidFill>
                  <a:schemeClr val="bg1"/>
                </a:solidFill>
              </a:endParaRPr>
            </a:p>
          </p:txBody>
        </p:sp>
      </p:grpSp>
      <p:sp>
        <p:nvSpPr>
          <p:cNvPr id="9" name="Slide Number Placeholder 8"/>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35</a:t>
            </a:fld>
            <a:endParaRPr lang="en-US" dirty="0"/>
          </a:p>
        </p:txBody>
      </p:sp>
    </p:spTree>
    <p:extLst>
      <p:ext uri="{BB962C8B-B14F-4D97-AF65-F5344CB8AC3E}">
        <p14:creationId xmlns:p14="http://schemas.microsoft.com/office/powerpoint/2010/main" val="1992616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6516" y="1219200"/>
            <a:ext cx="8915400" cy="4724400"/>
          </a:xfrm>
        </p:spPr>
        <p:txBody>
          <a:bodyPr/>
          <a:lstStyle/>
          <a:p>
            <a:pPr marL="0" indent="0">
              <a:buNone/>
            </a:pPr>
            <a:r>
              <a:rPr lang="en-US" sz="2800" dirty="0" smtClean="0"/>
              <a:t>ARHOME members can redeem their points their way!</a:t>
            </a:r>
          </a:p>
          <a:p>
            <a:pPr marL="0" indent="0">
              <a:buNone/>
            </a:pPr>
            <a:endParaRPr lang="en-US" sz="1200" dirty="0" smtClean="0"/>
          </a:p>
          <a:p>
            <a:pPr marL="0" indent="0">
              <a:buNone/>
            </a:pPr>
            <a:r>
              <a:rPr lang="en-US" sz="1800" dirty="0" smtClean="0"/>
              <a:t>Members can use their points to shop for items at the online </a:t>
            </a:r>
            <a:r>
              <a:rPr lang="en-US" sz="1800" dirty="0"/>
              <a:t>M</a:t>
            </a:r>
            <a:r>
              <a:rPr lang="en-US" sz="1800" dirty="0" smtClean="0"/>
              <a:t>y Health Pays</a:t>
            </a:r>
            <a:r>
              <a:rPr lang="en-US" sz="1800" baseline="45000" dirty="0" smtClean="0"/>
              <a:t>®</a:t>
            </a:r>
            <a:r>
              <a:rPr lang="en-US" sz="1800" dirty="0" smtClean="0"/>
              <a:t> Rewards Store or convert them into dollars and spend on healthcare-related items. Their choice!</a:t>
            </a:r>
          </a:p>
          <a:p>
            <a:pPr marL="0" indent="0">
              <a:buNone/>
            </a:pPr>
            <a:endParaRPr lang="en-US" sz="1200" dirty="0"/>
          </a:p>
          <a:p>
            <a:pPr marL="0" indent="0">
              <a:buNone/>
            </a:pPr>
            <a:r>
              <a:rPr lang="en-US" sz="1800" dirty="0" smtClean="0"/>
              <a:t>ARHOME members can use their rewards to help pay for:</a:t>
            </a:r>
          </a:p>
          <a:p>
            <a:pPr marL="0" indent="0">
              <a:buNone/>
            </a:pPr>
            <a:r>
              <a:rPr lang="en-US" sz="1800" dirty="0"/>
              <a:t>	H</a:t>
            </a:r>
            <a:r>
              <a:rPr lang="en-US" sz="1800" dirty="0" smtClean="0"/>
              <a:t>ealthcare-related costs, such as:</a:t>
            </a:r>
          </a:p>
          <a:p>
            <a:pPr lvl="3"/>
            <a:r>
              <a:rPr lang="en-US" sz="1400" dirty="0" smtClean="0"/>
              <a:t>Monthly premium payments</a:t>
            </a:r>
          </a:p>
          <a:p>
            <a:pPr lvl="3"/>
            <a:r>
              <a:rPr lang="en-US" sz="1400" dirty="0" smtClean="0"/>
              <a:t>Doctor copays</a:t>
            </a:r>
          </a:p>
          <a:p>
            <a:pPr lvl="3"/>
            <a:r>
              <a:rPr lang="en-US" sz="1400" dirty="0" smtClean="0"/>
              <a:t>Deductibles</a:t>
            </a:r>
          </a:p>
          <a:p>
            <a:pPr lvl="3"/>
            <a:r>
              <a:rPr lang="en-US" sz="1400" dirty="0" smtClean="0"/>
              <a:t>Coinsurance</a:t>
            </a:r>
          </a:p>
          <a:p>
            <a:pPr lvl="3"/>
            <a:endParaRPr lang="en-US" sz="1400" dirty="0"/>
          </a:p>
          <a:p>
            <a:pPr marL="457200" lvl="1" indent="0">
              <a:buNone/>
            </a:pPr>
            <a:r>
              <a:rPr lang="en-US" sz="2200" dirty="0" smtClean="0"/>
              <a:t>	</a:t>
            </a:r>
            <a:r>
              <a:rPr lang="en-US" sz="1800" dirty="0"/>
              <a:t>M</a:t>
            </a:r>
            <a:r>
              <a:rPr lang="en-US" sz="1800" dirty="0" smtClean="0"/>
              <a:t>onthly bills such as:</a:t>
            </a:r>
          </a:p>
          <a:p>
            <a:pPr lvl="3"/>
            <a:r>
              <a:rPr lang="en-US" sz="1400" dirty="0" smtClean="0"/>
              <a:t>Utilities (gas, electric, water)</a:t>
            </a:r>
          </a:p>
          <a:p>
            <a:pPr lvl="3"/>
            <a:r>
              <a:rPr lang="en-US" sz="1400" dirty="0" smtClean="0"/>
              <a:t>Telecommunications (cell phone bill)</a:t>
            </a:r>
          </a:p>
          <a:p>
            <a:pPr lvl="3"/>
            <a:r>
              <a:rPr lang="en-US" sz="1400" dirty="0" smtClean="0"/>
              <a:t>Transportation, Education, Rent, Childcare</a:t>
            </a:r>
          </a:p>
        </p:txBody>
      </p:sp>
      <p:sp>
        <p:nvSpPr>
          <p:cNvPr id="4" name="Title 3"/>
          <p:cNvSpPr>
            <a:spLocks noGrp="1"/>
          </p:cNvSpPr>
          <p:nvPr>
            <p:ph type="title"/>
          </p:nvPr>
        </p:nvSpPr>
        <p:spPr/>
        <p:txBody>
          <a:bodyPr/>
          <a:lstStyle/>
          <a:p>
            <a:r>
              <a:rPr lang="en-US" sz="3200" dirty="0"/>
              <a:t>My Health Pays</a:t>
            </a:r>
            <a:r>
              <a:rPr lang="en-US" sz="3200" baseline="55000" dirty="0"/>
              <a:t>®</a:t>
            </a:r>
          </a:p>
        </p:txBody>
      </p:sp>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pic>
        <p:nvPicPr>
          <p:cNvPr id="6" name="Picture 5"/>
          <p:cNvPicPr>
            <a:picLocks noChangeAspect="1"/>
          </p:cNvPicPr>
          <p:nvPr/>
        </p:nvPicPr>
        <p:blipFill>
          <a:blip r:embed="rId2"/>
          <a:stretch>
            <a:fillRect/>
          </a:stretch>
        </p:blipFill>
        <p:spPr>
          <a:xfrm>
            <a:off x="4953000" y="3962400"/>
            <a:ext cx="3871184" cy="914400"/>
          </a:xfrm>
          <a:prstGeom prst="rect">
            <a:avLst/>
          </a:prstGeom>
        </p:spPr>
      </p:pic>
      <p:sp>
        <p:nvSpPr>
          <p:cNvPr id="7" name="Slide Number Placeholder 6"/>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4</a:t>
            </a:fld>
            <a:endParaRPr lang="en-US" dirty="0"/>
          </a:p>
        </p:txBody>
      </p:sp>
    </p:spTree>
    <p:extLst>
      <p:ext uri="{BB962C8B-B14F-4D97-AF65-F5344CB8AC3E}">
        <p14:creationId xmlns:p14="http://schemas.microsoft.com/office/powerpoint/2010/main" val="3376076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6934200" cy="609599"/>
          </a:xfrm>
        </p:spPr>
        <p:txBody>
          <a:bodyPr/>
          <a:lstStyle/>
          <a:p>
            <a:r>
              <a:rPr lang="en-US" sz="3200" dirty="0" smtClean="0"/>
              <a:t>Examples of ARHOME</a:t>
            </a:r>
            <a:br>
              <a:rPr lang="en-US" sz="3200" dirty="0" smtClean="0"/>
            </a:br>
            <a:r>
              <a:rPr lang="en-US" sz="3200" dirty="0" smtClean="0"/>
              <a:t>Member Incentives</a:t>
            </a:r>
            <a:endParaRPr lang="en-US" sz="3200" dirty="0"/>
          </a:p>
        </p:txBody>
      </p:sp>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6" name="TextBox 5"/>
          <p:cNvSpPr txBox="1"/>
          <p:nvPr/>
        </p:nvSpPr>
        <p:spPr>
          <a:xfrm>
            <a:off x="447674" y="5587425"/>
            <a:ext cx="8458200" cy="584775"/>
          </a:xfrm>
          <a:prstGeom prst="rect">
            <a:avLst/>
          </a:prstGeom>
          <a:noFill/>
        </p:spPr>
        <p:txBody>
          <a:bodyPr wrap="square" rtlCol="0">
            <a:spAutoFit/>
          </a:bodyPr>
          <a:lstStyle/>
          <a:p>
            <a:r>
              <a:rPr lang="en-US" sz="1600" dirty="0" smtClean="0">
                <a:solidFill>
                  <a:schemeClr val="accent4"/>
                </a:solidFill>
              </a:rPr>
              <a:t>Incentives and rewards are reviewed and determined annually and will be customized to meet the goals of  ARHOME.</a:t>
            </a:r>
          </a:p>
        </p:txBody>
      </p:sp>
      <p:graphicFrame>
        <p:nvGraphicFramePr>
          <p:cNvPr id="3" name="Table 2"/>
          <p:cNvGraphicFramePr>
            <a:graphicFrameLocks noGrp="1"/>
          </p:cNvGraphicFramePr>
          <p:nvPr>
            <p:extLst>
              <p:ext uri="{D42A27DB-BD31-4B8C-83A1-F6EECF244321}">
                <p14:modId xmlns:p14="http://schemas.microsoft.com/office/powerpoint/2010/main" val="2422110682"/>
              </p:ext>
            </p:extLst>
          </p:nvPr>
        </p:nvGraphicFramePr>
        <p:xfrm>
          <a:off x="228600" y="1402079"/>
          <a:ext cx="8534400" cy="3977640"/>
        </p:xfrm>
        <a:graphic>
          <a:graphicData uri="http://schemas.openxmlformats.org/drawingml/2006/table">
            <a:tbl>
              <a:tblPr firstRow="1" bandRow="1">
                <a:tableStyleId>{1FECB4D8-DB02-4DC6-A0A2-4F2EBAE1DC90}</a:tableStyleId>
              </a:tblPr>
              <a:tblGrid>
                <a:gridCol w="5105400">
                  <a:extLst>
                    <a:ext uri="{9D8B030D-6E8A-4147-A177-3AD203B41FA5}">
                      <a16:colId xmlns:a16="http://schemas.microsoft.com/office/drawing/2014/main" val="865191452"/>
                    </a:ext>
                  </a:extLst>
                </a:gridCol>
                <a:gridCol w="3429000">
                  <a:extLst>
                    <a:ext uri="{9D8B030D-6E8A-4147-A177-3AD203B41FA5}">
                      <a16:colId xmlns:a16="http://schemas.microsoft.com/office/drawing/2014/main" val="4041298378"/>
                    </a:ext>
                  </a:extLst>
                </a:gridCol>
              </a:tblGrid>
              <a:tr h="370840">
                <a:tc>
                  <a:txBody>
                    <a:bodyPr/>
                    <a:lstStyle/>
                    <a:p>
                      <a:r>
                        <a:rPr lang="en-US" dirty="0" smtClean="0"/>
                        <a:t>Task/Assessment</a:t>
                      </a:r>
                      <a:endParaRPr lang="en-US" dirty="0"/>
                    </a:p>
                  </a:txBody>
                  <a:tcPr/>
                </a:tc>
                <a:tc>
                  <a:txBody>
                    <a:bodyPr/>
                    <a:lstStyle/>
                    <a:p>
                      <a:pPr algn="ctr"/>
                      <a:r>
                        <a:rPr lang="en-US" dirty="0" smtClean="0"/>
                        <a:t>Points</a:t>
                      </a:r>
                      <a:endParaRPr lang="en-US" dirty="0"/>
                    </a:p>
                  </a:txBody>
                  <a:tcPr/>
                </a:tc>
                <a:extLst>
                  <a:ext uri="{0D108BD9-81ED-4DB2-BD59-A6C34878D82A}">
                    <a16:rowId xmlns:a16="http://schemas.microsoft.com/office/drawing/2014/main" val="851793829"/>
                  </a:ext>
                </a:extLst>
              </a:tr>
              <a:tr h="370840">
                <a:tc>
                  <a:txBody>
                    <a:bodyPr/>
                    <a:lstStyle/>
                    <a:p>
                      <a:r>
                        <a:rPr lang="en-US" dirty="0" smtClean="0"/>
                        <a:t>Member</a:t>
                      </a:r>
                      <a:r>
                        <a:rPr lang="en-US" baseline="0" dirty="0" smtClean="0"/>
                        <a:t> </a:t>
                      </a:r>
                      <a:r>
                        <a:rPr lang="en-US" dirty="0" smtClean="0"/>
                        <a:t>Portal Onboarding &amp; Wellness Survey</a:t>
                      </a:r>
                      <a:endParaRPr lang="en-US" dirty="0"/>
                    </a:p>
                  </a:txBody>
                  <a:tcPr/>
                </a:tc>
                <a:tc>
                  <a:txBody>
                    <a:bodyPr/>
                    <a:lstStyle/>
                    <a:p>
                      <a:pPr algn="ctr"/>
                      <a:r>
                        <a:rPr lang="en-US" dirty="0" smtClean="0"/>
                        <a:t>750 points</a:t>
                      </a:r>
                      <a:endParaRPr lang="en-US" dirty="0"/>
                    </a:p>
                  </a:txBody>
                  <a:tcPr/>
                </a:tc>
                <a:extLst>
                  <a:ext uri="{0D108BD9-81ED-4DB2-BD59-A6C34878D82A}">
                    <a16:rowId xmlns:a16="http://schemas.microsoft.com/office/drawing/2014/main" val="1729894548"/>
                  </a:ext>
                </a:extLst>
              </a:tr>
              <a:tr h="370840">
                <a:tc>
                  <a:txBody>
                    <a:bodyPr/>
                    <a:lstStyle/>
                    <a:p>
                      <a:r>
                        <a:rPr lang="en-US" dirty="0" smtClean="0"/>
                        <a:t>Completing PCP Wellness Exam </a:t>
                      </a:r>
                      <a:r>
                        <a:rPr lang="en-US" i="1" dirty="0" smtClean="0"/>
                        <a:t>(Annually)</a:t>
                      </a:r>
                      <a:endParaRPr lang="en-US" i="1" dirty="0"/>
                    </a:p>
                  </a:txBody>
                  <a:tcPr/>
                </a:tc>
                <a:tc>
                  <a:txBody>
                    <a:bodyPr/>
                    <a:lstStyle/>
                    <a:p>
                      <a:pPr algn="ctr"/>
                      <a:r>
                        <a:rPr lang="en-US" dirty="0" smtClean="0"/>
                        <a:t>500 points</a:t>
                      </a:r>
                      <a:endParaRPr lang="en-US" dirty="0"/>
                    </a:p>
                  </a:txBody>
                  <a:tcPr/>
                </a:tc>
                <a:extLst>
                  <a:ext uri="{0D108BD9-81ED-4DB2-BD59-A6C34878D82A}">
                    <a16:rowId xmlns:a16="http://schemas.microsoft.com/office/drawing/2014/main" val="3732791518"/>
                  </a:ext>
                </a:extLst>
              </a:tr>
              <a:tr h="370840">
                <a:tc>
                  <a:txBody>
                    <a:bodyPr/>
                    <a:lstStyle/>
                    <a:p>
                      <a:r>
                        <a:rPr lang="en-US" dirty="0" smtClean="0"/>
                        <a:t>Completing Comprehensive Diabetes Screenings</a:t>
                      </a:r>
                      <a:endParaRPr lang="en-US" dirty="0"/>
                    </a:p>
                  </a:txBody>
                  <a:tcPr/>
                </a:tc>
                <a:tc>
                  <a:txBody>
                    <a:bodyPr/>
                    <a:lstStyle/>
                    <a:p>
                      <a:pPr algn="ctr"/>
                      <a:r>
                        <a:rPr lang="en-US" dirty="0" smtClean="0"/>
                        <a:t>1000 points</a:t>
                      </a:r>
                      <a:endParaRPr lang="en-US" dirty="0"/>
                    </a:p>
                  </a:txBody>
                  <a:tcPr/>
                </a:tc>
                <a:extLst>
                  <a:ext uri="{0D108BD9-81ED-4DB2-BD59-A6C34878D82A}">
                    <a16:rowId xmlns:a16="http://schemas.microsoft.com/office/drawing/2014/main" val="349143852"/>
                  </a:ext>
                </a:extLst>
              </a:tr>
              <a:tr h="370840">
                <a:tc>
                  <a:txBody>
                    <a:bodyPr/>
                    <a:lstStyle/>
                    <a:p>
                      <a:r>
                        <a:rPr lang="en-US" dirty="0" smtClean="0"/>
                        <a:t>Participation</a:t>
                      </a:r>
                      <a:r>
                        <a:rPr lang="en-US" baseline="0" dirty="0" smtClean="0"/>
                        <a:t> in ARHOME Maternity Program</a:t>
                      </a:r>
                      <a:endParaRPr lang="en-US" dirty="0"/>
                    </a:p>
                  </a:txBody>
                  <a:tcPr/>
                </a:tc>
                <a:tc>
                  <a:txBody>
                    <a:bodyPr/>
                    <a:lstStyle/>
                    <a:p>
                      <a:pPr algn="ctr"/>
                      <a:r>
                        <a:rPr lang="en-US" dirty="0" smtClean="0"/>
                        <a:t>250 – 750 points</a:t>
                      </a:r>
                      <a:endParaRPr lang="en-US" dirty="0"/>
                    </a:p>
                  </a:txBody>
                  <a:tcPr/>
                </a:tc>
                <a:extLst>
                  <a:ext uri="{0D108BD9-81ED-4DB2-BD59-A6C34878D82A}">
                    <a16:rowId xmlns:a16="http://schemas.microsoft.com/office/drawing/2014/main" val="2836828252"/>
                  </a:ext>
                </a:extLst>
              </a:tr>
              <a:tr h="370840">
                <a:tc>
                  <a:txBody>
                    <a:bodyPr/>
                    <a:lstStyle/>
                    <a:p>
                      <a:r>
                        <a:rPr lang="en-US" dirty="0" smtClean="0"/>
                        <a:t>ARHOME Disease</a:t>
                      </a:r>
                      <a:r>
                        <a:rPr lang="en-US" baseline="0" dirty="0" smtClean="0"/>
                        <a:t> </a:t>
                      </a:r>
                      <a:r>
                        <a:rPr lang="en-US" baseline="0" dirty="0" err="1" smtClean="0"/>
                        <a:t>Mgmt</a:t>
                      </a:r>
                      <a:r>
                        <a:rPr lang="en-US" baseline="0" dirty="0" smtClean="0"/>
                        <a:t> Program Participation</a:t>
                      </a:r>
                      <a:endParaRPr lang="en-US" dirty="0"/>
                    </a:p>
                  </a:txBody>
                  <a:tcPr/>
                </a:tc>
                <a:tc>
                  <a:txBody>
                    <a:bodyPr/>
                    <a:lstStyle/>
                    <a:p>
                      <a:pPr algn="ctr"/>
                      <a:r>
                        <a:rPr lang="en-US" dirty="0" smtClean="0"/>
                        <a:t>500 points</a:t>
                      </a:r>
                      <a:endParaRPr lang="en-US" dirty="0"/>
                    </a:p>
                  </a:txBody>
                  <a:tcPr/>
                </a:tc>
                <a:extLst>
                  <a:ext uri="{0D108BD9-81ED-4DB2-BD59-A6C34878D82A}">
                    <a16:rowId xmlns:a16="http://schemas.microsoft.com/office/drawing/2014/main" val="3598873023"/>
                  </a:ext>
                </a:extLst>
              </a:tr>
              <a:tr h="370840">
                <a:tc>
                  <a:txBody>
                    <a:bodyPr/>
                    <a:lstStyle/>
                    <a:p>
                      <a:r>
                        <a:rPr lang="en-US" dirty="0" smtClean="0"/>
                        <a:t>Risk Assessment Completion</a:t>
                      </a:r>
                      <a:endParaRPr lang="en-US" dirty="0"/>
                    </a:p>
                  </a:txBody>
                  <a:tcPr/>
                </a:tc>
                <a:tc>
                  <a:txBody>
                    <a:bodyPr/>
                    <a:lstStyle/>
                    <a:p>
                      <a:pPr algn="ctr"/>
                      <a:r>
                        <a:rPr lang="en-US" dirty="0" smtClean="0"/>
                        <a:t>1000 - 2500 points</a:t>
                      </a:r>
                      <a:endParaRPr lang="en-US" dirty="0"/>
                    </a:p>
                  </a:txBody>
                  <a:tcPr/>
                </a:tc>
                <a:extLst>
                  <a:ext uri="{0D108BD9-81ED-4DB2-BD59-A6C34878D82A}">
                    <a16:rowId xmlns:a16="http://schemas.microsoft.com/office/drawing/2014/main" val="4231820607"/>
                  </a:ext>
                </a:extLst>
              </a:tr>
              <a:tr h="370840">
                <a:tc>
                  <a:txBody>
                    <a:bodyPr/>
                    <a:lstStyle/>
                    <a:p>
                      <a:r>
                        <a:rPr lang="en-US" dirty="0" smtClean="0"/>
                        <a:t>Completion of Targeted Quality Measures</a:t>
                      </a:r>
                      <a:endParaRPr lang="en-US" dirty="0"/>
                    </a:p>
                  </a:txBody>
                  <a:tcPr/>
                </a:tc>
                <a:tc>
                  <a:txBody>
                    <a:bodyPr/>
                    <a:lstStyle/>
                    <a:p>
                      <a:pPr algn="ctr"/>
                      <a:r>
                        <a:rPr lang="en-US" dirty="0" smtClean="0"/>
                        <a:t>250 points</a:t>
                      </a:r>
                      <a:r>
                        <a:rPr lang="en-US" baseline="0" dirty="0" smtClean="0"/>
                        <a:t> each</a:t>
                      </a:r>
                      <a:endParaRPr lang="en-US" dirty="0"/>
                    </a:p>
                  </a:txBody>
                  <a:tcPr/>
                </a:tc>
                <a:extLst>
                  <a:ext uri="{0D108BD9-81ED-4DB2-BD59-A6C34878D82A}">
                    <a16:rowId xmlns:a16="http://schemas.microsoft.com/office/drawing/2014/main" val="1517317876"/>
                  </a:ext>
                </a:extLst>
              </a:tr>
              <a:tr h="370840">
                <a:tc>
                  <a:txBody>
                    <a:bodyPr/>
                    <a:lstStyle/>
                    <a:p>
                      <a:r>
                        <a:rPr lang="en-US" dirty="0" smtClean="0"/>
                        <a:t>Completion of Follow-up</a:t>
                      </a:r>
                      <a:r>
                        <a:rPr lang="en-US" baseline="0" dirty="0" smtClean="0"/>
                        <a:t> Visits</a:t>
                      </a:r>
                      <a:endParaRPr lang="en-US" dirty="0"/>
                    </a:p>
                  </a:txBody>
                  <a:tcPr/>
                </a:tc>
                <a:tc>
                  <a:txBody>
                    <a:bodyPr/>
                    <a:lstStyle/>
                    <a:p>
                      <a:pPr algn="ctr"/>
                      <a:r>
                        <a:rPr lang="en-US" dirty="0" smtClean="0"/>
                        <a:t>500 points</a:t>
                      </a:r>
                      <a:endParaRPr lang="en-US" dirty="0"/>
                    </a:p>
                  </a:txBody>
                  <a:tcPr/>
                </a:tc>
                <a:extLst>
                  <a:ext uri="{0D108BD9-81ED-4DB2-BD59-A6C34878D82A}">
                    <a16:rowId xmlns:a16="http://schemas.microsoft.com/office/drawing/2014/main" val="1561159582"/>
                  </a:ext>
                </a:extLst>
              </a:tr>
              <a:tr h="370840">
                <a:tc>
                  <a:txBody>
                    <a:bodyPr/>
                    <a:lstStyle/>
                    <a:p>
                      <a:r>
                        <a:rPr lang="en-US" dirty="0" smtClean="0"/>
                        <a:t>Medication Adherence</a:t>
                      </a:r>
                      <a:endParaRPr lang="en-US" dirty="0"/>
                    </a:p>
                  </a:txBody>
                  <a:tcPr/>
                </a:tc>
                <a:tc>
                  <a:txBody>
                    <a:bodyPr/>
                    <a:lstStyle/>
                    <a:p>
                      <a:pPr algn="ctr"/>
                      <a:r>
                        <a:rPr lang="en-US" dirty="0" smtClean="0"/>
                        <a:t>250 points</a:t>
                      </a:r>
                      <a:r>
                        <a:rPr lang="en-US" baseline="0" dirty="0" smtClean="0"/>
                        <a:t> each</a:t>
                      </a:r>
                      <a:endParaRPr lang="en-US" dirty="0"/>
                    </a:p>
                  </a:txBody>
                  <a:tcPr/>
                </a:tc>
                <a:extLst>
                  <a:ext uri="{0D108BD9-81ED-4DB2-BD59-A6C34878D82A}">
                    <a16:rowId xmlns:a16="http://schemas.microsoft.com/office/drawing/2014/main" val="1635987365"/>
                  </a:ext>
                </a:extLst>
              </a:tr>
            </a:tbl>
          </a:graphicData>
        </a:graphic>
      </p:graphicFrame>
      <p:sp>
        <p:nvSpPr>
          <p:cNvPr id="7" name="Slide Number Placeholder 6"/>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5</a:t>
            </a:fld>
            <a:endParaRPr lang="en-US" dirty="0"/>
          </a:p>
        </p:txBody>
      </p:sp>
    </p:spTree>
    <p:extLst>
      <p:ext uri="{BB962C8B-B14F-4D97-AF65-F5344CB8AC3E}">
        <p14:creationId xmlns:p14="http://schemas.microsoft.com/office/powerpoint/2010/main" val="1451097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818147"/>
            <a:ext cx="8162926" cy="1344161"/>
          </a:xfrm>
        </p:spPr>
        <p:txBody>
          <a:bodyPr/>
          <a:lstStyle/>
          <a:p>
            <a:pPr marL="0" indent="0">
              <a:buNone/>
            </a:pPr>
            <a:r>
              <a:rPr lang="en-US" sz="2600" dirty="0" smtClean="0"/>
              <a:t>We will incentivize </a:t>
            </a:r>
            <a:r>
              <a:rPr lang="en-US" sz="2600" dirty="0"/>
              <a:t>providers for engagement </a:t>
            </a:r>
            <a:r>
              <a:rPr lang="en-US" sz="2600" dirty="0" smtClean="0"/>
              <a:t>with ARHOME members for </a:t>
            </a:r>
            <a:r>
              <a:rPr lang="en-US" sz="2600" dirty="0"/>
              <a:t>addressing chronic conditions </a:t>
            </a:r>
            <a:r>
              <a:rPr lang="en-US" sz="2600" dirty="0" smtClean="0"/>
              <a:t>and quality gaps through existing programs including:</a:t>
            </a:r>
          </a:p>
          <a:p>
            <a:pPr marL="0" indent="0">
              <a:buNone/>
            </a:pPr>
            <a:endParaRPr lang="en-US" sz="1400" dirty="0" smtClean="0"/>
          </a:p>
        </p:txBody>
      </p:sp>
      <p:sp>
        <p:nvSpPr>
          <p:cNvPr id="4" name="Title 3"/>
          <p:cNvSpPr>
            <a:spLocks noGrp="1"/>
          </p:cNvSpPr>
          <p:nvPr>
            <p:ph type="title"/>
          </p:nvPr>
        </p:nvSpPr>
        <p:spPr>
          <a:xfrm>
            <a:off x="228600" y="228600"/>
            <a:ext cx="7239000" cy="609599"/>
          </a:xfrm>
        </p:spPr>
        <p:txBody>
          <a:bodyPr/>
          <a:lstStyle/>
          <a:p>
            <a:r>
              <a:rPr lang="en-US" sz="3200" dirty="0" smtClean="0"/>
              <a:t>ARHOME Provider Incentive Programs</a:t>
            </a:r>
            <a:endParaRPr lang="en-US" sz="3200" dirty="0"/>
          </a:p>
        </p:txBody>
      </p:sp>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grpSp>
        <p:nvGrpSpPr>
          <p:cNvPr id="6" name="Group 5"/>
          <p:cNvGrpSpPr/>
          <p:nvPr/>
        </p:nvGrpSpPr>
        <p:grpSpPr>
          <a:xfrm>
            <a:off x="3048000" y="2541468"/>
            <a:ext cx="5794067" cy="803519"/>
            <a:chOff x="3225337" y="1842079"/>
            <a:chExt cx="5733933" cy="803519"/>
          </a:xfrm>
          <a:scene3d>
            <a:camera prst="orthographicFront"/>
            <a:lightRig rig="threePt" dir="t">
              <a:rot lat="0" lon="0" rev="7500000"/>
            </a:lightRig>
          </a:scene3d>
        </p:grpSpPr>
        <p:sp>
          <p:nvSpPr>
            <p:cNvPr id="16" name="Round Same Side Corner Rectangle 15"/>
            <p:cNvSpPr/>
            <p:nvPr/>
          </p:nvSpPr>
          <p:spPr>
            <a:xfrm rot="5400000">
              <a:off x="5690544" y="-623128"/>
              <a:ext cx="803519" cy="5733933"/>
            </a:xfrm>
            <a:prstGeom prst="round2SameRect">
              <a:avLst/>
            </a:prstGeom>
            <a:sp3d extrusionH="190500" prstMaterial="dkEdge">
              <a:bevelT w="120650" h="38100" prst="relaxedInset"/>
              <a:bevelB w="120650" h="57150" prst="relaxedInset"/>
              <a:contourClr>
                <a:schemeClr val="bg1"/>
              </a:contourClr>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4"/>
            <p:cNvSpPr txBox="1"/>
            <p:nvPr/>
          </p:nvSpPr>
          <p:spPr>
            <a:xfrm>
              <a:off x="3225338" y="1881303"/>
              <a:ext cx="5694708" cy="72506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Incentivize providers for engagement and addressing chronic conditions that roll up to HCC’s</a:t>
              </a:r>
              <a:endParaRPr lang="en-US" sz="1600" kern="1200" dirty="0"/>
            </a:p>
            <a:p>
              <a:pPr marL="171450" lvl="1" indent="-171450" algn="l" defTabSz="711200">
                <a:lnSpc>
                  <a:spcPct val="90000"/>
                </a:lnSpc>
                <a:spcBef>
                  <a:spcPct val="0"/>
                </a:spcBef>
                <a:spcAft>
                  <a:spcPct val="15000"/>
                </a:spcAft>
                <a:buChar char="••"/>
              </a:pPr>
              <a:r>
                <a:rPr lang="en-US" sz="1600" kern="1200" dirty="0" smtClean="0"/>
                <a:t>Health Plan run with data provided by Corporate Office</a:t>
              </a:r>
              <a:endParaRPr lang="en-US" sz="1600" kern="1200" dirty="0"/>
            </a:p>
          </p:txBody>
        </p:sp>
      </p:grpSp>
      <p:grpSp>
        <p:nvGrpSpPr>
          <p:cNvPr id="7" name="Group 6"/>
          <p:cNvGrpSpPr/>
          <p:nvPr/>
        </p:nvGrpSpPr>
        <p:grpSpPr>
          <a:xfrm>
            <a:off x="63704" y="2502870"/>
            <a:ext cx="2984296" cy="894575"/>
            <a:chOff x="3440" y="1803481"/>
            <a:chExt cx="3225337" cy="894575"/>
          </a:xfrm>
          <a:scene3d>
            <a:camera prst="orthographicFront"/>
            <a:lightRig rig="threePt" dir="t">
              <a:rot lat="0" lon="0" rev="7500000"/>
            </a:lightRig>
          </a:scene3d>
        </p:grpSpPr>
        <p:sp>
          <p:nvSpPr>
            <p:cNvPr id="14" name="Rounded Rectangle 13"/>
            <p:cNvSpPr/>
            <p:nvPr/>
          </p:nvSpPr>
          <p:spPr>
            <a:xfrm>
              <a:off x="3440" y="1803481"/>
              <a:ext cx="3225337" cy="894575"/>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Rounded Rectangle 6"/>
            <p:cNvSpPr txBox="1"/>
            <p:nvPr/>
          </p:nvSpPr>
          <p:spPr>
            <a:xfrm>
              <a:off x="47110" y="1847151"/>
              <a:ext cx="3137997" cy="8072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Continuity of Care (CoC) Program </a:t>
              </a:r>
              <a:r>
                <a:rPr lang="en-US" sz="1600" i="1" kern="1200" dirty="0" smtClean="0"/>
                <a:t>(Formerly P4Q)</a:t>
              </a:r>
              <a:endParaRPr lang="en-US" sz="1600" i="1" kern="1200" dirty="0"/>
            </a:p>
          </p:txBody>
        </p:sp>
      </p:grpSp>
      <p:grpSp>
        <p:nvGrpSpPr>
          <p:cNvPr id="8" name="Group 7"/>
          <p:cNvGrpSpPr/>
          <p:nvPr/>
        </p:nvGrpSpPr>
        <p:grpSpPr>
          <a:xfrm>
            <a:off x="3048000" y="3765402"/>
            <a:ext cx="5794067" cy="934574"/>
            <a:chOff x="3216735" y="3027341"/>
            <a:chExt cx="5733933" cy="934574"/>
          </a:xfrm>
          <a:scene3d>
            <a:camera prst="orthographicFront"/>
            <a:lightRig rig="threePt" dir="t">
              <a:rot lat="0" lon="0" rev="7500000"/>
            </a:lightRig>
          </a:scene3d>
        </p:grpSpPr>
        <p:sp>
          <p:nvSpPr>
            <p:cNvPr id="12" name="Round Same Side Corner Rectangle 11"/>
            <p:cNvSpPr/>
            <p:nvPr/>
          </p:nvSpPr>
          <p:spPr>
            <a:xfrm rot="5400000">
              <a:off x="5616415" y="627661"/>
              <a:ext cx="934574" cy="5733933"/>
            </a:xfrm>
            <a:prstGeom prst="round2SameRect">
              <a:avLst/>
            </a:prstGeom>
            <a:sp3d extrusionH="190500" prstMaterial="dkEdge">
              <a:bevelT w="120650" h="38100" prst="relaxedInset"/>
              <a:bevelB w="120650" h="57150" prst="relaxedInset"/>
              <a:contourClr>
                <a:schemeClr val="bg1"/>
              </a:contourClr>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8"/>
            <p:cNvSpPr txBox="1"/>
            <p:nvPr/>
          </p:nvSpPr>
          <p:spPr>
            <a:xfrm>
              <a:off x="3225337" y="3031577"/>
              <a:ext cx="5688311" cy="84333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Incentivize providers for engagement and addressing chronic conditions that roll up to HCC’s and quality gaps</a:t>
              </a:r>
              <a:endParaRPr lang="en-US" sz="1600" kern="1200" dirty="0"/>
            </a:p>
            <a:p>
              <a:pPr marL="171450" lvl="1" indent="-171450" algn="l" defTabSz="711200">
                <a:lnSpc>
                  <a:spcPct val="90000"/>
                </a:lnSpc>
                <a:spcBef>
                  <a:spcPct val="0"/>
                </a:spcBef>
                <a:spcAft>
                  <a:spcPct val="15000"/>
                </a:spcAft>
                <a:buChar char="••"/>
              </a:pPr>
              <a:r>
                <a:rPr lang="en-US" sz="1600" kern="1200" dirty="0" smtClean="0"/>
                <a:t>Vendor Led (Optum)</a:t>
              </a:r>
              <a:endParaRPr lang="en-US" sz="1600" kern="1200" dirty="0"/>
            </a:p>
          </p:txBody>
        </p:sp>
      </p:grpSp>
      <p:grpSp>
        <p:nvGrpSpPr>
          <p:cNvPr id="9" name="Group 8"/>
          <p:cNvGrpSpPr/>
          <p:nvPr/>
        </p:nvGrpSpPr>
        <p:grpSpPr>
          <a:xfrm>
            <a:off x="63704" y="3676474"/>
            <a:ext cx="2984296" cy="1063754"/>
            <a:chOff x="11123" y="2927172"/>
            <a:chExt cx="3225337" cy="1063754"/>
          </a:xfrm>
          <a:scene3d>
            <a:camera prst="orthographicFront"/>
            <a:lightRig rig="threePt" dir="t">
              <a:rot lat="0" lon="0" rev="7500000"/>
            </a:lightRig>
          </a:scene3d>
        </p:grpSpPr>
        <p:sp>
          <p:nvSpPr>
            <p:cNvPr id="10" name="Rounded Rectangle 9"/>
            <p:cNvSpPr/>
            <p:nvPr/>
          </p:nvSpPr>
          <p:spPr>
            <a:xfrm>
              <a:off x="11123" y="2927172"/>
              <a:ext cx="3225337" cy="1063754"/>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Rounded Rectangle 10"/>
            <p:cNvSpPr txBox="1"/>
            <p:nvPr/>
          </p:nvSpPr>
          <p:spPr>
            <a:xfrm>
              <a:off x="63051" y="2979100"/>
              <a:ext cx="3121481" cy="9598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In Office Assessment (IOA) Program</a:t>
              </a:r>
              <a:endParaRPr lang="en-US" sz="1800" kern="1200" dirty="0"/>
            </a:p>
          </p:txBody>
        </p:sp>
      </p:grpSp>
      <p:grpSp>
        <p:nvGrpSpPr>
          <p:cNvPr id="18" name="Group 17"/>
          <p:cNvGrpSpPr/>
          <p:nvPr/>
        </p:nvGrpSpPr>
        <p:grpSpPr>
          <a:xfrm>
            <a:off x="3039275" y="5038706"/>
            <a:ext cx="5802792" cy="997528"/>
            <a:chOff x="3094031" y="582032"/>
            <a:chExt cx="5677501" cy="997528"/>
          </a:xfrm>
          <a:scene3d>
            <a:camera prst="orthographicFront"/>
            <a:lightRig rig="threePt" dir="t">
              <a:rot lat="0" lon="0" rev="7500000"/>
            </a:lightRig>
          </a:scene3d>
        </p:grpSpPr>
        <p:sp>
          <p:nvSpPr>
            <p:cNvPr id="22" name="Round Same Side Corner Rectangle 21"/>
            <p:cNvSpPr/>
            <p:nvPr/>
          </p:nvSpPr>
          <p:spPr>
            <a:xfrm rot="5400000">
              <a:off x="5434018" y="-1757955"/>
              <a:ext cx="997528" cy="5677501"/>
            </a:xfrm>
            <a:prstGeom prst="round2SameRect">
              <a:avLst/>
            </a:prstGeom>
            <a:sp3d extrusionH="190500" prstMaterial="dkEdge">
              <a:bevelT w="120650" h="38100" prst="relaxedInset"/>
              <a:bevelB w="120650" h="57150" prst="relaxedInset"/>
              <a:contourClr>
                <a:schemeClr val="bg1"/>
              </a:contourClr>
            </a:sp3d>
          </p:spPr>
          <p:style>
            <a:lnRef idx="1">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2">
              <a:schemeClr val="accent3">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4"/>
            <p:cNvSpPr txBox="1"/>
            <p:nvPr/>
          </p:nvSpPr>
          <p:spPr>
            <a:xfrm>
              <a:off x="3094032" y="630726"/>
              <a:ext cx="5628806" cy="90013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Utilize medical records from projects for coding/feedback</a:t>
              </a:r>
              <a:endParaRPr lang="en-US" sz="1400" kern="1200" dirty="0"/>
            </a:p>
            <a:p>
              <a:pPr marL="114300" lvl="1" indent="-114300" algn="l" defTabSz="622300">
                <a:lnSpc>
                  <a:spcPct val="90000"/>
                </a:lnSpc>
                <a:spcBef>
                  <a:spcPct val="0"/>
                </a:spcBef>
                <a:spcAft>
                  <a:spcPct val="15000"/>
                </a:spcAft>
                <a:buChar char="••"/>
              </a:pPr>
              <a:r>
                <a:rPr lang="en-US" sz="1400" kern="1200" dirty="0" smtClean="0"/>
                <a:t>Provide coding tip sheets and quick reference materials</a:t>
              </a:r>
              <a:endParaRPr lang="en-US" sz="1400" kern="1200" dirty="0"/>
            </a:p>
            <a:p>
              <a:pPr marL="114300" lvl="1" indent="-114300" algn="l" defTabSz="622300">
                <a:lnSpc>
                  <a:spcPct val="90000"/>
                </a:lnSpc>
                <a:spcBef>
                  <a:spcPct val="0"/>
                </a:spcBef>
                <a:spcAft>
                  <a:spcPct val="15000"/>
                </a:spcAft>
                <a:buChar char="••"/>
              </a:pPr>
              <a:r>
                <a:rPr lang="en-US" sz="1400" kern="1200" dirty="0" smtClean="0"/>
                <a:t>Targets determined by Health Plan based on member attribution and provider affiliation</a:t>
              </a:r>
              <a:endParaRPr lang="en-US" sz="1400" kern="1200" dirty="0"/>
            </a:p>
          </p:txBody>
        </p:sp>
      </p:grpSp>
      <p:grpSp>
        <p:nvGrpSpPr>
          <p:cNvPr id="19" name="Group 18"/>
          <p:cNvGrpSpPr/>
          <p:nvPr/>
        </p:nvGrpSpPr>
        <p:grpSpPr>
          <a:xfrm>
            <a:off x="63704" y="4967974"/>
            <a:ext cx="3002175" cy="1087928"/>
            <a:chOff x="0" y="478803"/>
            <a:chExt cx="3131865" cy="1087928"/>
          </a:xfrm>
          <a:scene3d>
            <a:camera prst="orthographicFront"/>
            <a:lightRig rig="threePt" dir="t">
              <a:rot lat="0" lon="0" rev="7500000"/>
            </a:lightRig>
          </a:scene3d>
        </p:grpSpPr>
        <p:sp>
          <p:nvSpPr>
            <p:cNvPr id="20" name="Rounded Rectangle 19"/>
            <p:cNvSpPr/>
            <p:nvPr/>
          </p:nvSpPr>
          <p:spPr>
            <a:xfrm>
              <a:off x="0" y="478803"/>
              <a:ext cx="3131865" cy="1087928"/>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1" name="Rounded Rectangle 6"/>
            <p:cNvSpPr txBox="1"/>
            <p:nvPr/>
          </p:nvSpPr>
          <p:spPr>
            <a:xfrm>
              <a:off x="53108" y="531911"/>
              <a:ext cx="3025649" cy="9817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Provider Education</a:t>
              </a:r>
              <a:endParaRPr lang="en-US" sz="2400" kern="1200" dirty="0"/>
            </a:p>
          </p:txBody>
        </p:sp>
      </p:grpSp>
      <p:sp>
        <p:nvSpPr>
          <p:cNvPr id="24" name="Slide Number Placeholder 23"/>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6</a:t>
            </a:fld>
            <a:endParaRPr lang="en-US" dirty="0"/>
          </a:p>
        </p:txBody>
      </p:sp>
    </p:spTree>
    <p:extLst>
      <p:ext uri="{BB962C8B-B14F-4D97-AF65-F5344CB8AC3E}">
        <p14:creationId xmlns:p14="http://schemas.microsoft.com/office/powerpoint/2010/main" val="2720152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7336"/>
            <a:ext cx="8458200" cy="4571999"/>
          </a:xfrm>
        </p:spPr>
        <p:txBody>
          <a:bodyPr/>
          <a:lstStyle/>
          <a:p>
            <a:pPr marL="0" indent="0">
              <a:buNone/>
            </a:pPr>
            <a:r>
              <a:rPr lang="en-US" sz="2400" dirty="0" smtClean="0"/>
              <a:t>Current incentives are based on 100% gap closure for Continuity of Care (CoC) and In Office Assessment (IOA) Programs. </a:t>
            </a:r>
          </a:p>
          <a:p>
            <a:pPr marL="0" indent="0">
              <a:buNone/>
            </a:pPr>
            <a:endParaRPr lang="en-US" sz="1000" dirty="0" smtClean="0"/>
          </a:p>
          <a:p>
            <a:pPr marL="0" indent="0">
              <a:buNone/>
            </a:pPr>
            <a:r>
              <a:rPr lang="en-US" sz="2000" b="1" dirty="0" smtClean="0"/>
              <a:t>Continuity of Care Incentive Structure - </a:t>
            </a:r>
          </a:p>
          <a:p>
            <a:pPr lvl="1">
              <a:buFont typeface="Wingdings" panose="05000000000000000000" pitchFamily="2" charset="2"/>
              <a:buChar char="v"/>
            </a:pPr>
            <a:r>
              <a:rPr lang="en-US" sz="2000" dirty="0" smtClean="0"/>
              <a:t>Incentive paid at Tax ID Level, Accrued at NPI Level</a:t>
            </a:r>
          </a:p>
          <a:p>
            <a:pPr lvl="1"/>
            <a:endParaRPr lang="en-US" dirty="0" smtClean="0"/>
          </a:p>
          <a:p>
            <a:pPr marL="0" indent="0">
              <a:buNone/>
            </a:pPr>
            <a:endParaRPr lang="en-US" dirty="0" smtClean="0"/>
          </a:p>
          <a:p>
            <a:pPr marL="0" indent="0">
              <a:buNone/>
            </a:pPr>
            <a:endParaRPr lang="en-US" sz="1200" dirty="0"/>
          </a:p>
          <a:p>
            <a:pPr marL="0" indent="0">
              <a:buNone/>
            </a:pPr>
            <a:endParaRPr lang="en-US" sz="2000" b="1" dirty="0" smtClean="0"/>
          </a:p>
          <a:p>
            <a:pPr marL="0" indent="0">
              <a:buNone/>
            </a:pPr>
            <a:r>
              <a:rPr lang="en-US" sz="2000" b="1" dirty="0" smtClean="0"/>
              <a:t>In Office Assessment Incentive Structure - $100 Max</a:t>
            </a:r>
          </a:p>
          <a:p>
            <a:endParaRPr lang="en-US" dirty="0" smtClean="0"/>
          </a:p>
        </p:txBody>
      </p:sp>
      <p:sp>
        <p:nvSpPr>
          <p:cNvPr id="2" name="Title 1"/>
          <p:cNvSpPr>
            <a:spLocks noGrp="1"/>
          </p:cNvSpPr>
          <p:nvPr>
            <p:ph type="title"/>
          </p:nvPr>
        </p:nvSpPr>
        <p:spPr/>
        <p:txBody>
          <a:bodyPr>
            <a:noAutofit/>
          </a:bodyPr>
          <a:lstStyle/>
          <a:p>
            <a:r>
              <a:rPr lang="en-US" sz="3200" b="1" dirty="0" smtClean="0"/>
              <a:t>ARHOME Provider </a:t>
            </a:r>
            <a:r>
              <a:rPr lang="en-US" sz="3200" b="1" dirty="0"/>
              <a:t>Incentives</a:t>
            </a:r>
          </a:p>
        </p:txBody>
      </p:sp>
      <p:sp>
        <p:nvSpPr>
          <p:cNvPr id="8"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17050940"/>
              </p:ext>
            </p:extLst>
          </p:nvPr>
        </p:nvGraphicFramePr>
        <p:xfrm>
          <a:off x="946969" y="3146883"/>
          <a:ext cx="6137787" cy="1341120"/>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1307907714"/>
                    </a:ext>
                  </a:extLst>
                </a:gridCol>
                <a:gridCol w="3089787">
                  <a:extLst>
                    <a:ext uri="{9D8B030D-6E8A-4147-A177-3AD203B41FA5}">
                      <a16:colId xmlns:a16="http://schemas.microsoft.com/office/drawing/2014/main" val="3401930948"/>
                    </a:ext>
                  </a:extLst>
                </a:gridCol>
              </a:tblGrid>
              <a:tr h="480060">
                <a:tc>
                  <a:txBody>
                    <a:bodyPr/>
                    <a:lstStyle/>
                    <a:p>
                      <a:pPr algn="ctr"/>
                      <a:r>
                        <a:rPr lang="en-US" sz="1400" dirty="0" smtClean="0"/>
                        <a:t>% of Appointment Agenda Completed/Returned per NPI</a:t>
                      </a:r>
                      <a:endParaRPr lang="en-US" sz="1400" dirty="0"/>
                    </a:p>
                  </a:txBody>
                  <a:tcPr marL="68580" marR="68580" marT="34290" marB="34290"/>
                </a:tc>
                <a:tc>
                  <a:txBody>
                    <a:bodyPr/>
                    <a:lstStyle/>
                    <a:p>
                      <a:pPr algn="ctr"/>
                      <a:r>
                        <a:rPr lang="en-US" sz="1400" dirty="0" smtClean="0"/>
                        <a:t>Incentive Amount</a:t>
                      </a:r>
                      <a:r>
                        <a:rPr lang="en-US" sz="1400" baseline="0" dirty="0" smtClean="0"/>
                        <a:t> Paid</a:t>
                      </a:r>
                      <a:endParaRPr lang="en-US" sz="1400" dirty="0"/>
                    </a:p>
                  </a:txBody>
                  <a:tcPr marL="68580" marR="68580" marT="34290" marB="34290"/>
                </a:tc>
                <a:extLst>
                  <a:ext uri="{0D108BD9-81ED-4DB2-BD59-A6C34878D82A}">
                    <a16:rowId xmlns:a16="http://schemas.microsoft.com/office/drawing/2014/main" val="1177293983"/>
                  </a:ext>
                </a:extLst>
              </a:tr>
              <a:tr h="274320">
                <a:tc>
                  <a:txBody>
                    <a:bodyPr/>
                    <a:lstStyle/>
                    <a:p>
                      <a:pPr algn="ctr"/>
                      <a:r>
                        <a:rPr lang="en-US" sz="1400" dirty="0" smtClean="0"/>
                        <a:t>&lt;50%</a:t>
                      </a:r>
                      <a:endParaRPr lang="en-US" sz="1400" dirty="0"/>
                    </a:p>
                  </a:txBody>
                  <a:tcPr marL="68580" marR="68580" marT="34290" marB="34290"/>
                </a:tc>
                <a:tc>
                  <a:txBody>
                    <a:bodyPr/>
                    <a:lstStyle/>
                    <a:p>
                      <a:pPr algn="ctr"/>
                      <a:r>
                        <a:rPr lang="en-US" sz="1400" dirty="0" smtClean="0"/>
                        <a:t>$100</a:t>
                      </a:r>
                      <a:endParaRPr lang="en-US" sz="1400" dirty="0"/>
                    </a:p>
                  </a:txBody>
                  <a:tcPr marL="68580" marR="68580" marT="34290" marB="34290"/>
                </a:tc>
                <a:extLst>
                  <a:ext uri="{0D108BD9-81ED-4DB2-BD59-A6C34878D82A}">
                    <a16:rowId xmlns:a16="http://schemas.microsoft.com/office/drawing/2014/main" val="17817946"/>
                  </a:ext>
                </a:extLst>
              </a:tr>
              <a:tr h="274320">
                <a:tc>
                  <a:txBody>
                    <a:bodyPr/>
                    <a:lstStyle/>
                    <a:p>
                      <a:pPr algn="ctr"/>
                      <a:r>
                        <a:rPr lang="en-US" sz="1400" dirty="0" smtClean="0"/>
                        <a:t>&gt;50 to &lt;80%</a:t>
                      </a:r>
                      <a:r>
                        <a:rPr lang="en-US" sz="1400" baseline="0" dirty="0" smtClean="0"/>
                        <a:t> </a:t>
                      </a:r>
                      <a:endParaRPr lang="en-US" sz="1400" dirty="0"/>
                    </a:p>
                  </a:txBody>
                  <a:tcPr marL="68580" marR="68580" marT="34290" marB="34290"/>
                </a:tc>
                <a:tc>
                  <a:txBody>
                    <a:bodyPr/>
                    <a:lstStyle/>
                    <a:p>
                      <a:pPr algn="ctr"/>
                      <a:r>
                        <a:rPr lang="en-US" sz="1400" dirty="0" smtClean="0"/>
                        <a:t>$200</a:t>
                      </a:r>
                      <a:endParaRPr lang="en-US" sz="1400" dirty="0"/>
                    </a:p>
                  </a:txBody>
                  <a:tcPr marL="68580" marR="68580" marT="34290" marB="34290"/>
                </a:tc>
                <a:extLst>
                  <a:ext uri="{0D108BD9-81ED-4DB2-BD59-A6C34878D82A}">
                    <a16:rowId xmlns:a16="http://schemas.microsoft.com/office/drawing/2014/main" val="23909642"/>
                  </a:ext>
                </a:extLst>
              </a:tr>
              <a:tr h="274320">
                <a:tc>
                  <a:txBody>
                    <a:bodyPr/>
                    <a:lstStyle/>
                    <a:p>
                      <a:pPr algn="ctr"/>
                      <a:r>
                        <a:rPr lang="en-US" sz="1400" dirty="0" smtClean="0"/>
                        <a:t>&gt;80% </a:t>
                      </a:r>
                      <a:endParaRPr lang="en-US" sz="1400" dirty="0"/>
                    </a:p>
                  </a:txBody>
                  <a:tcPr marL="68580" marR="68580" marT="34290" marB="34290"/>
                </a:tc>
                <a:tc>
                  <a:txBody>
                    <a:bodyPr/>
                    <a:lstStyle/>
                    <a:p>
                      <a:pPr algn="ctr"/>
                      <a:r>
                        <a:rPr lang="en-US" sz="1400" dirty="0" smtClean="0"/>
                        <a:t>$300</a:t>
                      </a:r>
                      <a:endParaRPr lang="en-US" sz="1400" dirty="0"/>
                    </a:p>
                  </a:txBody>
                  <a:tcPr marL="68580" marR="68580" marT="34290" marB="34290"/>
                </a:tc>
                <a:extLst>
                  <a:ext uri="{0D108BD9-81ED-4DB2-BD59-A6C34878D82A}">
                    <a16:rowId xmlns:a16="http://schemas.microsoft.com/office/drawing/2014/main" val="328178015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44336080"/>
              </p:ext>
            </p:extLst>
          </p:nvPr>
        </p:nvGraphicFramePr>
        <p:xfrm>
          <a:off x="967863" y="5142276"/>
          <a:ext cx="6096000" cy="854117"/>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2452586594"/>
                    </a:ext>
                  </a:extLst>
                </a:gridCol>
                <a:gridCol w="3048000">
                  <a:extLst>
                    <a:ext uri="{9D8B030D-6E8A-4147-A177-3AD203B41FA5}">
                      <a16:colId xmlns:a16="http://schemas.microsoft.com/office/drawing/2014/main" val="2277241020"/>
                    </a:ext>
                  </a:extLst>
                </a:gridCol>
              </a:tblGrid>
              <a:tr h="480060">
                <a:tc>
                  <a:txBody>
                    <a:bodyPr/>
                    <a:lstStyle/>
                    <a:p>
                      <a:r>
                        <a:rPr lang="en-US" sz="1400" dirty="0" smtClean="0"/>
                        <a:t>Assessment Form</a:t>
                      </a:r>
                      <a:r>
                        <a:rPr lang="en-US" sz="1400" baseline="0" dirty="0" smtClean="0"/>
                        <a:t> Returned $</a:t>
                      </a:r>
                      <a:endParaRPr lang="en-US" sz="1400" dirty="0"/>
                    </a:p>
                  </a:txBody>
                  <a:tcPr marL="68580" marR="68580" marT="34290" marB="34290"/>
                </a:tc>
                <a:tc>
                  <a:txBody>
                    <a:bodyPr/>
                    <a:lstStyle/>
                    <a:p>
                      <a:r>
                        <a:rPr lang="en-US" sz="1400" dirty="0" smtClean="0"/>
                        <a:t>Assessment</a:t>
                      </a:r>
                      <a:r>
                        <a:rPr lang="en-US" sz="1400" baseline="0" dirty="0" smtClean="0"/>
                        <a:t> form w/ all gaps assessed $</a:t>
                      </a:r>
                      <a:endParaRPr lang="en-US" sz="1400" dirty="0"/>
                    </a:p>
                  </a:txBody>
                  <a:tcPr marL="68580" marR="68580" marT="34290" marB="34290"/>
                </a:tc>
                <a:extLst>
                  <a:ext uri="{0D108BD9-81ED-4DB2-BD59-A6C34878D82A}">
                    <a16:rowId xmlns:a16="http://schemas.microsoft.com/office/drawing/2014/main" val="358348224"/>
                  </a:ext>
                </a:extLst>
              </a:tr>
              <a:tr h="358817">
                <a:tc>
                  <a:txBody>
                    <a:bodyPr/>
                    <a:lstStyle/>
                    <a:p>
                      <a:pPr algn="ctr"/>
                      <a:r>
                        <a:rPr lang="en-US" sz="1400" dirty="0" smtClean="0"/>
                        <a:t>$50</a:t>
                      </a:r>
                      <a:endParaRPr lang="en-US" sz="1400" dirty="0"/>
                    </a:p>
                  </a:txBody>
                  <a:tcPr marL="68580" marR="68580" marT="34290" marB="34290"/>
                </a:tc>
                <a:tc>
                  <a:txBody>
                    <a:bodyPr/>
                    <a:lstStyle/>
                    <a:p>
                      <a:pPr algn="ctr"/>
                      <a:r>
                        <a:rPr lang="en-US" sz="1400" dirty="0" smtClean="0"/>
                        <a:t>$50</a:t>
                      </a:r>
                      <a:endParaRPr lang="en-US" sz="1400" dirty="0"/>
                    </a:p>
                  </a:txBody>
                  <a:tcPr marL="68580" marR="68580" marT="34290" marB="34290"/>
                </a:tc>
                <a:extLst>
                  <a:ext uri="{0D108BD9-81ED-4DB2-BD59-A6C34878D82A}">
                    <a16:rowId xmlns:a16="http://schemas.microsoft.com/office/drawing/2014/main" val="174729216"/>
                  </a:ext>
                </a:extLst>
              </a:tr>
            </a:tbl>
          </a:graphicData>
        </a:graphic>
      </p:graphicFrame>
      <p:sp>
        <p:nvSpPr>
          <p:cNvPr id="6" name="Slide Number Placeholder 5"/>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7</a:t>
            </a:fld>
            <a:endParaRPr lang="en-US" dirty="0"/>
          </a:p>
        </p:txBody>
      </p:sp>
    </p:spTree>
    <p:extLst>
      <p:ext uri="{BB962C8B-B14F-4D97-AF65-F5344CB8AC3E}">
        <p14:creationId xmlns:p14="http://schemas.microsoft.com/office/powerpoint/2010/main" val="3989946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066800" y="1825711"/>
            <a:ext cx="6934200" cy="4288366"/>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Google Shape;758;p86"/>
          <p:cNvSpPr/>
          <p:nvPr/>
        </p:nvSpPr>
        <p:spPr>
          <a:xfrm>
            <a:off x="1805285" y="1727624"/>
            <a:ext cx="5457230" cy="308610"/>
          </a:xfrm>
          <a:prstGeom prst="rect">
            <a:avLst/>
          </a:prstGeom>
          <a:gradFill flip="none" rotWithShape="1">
            <a:gsLst>
              <a:gs pos="0">
                <a:srgbClr val="00AEEF"/>
              </a:gs>
              <a:gs pos="100000">
                <a:schemeClr val="accent1">
                  <a:lumMod val="100000"/>
                </a:schemeClr>
              </a:gs>
            </a:gsLst>
            <a:lin ang="10800000" scaled="1"/>
            <a:tileRect/>
          </a:gradFill>
          <a:ln w="9525" cap="flat" cmpd="sng">
            <a:noFill/>
            <a:prstDash val="solid"/>
            <a:round/>
            <a:headEnd type="none" w="sm" len="sm"/>
            <a:tailEnd type="none" w="sm" len="sm"/>
          </a:ln>
        </p:spPr>
        <p:txBody>
          <a:bodyPr spcFirstLastPara="1" wrap="square" lIns="0" tIns="0" rIns="0" bIns="0" anchor="ctr" anchorCtr="0">
            <a:noAutofit/>
          </a:bodyPr>
          <a:lstStyle/>
          <a:p>
            <a:pPr marL="205740" defTabSz="685800">
              <a:defRPr/>
            </a:pPr>
            <a:endParaRPr sz="1500" dirty="0">
              <a:solidFill>
                <a:prstClr val="white"/>
              </a:solidFill>
              <a:latin typeface="Calibri" panose="020F0502020204030204"/>
            </a:endParaRPr>
          </a:p>
        </p:txBody>
      </p:sp>
      <p:sp>
        <p:nvSpPr>
          <p:cNvPr id="2" name="Title 1"/>
          <p:cNvSpPr>
            <a:spLocks noGrp="1"/>
          </p:cNvSpPr>
          <p:nvPr>
            <p:ph type="title"/>
          </p:nvPr>
        </p:nvSpPr>
        <p:spPr>
          <a:xfrm>
            <a:off x="228600" y="228600"/>
            <a:ext cx="7543800" cy="609599"/>
          </a:xfrm>
        </p:spPr>
        <p:txBody>
          <a:bodyPr>
            <a:normAutofit/>
          </a:bodyPr>
          <a:lstStyle/>
          <a:p>
            <a:r>
              <a:rPr lang="en-US" sz="3200" dirty="0" smtClean="0"/>
              <a:t>Value-Based Provider Collaboration</a:t>
            </a:r>
            <a:endParaRPr lang="en-US" sz="3200" dirty="0">
              <a:solidFill>
                <a:schemeClr val="accent1"/>
              </a:solidFill>
            </a:endParaRPr>
          </a:p>
        </p:txBody>
      </p:sp>
      <p:sp>
        <p:nvSpPr>
          <p:cNvPr id="40" name="Rectangle 39"/>
          <p:cNvSpPr/>
          <p:nvPr/>
        </p:nvSpPr>
        <p:spPr>
          <a:xfrm>
            <a:off x="2438400" y="1764215"/>
            <a:ext cx="3962400" cy="239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kern="0" dirty="0" smtClean="0">
                <a:solidFill>
                  <a:schemeClr val="bg1"/>
                </a:solidFill>
                <a:latin typeface="Calibri" panose="020F0502020204030204"/>
                <a:cs typeface="Arial" panose="020B0604020202020204" pitchFamily="34" charset="0"/>
              </a:rPr>
              <a:t>Program Benefits</a:t>
            </a:r>
            <a:endParaRPr lang="en-US" kern="0" dirty="0">
              <a:solidFill>
                <a:schemeClr val="bg1"/>
              </a:solidFill>
              <a:latin typeface="Calibri" panose="020F0502020204030204"/>
              <a:cs typeface="Arial" panose="020B0604020202020204" pitchFamily="34" charset="0"/>
            </a:endParaRPr>
          </a:p>
        </p:txBody>
      </p:sp>
      <p:sp>
        <p:nvSpPr>
          <p:cNvPr id="79" name="TextBox 78"/>
          <p:cNvSpPr txBox="1"/>
          <p:nvPr/>
        </p:nvSpPr>
        <p:spPr>
          <a:xfrm>
            <a:off x="609600" y="924014"/>
            <a:ext cx="7696200" cy="738664"/>
          </a:xfrm>
          <a:prstGeom prst="rect">
            <a:avLst/>
          </a:prstGeom>
          <a:noFill/>
        </p:spPr>
        <p:txBody>
          <a:bodyPr wrap="square" lIns="0" tIns="0" rIns="0" bIns="0" rtlCol="0">
            <a:spAutoFit/>
          </a:bodyPr>
          <a:lstStyle/>
          <a:p>
            <a:pPr lvl="0" algn="ctr">
              <a:defRPr/>
            </a:pPr>
            <a:r>
              <a:rPr lang="en-US" sz="1600" kern="0" spc="-23" dirty="0" smtClean="0">
                <a:cs typeface="Arial"/>
                <a:sym typeface="Arial"/>
              </a:rPr>
              <a:t>Arkansas Health &amp; Wellness plans to explore custom </a:t>
            </a:r>
            <a:r>
              <a:rPr lang="en-US" sz="1600" kern="0" spc="-23" dirty="0">
                <a:cs typeface="Arial"/>
                <a:sym typeface="Arial"/>
              </a:rPr>
              <a:t>payment </a:t>
            </a:r>
            <a:r>
              <a:rPr lang="en-US" sz="1600" kern="0" spc="-23" dirty="0" smtClean="0">
                <a:cs typeface="Arial"/>
                <a:sym typeface="Arial"/>
              </a:rPr>
              <a:t>models, </a:t>
            </a:r>
            <a:r>
              <a:rPr lang="en-US" sz="1600" kern="0" spc="-23" dirty="0">
                <a:cs typeface="Arial"/>
                <a:sym typeface="Arial"/>
              </a:rPr>
              <a:t>designed </a:t>
            </a:r>
            <a:r>
              <a:rPr lang="en-US" sz="1600" kern="0" spc="-23" dirty="0">
                <a:solidFill>
                  <a:srgbClr val="000000"/>
                </a:solidFill>
                <a:cs typeface="Arial"/>
                <a:sym typeface="Arial"/>
              </a:rPr>
              <a:t>in collaboration with the behavioral health </a:t>
            </a:r>
            <a:r>
              <a:rPr lang="en-US" sz="1600" kern="0" spc="-23" dirty="0" smtClean="0">
                <a:solidFill>
                  <a:srgbClr val="000000"/>
                </a:solidFill>
                <a:cs typeface="Arial"/>
                <a:sym typeface="Arial"/>
              </a:rPr>
              <a:t>community, to incentivize Behavioral Health </a:t>
            </a:r>
            <a:r>
              <a:rPr lang="en-US" sz="1600" kern="0" spc="-23" dirty="0">
                <a:solidFill>
                  <a:srgbClr val="000000"/>
                </a:solidFill>
                <a:cs typeface="Arial"/>
                <a:sym typeface="Arial"/>
              </a:rPr>
              <a:t>providers for positive quality and </a:t>
            </a:r>
            <a:r>
              <a:rPr lang="en-US" sz="1600" kern="0" spc="-23" dirty="0" smtClean="0">
                <a:solidFill>
                  <a:srgbClr val="000000"/>
                </a:solidFill>
                <a:cs typeface="Arial"/>
                <a:sym typeface="Arial"/>
              </a:rPr>
              <a:t>ARHOME member </a:t>
            </a:r>
            <a:r>
              <a:rPr lang="en-US" sz="1600" kern="0" spc="-23" dirty="0">
                <a:solidFill>
                  <a:srgbClr val="000000"/>
                </a:solidFill>
                <a:cs typeface="Arial"/>
                <a:sym typeface="Arial"/>
              </a:rPr>
              <a:t>health </a:t>
            </a:r>
            <a:r>
              <a:rPr lang="en-US" sz="1600" kern="0" spc="-23" dirty="0" smtClean="0">
                <a:solidFill>
                  <a:srgbClr val="000000"/>
                </a:solidFill>
                <a:cs typeface="Arial"/>
                <a:sym typeface="Arial"/>
              </a:rPr>
              <a:t>outcomes.</a:t>
            </a:r>
            <a:endParaRPr lang="en-US" sz="1600" kern="0" spc="-23" dirty="0">
              <a:solidFill>
                <a:srgbClr val="000000"/>
              </a:solidFill>
              <a:cs typeface="Arial"/>
              <a:sym typeface="Arial"/>
            </a:endParaRPr>
          </a:p>
        </p:txBody>
      </p:sp>
      <p:sp>
        <p:nvSpPr>
          <p:cNvPr id="27" name="TextBox 26"/>
          <p:cNvSpPr txBox="1"/>
          <p:nvPr/>
        </p:nvSpPr>
        <p:spPr>
          <a:xfrm>
            <a:off x="3200400" y="4605547"/>
            <a:ext cx="3125016" cy="1477328"/>
          </a:xfrm>
          <a:prstGeom prst="rect">
            <a:avLst/>
          </a:prstGeom>
          <a:noFill/>
        </p:spPr>
        <p:txBody>
          <a:bodyPr wrap="square" lIns="0" tIns="0" rIns="0" bIns="0" rtlCol="0">
            <a:spAutoFit/>
          </a:bodyPr>
          <a:lstStyle/>
          <a:p>
            <a:pPr marL="126206" indent="-126206" fontAlgn="t">
              <a:buFont typeface="Arial" panose="020B0604020202020204" pitchFamily="34" charset="0"/>
              <a:buChar char="•"/>
              <a:defRPr/>
            </a:pPr>
            <a:r>
              <a:rPr lang="en-US" sz="1200" dirty="0">
                <a:solidFill>
                  <a:srgbClr val="000000"/>
                </a:solidFill>
              </a:rPr>
              <a:t>Ensures quality care</a:t>
            </a:r>
          </a:p>
          <a:p>
            <a:pPr marL="126206" indent="-126206" fontAlgn="t">
              <a:buFont typeface="Arial" panose="020B0604020202020204" pitchFamily="34" charset="0"/>
              <a:buChar char="•"/>
              <a:defRPr/>
            </a:pPr>
            <a:r>
              <a:rPr lang="en-US" sz="1200" dirty="0">
                <a:solidFill>
                  <a:srgbClr val="000000"/>
                </a:solidFill>
              </a:rPr>
              <a:t>HEDIS measures impacted:</a:t>
            </a:r>
          </a:p>
          <a:p>
            <a:pPr marL="411480" lvl="1" indent="-126206" fontAlgn="t">
              <a:buFont typeface="Arial" panose="020B0604020202020204" pitchFamily="34" charset="0"/>
              <a:buChar char="•"/>
              <a:defRPr/>
            </a:pPr>
            <a:r>
              <a:rPr lang="en-US" sz="1200" dirty="0">
                <a:solidFill>
                  <a:srgbClr val="000000"/>
                </a:solidFill>
              </a:rPr>
              <a:t>Follow-Up After ER for alcohol or other drug Abuse or Dependence (FUA)</a:t>
            </a:r>
          </a:p>
          <a:p>
            <a:pPr marL="411480" lvl="1" indent="-126206" fontAlgn="t">
              <a:buFont typeface="Arial" panose="020B0604020202020204" pitchFamily="34" charset="0"/>
              <a:buChar char="•"/>
              <a:defRPr/>
            </a:pPr>
            <a:r>
              <a:rPr lang="en-US" sz="1200" dirty="0">
                <a:solidFill>
                  <a:srgbClr val="000000"/>
                </a:solidFill>
              </a:rPr>
              <a:t>Follow-Up After ER Visit for Mental Illness (FUM)</a:t>
            </a:r>
          </a:p>
          <a:p>
            <a:pPr marL="411480" lvl="1" indent="-126206" fontAlgn="t">
              <a:buFont typeface="Arial" panose="020B0604020202020204" pitchFamily="34" charset="0"/>
              <a:buChar char="•"/>
              <a:defRPr/>
            </a:pPr>
            <a:r>
              <a:rPr lang="en-US" sz="1200" dirty="0">
                <a:solidFill>
                  <a:srgbClr val="000000"/>
                </a:solidFill>
              </a:rPr>
              <a:t>Follow-Up After Hospitalization for Mental Illness (FUH)</a:t>
            </a:r>
          </a:p>
        </p:txBody>
      </p:sp>
      <p:sp>
        <p:nvSpPr>
          <p:cNvPr id="31" name="Rectangle 30"/>
          <p:cNvSpPr/>
          <p:nvPr/>
        </p:nvSpPr>
        <p:spPr>
          <a:xfrm>
            <a:off x="4972098" y="2835719"/>
            <a:ext cx="2497380" cy="1361911"/>
          </a:xfrm>
          <a:prstGeom prst="rect">
            <a:avLst/>
          </a:prstGeom>
        </p:spPr>
        <p:txBody>
          <a:bodyPr wrap="square">
            <a:spAutoFit/>
          </a:bodyPr>
          <a:lstStyle/>
          <a:p>
            <a:pPr marL="126206" indent="-126206" fontAlgn="t">
              <a:buFont typeface="Arial" panose="020B0604020202020204" pitchFamily="34" charset="0"/>
              <a:buChar char="•"/>
              <a:defRPr/>
            </a:pPr>
            <a:r>
              <a:rPr lang="en-US" sz="1200" dirty="0">
                <a:solidFill>
                  <a:srgbClr val="000000"/>
                </a:solidFill>
              </a:rPr>
              <a:t>Increased ability to track member improvement</a:t>
            </a:r>
          </a:p>
          <a:p>
            <a:pPr marL="126206" indent="-126206" fontAlgn="t">
              <a:buFont typeface="Arial" panose="020B0604020202020204" pitchFamily="34" charset="0"/>
              <a:buChar char="•"/>
              <a:defRPr/>
            </a:pPr>
            <a:r>
              <a:rPr lang="en-US" sz="1200" dirty="0">
                <a:solidFill>
                  <a:srgbClr val="000000"/>
                </a:solidFill>
              </a:rPr>
              <a:t>Encourages BH outpatient services</a:t>
            </a:r>
          </a:p>
          <a:p>
            <a:pPr marL="126206" indent="-126206" fontAlgn="t">
              <a:buFont typeface="Arial" panose="020B0604020202020204" pitchFamily="34" charset="0"/>
              <a:buChar char="•"/>
              <a:defRPr/>
            </a:pPr>
            <a:r>
              <a:rPr lang="en-US" sz="1200" dirty="0">
                <a:solidFill>
                  <a:srgbClr val="000000"/>
                </a:solidFill>
              </a:rPr>
              <a:t>Decreased ED visits</a:t>
            </a:r>
          </a:p>
          <a:p>
            <a:pPr marL="126206" indent="-126206" fontAlgn="t">
              <a:buFont typeface="Arial" panose="020B0604020202020204" pitchFamily="34" charset="0"/>
              <a:buChar char="•"/>
              <a:defRPr/>
            </a:pPr>
            <a:r>
              <a:rPr lang="en-US" sz="1200" dirty="0">
                <a:solidFill>
                  <a:srgbClr val="000000"/>
                </a:solidFill>
              </a:rPr>
              <a:t>Decreased inpatient admissions </a:t>
            </a:r>
          </a:p>
          <a:p>
            <a:pPr marL="126206" indent="-126206" fontAlgn="t">
              <a:buFont typeface="Arial" panose="020B0604020202020204" pitchFamily="34" charset="0"/>
              <a:buChar char="•"/>
              <a:defRPr/>
            </a:pPr>
            <a:endParaRPr lang="en-US" sz="1050" dirty="0">
              <a:solidFill>
                <a:srgbClr val="000000"/>
              </a:solidFill>
            </a:endParaRPr>
          </a:p>
        </p:txBody>
      </p:sp>
      <p:sp>
        <p:nvSpPr>
          <p:cNvPr id="37" name="TextBox 36"/>
          <p:cNvSpPr txBox="1"/>
          <p:nvPr/>
        </p:nvSpPr>
        <p:spPr>
          <a:xfrm>
            <a:off x="2057400" y="2905309"/>
            <a:ext cx="2468880" cy="1211870"/>
          </a:xfrm>
          <a:prstGeom prst="rect">
            <a:avLst/>
          </a:prstGeom>
          <a:noFill/>
        </p:spPr>
        <p:txBody>
          <a:bodyPr wrap="square" lIns="0" tIns="0" rIns="0" bIns="0" rtlCol="0">
            <a:spAutoFit/>
          </a:bodyPr>
          <a:lstStyle/>
          <a:p>
            <a:pPr marL="126206" indent="-126206" fontAlgn="t">
              <a:buFont typeface="Arial" panose="020B0604020202020204" pitchFamily="34" charset="0"/>
              <a:buChar char="•"/>
              <a:defRPr/>
            </a:pPr>
            <a:r>
              <a:rPr lang="en-US" sz="1200" dirty="0">
                <a:solidFill>
                  <a:srgbClr val="000000"/>
                </a:solidFill>
              </a:rPr>
              <a:t>Incentives for engagement, measurement, and management</a:t>
            </a:r>
          </a:p>
          <a:p>
            <a:pPr marL="126206" indent="-126206" fontAlgn="t">
              <a:buFont typeface="Arial" panose="020B0604020202020204" pitchFamily="34" charset="0"/>
              <a:buChar char="•"/>
              <a:defRPr/>
            </a:pPr>
            <a:r>
              <a:rPr lang="en-US" sz="1200" dirty="0">
                <a:solidFill>
                  <a:srgbClr val="000000"/>
                </a:solidFill>
              </a:rPr>
              <a:t>Engagement of moderate to high acuity members in appropriate outpatient treatment</a:t>
            </a:r>
          </a:p>
          <a:p>
            <a:pPr marL="126206" indent="-126206" fontAlgn="t">
              <a:buFont typeface="Arial" panose="020B0604020202020204" pitchFamily="34" charset="0"/>
              <a:buChar char="•"/>
              <a:defRPr/>
            </a:pPr>
            <a:endParaRPr lang="en-US" sz="1050" dirty="0">
              <a:solidFill>
                <a:srgbClr val="000000"/>
              </a:solidFill>
            </a:endParaRPr>
          </a:p>
          <a:p>
            <a:pPr marL="126206" indent="-126206" defTabSz="685800" fontAlgn="t">
              <a:buFont typeface="Arial" panose="020B0604020202020204" pitchFamily="34" charset="0"/>
              <a:buChar char="•"/>
              <a:defRPr/>
            </a:pPr>
            <a:endParaRPr lang="en-US" sz="825" dirty="0">
              <a:solidFill>
                <a:srgbClr val="000000"/>
              </a:solidFill>
              <a:latin typeface="Calibri"/>
            </a:endParaRPr>
          </a:p>
        </p:txBody>
      </p:sp>
      <p:sp>
        <p:nvSpPr>
          <p:cNvPr id="36" name="Rectangle 35"/>
          <p:cNvSpPr/>
          <p:nvPr/>
        </p:nvSpPr>
        <p:spPr>
          <a:xfrm>
            <a:off x="4972098" y="2393424"/>
            <a:ext cx="1920240" cy="26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400" b="1" kern="0" dirty="0">
                <a:solidFill>
                  <a:prstClr val="white"/>
                </a:solidFill>
                <a:latin typeface="Calibri" panose="020F0502020204030204"/>
                <a:cs typeface="Arial" panose="020B0604020202020204" pitchFamily="34" charset="0"/>
              </a:rPr>
              <a:t>Business Impact</a:t>
            </a:r>
          </a:p>
        </p:txBody>
      </p:sp>
      <p:sp>
        <p:nvSpPr>
          <p:cNvPr id="29" name="Rectangle 28"/>
          <p:cNvSpPr/>
          <p:nvPr/>
        </p:nvSpPr>
        <p:spPr>
          <a:xfrm>
            <a:off x="3291840" y="4171676"/>
            <a:ext cx="2115773" cy="27452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lnSpc>
                <a:spcPts val="1200"/>
              </a:lnSpc>
              <a:defRPr/>
            </a:pPr>
            <a:r>
              <a:rPr lang="en-US" sz="1400" b="1" kern="0" dirty="0">
                <a:solidFill>
                  <a:prstClr val="white"/>
                </a:solidFill>
                <a:latin typeface="Calibri" panose="020F0502020204030204"/>
                <a:cs typeface="Arial" panose="020B0604020202020204" pitchFamily="34" charset="0"/>
              </a:rPr>
              <a:t>Quality Outcomes</a:t>
            </a:r>
          </a:p>
        </p:txBody>
      </p:sp>
      <p:sp>
        <p:nvSpPr>
          <p:cNvPr id="32" name="Rectangle 31"/>
          <p:cNvSpPr/>
          <p:nvPr/>
        </p:nvSpPr>
        <p:spPr>
          <a:xfrm>
            <a:off x="2057400" y="2393424"/>
            <a:ext cx="1920240" cy="260604"/>
          </a:xfrm>
          <a:prstGeom prst="rect">
            <a:avLst/>
          </a:prstGeom>
          <a:solidFill>
            <a:srgbClr val="CA17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400" b="1" kern="0" dirty="0">
                <a:solidFill>
                  <a:prstClr val="white"/>
                </a:solidFill>
                <a:latin typeface="Calibri" panose="020F0502020204030204"/>
                <a:cs typeface="Arial" panose="020B0604020202020204" pitchFamily="34" charset="0"/>
              </a:rPr>
              <a:t>Interventions</a:t>
            </a:r>
          </a:p>
        </p:txBody>
      </p:sp>
      <p:sp>
        <p:nvSpPr>
          <p:cNvPr id="14" name="Date Placeholder 1"/>
          <p:cNvSpPr>
            <a:spLocks noGrp="1"/>
          </p:cNvSpPr>
          <p:nvPr>
            <p:ph type="dt" sz="half" idx="2"/>
          </p:nvPr>
        </p:nvSpPr>
        <p:spPr>
          <a:xfrm>
            <a:off x="447674" y="6650666"/>
            <a:ext cx="3252487" cy="182242"/>
          </a:xfrm>
        </p:spPr>
        <p:txBody>
          <a:bodyPr/>
          <a:lstStyle/>
          <a:p>
            <a:pPr fontAlgn="base">
              <a:spcBef>
                <a:spcPct val="0"/>
              </a:spcBef>
              <a:spcAft>
                <a:spcPct val="0"/>
              </a:spcAft>
              <a:defRPr/>
            </a:pPr>
            <a:r>
              <a:rPr lang="en-US" smtClean="0"/>
              <a:t>Confidential and Proprietary</a:t>
            </a:r>
            <a:endParaRPr lang="en-US" dirty="0"/>
          </a:p>
        </p:txBody>
      </p:sp>
      <p:sp>
        <p:nvSpPr>
          <p:cNvPr id="4" name="Slide Number Placeholder 3"/>
          <p:cNvSpPr>
            <a:spLocks noGrp="1"/>
          </p:cNvSpPr>
          <p:nvPr>
            <p:ph type="sldNum" sz="quarter" idx="7"/>
          </p:nvPr>
        </p:nvSpPr>
        <p:spPr>
          <a:xfrm>
            <a:off x="6934200" y="6619875"/>
            <a:ext cx="2133600" cy="238125"/>
          </a:xfrm>
        </p:spPr>
        <p:txBody>
          <a:bodyPr/>
          <a:lstStyle/>
          <a:p>
            <a:pPr>
              <a:defRPr/>
            </a:pPr>
            <a:fld id="{838EFADD-6813-489E-8FB7-11BBF2FF54E3}" type="slidenum">
              <a:rPr lang="en-US" smtClean="0"/>
              <a:pPr>
                <a:defRPr/>
              </a:pPr>
              <a:t>8</a:t>
            </a:fld>
            <a:endParaRPr lang="en-US" dirty="0"/>
          </a:p>
        </p:txBody>
      </p:sp>
    </p:spTree>
    <p:extLst>
      <p:ext uri="{BB962C8B-B14F-4D97-AF65-F5344CB8AC3E}">
        <p14:creationId xmlns:p14="http://schemas.microsoft.com/office/powerpoint/2010/main" val="558269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fontAlgn="base">
              <a:spcBef>
                <a:spcPct val="0"/>
              </a:spcBef>
              <a:spcAft>
                <a:spcPct val="0"/>
              </a:spcAft>
              <a:defRPr/>
            </a:pPr>
            <a:r>
              <a:rPr lang="en-US" smtClean="0"/>
              <a:t>Confidential and Proprietary</a:t>
            </a:r>
            <a:endParaRPr lang="en-US" dirty="0"/>
          </a:p>
        </p:txBody>
      </p:sp>
      <p:sp>
        <p:nvSpPr>
          <p:cNvPr id="4" name="Title 3"/>
          <p:cNvSpPr>
            <a:spLocks noGrp="1"/>
          </p:cNvSpPr>
          <p:nvPr>
            <p:ph type="title"/>
          </p:nvPr>
        </p:nvSpPr>
        <p:spPr>
          <a:xfrm>
            <a:off x="736600" y="1371600"/>
            <a:ext cx="7886700" cy="685800"/>
          </a:xfrm>
        </p:spPr>
        <p:txBody>
          <a:bodyPr/>
          <a:lstStyle/>
          <a:p>
            <a:pPr algn="l"/>
            <a:r>
              <a:rPr lang="en-US" sz="2000" b="1" dirty="0" smtClean="0"/>
              <a:t>Requirement: </a:t>
            </a:r>
            <a:r>
              <a:rPr lang="en-US" sz="2000" dirty="0" smtClean="0"/>
              <a:t>The issuer must submit an annual quality assessment and performance improvement strategic plan that includes:</a:t>
            </a:r>
            <a:br>
              <a:rPr lang="en-US" sz="2000" dirty="0" smtClean="0"/>
            </a:br>
            <a:r>
              <a:rPr lang="en-US" sz="2000" dirty="0" smtClean="0"/>
              <a:t>        Activities, including the use of incentives to the QHP’s </a:t>
            </a:r>
            <a:br>
              <a:rPr lang="en-US" sz="2000" dirty="0" smtClean="0"/>
            </a:br>
            <a:r>
              <a:rPr lang="en-US" sz="2000" dirty="0"/>
              <a:t> </a:t>
            </a:r>
            <a:r>
              <a:rPr lang="en-US" sz="2000" dirty="0" smtClean="0"/>
              <a:t>       members to support the DHS Economic Independence </a:t>
            </a:r>
            <a:br>
              <a:rPr lang="en-US" sz="2000" dirty="0" smtClean="0"/>
            </a:br>
            <a:r>
              <a:rPr lang="en-US" sz="2000" dirty="0"/>
              <a:t> </a:t>
            </a:r>
            <a:r>
              <a:rPr lang="en-US" sz="2000" dirty="0" smtClean="0"/>
              <a:t>       Initiative</a:t>
            </a:r>
            <a:endParaRPr lang="en-US" sz="2000" dirty="0"/>
          </a:p>
        </p:txBody>
      </p:sp>
      <p:sp>
        <p:nvSpPr>
          <p:cNvPr id="3" name="TextBox 2"/>
          <p:cNvSpPr txBox="1"/>
          <p:nvPr/>
        </p:nvSpPr>
        <p:spPr>
          <a:xfrm>
            <a:off x="713451" y="3505200"/>
            <a:ext cx="7035800" cy="2246769"/>
          </a:xfrm>
          <a:prstGeom prst="rect">
            <a:avLst/>
          </a:prstGeom>
          <a:noFill/>
        </p:spPr>
        <p:txBody>
          <a:bodyPr wrap="square" rtlCol="0">
            <a:spAutoFit/>
          </a:bodyPr>
          <a:lstStyle/>
          <a:p>
            <a:r>
              <a:rPr lang="en-US" sz="2000" b="1" dirty="0" smtClean="0">
                <a:solidFill>
                  <a:schemeClr val="accent4"/>
                </a:solidFill>
              </a:rPr>
              <a:t>Possible Solution: </a:t>
            </a:r>
            <a:r>
              <a:rPr lang="en-US" sz="2000" dirty="0" smtClean="0">
                <a:solidFill>
                  <a:schemeClr val="accent4"/>
                </a:solidFill>
              </a:rPr>
              <a:t>Arkansas Health &amp; Wellness will host a dedicated web page to address the DHS Economic Independence Initiative (EII).  In addition, we are seeking to partner with the Little Rock Workforce System and the Rural Life 360 HOMEs to host career expos and job/health fairs.  These fairs will feature community organizations and the use of incentives to encourage attendance.</a:t>
            </a:r>
            <a:endParaRPr lang="en-US" sz="2000" dirty="0">
              <a:solidFill>
                <a:schemeClr val="accent4"/>
              </a:solidFill>
            </a:endParaRPr>
          </a:p>
        </p:txBody>
      </p:sp>
      <p:sp>
        <p:nvSpPr>
          <p:cNvPr id="5" name="TextBox 4"/>
          <p:cNvSpPr txBox="1"/>
          <p:nvPr/>
        </p:nvSpPr>
        <p:spPr>
          <a:xfrm>
            <a:off x="609600" y="381000"/>
            <a:ext cx="5943600" cy="584775"/>
          </a:xfrm>
          <a:prstGeom prst="rect">
            <a:avLst/>
          </a:prstGeom>
          <a:noFill/>
        </p:spPr>
        <p:txBody>
          <a:bodyPr wrap="square" rtlCol="0">
            <a:spAutoFit/>
          </a:bodyPr>
          <a:lstStyle/>
          <a:p>
            <a:r>
              <a:rPr lang="en-US" sz="3200" i="1" dirty="0" smtClean="0"/>
              <a:t>ARHOME Strategic Plan 2022</a:t>
            </a:r>
            <a:endParaRPr lang="en-US" sz="3200" i="1" dirty="0"/>
          </a:p>
        </p:txBody>
      </p:sp>
      <p:sp>
        <p:nvSpPr>
          <p:cNvPr id="6" name="Slide Number Placeholder 5"/>
          <p:cNvSpPr>
            <a:spLocks noGrp="1"/>
          </p:cNvSpPr>
          <p:nvPr>
            <p:ph type="sldNum" sz="quarter" idx="7"/>
          </p:nvPr>
        </p:nvSpPr>
        <p:spPr/>
        <p:txBody>
          <a:bodyPr/>
          <a:lstStyle/>
          <a:p>
            <a:pPr marL="22413">
              <a:spcBef>
                <a:spcPts val="22"/>
              </a:spcBef>
            </a:pPr>
            <a:fld id="{81D60167-4931-47E6-BA6A-407CBD079E47}" type="slidenum">
              <a:rPr lang="en-US" spc="-66" smtClean="0"/>
              <a:pPr marL="22413">
                <a:spcBef>
                  <a:spcPts val="22"/>
                </a:spcBef>
              </a:pPr>
              <a:t>9</a:t>
            </a:fld>
            <a:endParaRPr lang="en-US" spc="-66" dirty="0"/>
          </a:p>
        </p:txBody>
      </p:sp>
    </p:spTree>
    <p:extLst>
      <p:ext uri="{BB962C8B-B14F-4D97-AF65-F5344CB8AC3E}">
        <p14:creationId xmlns:p14="http://schemas.microsoft.com/office/powerpoint/2010/main" val="3543324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entene Health Plan Palette">
      <a:dk1>
        <a:sysClr val="windowText" lastClr="000000"/>
      </a:dk1>
      <a:lt1>
        <a:sysClr val="window" lastClr="FFFFFF"/>
      </a:lt1>
      <a:dk2>
        <a:srgbClr val="000000"/>
      </a:dk2>
      <a:lt2>
        <a:srgbClr val="FFFFFF"/>
      </a:lt2>
      <a:accent1>
        <a:srgbClr val="F58220"/>
      </a:accent1>
      <a:accent2>
        <a:srgbClr val="6E6E6E"/>
      </a:accent2>
      <a:accent3>
        <a:srgbClr val="AAC81E"/>
      </a:accent3>
      <a:accent4>
        <a:srgbClr val="A8005B"/>
      </a:accent4>
      <a:accent5>
        <a:srgbClr val="00B9E7"/>
      </a:accent5>
      <a:accent6>
        <a:srgbClr val="FDB913"/>
      </a:accent6>
      <a:hlink>
        <a:srgbClr val="F58220"/>
      </a:hlink>
      <a:folHlink>
        <a:srgbClr val="6E6E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11835</TotalTime>
  <Words>3215</Words>
  <Application>Microsoft Office PowerPoint</Application>
  <PresentationFormat>On-screen Show (4:3)</PresentationFormat>
  <Paragraphs>439</Paragraphs>
  <Slides>35</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Lucida Sans</vt:lpstr>
      <vt:lpstr>Arial</vt:lpstr>
      <vt:lpstr>Calibri Light</vt:lpstr>
      <vt:lpstr>Times</vt:lpstr>
      <vt:lpstr>MS PGothic</vt:lpstr>
      <vt:lpstr>Calibri</vt:lpstr>
      <vt:lpstr>Wingdings</vt:lpstr>
      <vt:lpstr>Office Theme</vt:lpstr>
      <vt:lpstr>Custom Design</vt:lpstr>
      <vt:lpstr>2022 ARHOME Strategic Plan </vt:lpstr>
      <vt:lpstr>ARHOME Program Goals</vt:lpstr>
      <vt:lpstr>Requirement: The issuer must submit an annual quality assessment and performance improvement strategic plan that includes:        Activities, including the use of incentives to the QHP’s         members or providers to support the DHS Health Improvement         Initiative</vt:lpstr>
      <vt:lpstr>My Health Pays®</vt:lpstr>
      <vt:lpstr>Examples of ARHOME Member Incentives</vt:lpstr>
      <vt:lpstr>ARHOME Provider Incentive Programs</vt:lpstr>
      <vt:lpstr>ARHOME Provider Incentives</vt:lpstr>
      <vt:lpstr>Value-Based Provider Collaboration</vt:lpstr>
      <vt:lpstr>Requirement: The issuer must submit an annual quality assessment and performance improvement strategic plan that includes:         Activities, including the use of incentives to the QHP’s          members to support the DHS Economic Independence          Initiative</vt:lpstr>
      <vt:lpstr>Little Rock WorkForce System</vt:lpstr>
      <vt:lpstr>PowerPoint Presentation</vt:lpstr>
      <vt:lpstr>PowerPoint Presentation</vt:lpstr>
      <vt:lpstr>ARHOME Dedicated EII Web page</vt:lpstr>
      <vt:lpstr>Requirement: The issuer must submit an annual quality assessment and performance improvement strategic plan that includes:         Activities to meet quality and performance metrics</vt:lpstr>
      <vt:lpstr>ARHOME Quality &amp; Performance Metrics</vt:lpstr>
      <vt:lpstr>Requirement: The issuer must submit an annual quality assessment and performance improvement strategic plan that includes:        Activities to improve the health outcomes of individuals:            Who are pregnant, with a particular focus on women with             high-risk pregnancies</vt:lpstr>
      <vt:lpstr>ARHOME Maternal &amp; Child Health Initiative</vt:lpstr>
      <vt:lpstr>Start Smart for ARHOME</vt:lpstr>
      <vt:lpstr>Community Baby Showers</vt:lpstr>
      <vt:lpstr>ARHOME Pregnant Member Incentives</vt:lpstr>
      <vt:lpstr>PowerPoint Presentation</vt:lpstr>
      <vt:lpstr>PowerPoint Presentation</vt:lpstr>
      <vt:lpstr>Requirement: The issuer must submit an annual quality assessment and performance improvement strategic plan that includes:        Activities to improve the health outcomes of individuals:            With mental illness</vt:lpstr>
      <vt:lpstr>Members Empowered to Succeed (METS)</vt:lpstr>
      <vt:lpstr>Requirements: The issuer must submit an annual quality assessment and performance improvement strategic plan that includes:        Activities to improve the health outcomes of individuals:              With substance use disorders</vt:lpstr>
      <vt:lpstr>PowerPoint Presentation</vt:lpstr>
      <vt:lpstr>OpiEnd®</vt:lpstr>
      <vt:lpstr>Requirement: The issuer must submit an annual quality assessment and performance improvement strategic plan that includes:        Activities to improve the health outcomes of individuals:             With chronic diseases</vt:lpstr>
      <vt:lpstr>ARHOME Case Management</vt:lpstr>
      <vt:lpstr>Potential Pilot Programs</vt:lpstr>
      <vt:lpstr>Requirement: The issuer must submit an annual quality assessment and performance improvement strategic plan that includes:        The strategic plan must include initiatives for improving health          outcomes in rural areas</vt:lpstr>
      <vt:lpstr>Racial Disparities in Behavioral Health Care</vt:lpstr>
      <vt:lpstr>  Arkansas Health and Wellness is exploring a pilot program to address the lack of availability and low quality outcomes for minorities with mental illness.  This program would provide funding to a select number of Rural Health Clinics participating in the Rural Life 360 HOMEs program.  This funding would be intended to support the hiring of a Licensed Clinical Social Worker to do behavioral health screenings as an integrated part of their practice.   This funding could also be used to enhance the telehealth capabilities of the primary care practice. </vt:lpstr>
      <vt:lpstr>Virtual Care Solution Landscape</vt:lpstr>
      <vt:lpstr>360 Degrees of Impact</vt:lpstr>
    </vt:vector>
  </TitlesOfParts>
  <Company>Centene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Hagan</dc:creator>
  <cp:lastModifiedBy>Jeri N. Carter</cp:lastModifiedBy>
  <cp:revision>302</cp:revision>
  <cp:lastPrinted>2021-08-02T14:57:20Z</cp:lastPrinted>
  <dcterms:created xsi:type="dcterms:W3CDTF">2012-09-20T18:39:02Z</dcterms:created>
  <dcterms:modified xsi:type="dcterms:W3CDTF">2021-08-23T17:31:31Z</dcterms:modified>
</cp:coreProperties>
</file>