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4"/>
  </p:sldMasterIdLst>
  <p:notesMasterIdLst>
    <p:notesMasterId r:id="rId26"/>
  </p:notesMasterIdLst>
  <p:handoutMasterIdLst>
    <p:handoutMasterId r:id="rId27"/>
  </p:handoutMasterIdLst>
  <p:sldIdLst>
    <p:sldId id="480" r:id="rId5"/>
    <p:sldId id="1385" r:id="rId6"/>
    <p:sldId id="1367" r:id="rId7"/>
    <p:sldId id="1368" r:id="rId8"/>
    <p:sldId id="1369" r:id="rId9"/>
    <p:sldId id="1370" r:id="rId10"/>
    <p:sldId id="1371" r:id="rId11"/>
    <p:sldId id="1372" r:id="rId12"/>
    <p:sldId id="1373" r:id="rId13"/>
    <p:sldId id="1374" r:id="rId14"/>
    <p:sldId id="1375" r:id="rId15"/>
    <p:sldId id="1376" r:id="rId16"/>
    <p:sldId id="1377" r:id="rId17"/>
    <p:sldId id="1378" r:id="rId18"/>
    <p:sldId id="1379" r:id="rId19"/>
    <p:sldId id="1380" r:id="rId20"/>
    <p:sldId id="1381" r:id="rId21"/>
    <p:sldId id="1382" r:id="rId22"/>
    <p:sldId id="1383" r:id="rId23"/>
    <p:sldId id="1384" r:id="rId24"/>
    <p:sldId id="1348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rienne  Nevola" initials="AN" lastIdx="20" clrIdx="0">
    <p:extLst>
      <p:ext uri="{19B8F6BF-5375-455C-9EA6-DF929625EA0E}">
        <p15:presenceInfo xmlns:p15="http://schemas.microsoft.com/office/powerpoint/2012/main" userId="S::ADRIENNE.NEVOLA@dhs.arkansas.gov::661a6272-e840-4031-9486-ae604537a13d" providerId="AD"/>
      </p:ext>
    </p:extLst>
  </p:cmAuthor>
  <p:cmAuthor id="2" name="Dennis Smith" initials="DS" lastIdx="7" clrIdx="1">
    <p:extLst>
      <p:ext uri="{19B8F6BF-5375-455C-9EA6-DF929625EA0E}">
        <p15:presenceInfo xmlns:p15="http://schemas.microsoft.com/office/powerpoint/2012/main" userId="S::Dennis.G.Smith@dhs.arkansas.gov::e6a3a2d2-a75e-4cac-8707-be244815e41a" providerId="AD"/>
      </p:ext>
    </p:extLst>
  </p:cmAuthor>
  <p:cmAuthor id="3" name="Cindy Gillespie" initials="CG" lastIdx="3" clrIdx="2">
    <p:extLst>
      <p:ext uri="{19B8F6BF-5375-455C-9EA6-DF929625EA0E}">
        <p15:presenceInfo xmlns:p15="http://schemas.microsoft.com/office/powerpoint/2012/main" userId="S::Cindy.Gillespie@dhs.arkansas.gov::b9202ba3-28d0-488b-940f-c0b754d55f5d" providerId="AD"/>
      </p:ext>
    </p:extLst>
  </p:cmAuthor>
  <p:cmAuthor id="4" name="Paula Stone" initials="PS" lastIdx="9" clrIdx="3">
    <p:extLst>
      <p:ext uri="{19B8F6BF-5375-455C-9EA6-DF929625EA0E}">
        <p15:presenceInfo xmlns:p15="http://schemas.microsoft.com/office/powerpoint/2012/main" userId="S::Paula.Stone@dhs.arkansas.gov::fd9ebefe-f0d6-4188-8a65-47ed3a21f319" providerId="AD"/>
      </p:ext>
    </p:extLst>
  </p:cmAuthor>
  <p:cmAuthor id="5" name="Serpil Yuce" initials="SY" lastIdx="2" clrIdx="4">
    <p:extLst>
      <p:ext uri="{19B8F6BF-5375-455C-9EA6-DF929625EA0E}">
        <p15:presenceInfo xmlns:p15="http://schemas.microsoft.com/office/powerpoint/2012/main" userId="S::Serpil.T.Yuce@dhs.arkansas.gov::9b6a81f0-6ceb-4755-8f4a-1bc9dc885a2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BB1"/>
    <a:srgbClr val="30B18B"/>
    <a:srgbClr val="0079C6"/>
    <a:srgbClr val="263755"/>
    <a:srgbClr val="C4E59F"/>
    <a:srgbClr val="66FF33"/>
    <a:srgbClr val="0070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0013" autoAdjust="0"/>
  </p:normalViewPr>
  <p:slideViewPr>
    <p:cSldViewPr snapToGrid="0">
      <p:cViewPr varScale="1">
        <p:scale>
          <a:sx n="102" d="100"/>
          <a:sy n="102" d="100"/>
        </p:scale>
        <p:origin x="192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707D94-8829-4736-83DF-CE9033CB39C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696E7B-A92E-47EB-9A85-F5EEA06D1B5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514F0510-248A-4DE0-A80E-1987F43795A0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708555-94B8-4D86-9F15-89389B9266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A70D86-3716-44B6-A098-09E95428E05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456D0145-1E42-4FA5-BD30-45C2E3C37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418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D1FF2778-9557-48FB-8E3E-EB06A13F6314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7" rIns="93175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7"/>
          </a:xfrm>
          <a:prstGeom prst="rect">
            <a:avLst/>
          </a:prstGeom>
        </p:spPr>
        <p:txBody>
          <a:bodyPr vert="horz" lIns="93175" tIns="46587" rIns="93175" bIns="4658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4EA752AA-A243-4EED-BBC7-6914E6F5D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7835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rgbClr val="1A75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4320" y="2166365"/>
            <a:ext cx="8603674" cy="1643636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4800" b="0" u="none" spc="151" baseline="0">
                <a:solidFill>
                  <a:schemeClr val="tx1"/>
                </a:solidFill>
                <a:latin typeface="Garamond" panose="02020404030301010803" pitchFamily="18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96259"/>
            <a:ext cx="6858000" cy="54864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1A75CF"/>
                </a:solidFill>
                <a:latin typeface="Franklin Gothic Book" panose="020B0503020102020204" pitchFamily="34" charset="0"/>
                <a:cs typeface="Segoe UI" panose="020B0502040204020203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2000"/>
            </a:lvl3pPr>
            <a:lvl4pPr marL="1371532" indent="0" algn="ctr">
              <a:buNone/>
              <a:defRPr sz="2000"/>
            </a:lvl4pPr>
            <a:lvl5pPr marL="1828709" indent="0" algn="ctr">
              <a:buNone/>
              <a:defRPr sz="2000"/>
            </a:lvl5pPr>
            <a:lvl6pPr marL="2285886" indent="0" algn="ctr">
              <a:buNone/>
              <a:defRPr sz="2000"/>
            </a:lvl6pPr>
            <a:lvl7pPr marL="2743062" indent="0" algn="ctr">
              <a:buNone/>
              <a:defRPr sz="2000"/>
            </a:lvl7pPr>
            <a:lvl8pPr marL="3200240" indent="0" algn="ctr">
              <a:buNone/>
              <a:defRPr sz="2000"/>
            </a:lvl8pPr>
            <a:lvl9pPr marL="3657418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6" descr="http://arkace.org/Resources/Pictures/dhs%20logo%20rectangle.png">
            <a:extLst>
              <a:ext uri="{FF2B5EF4-FFF2-40B4-BE49-F238E27FC236}">
                <a16:creationId xmlns:a16="http://schemas.microsoft.com/office/drawing/2014/main" id="{317255C1-5B7E-4536-A277-FC6332872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76" y="6185975"/>
            <a:ext cx="3725381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D51022-5B58-4853-A87D-DA626702496D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31" y="6117395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730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859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038600"/>
            <a:ext cx="9146751" cy="1371600"/>
          </a:xfrm>
          <a:prstGeom prst="rect">
            <a:avLst/>
          </a:prstGeom>
          <a:solidFill>
            <a:srgbClr val="1A75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5" y="4114800"/>
            <a:ext cx="8111543" cy="1219200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4000" b="0" u="none" spc="15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6" descr="http://arkace.org/Resources/Pictures/dhs%20logo%20rectangle.png">
            <a:extLst>
              <a:ext uri="{FF2B5EF4-FFF2-40B4-BE49-F238E27FC236}">
                <a16:creationId xmlns:a16="http://schemas.microsoft.com/office/drawing/2014/main" id="{7C416435-2A5C-45C2-B451-2583161AD8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49" y="6369472"/>
            <a:ext cx="2559598" cy="37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96E280C-E70C-4247-8737-C5EE33290007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5" y="6329349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182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72381"/>
            <a:ext cx="841938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92156"/>
            <a:ext cx="4114800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1780" y="1692156"/>
            <a:ext cx="4114800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756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7889"/>
            <a:ext cx="4114800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rgbClr val="1A75C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54714"/>
            <a:ext cx="4114800" cy="434340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45257" y="1400265"/>
            <a:ext cx="4114800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rgbClr val="1A75C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5618" y="1954714"/>
            <a:ext cx="4114800" cy="434340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196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98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5113E8E-D144-4CD8-8E49-B92B91D81C01}"/>
              </a:ext>
            </a:extLst>
          </p:cNvPr>
          <p:cNvSpPr/>
          <p:nvPr/>
        </p:nvSpPr>
        <p:spPr>
          <a:xfrm>
            <a:off x="8434699" y="6409161"/>
            <a:ext cx="457200" cy="457200"/>
          </a:xfrm>
          <a:prstGeom prst="rect">
            <a:avLst/>
          </a:prstGeom>
          <a:solidFill>
            <a:srgbClr val="1A75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C47B1E02-2D24-4100-B67A-8FF4EB07A0E5}"/>
              </a:ext>
            </a:extLst>
          </p:cNvPr>
          <p:cNvSpPr txBox="1">
            <a:spLocks/>
          </p:cNvSpPr>
          <p:nvPr/>
        </p:nvSpPr>
        <p:spPr>
          <a:xfrm>
            <a:off x="8434700" y="6353180"/>
            <a:ext cx="457200" cy="5048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457200" rtl="0" eaLnBrk="1" latinLnBrk="0" hangingPunct="1">
              <a:defRPr sz="1600" b="1" kern="120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05B2F-9A33-48AB-B296-5C7AB402F261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Segoe UI" panose="020B0502040204020203" pitchFamily="34" charset="0"/>
              </a:rPr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5" name="Picture 6" descr="http://arkace.org/Resources/Pictures/dhs%20logo%20rectangle.png">
            <a:extLst>
              <a:ext uri="{FF2B5EF4-FFF2-40B4-BE49-F238E27FC236}">
                <a16:creationId xmlns:a16="http://schemas.microsoft.com/office/drawing/2014/main" id="{ACF1BC92-3C50-450D-B56B-F76DDFF03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1" y="6409595"/>
            <a:ext cx="2559598" cy="37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981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4128"/>
            <a:ext cx="5257800" cy="457200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7218" y="1544128"/>
            <a:ext cx="2743200" cy="36576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5484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4" y="1600200"/>
            <a:ext cx="5257800" cy="4118127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7218" y="1600200"/>
            <a:ext cx="2743200" cy="36576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1489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3" y="176109"/>
            <a:ext cx="9143638" cy="1143000"/>
          </a:xfrm>
          <a:prstGeom prst="rect">
            <a:avLst/>
          </a:prstGeom>
          <a:solidFill>
            <a:srgbClr val="1A75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4" y="176110"/>
            <a:ext cx="8413214" cy="11430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1552754"/>
            <a:ext cx="841321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0B0E20-C84F-43FE-9A7E-C7B380AB47AB}"/>
              </a:ext>
            </a:extLst>
          </p:cNvPr>
          <p:cNvSpPr/>
          <p:nvPr/>
        </p:nvSpPr>
        <p:spPr>
          <a:xfrm>
            <a:off x="8417607" y="6411813"/>
            <a:ext cx="457200" cy="457200"/>
          </a:xfrm>
          <a:prstGeom prst="rect">
            <a:avLst/>
          </a:prstGeom>
          <a:solidFill>
            <a:srgbClr val="1A75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5E330B65-6215-4249-878A-88DE78C8DDFE}"/>
              </a:ext>
            </a:extLst>
          </p:cNvPr>
          <p:cNvSpPr txBox="1">
            <a:spLocks/>
          </p:cNvSpPr>
          <p:nvPr/>
        </p:nvSpPr>
        <p:spPr>
          <a:xfrm>
            <a:off x="8413218" y="6353180"/>
            <a:ext cx="457200" cy="5048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457200" rtl="0" eaLnBrk="1" latinLnBrk="0" hangingPunct="1">
              <a:defRPr sz="1600" b="1" kern="120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05B2F-9A33-48AB-B296-5C7AB402F261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Segoe UI" panose="020B0502040204020203" pitchFamily="34" charset="0"/>
              </a:rPr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8" name="Picture 6" descr="http://arkace.org/Resources/Pictures/dhs%20logo%20rectangle.png">
            <a:extLst>
              <a:ext uri="{FF2B5EF4-FFF2-40B4-BE49-F238E27FC236}">
                <a16:creationId xmlns:a16="http://schemas.microsoft.com/office/drawing/2014/main" id="{9C112665-0CB7-4CE4-AFD4-E61D2EE74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49" y="6369472"/>
            <a:ext cx="2559598" cy="37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33735C-3E97-4040-A66C-8E467CCE87CA}"/>
              </a:ext>
            </a:extLst>
          </p:cNvPr>
          <p:cNvPicPr/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5" y="6329349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9316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</p:sldLayoutIdLst>
  <p:hf sldNum="0" hdr="0" dt="0"/>
  <p:txStyles>
    <p:titleStyle>
      <a:lvl1pPr algn="l" defTabSz="914354" rtl="0" eaLnBrk="1" latinLnBrk="0" hangingPunct="1">
        <a:lnSpc>
          <a:spcPct val="85000"/>
        </a:lnSpc>
        <a:spcBef>
          <a:spcPct val="0"/>
        </a:spcBef>
        <a:buNone/>
        <a:defRPr sz="2400" b="1" u="sng" kern="1200" cap="none" baseline="0">
          <a:solidFill>
            <a:schemeClr val="tx1"/>
          </a:solidFill>
          <a:latin typeface="Garamond" panose="02020404030301010803" pitchFamily="18" charset="0"/>
          <a:ea typeface="+mj-ea"/>
          <a:cs typeface="Segoe UI" panose="020B0502040204020203" pitchFamily="34" charset="0"/>
        </a:defRPr>
      </a:lvl1pPr>
    </p:titleStyle>
    <p:bodyStyle>
      <a:lvl1pPr marL="182870" indent="-182870" algn="l" defTabSz="914354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rgbClr val="1A75CF"/>
        </a:buClr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Franklin Gothic Book" panose="020B0503020102020204" pitchFamily="34" charset="0"/>
          <a:ea typeface="+mn-ea"/>
          <a:cs typeface="Segoe UI" panose="020B0502040204020203" pitchFamily="34" charset="0"/>
        </a:defRPr>
      </a:lvl1pPr>
      <a:lvl2pPr marL="411460" indent="-182870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1A75CF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Franklin Gothic Book" panose="020B0503020102020204" pitchFamily="34" charset="0"/>
          <a:ea typeface="+mn-ea"/>
          <a:cs typeface="Segoe UI" panose="020B0502040204020203" pitchFamily="34" charset="0"/>
        </a:defRPr>
      </a:lvl2pPr>
      <a:lvl3pPr marL="640048" indent="-182870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1A75CF"/>
        </a:buClr>
        <a:buFont typeface="Courier New" panose="02070309020205020404" pitchFamily="49" charset="0"/>
        <a:buChar char="o"/>
        <a:defRPr sz="1400" kern="1200">
          <a:solidFill>
            <a:schemeClr val="bg1"/>
          </a:solidFill>
          <a:latin typeface="Franklin Gothic Book" panose="020B0503020102020204" pitchFamily="34" charset="0"/>
          <a:ea typeface="+mn-ea"/>
          <a:cs typeface="Segoe UI" panose="020B0502040204020203" pitchFamily="34" charset="0"/>
        </a:defRPr>
      </a:lvl3pPr>
      <a:lvl4pPr marL="868637" indent="-182870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1A75CF"/>
        </a:buClr>
        <a:buFont typeface="Wingdings" panose="05000000000000000000" pitchFamily="2" charset="2"/>
        <a:buChar char="Ø"/>
        <a:defRPr sz="1200" kern="1200">
          <a:solidFill>
            <a:schemeClr val="bg1"/>
          </a:solidFill>
          <a:latin typeface="Franklin Gothic Book" panose="020B0503020102020204" pitchFamily="34" charset="0"/>
          <a:ea typeface="+mn-ea"/>
          <a:cs typeface="Segoe UI" panose="020B0502040204020203" pitchFamily="34" charset="0"/>
        </a:defRPr>
      </a:lvl4pPr>
      <a:lvl5pPr marL="1097226" indent="-182870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1A75CF"/>
        </a:buClr>
        <a:buFont typeface="Wingdings" panose="05000000000000000000" pitchFamily="2" charset="2"/>
        <a:buChar char="v"/>
        <a:defRPr sz="1100" kern="1200">
          <a:solidFill>
            <a:schemeClr val="bg1"/>
          </a:solidFill>
          <a:latin typeface="Franklin Gothic Book" panose="020B0503020102020204" pitchFamily="34" charset="0"/>
          <a:ea typeface="+mn-ea"/>
          <a:cs typeface="Segoe UI" panose="020B0502040204020203" pitchFamily="34" charset="0"/>
        </a:defRPr>
      </a:lvl5pPr>
      <a:lvl6pPr marL="128453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72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8918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110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70FC9D7-EF43-43E7-B045-FCD9D5C527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4000" dirty="0">
                <a:latin typeface="Noto Sans" panose="020B0502040504020204"/>
                <a:cs typeface="Calibri Light" panose="020F0302020204030204" pitchFamily="34" charset="0"/>
              </a:rPr>
              <a:t>ARHOME</a:t>
            </a:r>
            <a:br>
              <a:rPr lang="en-US" sz="2800" dirty="0">
                <a:latin typeface="Noto Sans" panose="020B0502040504020204"/>
                <a:cs typeface="Calibri Light" panose="020F0302020204030204" pitchFamily="34" charset="0"/>
              </a:rPr>
            </a:br>
            <a:br>
              <a:rPr lang="en-US" sz="2400" dirty="0">
                <a:latin typeface="Noto Sans" panose="020B0502040504020204"/>
                <a:cs typeface="Calibri Light" panose="020F0302020204030204" pitchFamily="34" charset="0"/>
              </a:rPr>
            </a:br>
            <a:r>
              <a:rPr lang="en-US" sz="2400" dirty="0">
                <a:latin typeface="Noto Sans" panose="020B0502040504020204"/>
                <a:cs typeface="Calibri Light" panose="020F0302020204030204" pitchFamily="34" charset="0"/>
              </a:rPr>
              <a:t>Performance Measures</a:t>
            </a:r>
            <a:br>
              <a:rPr lang="en-US" sz="2400" dirty="0">
                <a:latin typeface="Noto Sans" panose="020B0502040504020204"/>
                <a:cs typeface="Calibri Light" panose="020F0302020204030204" pitchFamily="34" charset="0"/>
              </a:rPr>
            </a:br>
            <a:br>
              <a:rPr lang="en-US" sz="1400" dirty="0">
                <a:latin typeface="Noto Sans" panose="020B0502040504020204"/>
                <a:cs typeface="Calibri Light" panose="020F0302020204030204" pitchFamily="34" charset="0"/>
              </a:rPr>
            </a:br>
            <a:r>
              <a:rPr lang="en-US" sz="1400" dirty="0">
                <a:latin typeface="Noto Sans" panose="020B0502040504020204"/>
                <a:cs typeface="Calibri Light" panose="020F0302020204030204" pitchFamily="34" charset="0"/>
              </a:rPr>
              <a:t>August 2021</a:t>
            </a:r>
            <a:endParaRPr lang="en-US" sz="1400" dirty="0">
              <a:solidFill>
                <a:srgbClr val="FF0000"/>
              </a:solidFill>
              <a:latin typeface="Noto Sans" panose="020B0502040504020204"/>
              <a:cs typeface="Calibri Light" panose="020F03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E4AD62-C1BD-4DB9-92C2-743FC36EA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3746" y="6010021"/>
            <a:ext cx="2540906" cy="77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084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0666A59-3B96-4526-8B12-D510F9F2101F}"/>
              </a:ext>
            </a:extLst>
          </p:cNvPr>
          <p:cNvGrpSpPr/>
          <p:nvPr/>
        </p:nvGrpSpPr>
        <p:grpSpPr>
          <a:xfrm>
            <a:off x="-2" y="-2376"/>
            <a:ext cx="9144004" cy="1333465"/>
            <a:chOff x="-2" y="5507"/>
            <a:chExt cx="9144004" cy="133346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EDB8E11-4C42-4C5B-A25B-856EA2D3BD32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4003540" y="-3998033"/>
              <a:ext cx="1136921" cy="9144002"/>
            </a:xfrm>
            <a:prstGeom prst="rect">
              <a:avLst/>
            </a:prstGeom>
            <a:gradFill flip="none" rotWithShape="1">
              <a:gsLst>
                <a:gs pos="0">
                  <a:srgbClr val="0070B9"/>
                </a:gs>
                <a:gs pos="50000">
                  <a:srgbClr val="007CC2">
                    <a:shade val="67500"/>
                    <a:satMod val="115000"/>
                  </a:srgbClr>
                </a:gs>
                <a:gs pos="100000">
                  <a:srgbClr val="007CC2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11E073C-0B82-4452-A411-28FAA25CC4EE}"/>
                </a:ext>
              </a:extLst>
            </p:cNvPr>
            <p:cNvSpPr/>
            <p:nvPr/>
          </p:nvSpPr>
          <p:spPr>
            <a:xfrm rot="16200000">
              <a:off x="4529551" y="-3275476"/>
              <a:ext cx="84895" cy="9144002"/>
            </a:xfrm>
            <a:prstGeom prst="rect">
              <a:avLst/>
            </a:prstGeom>
            <a:solidFill>
              <a:srgbClr val="30B1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023C2877-C8BE-4835-BC36-D871467128A5}"/>
              </a:ext>
            </a:extLst>
          </p:cNvPr>
          <p:cNvSpPr txBox="1">
            <a:spLocks noChangeAspect="1"/>
          </p:cNvSpPr>
          <p:nvPr/>
        </p:nvSpPr>
        <p:spPr>
          <a:xfrm>
            <a:off x="117446" y="-8225"/>
            <a:ext cx="9026554" cy="113692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20000"/>
              </a:lnSpc>
              <a:defRPr/>
            </a:pPr>
            <a:r>
              <a:rPr lang="en-US" sz="3200" b="1" dirty="0">
                <a:solidFill>
                  <a:prstClr val="white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Performance Variability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390B03-89B9-464D-BCF3-B242FFCA8A12}"/>
              </a:ext>
            </a:extLst>
          </p:cNvPr>
          <p:cNvSpPr txBox="1"/>
          <p:nvPr/>
        </p:nvSpPr>
        <p:spPr>
          <a:xfrm>
            <a:off x="379285" y="1571296"/>
            <a:ext cx="8654924" cy="4711218"/>
          </a:xfrm>
          <a:prstGeom prst="rect">
            <a:avLst/>
          </a:prstGeom>
          <a:noFill/>
        </p:spPr>
        <p:txBody>
          <a:bodyPr wrap="square" lIns="0" tIns="0" rtlCol="0">
            <a:noAutofit/>
          </a:bodyPr>
          <a:lstStyle/>
          <a:p>
            <a:pPr marL="457200" indent="-457200" defTabSz="6858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lnSpc>
                <a:spcPct val="90000"/>
              </a:lnSpc>
              <a:spcAft>
                <a:spcPts val="600"/>
              </a:spcAft>
            </a:pPr>
            <a:endParaRPr lang="en-US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8CC12-6E06-4B3B-B2D6-DAE878217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r-FR" dirty="0"/>
              <a:t>National Comparisons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r-FR" dirty="0"/>
              <a:t>Plan Comparisons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r-FR" dirty="0"/>
              <a:t>Regional Comparisons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r-FR" dirty="0"/>
              <a:t>Demographic Comparisons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519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0666A59-3B96-4526-8B12-D510F9F2101F}"/>
              </a:ext>
            </a:extLst>
          </p:cNvPr>
          <p:cNvGrpSpPr/>
          <p:nvPr/>
        </p:nvGrpSpPr>
        <p:grpSpPr>
          <a:xfrm>
            <a:off x="-2" y="-2376"/>
            <a:ext cx="9144004" cy="1333465"/>
            <a:chOff x="-2" y="5507"/>
            <a:chExt cx="9144004" cy="133346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EDB8E11-4C42-4C5B-A25B-856EA2D3BD32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4003540" y="-3998033"/>
              <a:ext cx="1136921" cy="9144002"/>
            </a:xfrm>
            <a:prstGeom prst="rect">
              <a:avLst/>
            </a:prstGeom>
            <a:gradFill flip="none" rotWithShape="1">
              <a:gsLst>
                <a:gs pos="0">
                  <a:srgbClr val="0070B9"/>
                </a:gs>
                <a:gs pos="50000">
                  <a:srgbClr val="007CC2">
                    <a:shade val="67500"/>
                    <a:satMod val="115000"/>
                  </a:srgbClr>
                </a:gs>
                <a:gs pos="100000">
                  <a:srgbClr val="007CC2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11E073C-0B82-4452-A411-28FAA25CC4EE}"/>
                </a:ext>
              </a:extLst>
            </p:cNvPr>
            <p:cNvSpPr/>
            <p:nvPr/>
          </p:nvSpPr>
          <p:spPr>
            <a:xfrm rot="16200000">
              <a:off x="4529551" y="-3275476"/>
              <a:ext cx="84895" cy="9144002"/>
            </a:xfrm>
            <a:prstGeom prst="rect">
              <a:avLst/>
            </a:prstGeom>
            <a:solidFill>
              <a:srgbClr val="30B1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023C2877-C8BE-4835-BC36-D871467128A5}"/>
              </a:ext>
            </a:extLst>
          </p:cNvPr>
          <p:cNvSpPr txBox="1">
            <a:spLocks noChangeAspect="1"/>
          </p:cNvSpPr>
          <p:nvPr/>
        </p:nvSpPr>
        <p:spPr>
          <a:xfrm>
            <a:off x="117446" y="-8225"/>
            <a:ext cx="9026554" cy="113692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 lnSpcReduction="1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20000"/>
              </a:lnSpc>
              <a:defRPr/>
            </a:pPr>
            <a:r>
              <a:rPr lang="en-US" sz="3200" b="1" dirty="0">
                <a:solidFill>
                  <a:prstClr val="white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Use of Opioids at High Dosage in Persons </a:t>
            </a:r>
          </a:p>
          <a:p>
            <a:pPr lvl="0">
              <a:lnSpc>
                <a:spcPct val="120000"/>
              </a:lnSpc>
              <a:defRPr/>
            </a:pPr>
            <a:r>
              <a:rPr lang="en-US" sz="3200" b="1" dirty="0">
                <a:solidFill>
                  <a:prstClr val="white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Without Cancer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390B03-89B9-464D-BCF3-B242FFCA8A12}"/>
              </a:ext>
            </a:extLst>
          </p:cNvPr>
          <p:cNvSpPr txBox="1"/>
          <p:nvPr/>
        </p:nvSpPr>
        <p:spPr>
          <a:xfrm>
            <a:off x="379285" y="1571296"/>
            <a:ext cx="8654924" cy="4711218"/>
          </a:xfrm>
          <a:prstGeom prst="rect">
            <a:avLst/>
          </a:prstGeom>
          <a:noFill/>
        </p:spPr>
        <p:txBody>
          <a:bodyPr wrap="square" lIns="0" tIns="0" rtlCol="0">
            <a:noAutofit/>
          </a:bodyPr>
          <a:lstStyle/>
          <a:p>
            <a:pPr marL="457200" indent="-457200" defTabSz="6858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lnSpc>
                <a:spcPct val="90000"/>
              </a:lnSpc>
              <a:spcAft>
                <a:spcPts val="600"/>
              </a:spcAft>
            </a:pPr>
            <a:endParaRPr lang="en-US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8DFF25FE-B542-4274-B439-7868C9C819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3244" y="1640905"/>
            <a:ext cx="707590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439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0666A59-3B96-4526-8B12-D510F9F2101F}"/>
              </a:ext>
            </a:extLst>
          </p:cNvPr>
          <p:cNvGrpSpPr/>
          <p:nvPr/>
        </p:nvGrpSpPr>
        <p:grpSpPr>
          <a:xfrm>
            <a:off x="-2" y="-2376"/>
            <a:ext cx="9144004" cy="1333465"/>
            <a:chOff x="-2" y="5507"/>
            <a:chExt cx="9144004" cy="133346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EDB8E11-4C42-4C5B-A25B-856EA2D3BD32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4003540" y="-3998033"/>
              <a:ext cx="1136921" cy="9144002"/>
            </a:xfrm>
            <a:prstGeom prst="rect">
              <a:avLst/>
            </a:prstGeom>
            <a:gradFill flip="none" rotWithShape="1">
              <a:gsLst>
                <a:gs pos="0">
                  <a:srgbClr val="0070B9"/>
                </a:gs>
                <a:gs pos="50000">
                  <a:srgbClr val="007CC2">
                    <a:shade val="67500"/>
                    <a:satMod val="115000"/>
                  </a:srgbClr>
                </a:gs>
                <a:gs pos="100000">
                  <a:srgbClr val="007CC2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11E073C-0B82-4452-A411-28FAA25CC4EE}"/>
                </a:ext>
              </a:extLst>
            </p:cNvPr>
            <p:cNvSpPr/>
            <p:nvPr/>
          </p:nvSpPr>
          <p:spPr>
            <a:xfrm rot="16200000">
              <a:off x="4529551" y="-3275476"/>
              <a:ext cx="84895" cy="9144002"/>
            </a:xfrm>
            <a:prstGeom prst="rect">
              <a:avLst/>
            </a:prstGeom>
            <a:solidFill>
              <a:srgbClr val="30B1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023C2877-C8BE-4835-BC36-D871467128A5}"/>
              </a:ext>
            </a:extLst>
          </p:cNvPr>
          <p:cNvSpPr txBox="1">
            <a:spLocks noChangeAspect="1"/>
          </p:cNvSpPr>
          <p:nvPr/>
        </p:nvSpPr>
        <p:spPr>
          <a:xfrm>
            <a:off x="117446" y="-8225"/>
            <a:ext cx="9026554" cy="113692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20000"/>
              </a:lnSpc>
              <a:defRPr/>
            </a:pPr>
            <a:r>
              <a:rPr lang="en-US" sz="3200" b="1" dirty="0">
                <a:solidFill>
                  <a:prstClr val="white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Cervical Cancer Screening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390B03-89B9-464D-BCF3-B242FFCA8A12}"/>
              </a:ext>
            </a:extLst>
          </p:cNvPr>
          <p:cNvSpPr txBox="1"/>
          <p:nvPr/>
        </p:nvSpPr>
        <p:spPr>
          <a:xfrm>
            <a:off x="379285" y="1571296"/>
            <a:ext cx="8654924" cy="4711218"/>
          </a:xfrm>
          <a:prstGeom prst="rect">
            <a:avLst/>
          </a:prstGeom>
          <a:noFill/>
        </p:spPr>
        <p:txBody>
          <a:bodyPr wrap="square" lIns="0" tIns="0" rtlCol="0">
            <a:noAutofit/>
          </a:bodyPr>
          <a:lstStyle/>
          <a:p>
            <a:pPr marL="457200" indent="-457200" defTabSz="6858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lnSpc>
                <a:spcPct val="90000"/>
              </a:lnSpc>
              <a:spcAft>
                <a:spcPts val="600"/>
              </a:spcAft>
            </a:pPr>
            <a:endParaRPr lang="en-US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Content Placeholder 5">
            <a:extLst>
              <a:ext uri="{FF2B5EF4-FFF2-40B4-BE49-F238E27FC236}">
                <a16:creationId xmlns:a16="http://schemas.microsoft.com/office/drawing/2014/main" id="{17155EB8-0B50-4AB5-9E7A-6FE8EE8A5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656" y="1647707"/>
            <a:ext cx="6975238" cy="437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286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0666A59-3B96-4526-8B12-D510F9F2101F}"/>
              </a:ext>
            </a:extLst>
          </p:cNvPr>
          <p:cNvGrpSpPr/>
          <p:nvPr/>
        </p:nvGrpSpPr>
        <p:grpSpPr>
          <a:xfrm>
            <a:off x="-2" y="-2376"/>
            <a:ext cx="9144004" cy="1333465"/>
            <a:chOff x="-2" y="5507"/>
            <a:chExt cx="9144004" cy="133346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EDB8E11-4C42-4C5B-A25B-856EA2D3BD32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4003540" y="-3998033"/>
              <a:ext cx="1136921" cy="9144002"/>
            </a:xfrm>
            <a:prstGeom prst="rect">
              <a:avLst/>
            </a:prstGeom>
            <a:gradFill flip="none" rotWithShape="1">
              <a:gsLst>
                <a:gs pos="0">
                  <a:srgbClr val="0070B9"/>
                </a:gs>
                <a:gs pos="50000">
                  <a:srgbClr val="007CC2">
                    <a:shade val="67500"/>
                    <a:satMod val="115000"/>
                  </a:srgbClr>
                </a:gs>
                <a:gs pos="100000">
                  <a:srgbClr val="007CC2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11E073C-0B82-4452-A411-28FAA25CC4EE}"/>
                </a:ext>
              </a:extLst>
            </p:cNvPr>
            <p:cNvSpPr/>
            <p:nvPr/>
          </p:nvSpPr>
          <p:spPr>
            <a:xfrm rot="16200000">
              <a:off x="4529551" y="-3275476"/>
              <a:ext cx="84895" cy="9144002"/>
            </a:xfrm>
            <a:prstGeom prst="rect">
              <a:avLst/>
            </a:prstGeom>
            <a:solidFill>
              <a:srgbClr val="30B1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023C2877-C8BE-4835-BC36-D871467128A5}"/>
              </a:ext>
            </a:extLst>
          </p:cNvPr>
          <p:cNvSpPr txBox="1">
            <a:spLocks noChangeAspect="1"/>
          </p:cNvSpPr>
          <p:nvPr/>
        </p:nvSpPr>
        <p:spPr>
          <a:xfrm>
            <a:off x="117446" y="-8225"/>
            <a:ext cx="9026554" cy="113692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 lnSpcReduction="1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20000"/>
              </a:lnSpc>
              <a:defRPr/>
            </a:pPr>
            <a:r>
              <a:rPr lang="en-US" sz="3200" b="1" dirty="0">
                <a:solidFill>
                  <a:prstClr val="white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Follow-Up After Hospitalization for Mental Illness Within 7 Days After Discharge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390B03-89B9-464D-BCF3-B242FFCA8A12}"/>
              </a:ext>
            </a:extLst>
          </p:cNvPr>
          <p:cNvSpPr txBox="1"/>
          <p:nvPr/>
        </p:nvSpPr>
        <p:spPr>
          <a:xfrm>
            <a:off x="379285" y="1571296"/>
            <a:ext cx="8654924" cy="4711218"/>
          </a:xfrm>
          <a:prstGeom prst="rect">
            <a:avLst/>
          </a:prstGeom>
          <a:noFill/>
        </p:spPr>
        <p:txBody>
          <a:bodyPr wrap="square" lIns="0" tIns="0" rtlCol="0">
            <a:noAutofit/>
          </a:bodyPr>
          <a:lstStyle/>
          <a:p>
            <a:pPr marL="457200" indent="-457200" defTabSz="6858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lnSpc>
                <a:spcPct val="90000"/>
              </a:lnSpc>
              <a:spcAft>
                <a:spcPts val="600"/>
              </a:spcAft>
            </a:pPr>
            <a:endParaRPr lang="en-US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Content Placeholder 9">
            <a:extLst>
              <a:ext uri="{FF2B5EF4-FFF2-40B4-BE49-F238E27FC236}">
                <a16:creationId xmlns:a16="http://schemas.microsoft.com/office/drawing/2014/main" id="{82076C35-8BF3-4540-AFB7-C0A9CD509F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0135" y="1649691"/>
            <a:ext cx="6794712" cy="437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035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0666A59-3B96-4526-8B12-D510F9F2101F}"/>
              </a:ext>
            </a:extLst>
          </p:cNvPr>
          <p:cNvGrpSpPr/>
          <p:nvPr/>
        </p:nvGrpSpPr>
        <p:grpSpPr>
          <a:xfrm>
            <a:off x="-2" y="-2376"/>
            <a:ext cx="9144004" cy="1333465"/>
            <a:chOff x="-2" y="5507"/>
            <a:chExt cx="9144004" cy="133346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EDB8E11-4C42-4C5B-A25B-856EA2D3BD32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4003540" y="-3998033"/>
              <a:ext cx="1136921" cy="9144002"/>
            </a:xfrm>
            <a:prstGeom prst="rect">
              <a:avLst/>
            </a:prstGeom>
            <a:gradFill flip="none" rotWithShape="1">
              <a:gsLst>
                <a:gs pos="0">
                  <a:srgbClr val="0070B9"/>
                </a:gs>
                <a:gs pos="50000">
                  <a:srgbClr val="007CC2">
                    <a:shade val="67500"/>
                    <a:satMod val="115000"/>
                  </a:srgbClr>
                </a:gs>
                <a:gs pos="100000">
                  <a:srgbClr val="007CC2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11E073C-0B82-4452-A411-28FAA25CC4EE}"/>
                </a:ext>
              </a:extLst>
            </p:cNvPr>
            <p:cNvSpPr/>
            <p:nvPr/>
          </p:nvSpPr>
          <p:spPr>
            <a:xfrm rot="16200000">
              <a:off x="4529551" y="-3275476"/>
              <a:ext cx="84895" cy="9144002"/>
            </a:xfrm>
            <a:prstGeom prst="rect">
              <a:avLst/>
            </a:prstGeom>
            <a:solidFill>
              <a:srgbClr val="30B1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023C2877-C8BE-4835-BC36-D871467128A5}"/>
              </a:ext>
            </a:extLst>
          </p:cNvPr>
          <p:cNvSpPr txBox="1">
            <a:spLocks noChangeAspect="1"/>
          </p:cNvSpPr>
          <p:nvPr/>
        </p:nvSpPr>
        <p:spPr>
          <a:xfrm>
            <a:off x="117446" y="-8225"/>
            <a:ext cx="9026554" cy="113692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 lnSpcReduction="1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20000"/>
              </a:lnSpc>
              <a:defRPr/>
            </a:pPr>
            <a:r>
              <a:rPr lang="en-US" sz="3200" b="1" dirty="0">
                <a:solidFill>
                  <a:prstClr val="white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PQI 05: Chronic Obstructive Pulmonary Disease (COPD) or Asthma in Older Adults Admission Rate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390B03-89B9-464D-BCF3-B242FFCA8A12}"/>
              </a:ext>
            </a:extLst>
          </p:cNvPr>
          <p:cNvSpPr txBox="1"/>
          <p:nvPr/>
        </p:nvSpPr>
        <p:spPr>
          <a:xfrm>
            <a:off x="379285" y="1571296"/>
            <a:ext cx="8654924" cy="4711218"/>
          </a:xfrm>
          <a:prstGeom prst="rect">
            <a:avLst/>
          </a:prstGeom>
          <a:noFill/>
        </p:spPr>
        <p:txBody>
          <a:bodyPr wrap="square" lIns="0" tIns="0" rtlCol="0">
            <a:noAutofit/>
          </a:bodyPr>
          <a:lstStyle/>
          <a:p>
            <a:pPr marL="457200" indent="-457200" defTabSz="6858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lnSpc>
                <a:spcPct val="90000"/>
              </a:lnSpc>
              <a:spcAft>
                <a:spcPts val="600"/>
              </a:spcAft>
            </a:pPr>
            <a:endParaRPr lang="en-US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BB206C2F-DD9D-4C77-8CE8-791B93E14A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4304" y="1640905"/>
            <a:ext cx="717538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93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0666A59-3B96-4526-8B12-D510F9F2101F}"/>
              </a:ext>
            </a:extLst>
          </p:cNvPr>
          <p:cNvGrpSpPr/>
          <p:nvPr/>
        </p:nvGrpSpPr>
        <p:grpSpPr>
          <a:xfrm>
            <a:off x="-2" y="-2376"/>
            <a:ext cx="9144004" cy="1333465"/>
            <a:chOff x="-2" y="5507"/>
            <a:chExt cx="9144004" cy="133346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EDB8E11-4C42-4C5B-A25B-856EA2D3BD32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4003540" y="-3998033"/>
              <a:ext cx="1136921" cy="9144002"/>
            </a:xfrm>
            <a:prstGeom prst="rect">
              <a:avLst/>
            </a:prstGeom>
            <a:gradFill flip="none" rotWithShape="1">
              <a:gsLst>
                <a:gs pos="0">
                  <a:srgbClr val="0070B9"/>
                </a:gs>
                <a:gs pos="50000">
                  <a:srgbClr val="007CC2">
                    <a:shade val="67500"/>
                    <a:satMod val="115000"/>
                  </a:srgbClr>
                </a:gs>
                <a:gs pos="100000">
                  <a:srgbClr val="007CC2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11E073C-0B82-4452-A411-28FAA25CC4EE}"/>
                </a:ext>
              </a:extLst>
            </p:cNvPr>
            <p:cNvSpPr/>
            <p:nvPr/>
          </p:nvSpPr>
          <p:spPr>
            <a:xfrm rot="16200000">
              <a:off x="4529551" y="-3275476"/>
              <a:ext cx="84895" cy="9144002"/>
            </a:xfrm>
            <a:prstGeom prst="rect">
              <a:avLst/>
            </a:prstGeom>
            <a:solidFill>
              <a:srgbClr val="30B1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023C2877-C8BE-4835-BC36-D871467128A5}"/>
              </a:ext>
            </a:extLst>
          </p:cNvPr>
          <p:cNvSpPr txBox="1">
            <a:spLocks noChangeAspect="1"/>
          </p:cNvSpPr>
          <p:nvPr/>
        </p:nvSpPr>
        <p:spPr>
          <a:xfrm>
            <a:off x="117446" y="-8225"/>
            <a:ext cx="9026554" cy="113692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20000"/>
              </a:lnSpc>
              <a:defRPr/>
            </a:pPr>
            <a:r>
              <a:rPr lang="en-US" sz="3200" b="1" dirty="0">
                <a:solidFill>
                  <a:prstClr val="white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CY 2019 Measurement Highlights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390B03-89B9-464D-BCF3-B242FFCA8A12}"/>
              </a:ext>
            </a:extLst>
          </p:cNvPr>
          <p:cNvSpPr txBox="1"/>
          <p:nvPr/>
        </p:nvSpPr>
        <p:spPr>
          <a:xfrm>
            <a:off x="379285" y="1571296"/>
            <a:ext cx="8654924" cy="4711218"/>
          </a:xfrm>
          <a:prstGeom prst="rect">
            <a:avLst/>
          </a:prstGeom>
          <a:noFill/>
        </p:spPr>
        <p:txBody>
          <a:bodyPr wrap="square" lIns="0" tIns="0" rtlCol="0">
            <a:noAutofit/>
          </a:bodyPr>
          <a:lstStyle/>
          <a:p>
            <a:pPr marL="457200" indent="-457200" defTabSz="6858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lnSpc>
                <a:spcPct val="90000"/>
              </a:lnSpc>
              <a:spcAft>
                <a:spcPts val="600"/>
              </a:spcAft>
            </a:pPr>
            <a:endParaRPr lang="en-US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C6D9D-BE00-4AAB-935E-492B0B2C7B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Cervical Cancer Screening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Substance Abuse Treatment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Follow Up After Acute Behavioral Health Event</a:t>
            </a:r>
          </a:p>
        </p:txBody>
      </p:sp>
    </p:spTree>
    <p:extLst>
      <p:ext uri="{BB962C8B-B14F-4D97-AF65-F5344CB8AC3E}">
        <p14:creationId xmlns:p14="http://schemas.microsoft.com/office/powerpoint/2010/main" val="92289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0666A59-3B96-4526-8B12-D510F9F2101F}"/>
              </a:ext>
            </a:extLst>
          </p:cNvPr>
          <p:cNvGrpSpPr/>
          <p:nvPr/>
        </p:nvGrpSpPr>
        <p:grpSpPr>
          <a:xfrm>
            <a:off x="-2" y="-2376"/>
            <a:ext cx="9144004" cy="1333465"/>
            <a:chOff x="-2" y="5507"/>
            <a:chExt cx="9144004" cy="133346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EDB8E11-4C42-4C5B-A25B-856EA2D3BD32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4003540" y="-3998033"/>
              <a:ext cx="1136921" cy="9144002"/>
            </a:xfrm>
            <a:prstGeom prst="rect">
              <a:avLst/>
            </a:prstGeom>
            <a:gradFill flip="none" rotWithShape="1">
              <a:gsLst>
                <a:gs pos="0">
                  <a:srgbClr val="0070B9"/>
                </a:gs>
                <a:gs pos="50000">
                  <a:srgbClr val="007CC2">
                    <a:shade val="67500"/>
                    <a:satMod val="115000"/>
                  </a:srgbClr>
                </a:gs>
                <a:gs pos="100000">
                  <a:srgbClr val="007CC2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11E073C-0B82-4452-A411-28FAA25CC4EE}"/>
                </a:ext>
              </a:extLst>
            </p:cNvPr>
            <p:cNvSpPr/>
            <p:nvPr/>
          </p:nvSpPr>
          <p:spPr>
            <a:xfrm rot="16200000">
              <a:off x="4529551" y="-3275476"/>
              <a:ext cx="84895" cy="9144002"/>
            </a:xfrm>
            <a:prstGeom prst="rect">
              <a:avLst/>
            </a:prstGeom>
            <a:solidFill>
              <a:srgbClr val="30B1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023C2877-C8BE-4835-BC36-D871467128A5}"/>
              </a:ext>
            </a:extLst>
          </p:cNvPr>
          <p:cNvSpPr txBox="1">
            <a:spLocks noChangeAspect="1"/>
          </p:cNvSpPr>
          <p:nvPr/>
        </p:nvSpPr>
        <p:spPr>
          <a:xfrm>
            <a:off x="117446" y="-8225"/>
            <a:ext cx="9026554" cy="113692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20000"/>
              </a:lnSpc>
              <a:defRPr/>
            </a:pPr>
            <a:r>
              <a:rPr lang="en-US" sz="3200" b="1" dirty="0">
                <a:solidFill>
                  <a:prstClr val="white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Variability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390B03-89B9-464D-BCF3-B242FFCA8A12}"/>
              </a:ext>
            </a:extLst>
          </p:cNvPr>
          <p:cNvSpPr txBox="1"/>
          <p:nvPr/>
        </p:nvSpPr>
        <p:spPr>
          <a:xfrm>
            <a:off x="379285" y="1571296"/>
            <a:ext cx="8654924" cy="4711218"/>
          </a:xfrm>
          <a:prstGeom prst="rect">
            <a:avLst/>
          </a:prstGeom>
          <a:noFill/>
        </p:spPr>
        <p:txBody>
          <a:bodyPr wrap="square" lIns="0" tIns="0" rtlCol="0">
            <a:noAutofit/>
          </a:bodyPr>
          <a:lstStyle/>
          <a:p>
            <a:pPr marL="457200" indent="-457200" defTabSz="6858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lnSpc>
                <a:spcPct val="90000"/>
              </a:lnSpc>
              <a:spcAft>
                <a:spcPts val="600"/>
              </a:spcAft>
            </a:pPr>
            <a:endParaRPr lang="en-US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C6D9D-BE00-4AAB-935E-492B0B2C7B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Urban/Rural</a:t>
            </a:r>
          </a:p>
          <a:p>
            <a:pPr marL="548640" lvl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900" dirty="0"/>
              <a:t>Urban rates worse for Heart Failure Admissions, Substance Abuse Treatment, Follow Up After Acute Behavioral Health Events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Demographic </a:t>
            </a:r>
          </a:p>
          <a:p>
            <a:pPr marL="548640" lvl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900" dirty="0"/>
              <a:t>Black Patients Lag in Treatment of Depression, Substance Abuse Treatment, Follow Up of Acute BH Events</a:t>
            </a:r>
          </a:p>
          <a:p>
            <a:pPr marL="548640" lvl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900" dirty="0"/>
              <a:t>White Patients Lag in Breast and Cervical Cancer Screening, Concomitant Use Of Opioids and Benzodiazepines, Admission Rates for Adult COPD/Asthma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912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0666A59-3B96-4526-8B12-D510F9F2101F}"/>
              </a:ext>
            </a:extLst>
          </p:cNvPr>
          <p:cNvGrpSpPr/>
          <p:nvPr/>
        </p:nvGrpSpPr>
        <p:grpSpPr>
          <a:xfrm>
            <a:off x="-2" y="-2376"/>
            <a:ext cx="9144004" cy="1333465"/>
            <a:chOff x="-2" y="5507"/>
            <a:chExt cx="9144004" cy="133346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EDB8E11-4C42-4C5B-A25B-856EA2D3BD32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4003540" y="-3998033"/>
              <a:ext cx="1136921" cy="9144002"/>
            </a:xfrm>
            <a:prstGeom prst="rect">
              <a:avLst/>
            </a:prstGeom>
            <a:gradFill flip="none" rotWithShape="1">
              <a:gsLst>
                <a:gs pos="0">
                  <a:srgbClr val="0070B9"/>
                </a:gs>
                <a:gs pos="50000">
                  <a:srgbClr val="007CC2">
                    <a:shade val="67500"/>
                    <a:satMod val="115000"/>
                  </a:srgbClr>
                </a:gs>
                <a:gs pos="100000">
                  <a:srgbClr val="007CC2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11E073C-0B82-4452-A411-28FAA25CC4EE}"/>
                </a:ext>
              </a:extLst>
            </p:cNvPr>
            <p:cNvSpPr/>
            <p:nvPr/>
          </p:nvSpPr>
          <p:spPr>
            <a:xfrm rot="16200000">
              <a:off x="4529551" y="-3275476"/>
              <a:ext cx="84895" cy="9144002"/>
            </a:xfrm>
            <a:prstGeom prst="rect">
              <a:avLst/>
            </a:prstGeom>
            <a:solidFill>
              <a:srgbClr val="30B1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023C2877-C8BE-4835-BC36-D871467128A5}"/>
              </a:ext>
            </a:extLst>
          </p:cNvPr>
          <p:cNvSpPr txBox="1">
            <a:spLocks noChangeAspect="1"/>
          </p:cNvSpPr>
          <p:nvPr/>
        </p:nvSpPr>
        <p:spPr>
          <a:xfrm>
            <a:off x="117446" y="-8225"/>
            <a:ext cx="9026554" cy="113692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20000"/>
              </a:lnSpc>
              <a:defRPr/>
            </a:pPr>
            <a:r>
              <a:rPr lang="en-US" sz="3200" b="1" dirty="0">
                <a:solidFill>
                  <a:prstClr val="white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Defining Improvement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390B03-89B9-464D-BCF3-B242FFCA8A12}"/>
              </a:ext>
            </a:extLst>
          </p:cNvPr>
          <p:cNvSpPr txBox="1"/>
          <p:nvPr/>
        </p:nvSpPr>
        <p:spPr>
          <a:xfrm>
            <a:off x="379285" y="1571296"/>
            <a:ext cx="8654924" cy="4711218"/>
          </a:xfrm>
          <a:prstGeom prst="rect">
            <a:avLst/>
          </a:prstGeom>
          <a:noFill/>
        </p:spPr>
        <p:txBody>
          <a:bodyPr wrap="square" lIns="0" tIns="0" rtlCol="0">
            <a:noAutofit/>
          </a:bodyPr>
          <a:lstStyle/>
          <a:p>
            <a:pPr marL="457200" indent="-457200" defTabSz="6858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lnSpc>
                <a:spcPct val="90000"/>
              </a:lnSpc>
              <a:spcAft>
                <a:spcPts val="600"/>
              </a:spcAft>
            </a:pPr>
            <a:endParaRPr lang="en-US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C6D9D-BE00-4AAB-935E-492B0B2C7B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Gap Reduction</a:t>
            </a:r>
          </a:p>
          <a:p>
            <a:pPr marL="548640" lvl="1">
              <a:spcBef>
                <a:spcPts val="0"/>
              </a:spcBef>
              <a:spcAft>
                <a:spcPts val="1200"/>
              </a:spcAft>
            </a:pPr>
            <a:r>
              <a:rPr lang="en-US" sz="1900" dirty="0"/>
              <a:t>AR vs Nation, Disparities, Plan Performance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Aspirational Goals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Implementation Opportunities </a:t>
            </a:r>
          </a:p>
          <a:p>
            <a:pPr marL="548640" lvl="1">
              <a:spcBef>
                <a:spcPts val="0"/>
              </a:spcBef>
              <a:spcAft>
                <a:spcPts val="1200"/>
              </a:spcAft>
            </a:pPr>
            <a:r>
              <a:rPr lang="en-US" sz="1900" dirty="0"/>
              <a:t>Opioid Prescription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Measurement of Change</a:t>
            </a:r>
          </a:p>
          <a:p>
            <a:pPr marL="548640" lvl="1">
              <a:spcBef>
                <a:spcPts val="0"/>
              </a:spcBef>
              <a:spcAft>
                <a:spcPts val="1200"/>
              </a:spcAft>
            </a:pPr>
            <a:r>
              <a:rPr lang="en-US" sz="1900" dirty="0"/>
              <a:t>Targets</a:t>
            </a:r>
          </a:p>
          <a:p>
            <a:pPr marL="548640" lvl="1">
              <a:spcBef>
                <a:spcPts val="0"/>
              </a:spcBef>
              <a:spcAft>
                <a:spcPts val="1200"/>
              </a:spcAft>
            </a:pPr>
            <a:r>
              <a:rPr lang="en-US" sz="1900" dirty="0"/>
              <a:t>% improvement in Baseline</a:t>
            </a:r>
          </a:p>
          <a:p>
            <a:pPr marL="548640" lvl="1">
              <a:spcBef>
                <a:spcPts val="0"/>
              </a:spcBef>
              <a:spcAft>
                <a:spcPts val="1200"/>
              </a:spcAft>
            </a:pPr>
            <a:r>
              <a:rPr lang="en-US" sz="1900" dirty="0"/>
              <a:t>Reduction in Failure Rates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758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0666A59-3B96-4526-8B12-D510F9F2101F}"/>
              </a:ext>
            </a:extLst>
          </p:cNvPr>
          <p:cNvGrpSpPr/>
          <p:nvPr/>
        </p:nvGrpSpPr>
        <p:grpSpPr>
          <a:xfrm>
            <a:off x="-2" y="-2376"/>
            <a:ext cx="9144004" cy="1333465"/>
            <a:chOff x="-2" y="5507"/>
            <a:chExt cx="9144004" cy="133346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EDB8E11-4C42-4C5B-A25B-856EA2D3BD32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4003540" y="-3998033"/>
              <a:ext cx="1136921" cy="9144002"/>
            </a:xfrm>
            <a:prstGeom prst="rect">
              <a:avLst/>
            </a:prstGeom>
            <a:gradFill flip="none" rotWithShape="1">
              <a:gsLst>
                <a:gs pos="0">
                  <a:srgbClr val="0070B9"/>
                </a:gs>
                <a:gs pos="50000">
                  <a:srgbClr val="007CC2">
                    <a:shade val="67500"/>
                    <a:satMod val="115000"/>
                  </a:srgbClr>
                </a:gs>
                <a:gs pos="100000">
                  <a:srgbClr val="007CC2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11E073C-0B82-4452-A411-28FAA25CC4EE}"/>
                </a:ext>
              </a:extLst>
            </p:cNvPr>
            <p:cNvSpPr/>
            <p:nvPr/>
          </p:nvSpPr>
          <p:spPr>
            <a:xfrm rot="16200000">
              <a:off x="4529551" y="-3275476"/>
              <a:ext cx="84895" cy="9144002"/>
            </a:xfrm>
            <a:prstGeom prst="rect">
              <a:avLst/>
            </a:prstGeom>
            <a:solidFill>
              <a:srgbClr val="30B1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023C2877-C8BE-4835-BC36-D871467128A5}"/>
              </a:ext>
            </a:extLst>
          </p:cNvPr>
          <p:cNvSpPr txBox="1">
            <a:spLocks noChangeAspect="1"/>
          </p:cNvSpPr>
          <p:nvPr/>
        </p:nvSpPr>
        <p:spPr>
          <a:xfrm>
            <a:off x="117446" y="-8225"/>
            <a:ext cx="9026554" cy="113692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20000"/>
              </a:lnSpc>
              <a:defRPr/>
            </a:pPr>
            <a:r>
              <a:rPr lang="en-US" sz="3200" b="1" dirty="0">
                <a:solidFill>
                  <a:prstClr val="white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Barriers to Improvement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390B03-89B9-464D-BCF3-B242FFCA8A12}"/>
              </a:ext>
            </a:extLst>
          </p:cNvPr>
          <p:cNvSpPr txBox="1"/>
          <p:nvPr/>
        </p:nvSpPr>
        <p:spPr>
          <a:xfrm>
            <a:off x="379285" y="1571296"/>
            <a:ext cx="8654924" cy="4711218"/>
          </a:xfrm>
          <a:prstGeom prst="rect">
            <a:avLst/>
          </a:prstGeom>
          <a:noFill/>
        </p:spPr>
        <p:txBody>
          <a:bodyPr wrap="square" lIns="0" tIns="0" rtlCol="0">
            <a:noAutofit/>
          </a:bodyPr>
          <a:lstStyle/>
          <a:p>
            <a:pPr marL="457200" indent="-457200" defTabSz="6858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lnSpc>
                <a:spcPct val="90000"/>
              </a:lnSpc>
              <a:spcAft>
                <a:spcPts val="600"/>
              </a:spcAft>
            </a:pPr>
            <a:endParaRPr lang="en-US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C6D9D-BE00-4AAB-935E-492B0B2C7B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Data Limitations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Care Gap Not Prioritized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Care Gap Characteristics 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Patient Refusal/Engagement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Disorganized Systems Issues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658B57-6B74-486B-9254-0E2D695AE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668" y="3819704"/>
            <a:ext cx="561975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2741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0666A59-3B96-4526-8B12-D510F9F2101F}"/>
              </a:ext>
            </a:extLst>
          </p:cNvPr>
          <p:cNvGrpSpPr/>
          <p:nvPr/>
        </p:nvGrpSpPr>
        <p:grpSpPr>
          <a:xfrm>
            <a:off x="-2" y="-2376"/>
            <a:ext cx="9144004" cy="1333465"/>
            <a:chOff x="-2" y="5507"/>
            <a:chExt cx="9144004" cy="133346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EDB8E11-4C42-4C5B-A25B-856EA2D3BD32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4003540" y="-3998033"/>
              <a:ext cx="1136921" cy="9144002"/>
            </a:xfrm>
            <a:prstGeom prst="rect">
              <a:avLst/>
            </a:prstGeom>
            <a:gradFill flip="none" rotWithShape="1">
              <a:gsLst>
                <a:gs pos="0">
                  <a:srgbClr val="0070B9"/>
                </a:gs>
                <a:gs pos="50000">
                  <a:srgbClr val="007CC2">
                    <a:shade val="67500"/>
                    <a:satMod val="115000"/>
                  </a:srgbClr>
                </a:gs>
                <a:gs pos="100000">
                  <a:srgbClr val="007CC2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11E073C-0B82-4452-A411-28FAA25CC4EE}"/>
                </a:ext>
              </a:extLst>
            </p:cNvPr>
            <p:cNvSpPr/>
            <p:nvPr/>
          </p:nvSpPr>
          <p:spPr>
            <a:xfrm rot="16200000">
              <a:off x="4529551" y="-3275476"/>
              <a:ext cx="84895" cy="9144002"/>
            </a:xfrm>
            <a:prstGeom prst="rect">
              <a:avLst/>
            </a:prstGeom>
            <a:solidFill>
              <a:srgbClr val="30B1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023C2877-C8BE-4835-BC36-D871467128A5}"/>
              </a:ext>
            </a:extLst>
          </p:cNvPr>
          <p:cNvSpPr txBox="1">
            <a:spLocks noChangeAspect="1"/>
          </p:cNvSpPr>
          <p:nvPr/>
        </p:nvSpPr>
        <p:spPr>
          <a:xfrm>
            <a:off x="117446" y="-8225"/>
            <a:ext cx="9026554" cy="113692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20000"/>
              </a:lnSpc>
              <a:defRPr/>
            </a:pPr>
            <a:r>
              <a:rPr lang="en-US" sz="3200" b="1" dirty="0">
                <a:solidFill>
                  <a:prstClr val="white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Promoting Improvement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390B03-89B9-464D-BCF3-B242FFCA8A12}"/>
              </a:ext>
            </a:extLst>
          </p:cNvPr>
          <p:cNvSpPr txBox="1"/>
          <p:nvPr/>
        </p:nvSpPr>
        <p:spPr>
          <a:xfrm>
            <a:off x="379285" y="1571296"/>
            <a:ext cx="8654924" cy="4711218"/>
          </a:xfrm>
          <a:prstGeom prst="rect">
            <a:avLst/>
          </a:prstGeom>
          <a:noFill/>
        </p:spPr>
        <p:txBody>
          <a:bodyPr wrap="square" lIns="0" tIns="0" rtlCol="0">
            <a:noAutofit/>
          </a:bodyPr>
          <a:lstStyle/>
          <a:p>
            <a:pPr marL="457200" indent="-457200" defTabSz="6858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lnSpc>
                <a:spcPct val="90000"/>
              </a:lnSpc>
              <a:spcAft>
                <a:spcPts val="600"/>
              </a:spcAft>
            </a:pPr>
            <a:endParaRPr lang="en-US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C6D9D-BE00-4AAB-935E-492B0B2C7B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Compelling Data/Clinical Science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Prioritized Topics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Comparative Performance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Better Systems Solutions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Financial Incentives</a:t>
            </a:r>
          </a:p>
          <a:p>
            <a:pPr marL="548640" lvl="1">
              <a:spcBef>
                <a:spcPts val="0"/>
              </a:spcBef>
              <a:spcAft>
                <a:spcPts val="1200"/>
              </a:spcAft>
            </a:pPr>
            <a:r>
              <a:rPr lang="en-US" sz="1900" dirty="0"/>
              <a:t>Plans, Professionals, Patients</a:t>
            </a:r>
          </a:p>
        </p:txBody>
      </p:sp>
    </p:spTree>
    <p:extLst>
      <p:ext uri="{BB962C8B-B14F-4D97-AF65-F5344CB8AC3E}">
        <p14:creationId xmlns:p14="http://schemas.microsoft.com/office/powerpoint/2010/main" val="2427660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0666A59-3B96-4526-8B12-D510F9F2101F}"/>
              </a:ext>
            </a:extLst>
          </p:cNvPr>
          <p:cNvGrpSpPr/>
          <p:nvPr/>
        </p:nvGrpSpPr>
        <p:grpSpPr>
          <a:xfrm>
            <a:off x="-2" y="-2376"/>
            <a:ext cx="9144004" cy="1333465"/>
            <a:chOff x="-2" y="5507"/>
            <a:chExt cx="9144004" cy="133346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EDB8E11-4C42-4C5B-A25B-856EA2D3BD32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4003540" y="-3998033"/>
              <a:ext cx="1136921" cy="9144002"/>
            </a:xfrm>
            <a:prstGeom prst="rect">
              <a:avLst/>
            </a:prstGeom>
            <a:gradFill flip="none" rotWithShape="1">
              <a:gsLst>
                <a:gs pos="0">
                  <a:srgbClr val="0070B9"/>
                </a:gs>
                <a:gs pos="50000">
                  <a:srgbClr val="007CC2">
                    <a:shade val="67500"/>
                    <a:satMod val="115000"/>
                  </a:srgbClr>
                </a:gs>
                <a:gs pos="100000">
                  <a:srgbClr val="007CC2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11E073C-0B82-4452-A411-28FAA25CC4EE}"/>
                </a:ext>
              </a:extLst>
            </p:cNvPr>
            <p:cNvSpPr/>
            <p:nvPr/>
          </p:nvSpPr>
          <p:spPr>
            <a:xfrm rot="16200000">
              <a:off x="4529551" y="-3275476"/>
              <a:ext cx="84895" cy="9144002"/>
            </a:xfrm>
            <a:prstGeom prst="rect">
              <a:avLst/>
            </a:prstGeom>
            <a:solidFill>
              <a:srgbClr val="30B1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023C2877-C8BE-4835-BC36-D871467128A5}"/>
              </a:ext>
            </a:extLst>
          </p:cNvPr>
          <p:cNvSpPr txBox="1">
            <a:spLocks noChangeAspect="1"/>
          </p:cNvSpPr>
          <p:nvPr/>
        </p:nvSpPr>
        <p:spPr>
          <a:xfrm>
            <a:off x="117446" y="-8225"/>
            <a:ext cx="9026554" cy="113692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 lnSpcReduction="1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20000"/>
              </a:lnSpc>
              <a:defRPr/>
            </a:pPr>
            <a:r>
              <a:rPr lang="en-US" sz="3200" b="1" dirty="0">
                <a:solidFill>
                  <a:prstClr val="white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CMS National Core Set:</a:t>
            </a:r>
            <a:br>
              <a:rPr lang="en-US" sz="3200" b="1" dirty="0">
                <a:solidFill>
                  <a:prstClr val="white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</a:br>
            <a:r>
              <a:rPr lang="en-US" sz="3200" b="1" dirty="0">
                <a:solidFill>
                  <a:prstClr val="white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Medicaid Measures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390B03-89B9-464D-BCF3-B242FFCA8A12}"/>
              </a:ext>
            </a:extLst>
          </p:cNvPr>
          <p:cNvSpPr txBox="1"/>
          <p:nvPr/>
        </p:nvSpPr>
        <p:spPr>
          <a:xfrm>
            <a:off x="379285" y="1571296"/>
            <a:ext cx="8654924" cy="4711218"/>
          </a:xfrm>
          <a:prstGeom prst="rect">
            <a:avLst/>
          </a:prstGeom>
          <a:noFill/>
        </p:spPr>
        <p:txBody>
          <a:bodyPr wrap="square" lIns="0" tIns="0" rtlCol="0">
            <a:noAutofit/>
          </a:bodyPr>
          <a:lstStyle/>
          <a:p>
            <a:pPr marL="457200" indent="-457200" defTabSz="6858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lnSpc>
                <a:spcPct val="90000"/>
              </a:lnSpc>
              <a:spcAft>
                <a:spcPts val="600"/>
              </a:spcAft>
            </a:pPr>
            <a:endParaRPr lang="en-US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8CC12-6E06-4B3B-B2D6-DAE878217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890" indent="-342900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Existing FFS Measurement</a:t>
            </a:r>
          </a:p>
          <a:p>
            <a:pPr marL="548640" lvl="1" indent="-182880">
              <a:spcBef>
                <a:spcPts val="0"/>
              </a:spcBef>
              <a:spcAft>
                <a:spcPts val="1200"/>
              </a:spcAft>
            </a:pPr>
            <a:r>
              <a:rPr lang="en-US" sz="1900" dirty="0"/>
              <a:t>Adult and Child Measures</a:t>
            </a:r>
          </a:p>
          <a:p>
            <a:pPr marL="914400" lvl="2" indent="-3429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/>
              <a:t>Standardized Specifications for Collection</a:t>
            </a:r>
          </a:p>
          <a:p>
            <a:pPr marL="1371600" lvl="3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Enrollment Requirements</a:t>
            </a:r>
          </a:p>
          <a:p>
            <a:pPr marL="1371600" lvl="3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Numerator and Denominator Definitions </a:t>
            </a:r>
          </a:p>
          <a:p>
            <a:pPr marL="548640" lvl="1" indent="-182880">
              <a:spcBef>
                <a:spcPts val="0"/>
              </a:spcBef>
              <a:spcAft>
                <a:spcPts val="1200"/>
              </a:spcAft>
            </a:pPr>
            <a:r>
              <a:rPr lang="en-US" sz="1900" dirty="0"/>
              <a:t>Administrative and Clinical Data </a:t>
            </a:r>
          </a:p>
          <a:p>
            <a:pPr marL="342890" indent="-342900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Mandatory Submission 2024</a:t>
            </a:r>
          </a:p>
          <a:p>
            <a:pPr marL="548640" lvl="1" indent="-182880">
              <a:spcBef>
                <a:spcPts val="0"/>
              </a:spcBef>
              <a:spcAft>
                <a:spcPts val="1200"/>
              </a:spcAft>
            </a:pPr>
            <a:r>
              <a:rPr lang="en-US" sz="1900" dirty="0"/>
              <a:t>Most States Submit 50-75% of Listed Measures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084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0666A59-3B96-4526-8B12-D510F9F2101F}"/>
              </a:ext>
            </a:extLst>
          </p:cNvPr>
          <p:cNvGrpSpPr/>
          <p:nvPr/>
        </p:nvGrpSpPr>
        <p:grpSpPr>
          <a:xfrm>
            <a:off x="-2" y="-2376"/>
            <a:ext cx="9144004" cy="1333465"/>
            <a:chOff x="-2" y="5507"/>
            <a:chExt cx="9144004" cy="133346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EDB8E11-4C42-4C5B-A25B-856EA2D3BD32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4003540" y="-3998033"/>
              <a:ext cx="1136921" cy="9144002"/>
            </a:xfrm>
            <a:prstGeom prst="rect">
              <a:avLst/>
            </a:prstGeom>
            <a:gradFill flip="none" rotWithShape="1">
              <a:gsLst>
                <a:gs pos="0">
                  <a:srgbClr val="0070B9"/>
                </a:gs>
                <a:gs pos="50000">
                  <a:srgbClr val="007CC2">
                    <a:shade val="67500"/>
                    <a:satMod val="115000"/>
                  </a:srgbClr>
                </a:gs>
                <a:gs pos="100000">
                  <a:srgbClr val="007CC2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11E073C-0B82-4452-A411-28FAA25CC4EE}"/>
                </a:ext>
              </a:extLst>
            </p:cNvPr>
            <p:cNvSpPr/>
            <p:nvPr/>
          </p:nvSpPr>
          <p:spPr>
            <a:xfrm rot="16200000">
              <a:off x="4529551" y="-3275476"/>
              <a:ext cx="84895" cy="9144002"/>
            </a:xfrm>
            <a:prstGeom prst="rect">
              <a:avLst/>
            </a:prstGeom>
            <a:solidFill>
              <a:srgbClr val="30B1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023C2877-C8BE-4835-BC36-D871467128A5}"/>
              </a:ext>
            </a:extLst>
          </p:cNvPr>
          <p:cNvSpPr txBox="1">
            <a:spLocks noChangeAspect="1"/>
          </p:cNvSpPr>
          <p:nvPr/>
        </p:nvSpPr>
        <p:spPr>
          <a:xfrm>
            <a:off x="117446" y="-8225"/>
            <a:ext cx="9026554" cy="113692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20000"/>
              </a:lnSpc>
              <a:defRPr/>
            </a:pPr>
            <a:r>
              <a:rPr lang="en-US" sz="3200" b="1" dirty="0">
                <a:solidFill>
                  <a:prstClr val="white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Opportunities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390B03-89B9-464D-BCF3-B242FFCA8A12}"/>
              </a:ext>
            </a:extLst>
          </p:cNvPr>
          <p:cNvSpPr txBox="1"/>
          <p:nvPr/>
        </p:nvSpPr>
        <p:spPr>
          <a:xfrm>
            <a:off x="379285" y="1571296"/>
            <a:ext cx="8654924" cy="4711218"/>
          </a:xfrm>
          <a:prstGeom prst="rect">
            <a:avLst/>
          </a:prstGeom>
          <a:noFill/>
        </p:spPr>
        <p:txBody>
          <a:bodyPr wrap="square" lIns="0" tIns="0" rtlCol="0">
            <a:noAutofit/>
          </a:bodyPr>
          <a:lstStyle/>
          <a:p>
            <a:pPr marL="457200" indent="-457200" defTabSz="6858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lnSpc>
                <a:spcPct val="90000"/>
              </a:lnSpc>
              <a:spcAft>
                <a:spcPts val="600"/>
              </a:spcAft>
            </a:pPr>
            <a:endParaRPr lang="en-US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C6D9D-BE00-4AAB-935E-492B0B2C7B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More Comprehensive, Coordinated Data Collection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Identification of Priority Topics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Satisfying Waiver Requirements As Set By CMS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Reduction of Variability of Care Within Arkansas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Improvement of AR Rates With National Measures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/>
              <a:t>Better Health of our Communities</a:t>
            </a:r>
          </a:p>
        </p:txBody>
      </p:sp>
    </p:spTree>
    <p:extLst>
      <p:ext uri="{BB962C8B-B14F-4D97-AF65-F5344CB8AC3E}">
        <p14:creationId xmlns:p14="http://schemas.microsoft.com/office/powerpoint/2010/main" val="20055306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0666A59-3B96-4526-8B12-D510F9F2101F}"/>
              </a:ext>
            </a:extLst>
          </p:cNvPr>
          <p:cNvGrpSpPr/>
          <p:nvPr/>
        </p:nvGrpSpPr>
        <p:grpSpPr>
          <a:xfrm>
            <a:off x="-2" y="-2376"/>
            <a:ext cx="9144004" cy="3431376"/>
            <a:chOff x="-2" y="5507"/>
            <a:chExt cx="9144004" cy="133346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EDB8E11-4C42-4C5B-A25B-856EA2D3BD32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4003540" y="-3998033"/>
              <a:ext cx="1136921" cy="9144002"/>
            </a:xfrm>
            <a:prstGeom prst="rect">
              <a:avLst/>
            </a:prstGeom>
            <a:gradFill flip="none" rotWithShape="1">
              <a:gsLst>
                <a:gs pos="0">
                  <a:srgbClr val="0070B9"/>
                </a:gs>
                <a:gs pos="50000">
                  <a:srgbClr val="007CC2">
                    <a:shade val="67500"/>
                    <a:satMod val="115000"/>
                  </a:srgbClr>
                </a:gs>
                <a:gs pos="100000">
                  <a:srgbClr val="007CC2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11E073C-0B82-4452-A411-28FAA25CC4EE}"/>
                </a:ext>
              </a:extLst>
            </p:cNvPr>
            <p:cNvSpPr/>
            <p:nvPr/>
          </p:nvSpPr>
          <p:spPr>
            <a:xfrm rot="16200000">
              <a:off x="4529551" y="-3275476"/>
              <a:ext cx="84895" cy="9144002"/>
            </a:xfrm>
            <a:prstGeom prst="rect">
              <a:avLst/>
            </a:prstGeom>
            <a:solidFill>
              <a:srgbClr val="30B1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023C2877-C8BE-4835-BC36-D871467128A5}"/>
              </a:ext>
            </a:extLst>
          </p:cNvPr>
          <p:cNvSpPr txBox="1">
            <a:spLocks noChangeAspect="1"/>
          </p:cNvSpPr>
          <p:nvPr/>
        </p:nvSpPr>
        <p:spPr>
          <a:xfrm>
            <a:off x="-3" y="-8225"/>
            <a:ext cx="9144003" cy="292561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20000"/>
              </a:lnSpc>
              <a:defRPr/>
            </a:pPr>
            <a:r>
              <a:rPr lang="en-US" sz="4200" b="1" dirty="0">
                <a:solidFill>
                  <a:prstClr val="white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We Care. We Act. We Change Lives.</a:t>
            </a: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2A075854-D30C-4279-8ABF-1DD5C49462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10" y="3842364"/>
            <a:ext cx="1427276" cy="1427276"/>
          </a:xfrm>
          <a:prstGeom prst="rect">
            <a:avLst/>
          </a:prstGeom>
        </p:spPr>
      </p:pic>
      <p:pic>
        <p:nvPicPr>
          <p:cNvPr id="12" name="Picture 11" descr="A picture containing light, clock&#10;&#10;Description automatically generated">
            <a:extLst>
              <a:ext uri="{FF2B5EF4-FFF2-40B4-BE49-F238E27FC236}">
                <a16:creationId xmlns:a16="http://schemas.microsoft.com/office/drawing/2014/main" id="{9082A12D-A488-4756-8575-6B78B03E9F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972" y="3834481"/>
            <a:ext cx="2928131" cy="13513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B8B1024-988E-4CEE-937D-45A9E95935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0640" y="3958984"/>
            <a:ext cx="3972560" cy="121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069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0666A59-3B96-4526-8B12-D510F9F2101F}"/>
              </a:ext>
            </a:extLst>
          </p:cNvPr>
          <p:cNvGrpSpPr/>
          <p:nvPr/>
        </p:nvGrpSpPr>
        <p:grpSpPr>
          <a:xfrm>
            <a:off x="-2" y="-2376"/>
            <a:ext cx="9144004" cy="1333465"/>
            <a:chOff x="-2" y="5507"/>
            <a:chExt cx="9144004" cy="133346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EDB8E11-4C42-4C5B-A25B-856EA2D3BD32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4003540" y="-3998033"/>
              <a:ext cx="1136921" cy="9144002"/>
            </a:xfrm>
            <a:prstGeom prst="rect">
              <a:avLst/>
            </a:prstGeom>
            <a:gradFill flip="none" rotWithShape="1">
              <a:gsLst>
                <a:gs pos="0">
                  <a:srgbClr val="0070B9"/>
                </a:gs>
                <a:gs pos="50000">
                  <a:srgbClr val="007CC2">
                    <a:shade val="67500"/>
                    <a:satMod val="115000"/>
                  </a:srgbClr>
                </a:gs>
                <a:gs pos="100000">
                  <a:srgbClr val="007CC2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11E073C-0B82-4452-A411-28FAA25CC4EE}"/>
                </a:ext>
              </a:extLst>
            </p:cNvPr>
            <p:cNvSpPr/>
            <p:nvPr/>
          </p:nvSpPr>
          <p:spPr>
            <a:xfrm rot="16200000">
              <a:off x="4529551" y="-3275476"/>
              <a:ext cx="84895" cy="9144002"/>
            </a:xfrm>
            <a:prstGeom prst="rect">
              <a:avLst/>
            </a:prstGeom>
            <a:solidFill>
              <a:srgbClr val="30B1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023C2877-C8BE-4835-BC36-D871467128A5}"/>
              </a:ext>
            </a:extLst>
          </p:cNvPr>
          <p:cNvSpPr txBox="1">
            <a:spLocks noChangeAspect="1"/>
          </p:cNvSpPr>
          <p:nvPr/>
        </p:nvSpPr>
        <p:spPr>
          <a:xfrm>
            <a:off x="117446" y="-8225"/>
            <a:ext cx="9026554" cy="113692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 lnSpcReduction="1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20000"/>
              </a:lnSpc>
              <a:defRPr/>
            </a:pPr>
            <a:r>
              <a:rPr lang="en-US" sz="3200" b="1" dirty="0">
                <a:solidFill>
                  <a:prstClr val="white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States Report Different Numbers of </a:t>
            </a:r>
          </a:p>
          <a:p>
            <a:pPr lvl="0">
              <a:lnSpc>
                <a:spcPct val="120000"/>
              </a:lnSpc>
              <a:defRPr/>
            </a:pPr>
            <a:r>
              <a:rPr lang="en-US" sz="3200" b="1" dirty="0">
                <a:solidFill>
                  <a:prstClr val="white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Adult Core Set Measures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390B03-89B9-464D-BCF3-B242FFCA8A12}"/>
              </a:ext>
            </a:extLst>
          </p:cNvPr>
          <p:cNvSpPr txBox="1"/>
          <p:nvPr/>
        </p:nvSpPr>
        <p:spPr>
          <a:xfrm>
            <a:off x="379285" y="1571296"/>
            <a:ext cx="8654924" cy="4711218"/>
          </a:xfrm>
          <a:prstGeom prst="rect">
            <a:avLst/>
          </a:prstGeom>
          <a:noFill/>
        </p:spPr>
        <p:txBody>
          <a:bodyPr wrap="square" lIns="0" tIns="0" rtlCol="0">
            <a:noAutofit/>
          </a:bodyPr>
          <a:lstStyle/>
          <a:p>
            <a:pPr marL="457200" indent="-457200" defTabSz="6858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lnSpc>
                <a:spcPct val="90000"/>
              </a:lnSpc>
              <a:spcAft>
                <a:spcPts val="600"/>
              </a:spcAft>
            </a:pPr>
            <a:endParaRPr lang="en-US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28D4EE5C-8A3E-4A8B-A8E3-B5E7808440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6925" y="1829024"/>
            <a:ext cx="6767595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353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0666A59-3B96-4526-8B12-D510F9F2101F}"/>
              </a:ext>
            </a:extLst>
          </p:cNvPr>
          <p:cNvGrpSpPr/>
          <p:nvPr/>
        </p:nvGrpSpPr>
        <p:grpSpPr>
          <a:xfrm>
            <a:off x="-2" y="-2376"/>
            <a:ext cx="9144004" cy="1333465"/>
            <a:chOff x="-2" y="5507"/>
            <a:chExt cx="9144004" cy="133346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EDB8E11-4C42-4C5B-A25B-856EA2D3BD32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4003540" y="-3998033"/>
              <a:ext cx="1136921" cy="9144002"/>
            </a:xfrm>
            <a:prstGeom prst="rect">
              <a:avLst/>
            </a:prstGeom>
            <a:gradFill flip="none" rotWithShape="1">
              <a:gsLst>
                <a:gs pos="0">
                  <a:srgbClr val="0070B9"/>
                </a:gs>
                <a:gs pos="50000">
                  <a:srgbClr val="007CC2">
                    <a:shade val="67500"/>
                    <a:satMod val="115000"/>
                  </a:srgbClr>
                </a:gs>
                <a:gs pos="100000">
                  <a:srgbClr val="007CC2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11E073C-0B82-4452-A411-28FAA25CC4EE}"/>
                </a:ext>
              </a:extLst>
            </p:cNvPr>
            <p:cNvSpPr/>
            <p:nvPr/>
          </p:nvSpPr>
          <p:spPr>
            <a:xfrm rot="16200000">
              <a:off x="4529551" y="-3275476"/>
              <a:ext cx="84895" cy="9144002"/>
            </a:xfrm>
            <a:prstGeom prst="rect">
              <a:avLst/>
            </a:prstGeom>
            <a:solidFill>
              <a:srgbClr val="30B1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023C2877-C8BE-4835-BC36-D871467128A5}"/>
              </a:ext>
            </a:extLst>
          </p:cNvPr>
          <p:cNvSpPr txBox="1">
            <a:spLocks noChangeAspect="1"/>
          </p:cNvSpPr>
          <p:nvPr/>
        </p:nvSpPr>
        <p:spPr>
          <a:xfrm>
            <a:off x="117446" y="-8225"/>
            <a:ext cx="9026554" cy="113692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20000"/>
              </a:lnSpc>
              <a:defRPr/>
            </a:pPr>
            <a:r>
              <a:rPr lang="en-US" sz="3200" b="1" dirty="0">
                <a:solidFill>
                  <a:prstClr val="white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Commercial Payers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390B03-89B9-464D-BCF3-B242FFCA8A12}"/>
              </a:ext>
            </a:extLst>
          </p:cNvPr>
          <p:cNvSpPr txBox="1"/>
          <p:nvPr/>
        </p:nvSpPr>
        <p:spPr>
          <a:xfrm>
            <a:off x="379285" y="1571296"/>
            <a:ext cx="8654924" cy="4711218"/>
          </a:xfrm>
          <a:prstGeom prst="rect">
            <a:avLst/>
          </a:prstGeom>
          <a:noFill/>
        </p:spPr>
        <p:txBody>
          <a:bodyPr wrap="square" lIns="0" tIns="0" rtlCol="0">
            <a:noAutofit/>
          </a:bodyPr>
          <a:lstStyle/>
          <a:p>
            <a:pPr marL="457200" indent="-457200" defTabSz="6858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lnSpc>
                <a:spcPct val="90000"/>
              </a:lnSpc>
              <a:spcAft>
                <a:spcPts val="600"/>
              </a:spcAft>
            </a:pPr>
            <a:endParaRPr lang="en-US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8CC12-6E06-4B3B-B2D6-DAE878217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HEDIS Measures for Managed Care</a:t>
            </a:r>
          </a:p>
          <a:p>
            <a:pPr marL="457200" lvl="1">
              <a:spcBef>
                <a:spcPts val="0"/>
              </a:spcBef>
              <a:spcAft>
                <a:spcPts val="1200"/>
              </a:spcAft>
            </a:pPr>
            <a:r>
              <a:rPr lang="en-US" sz="1900" dirty="0"/>
              <a:t>Specifications Set By NCQA </a:t>
            </a:r>
          </a:p>
        </p:txBody>
      </p:sp>
    </p:spTree>
    <p:extLst>
      <p:ext uri="{BB962C8B-B14F-4D97-AF65-F5344CB8AC3E}">
        <p14:creationId xmlns:p14="http://schemas.microsoft.com/office/powerpoint/2010/main" val="2915257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0666A59-3B96-4526-8B12-D510F9F2101F}"/>
              </a:ext>
            </a:extLst>
          </p:cNvPr>
          <p:cNvGrpSpPr/>
          <p:nvPr/>
        </p:nvGrpSpPr>
        <p:grpSpPr>
          <a:xfrm>
            <a:off x="-2" y="-2376"/>
            <a:ext cx="9144004" cy="1333465"/>
            <a:chOff x="-2" y="5507"/>
            <a:chExt cx="9144004" cy="133346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EDB8E11-4C42-4C5B-A25B-856EA2D3BD32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4003540" y="-3998033"/>
              <a:ext cx="1136921" cy="9144002"/>
            </a:xfrm>
            <a:prstGeom prst="rect">
              <a:avLst/>
            </a:prstGeom>
            <a:gradFill flip="none" rotWithShape="1">
              <a:gsLst>
                <a:gs pos="0">
                  <a:srgbClr val="0070B9"/>
                </a:gs>
                <a:gs pos="50000">
                  <a:srgbClr val="007CC2">
                    <a:shade val="67500"/>
                    <a:satMod val="115000"/>
                  </a:srgbClr>
                </a:gs>
                <a:gs pos="100000">
                  <a:srgbClr val="007CC2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11E073C-0B82-4452-A411-28FAA25CC4EE}"/>
                </a:ext>
              </a:extLst>
            </p:cNvPr>
            <p:cNvSpPr/>
            <p:nvPr/>
          </p:nvSpPr>
          <p:spPr>
            <a:xfrm rot="16200000">
              <a:off x="4529551" y="-3275476"/>
              <a:ext cx="84895" cy="9144002"/>
            </a:xfrm>
            <a:prstGeom prst="rect">
              <a:avLst/>
            </a:prstGeom>
            <a:solidFill>
              <a:srgbClr val="30B1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023C2877-C8BE-4835-BC36-D871467128A5}"/>
              </a:ext>
            </a:extLst>
          </p:cNvPr>
          <p:cNvSpPr txBox="1">
            <a:spLocks noChangeAspect="1"/>
          </p:cNvSpPr>
          <p:nvPr/>
        </p:nvSpPr>
        <p:spPr>
          <a:xfrm>
            <a:off x="117446" y="-8225"/>
            <a:ext cx="9026554" cy="113692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20000"/>
              </a:lnSpc>
              <a:defRPr/>
            </a:pPr>
            <a:r>
              <a:rPr lang="en-US" sz="3200" b="1" dirty="0">
                <a:solidFill>
                  <a:prstClr val="white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ARHOME Data Group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390B03-89B9-464D-BCF3-B242FFCA8A12}"/>
              </a:ext>
            </a:extLst>
          </p:cNvPr>
          <p:cNvSpPr txBox="1"/>
          <p:nvPr/>
        </p:nvSpPr>
        <p:spPr>
          <a:xfrm>
            <a:off x="379285" y="1571296"/>
            <a:ext cx="8654924" cy="4711218"/>
          </a:xfrm>
          <a:prstGeom prst="rect">
            <a:avLst/>
          </a:prstGeom>
          <a:noFill/>
        </p:spPr>
        <p:txBody>
          <a:bodyPr wrap="square" lIns="0" tIns="0" rtlCol="0">
            <a:noAutofit/>
          </a:bodyPr>
          <a:lstStyle/>
          <a:p>
            <a:pPr marL="457200" indent="-457200" defTabSz="6858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lnSpc>
                <a:spcPct val="90000"/>
              </a:lnSpc>
              <a:spcAft>
                <a:spcPts val="600"/>
              </a:spcAft>
            </a:pPr>
            <a:endParaRPr lang="en-US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8CC12-6E06-4B3B-B2D6-DAE878217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200" dirty="0"/>
              <a:t>Convened to produce baseline performance on target measures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200" dirty="0"/>
              <a:t>Weekly meetings since December 2020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200" dirty="0"/>
              <a:t>Members:</a:t>
            </a:r>
          </a:p>
          <a:p>
            <a:pPr marL="457200" lvl="1">
              <a:spcBef>
                <a:spcPts val="0"/>
              </a:spcBef>
              <a:spcAft>
                <a:spcPts val="1200"/>
              </a:spcAft>
            </a:pPr>
            <a:r>
              <a:rPr lang="en-US" sz="2100" dirty="0"/>
              <a:t>DHS</a:t>
            </a:r>
          </a:p>
          <a:p>
            <a:pPr marL="457200" lvl="1">
              <a:spcBef>
                <a:spcPts val="0"/>
              </a:spcBef>
              <a:spcAft>
                <a:spcPts val="1200"/>
              </a:spcAft>
            </a:pPr>
            <a:r>
              <a:rPr lang="en-US" sz="2100" dirty="0"/>
              <a:t>Blue Cross</a:t>
            </a:r>
          </a:p>
          <a:p>
            <a:pPr marL="457200" lvl="1">
              <a:spcBef>
                <a:spcPts val="0"/>
              </a:spcBef>
              <a:spcAft>
                <a:spcPts val="1200"/>
              </a:spcAft>
            </a:pPr>
            <a:r>
              <a:rPr lang="en-US" sz="2100" dirty="0"/>
              <a:t>Centene/</a:t>
            </a:r>
            <a:r>
              <a:rPr lang="en-US" sz="2100" dirty="0" err="1"/>
              <a:t>QualChoice</a:t>
            </a:r>
            <a:endParaRPr lang="en-US" sz="2100" dirty="0"/>
          </a:p>
          <a:p>
            <a:pPr marL="457200" lvl="1">
              <a:spcBef>
                <a:spcPts val="0"/>
              </a:spcBef>
              <a:spcAft>
                <a:spcPts val="1200"/>
              </a:spcAft>
            </a:pPr>
            <a:r>
              <a:rPr lang="en-US" sz="2100" dirty="0"/>
              <a:t>General Dynamics Information Technology(GDIT)</a:t>
            </a:r>
          </a:p>
          <a:p>
            <a:pPr marL="457200" lvl="1">
              <a:spcBef>
                <a:spcPts val="0"/>
              </a:spcBef>
              <a:spcAft>
                <a:spcPts val="1200"/>
              </a:spcAft>
            </a:pPr>
            <a:r>
              <a:rPr lang="en-US" sz="2100" dirty="0"/>
              <a:t>AR Medical, Dental, &amp; Pharmaceutical Association (AMDPA) </a:t>
            </a:r>
          </a:p>
          <a:p>
            <a:pPr marL="457200" lvl="1">
              <a:spcBef>
                <a:spcPts val="0"/>
              </a:spcBef>
              <a:spcAft>
                <a:spcPts val="1200"/>
              </a:spcAft>
            </a:pPr>
            <a:r>
              <a:rPr lang="en-US" sz="2100" dirty="0"/>
              <a:t>UAMS College of Public Health</a:t>
            </a:r>
          </a:p>
          <a:p>
            <a:pPr marL="457200" lvl="1">
              <a:spcBef>
                <a:spcPts val="0"/>
              </a:spcBef>
              <a:spcAft>
                <a:spcPts val="1200"/>
              </a:spcAft>
            </a:pPr>
            <a:r>
              <a:rPr lang="en-US" sz="2100" dirty="0"/>
              <a:t>AR Center for Health Improvement (ACHI)</a:t>
            </a:r>
          </a:p>
          <a:p>
            <a:pPr marL="457200" lvl="1">
              <a:spcBef>
                <a:spcPts val="0"/>
              </a:spcBef>
              <a:spcAft>
                <a:spcPts val="1200"/>
              </a:spcAft>
            </a:pPr>
            <a:r>
              <a:rPr lang="en-US" sz="2100" dirty="0"/>
              <a:t>AR Dept. of Health, Office of Health Information Technology (OHIT)/ State Health Alliance for Records Exchange (SHARE)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173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0666A59-3B96-4526-8B12-D510F9F2101F}"/>
              </a:ext>
            </a:extLst>
          </p:cNvPr>
          <p:cNvGrpSpPr/>
          <p:nvPr/>
        </p:nvGrpSpPr>
        <p:grpSpPr>
          <a:xfrm>
            <a:off x="-2" y="-2376"/>
            <a:ext cx="9144004" cy="1333465"/>
            <a:chOff x="-2" y="5507"/>
            <a:chExt cx="9144004" cy="133346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EDB8E11-4C42-4C5B-A25B-856EA2D3BD32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4003540" y="-3998033"/>
              <a:ext cx="1136921" cy="9144002"/>
            </a:xfrm>
            <a:prstGeom prst="rect">
              <a:avLst/>
            </a:prstGeom>
            <a:gradFill flip="none" rotWithShape="1">
              <a:gsLst>
                <a:gs pos="0">
                  <a:srgbClr val="0070B9"/>
                </a:gs>
                <a:gs pos="50000">
                  <a:srgbClr val="007CC2">
                    <a:shade val="67500"/>
                    <a:satMod val="115000"/>
                  </a:srgbClr>
                </a:gs>
                <a:gs pos="100000">
                  <a:srgbClr val="007CC2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11E073C-0B82-4452-A411-28FAA25CC4EE}"/>
                </a:ext>
              </a:extLst>
            </p:cNvPr>
            <p:cNvSpPr/>
            <p:nvPr/>
          </p:nvSpPr>
          <p:spPr>
            <a:xfrm rot="16200000">
              <a:off x="4529551" y="-3275476"/>
              <a:ext cx="84895" cy="9144002"/>
            </a:xfrm>
            <a:prstGeom prst="rect">
              <a:avLst/>
            </a:prstGeom>
            <a:solidFill>
              <a:srgbClr val="30B1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023C2877-C8BE-4835-BC36-D871467128A5}"/>
              </a:ext>
            </a:extLst>
          </p:cNvPr>
          <p:cNvSpPr txBox="1">
            <a:spLocks noChangeAspect="1"/>
          </p:cNvSpPr>
          <p:nvPr/>
        </p:nvSpPr>
        <p:spPr>
          <a:xfrm>
            <a:off x="117446" y="-8225"/>
            <a:ext cx="9026554" cy="113692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20000"/>
              </a:lnSpc>
              <a:defRPr/>
            </a:pPr>
            <a:r>
              <a:rPr lang="en-US" sz="3200" b="1" dirty="0">
                <a:solidFill>
                  <a:prstClr val="white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Data Preparation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390B03-89B9-464D-BCF3-B242FFCA8A12}"/>
              </a:ext>
            </a:extLst>
          </p:cNvPr>
          <p:cNvSpPr txBox="1"/>
          <p:nvPr/>
        </p:nvSpPr>
        <p:spPr>
          <a:xfrm>
            <a:off x="379285" y="1571296"/>
            <a:ext cx="8654924" cy="4711218"/>
          </a:xfrm>
          <a:prstGeom prst="rect">
            <a:avLst/>
          </a:prstGeom>
          <a:noFill/>
        </p:spPr>
        <p:txBody>
          <a:bodyPr wrap="square" lIns="0" tIns="0" rtlCol="0">
            <a:noAutofit/>
          </a:bodyPr>
          <a:lstStyle/>
          <a:p>
            <a:pPr marL="457200" indent="-457200" defTabSz="6858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lnSpc>
                <a:spcPct val="90000"/>
              </a:lnSpc>
              <a:spcAft>
                <a:spcPts val="600"/>
              </a:spcAft>
            </a:pPr>
            <a:endParaRPr lang="en-US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8CC12-6E06-4B3B-B2D6-DAE878217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3" y="1552754"/>
            <a:ext cx="8577005" cy="4572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Paid Claims Database</a:t>
            </a:r>
          </a:p>
          <a:p>
            <a:pPr marL="457200" lvl="1">
              <a:spcBef>
                <a:spcPts val="0"/>
              </a:spcBef>
              <a:spcAft>
                <a:spcPts val="1200"/>
              </a:spcAft>
            </a:pPr>
            <a:r>
              <a:rPr lang="en-US" sz="1900" dirty="0"/>
              <a:t>DHS, QHPs</a:t>
            </a:r>
          </a:p>
          <a:p>
            <a:pPr marL="457200" lvl="1">
              <a:spcBef>
                <a:spcPts val="0"/>
              </a:spcBef>
              <a:spcAft>
                <a:spcPts val="1200"/>
              </a:spcAft>
            </a:pPr>
            <a:r>
              <a:rPr lang="en-US" sz="1900" dirty="0"/>
              <a:t>Shared Data Required Homogenization of Codes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Clinical Data</a:t>
            </a:r>
          </a:p>
          <a:p>
            <a:pPr marL="457200" lvl="1">
              <a:spcBef>
                <a:spcPts val="0"/>
              </a:spcBef>
              <a:spcAft>
                <a:spcPts val="1200"/>
              </a:spcAft>
            </a:pPr>
            <a:r>
              <a:rPr lang="en-US" sz="1900" dirty="0"/>
              <a:t>Avoidance of Chart Audits</a:t>
            </a:r>
          </a:p>
          <a:p>
            <a:pPr marL="822960" lvl="2">
              <a:spcBef>
                <a:spcPts val="0"/>
              </a:spcBef>
              <a:spcAft>
                <a:spcPts val="1200"/>
              </a:spcAft>
            </a:pPr>
            <a:r>
              <a:rPr lang="en-US" sz="1800" dirty="0"/>
              <a:t>Provider Hassles</a:t>
            </a:r>
          </a:p>
          <a:p>
            <a:pPr marL="822960" lvl="2">
              <a:spcBef>
                <a:spcPts val="0"/>
              </a:spcBef>
              <a:spcAft>
                <a:spcPts val="1200"/>
              </a:spcAft>
            </a:pPr>
            <a:r>
              <a:rPr lang="en-US" sz="1800" dirty="0"/>
              <a:t>Administrative Hours of Work</a:t>
            </a:r>
          </a:p>
          <a:p>
            <a:pPr marL="457200" lvl="1">
              <a:spcBef>
                <a:spcPts val="0"/>
              </a:spcBef>
              <a:spcAft>
                <a:spcPts val="1200"/>
              </a:spcAft>
            </a:pPr>
            <a:r>
              <a:rPr lang="en-US" sz="1900" dirty="0"/>
              <a:t>Alternative Sources</a:t>
            </a:r>
          </a:p>
          <a:p>
            <a:pPr marL="822960" lvl="2">
              <a:spcBef>
                <a:spcPts val="0"/>
              </a:spcBef>
              <a:spcAft>
                <a:spcPts val="1200"/>
              </a:spcAft>
            </a:pPr>
            <a:r>
              <a:rPr lang="en-US" sz="1800" dirty="0"/>
              <a:t>Commercial Lab Data</a:t>
            </a:r>
          </a:p>
          <a:p>
            <a:pPr marL="822960" lvl="2">
              <a:spcBef>
                <a:spcPts val="0"/>
              </a:spcBef>
              <a:spcAft>
                <a:spcPts val="1200"/>
              </a:spcAft>
            </a:pPr>
            <a:r>
              <a:rPr lang="en-US" sz="1800" dirty="0"/>
              <a:t>SHARE/OHIT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221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0666A59-3B96-4526-8B12-D510F9F2101F}"/>
              </a:ext>
            </a:extLst>
          </p:cNvPr>
          <p:cNvGrpSpPr/>
          <p:nvPr/>
        </p:nvGrpSpPr>
        <p:grpSpPr>
          <a:xfrm>
            <a:off x="-2" y="-2376"/>
            <a:ext cx="9144004" cy="1333465"/>
            <a:chOff x="-2" y="5507"/>
            <a:chExt cx="9144004" cy="133346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EDB8E11-4C42-4C5B-A25B-856EA2D3BD32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4003540" y="-3998033"/>
              <a:ext cx="1136921" cy="9144002"/>
            </a:xfrm>
            <a:prstGeom prst="rect">
              <a:avLst/>
            </a:prstGeom>
            <a:gradFill flip="none" rotWithShape="1">
              <a:gsLst>
                <a:gs pos="0">
                  <a:srgbClr val="0070B9"/>
                </a:gs>
                <a:gs pos="50000">
                  <a:srgbClr val="007CC2">
                    <a:shade val="67500"/>
                    <a:satMod val="115000"/>
                  </a:srgbClr>
                </a:gs>
                <a:gs pos="100000">
                  <a:srgbClr val="007CC2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11E073C-0B82-4452-A411-28FAA25CC4EE}"/>
                </a:ext>
              </a:extLst>
            </p:cNvPr>
            <p:cNvSpPr/>
            <p:nvPr/>
          </p:nvSpPr>
          <p:spPr>
            <a:xfrm rot="16200000">
              <a:off x="4529551" y="-3275476"/>
              <a:ext cx="84895" cy="9144002"/>
            </a:xfrm>
            <a:prstGeom prst="rect">
              <a:avLst/>
            </a:prstGeom>
            <a:solidFill>
              <a:srgbClr val="30B1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023C2877-C8BE-4835-BC36-D871467128A5}"/>
              </a:ext>
            </a:extLst>
          </p:cNvPr>
          <p:cNvSpPr txBox="1">
            <a:spLocks noChangeAspect="1"/>
          </p:cNvSpPr>
          <p:nvPr/>
        </p:nvSpPr>
        <p:spPr>
          <a:xfrm>
            <a:off x="117446" y="-8225"/>
            <a:ext cx="9026554" cy="113692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20000"/>
              </a:lnSpc>
              <a:defRPr/>
            </a:pPr>
            <a:r>
              <a:rPr lang="en-US" sz="3200" b="1" dirty="0">
                <a:solidFill>
                  <a:prstClr val="white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Local Environments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390B03-89B9-464D-BCF3-B242FFCA8A12}"/>
              </a:ext>
            </a:extLst>
          </p:cNvPr>
          <p:cNvSpPr txBox="1"/>
          <p:nvPr/>
        </p:nvSpPr>
        <p:spPr>
          <a:xfrm>
            <a:off x="379285" y="1571296"/>
            <a:ext cx="8654924" cy="4711218"/>
          </a:xfrm>
          <a:prstGeom prst="rect">
            <a:avLst/>
          </a:prstGeom>
          <a:noFill/>
        </p:spPr>
        <p:txBody>
          <a:bodyPr wrap="square" lIns="0" tIns="0" rtlCol="0">
            <a:noAutofit/>
          </a:bodyPr>
          <a:lstStyle/>
          <a:p>
            <a:pPr marL="457200" indent="-457200" defTabSz="6858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lnSpc>
                <a:spcPct val="90000"/>
              </a:lnSpc>
              <a:spcAft>
                <a:spcPts val="600"/>
              </a:spcAft>
            </a:pPr>
            <a:endParaRPr lang="en-US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8CC12-6E06-4B3B-B2D6-DAE878217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FFS vs MCOs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Formularies vs PBMs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Local Coding Requirements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Global Billing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Analytic Capacities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Identified vs Deidentified Data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Health Information Exchanges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447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0666A59-3B96-4526-8B12-D510F9F2101F}"/>
              </a:ext>
            </a:extLst>
          </p:cNvPr>
          <p:cNvGrpSpPr/>
          <p:nvPr/>
        </p:nvGrpSpPr>
        <p:grpSpPr>
          <a:xfrm>
            <a:off x="-2" y="-2376"/>
            <a:ext cx="9144004" cy="1333465"/>
            <a:chOff x="-2" y="5507"/>
            <a:chExt cx="9144004" cy="133346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EDB8E11-4C42-4C5B-A25B-856EA2D3BD32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4003540" y="-3998033"/>
              <a:ext cx="1136921" cy="9144002"/>
            </a:xfrm>
            <a:prstGeom prst="rect">
              <a:avLst/>
            </a:prstGeom>
            <a:gradFill flip="none" rotWithShape="1">
              <a:gsLst>
                <a:gs pos="0">
                  <a:srgbClr val="0070B9"/>
                </a:gs>
                <a:gs pos="50000">
                  <a:srgbClr val="007CC2">
                    <a:shade val="67500"/>
                    <a:satMod val="115000"/>
                  </a:srgbClr>
                </a:gs>
                <a:gs pos="100000">
                  <a:srgbClr val="007CC2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11E073C-0B82-4452-A411-28FAA25CC4EE}"/>
                </a:ext>
              </a:extLst>
            </p:cNvPr>
            <p:cNvSpPr/>
            <p:nvPr/>
          </p:nvSpPr>
          <p:spPr>
            <a:xfrm rot="16200000">
              <a:off x="4529551" y="-3275476"/>
              <a:ext cx="84895" cy="9144002"/>
            </a:xfrm>
            <a:prstGeom prst="rect">
              <a:avLst/>
            </a:prstGeom>
            <a:solidFill>
              <a:srgbClr val="30B1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023C2877-C8BE-4835-BC36-D871467128A5}"/>
              </a:ext>
            </a:extLst>
          </p:cNvPr>
          <p:cNvSpPr txBox="1">
            <a:spLocks noChangeAspect="1"/>
          </p:cNvSpPr>
          <p:nvPr/>
        </p:nvSpPr>
        <p:spPr>
          <a:xfrm>
            <a:off x="117446" y="-8225"/>
            <a:ext cx="9026554" cy="113692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20000"/>
              </a:lnSpc>
              <a:defRPr/>
            </a:pPr>
            <a:r>
              <a:rPr lang="en-US" sz="3200" b="1" dirty="0">
                <a:solidFill>
                  <a:prstClr val="white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Baseline Data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390B03-89B9-464D-BCF3-B242FFCA8A12}"/>
              </a:ext>
            </a:extLst>
          </p:cNvPr>
          <p:cNvSpPr txBox="1"/>
          <p:nvPr/>
        </p:nvSpPr>
        <p:spPr>
          <a:xfrm>
            <a:off x="379285" y="1571296"/>
            <a:ext cx="8654924" cy="4711218"/>
          </a:xfrm>
          <a:prstGeom prst="rect">
            <a:avLst/>
          </a:prstGeom>
          <a:noFill/>
        </p:spPr>
        <p:txBody>
          <a:bodyPr wrap="square" lIns="0" tIns="0" rtlCol="0">
            <a:noAutofit/>
          </a:bodyPr>
          <a:lstStyle/>
          <a:p>
            <a:pPr marL="457200" indent="-457200" defTabSz="6858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lnSpc>
                <a:spcPct val="90000"/>
              </a:lnSpc>
              <a:spcAft>
                <a:spcPts val="600"/>
              </a:spcAft>
            </a:pPr>
            <a:endParaRPr lang="en-US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8CC12-6E06-4B3B-B2D6-DAE878217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Initial Work Used CY 2019 Data </a:t>
            </a:r>
          </a:p>
          <a:p>
            <a:pPr marL="548640" lvl="1">
              <a:spcBef>
                <a:spcPts val="0"/>
              </a:spcBef>
              <a:spcAft>
                <a:spcPts val="1200"/>
              </a:spcAft>
            </a:pPr>
            <a:r>
              <a:rPr lang="en-US" sz="1900" dirty="0"/>
              <a:t>Intact Dataset to Test Shared Codes and Data Transmission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CY 2020 Data Analysis Available Later This Year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CY 2019 Data Provides Framework for Discussion and Future Targets</a:t>
            </a:r>
          </a:p>
          <a:p>
            <a:pPr marL="548640" lvl="1">
              <a:spcBef>
                <a:spcPts val="0"/>
              </a:spcBef>
              <a:spcAft>
                <a:spcPts val="1200"/>
              </a:spcAft>
            </a:pPr>
            <a:r>
              <a:rPr lang="en-US" sz="1900" dirty="0"/>
              <a:t>Statewide Performance</a:t>
            </a:r>
          </a:p>
          <a:p>
            <a:pPr marL="548640" lvl="1">
              <a:spcBef>
                <a:spcPts val="0"/>
              </a:spcBef>
              <a:spcAft>
                <a:spcPts val="1200"/>
              </a:spcAft>
            </a:pPr>
            <a:r>
              <a:rPr lang="en-US" sz="1900" dirty="0"/>
              <a:t>QHP Comparisons </a:t>
            </a:r>
          </a:p>
          <a:p>
            <a:pPr marL="548640" lvl="1">
              <a:spcBef>
                <a:spcPts val="0"/>
              </a:spcBef>
              <a:spcAft>
                <a:spcPts val="1200"/>
              </a:spcAft>
            </a:pPr>
            <a:r>
              <a:rPr lang="en-US" sz="1900" dirty="0"/>
              <a:t>Urban vs Rural Issues </a:t>
            </a:r>
          </a:p>
          <a:p>
            <a:pPr marL="548640" lvl="1">
              <a:spcBef>
                <a:spcPts val="0"/>
              </a:spcBef>
              <a:spcAft>
                <a:spcPts val="1200"/>
              </a:spcAft>
            </a:pPr>
            <a:r>
              <a:rPr lang="en-US" sz="1900" dirty="0"/>
              <a:t>Other Demographic Subsets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480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0666A59-3B96-4526-8B12-D510F9F2101F}"/>
              </a:ext>
            </a:extLst>
          </p:cNvPr>
          <p:cNvGrpSpPr/>
          <p:nvPr/>
        </p:nvGrpSpPr>
        <p:grpSpPr>
          <a:xfrm>
            <a:off x="-2" y="-2376"/>
            <a:ext cx="9144004" cy="1333465"/>
            <a:chOff x="-2" y="5507"/>
            <a:chExt cx="9144004" cy="133346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EDB8E11-4C42-4C5B-A25B-856EA2D3BD32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4003540" y="-3998033"/>
              <a:ext cx="1136921" cy="9144002"/>
            </a:xfrm>
            <a:prstGeom prst="rect">
              <a:avLst/>
            </a:prstGeom>
            <a:gradFill flip="none" rotWithShape="1">
              <a:gsLst>
                <a:gs pos="0">
                  <a:srgbClr val="0070B9"/>
                </a:gs>
                <a:gs pos="50000">
                  <a:srgbClr val="007CC2">
                    <a:shade val="67500"/>
                    <a:satMod val="115000"/>
                  </a:srgbClr>
                </a:gs>
                <a:gs pos="100000">
                  <a:srgbClr val="007CC2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11E073C-0B82-4452-A411-28FAA25CC4EE}"/>
                </a:ext>
              </a:extLst>
            </p:cNvPr>
            <p:cNvSpPr/>
            <p:nvPr/>
          </p:nvSpPr>
          <p:spPr>
            <a:xfrm rot="16200000">
              <a:off x="4529551" y="-3275476"/>
              <a:ext cx="84895" cy="9144002"/>
            </a:xfrm>
            <a:prstGeom prst="rect">
              <a:avLst/>
            </a:prstGeom>
            <a:solidFill>
              <a:srgbClr val="30B1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023C2877-C8BE-4835-BC36-D871467128A5}"/>
              </a:ext>
            </a:extLst>
          </p:cNvPr>
          <p:cNvSpPr txBox="1">
            <a:spLocks noChangeAspect="1"/>
          </p:cNvSpPr>
          <p:nvPr/>
        </p:nvSpPr>
        <p:spPr>
          <a:xfrm>
            <a:off x="117446" y="-8225"/>
            <a:ext cx="9026554" cy="113692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20000"/>
              </a:lnSpc>
              <a:defRPr/>
            </a:pPr>
            <a:r>
              <a:rPr lang="en-US" sz="3200" b="1" dirty="0">
                <a:solidFill>
                  <a:prstClr val="white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Using Measurement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390B03-89B9-464D-BCF3-B242FFCA8A12}"/>
              </a:ext>
            </a:extLst>
          </p:cNvPr>
          <p:cNvSpPr txBox="1"/>
          <p:nvPr/>
        </p:nvSpPr>
        <p:spPr>
          <a:xfrm>
            <a:off x="379285" y="1571296"/>
            <a:ext cx="8654924" cy="4711218"/>
          </a:xfrm>
          <a:prstGeom prst="rect">
            <a:avLst/>
          </a:prstGeom>
          <a:noFill/>
        </p:spPr>
        <p:txBody>
          <a:bodyPr wrap="square" lIns="0" tIns="0" rtlCol="0">
            <a:noAutofit/>
          </a:bodyPr>
          <a:lstStyle/>
          <a:p>
            <a:pPr marL="457200" indent="-457200" defTabSz="6858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lnSpc>
                <a:spcPct val="90000"/>
              </a:lnSpc>
              <a:spcAft>
                <a:spcPts val="600"/>
              </a:spcAft>
            </a:pPr>
            <a:endParaRPr lang="en-US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8CC12-6E06-4B3B-B2D6-DAE878217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Goals</a:t>
            </a:r>
          </a:p>
          <a:p>
            <a:pPr marL="548640" lvl="1">
              <a:spcBef>
                <a:spcPts val="0"/>
              </a:spcBef>
              <a:spcAft>
                <a:spcPts val="1200"/>
              </a:spcAft>
            </a:pPr>
            <a:r>
              <a:rPr lang="en-US" sz="1900" dirty="0"/>
              <a:t>Trusted Analytics, Clinical Transformation, Effective Care Delivery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Setting Targets for Achievement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Setting Targets for Improvement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Information to Guide New Policy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Data Targets Tied to Financial Incentives </a:t>
            </a:r>
          </a:p>
          <a:p>
            <a:pPr marL="548640" lvl="1">
              <a:spcBef>
                <a:spcPts val="0"/>
              </a:spcBef>
              <a:spcAft>
                <a:spcPts val="1200"/>
              </a:spcAft>
            </a:pPr>
            <a:r>
              <a:rPr lang="en-US" sz="1900" dirty="0"/>
              <a:t>Core Activity Metrics (Tied to PMPM) – </a:t>
            </a:r>
            <a:r>
              <a:rPr lang="en-US" sz="1900" b="1" u="sng" dirty="0"/>
              <a:t>Minimal</a:t>
            </a:r>
            <a:r>
              <a:rPr lang="en-US" sz="1900" dirty="0"/>
              <a:t> Performance</a:t>
            </a:r>
          </a:p>
          <a:p>
            <a:pPr marL="548640" lvl="1">
              <a:spcBef>
                <a:spcPts val="0"/>
              </a:spcBef>
              <a:spcAft>
                <a:spcPts val="1200"/>
              </a:spcAft>
            </a:pPr>
            <a:r>
              <a:rPr lang="en-US" sz="1900" dirty="0"/>
              <a:t>Quality Metrics (Tollbooth for Incentive Dollars) – </a:t>
            </a:r>
            <a:r>
              <a:rPr lang="en-US" sz="1900" b="1" u="sng" dirty="0"/>
              <a:t>Average</a:t>
            </a:r>
            <a:r>
              <a:rPr lang="en-US" sz="1900" dirty="0"/>
              <a:t> Performance</a:t>
            </a:r>
          </a:p>
          <a:p>
            <a:pPr marL="548640" lvl="1">
              <a:spcBef>
                <a:spcPts val="0"/>
              </a:spcBef>
              <a:spcAft>
                <a:spcPts val="1200"/>
              </a:spcAft>
            </a:pPr>
            <a:r>
              <a:rPr lang="en-US" sz="1900" dirty="0"/>
              <a:t>Incentive Metrics (Performance Bonuses) – </a:t>
            </a:r>
            <a:r>
              <a:rPr lang="en-US" sz="1900" b="1" u="sng" dirty="0"/>
              <a:t>Excellent</a:t>
            </a:r>
            <a:r>
              <a:rPr lang="en-US" sz="1900" dirty="0"/>
              <a:t> Performance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6024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HS%20PP%20Theme_Alternate%20(4-3)">
  <a:themeElements>
    <a:clrScheme name="Custom 1">
      <a:dk1>
        <a:srgbClr val="2C2C2C"/>
      </a:dk1>
      <a:lt1>
        <a:srgbClr val="FFFFFF"/>
      </a:lt1>
      <a:dk2>
        <a:srgbClr val="1A75CF"/>
      </a:dk2>
      <a:lt2>
        <a:srgbClr val="FFFFFF"/>
      </a:lt2>
      <a:accent1>
        <a:srgbClr val="263755"/>
      </a:accent1>
      <a:accent2>
        <a:srgbClr val="F56617"/>
      </a:accent2>
      <a:accent3>
        <a:srgbClr val="959595"/>
      </a:accent3>
      <a:accent4>
        <a:srgbClr val="08CC78"/>
      </a:accent4>
      <a:accent5>
        <a:srgbClr val="FF0000"/>
      </a:accent5>
      <a:accent6>
        <a:srgbClr val="FFC000"/>
      </a:accent6>
      <a:hlink>
        <a:srgbClr val="00B0F0"/>
      </a:hlink>
      <a:folHlink>
        <a:srgbClr val="FF0000"/>
      </a:folHlink>
    </a:clrScheme>
    <a:fontScheme name="DHS_Main">
      <a:majorFont>
        <a:latin typeface="Garamond"/>
        <a:ea typeface=""/>
        <a:cs typeface=""/>
      </a:majorFont>
      <a:minorFont>
        <a:latin typeface="Franklin Gothic Book"/>
        <a:ea typeface=""/>
        <a:cs typeface="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HS%20PP%20Theme_Alternate%20(4-3)" id="{E5D69789-3AA4-4291-AE12-482FBCAE38CD}" vid="{440E6003-C4AB-4CD9-8BD3-DA67F62AA0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2B91CB588D2940B7FD927D6799C4E9" ma:contentTypeVersion="0" ma:contentTypeDescription="Create a new document." ma:contentTypeScope="" ma:versionID="f83e0b1fb0d2a44b2372087b2ea277c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022916f55ab85163ee9a5069dec31d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7D45787-F1D3-410C-9D50-D5B02D0ACD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D3F5A6C-4F7C-42AB-A1DF-5357129D02D0}">
  <ds:schemaRefs>
    <ds:schemaRef ds:uri="http://purl.org/dc/terms/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3B91A873-D2B0-4A0E-BA2B-61AD5A908E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2020_DHS_PowerPointTemplate</Template>
  <TotalTime>25415</TotalTime>
  <Words>562</Words>
  <Application>Microsoft Office PowerPoint</Application>
  <PresentationFormat>On-screen Show (4:3)</PresentationFormat>
  <Paragraphs>136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Courier New</vt:lpstr>
      <vt:lpstr>Franklin Gothic Book</vt:lpstr>
      <vt:lpstr>Garamond</vt:lpstr>
      <vt:lpstr>Noto Sans</vt:lpstr>
      <vt:lpstr>Segoe UI</vt:lpstr>
      <vt:lpstr>Wingdings</vt:lpstr>
      <vt:lpstr>DHS%20PP%20Theme_Alternate%20(4-3)</vt:lpstr>
      <vt:lpstr>ARHOME  Performance Measures  August 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Webb</dc:creator>
  <cp:lastModifiedBy>Adrienne  Nevola</cp:lastModifiedBy>
  <cp:revision>765</cp:revision>
  <cp:lastPrinted>2021-06-16T12:47:52Z</cp:lastPrinted>
  <dcterms:created xsi:type="dcterms:W3CDTF">2020-11-16T18:06:48Z</dcterms:created>
  <dcterms:modified xsi:type="dcterms:W3CDTF">2021-08-20T14:09:09Z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0x010100CA2B91CB588D2940B7FD927D6799C4E9</vt:lpwstr>
  </property>
</Properties>
</file>