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drawings/drawing2.xml" ContentType="application/vnd.openxmlformats-officedocument.drawingml.chartshapes+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3.xml" ContentType="application/vnd.openxmlformats-officedocument.themeOverride+xml"/>
  <Override PartName="/ppt/drawings/drawing3.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4"/>
  </p:sldMasterIdLst>
  <p:notesMasterIdLst>
    <p:notesMasterId r:id="rId21"/>
  </p:notesMasterIdLst>
  <p:handoutMasterIdLst>
    <p:handoutMasterId r:id="rId22"/>
  </p:handoutMasterIdLst>
  <p:sldIdLst>
    <p:sldId id="480" r:id="rId5"/>
    <p:sldId id="1398" r:id="rId6"/>
    <p:sldId id="1400" r:id="rId7"/>
    <p:sldId id="1401" r:id="rId8"/>
    <p:sldId id="1366" r:id="rId9"/>
    <p:sldId id="1396" r:id="rId10"/>
    <p:sldId id="1431" r:id="rId11"/>
    <p:sldId id="1390" r:id="rId12"/>
    <p:sldId id="1430" r:id="rId13"/>
    <p:sldId id="1314" r:id="rId14"/>
    <p:sldId id="1402" r:id="rId15"/>
    <p:sldId id="1409" r:id="rId16"/>
    <p:sldId id="1429" r:id="rId17"/>
    <p:sldId id="1404" r:id="rId18"/>
    <p:sldId id="1393" r:id="rId19"/>
    <p:sldId id="1348"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rienne  Nevola" initials="AN" lastIdx="20" clrIdx="0">
    <p:extLst>
      <p:ext uri="{19B8F6BF-5375-455C-9EA6-DF929625EA0E}">
        <p15:presenceInfo xmlns:p15="http://schemas.microsoft.com/office/powerpoint/2012/main" userId="S::ADRIENNE.NEVOLA@dhs.arkansas.gov::661a6272-e840-4031-9486-ae604537a13d" providerId="AD"/>
      </p:ext>
    </p:extLst>
  </p:cmAuthor>
  <p:cmAuthor id="2" name="Dennis Smith" initials="DS" lastIdx="7" clrIdx="1">
    <p:extLst>
      <p:ext uri="{19B8F6BF-5375-455C-9EA6-DF929625EA0E}">
        <p15:presenceInfo xmlns:p15="http://schemas.microsoft.com/office/powerpoint/2012/main" userId="S::Dennis.G.Smith@dhs.arkansas.gov::e6a3a2d2-a75e-4cac-8707-be244815e41a" providerId="AD"/>
      </p:ext>
    </p:extLst>
  </p:cmAuthor>
  <p:cmAuthor id="3" name="Cindy Gillespie" initials="CG" lastIdx="3" clrIdx="2">
    <p:extLst>
      <p:ext uri="{19B8F6BF-5375-455C-9EA6-DF929625EA0E}">
        <p15:presenceInfo xmlns:p15="http://schemas.microsoft.com/office/powerpoint/2012/main" userId="S::Cindy.Gillespie@dhs.arkansas.gov::b9202ba3-28d0-488b-940f-c0b754d55f5d" providerId="AD"/>
      </p:ext>
    </p:extLst>
  </p:cmAuthor>
  <p:cmAuthor id="4" name="Paula Stone" initials="PS" lastIdx="9" clrIdx="3">
    <p:extLst>
      <p:ext uri="{19B8F6BF-5375-455C-9EA6-DF929625EA0E}">
        <p15:presenceInfo xmlns:p15="http://schemas.microsoft.com/office/powerpoint/2012/main" userId="S::Paula.Stone@dhs.arkansas.gov::fd9ebefe-f0d6-4188-8a65-47ed3a21f319" providerId="AD"/>
      </p:ext>
    </p:extLst>
  </p:cmAuthor>
  <p:cmAuthor id="5" name="NELL SMITH" initials="NS" lastIdx="4" clrIdx="4">
    <p:extLst>
      <p:ext uri="{19B8F6BF-5375-455C-9EA6-DF929625EA0E}">
        <p15:presenceInfo xmlns:p15="http://schemas.microsoft.com/office/powerpoint/2012/main" userId="S::Nell.M.Smith@dhs.arkansas.gov::de1b58f5-c408-4ac1-8af3-3ba96584be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3755"/>
    <a:srgbClr val="C4E59F"/>
    <a:srgbClr val="66FF33"/>
    <a:srgbClr val="0070B9"/>
    <a:srgbClr val="30B1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90" autoAdjust="0"/>
    <p:restoredTop sz="95128" autoAdjust="0"/>
  </p:normalViewPr>
  <p:slideViewPr>
    <p:cSldViewPr snapToGrid="0">
      <p:cViewPr varScale="1">
        <p:scale>
          <a:sx n="78" d="100"/>
          <a:sy n="78" d="100"/>
        </p:scale>
        <p:origin x="1555"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1.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5" Type="http://schemas.openxmlformats.org/officeDocument/2006/relationships/chartUserShapes" Target="../drawings/drawing2.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4.xml"/><Relationship Id="rId1" Type="http://schemas.microsoft.com/office/2011/relationships/chartStyle" Target="style4.xml"/><Relationship Id="rId5" Type="http://schemas.openxmlformats.org/officeDocument/2006/relationships/chartUserShapes" Target="../drawings/drawing3.xml"/><Relationship Id="rId4"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AR Works by Gender, July 2019</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Gender</c:v>
                </c:pt>
              </c:strCache>
            </c:strRef>
          </c:tx>
          <c:spPr>
            <a:solidFill>
              <a:srgbClr val="0079C6"/>
            </a:solidFill>
            <a:ln>
              <a:solidFill>
                <a:schemeClr val="tx1"/>
              </a:solidFill>
            </a:ln>
          </c:spPr>
          <c:dPt>
            <c:idx val="0"/>
            <c:bubble3D val="0"/>
            <c:spPr>
              <a:solidFill>
                <a:srgbClr val="30B18B"/>
              </a:solidFill>
              <a:ln>
                <a:solidFill>
                  <a:schemeClr val="tx1"/>
                </a:solid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806F-407F-932E-233544F4AA98}"/>
              </c:ext>
            </c:extLst>
          </c:dPt>
          <c:dPt>
            <c:idx val="1"/>
            <c:bubble3D val="0"/>
            <c:spPr>
              <a:solidFill>
                <a:srgbClr val="0079C6"/>
              </a:solidFill>
              <a:ln>
                <a:solidFill>
                  <a:schemeClr val="tx1"/>
                </a:solid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806F-407F-932E-233544F4AA98}"/>
              </c:ext>
            </c:extLst>
          </c:dPt>
          <c:dLbls>
            <c:dLbl>
              <c:idx val="0"/>
              <c:layout>
                <c:manualLayout>
                  <c:x val="-0.225306693902046"/>
                  <c:y val="-9.0897025120292518E-2"/>
                </c:manualLayout>
              </c:layout>
              <c:tx>
                <c:rich>
                  <a:bodyPr rot="0" spcFirstLastPara="1" vertOverflow="ellipsis" vert="horz" wrap="square" lIns="38100" tIns="19050" rIns="38100" bIns="19050" anchor="ctr" anchorCtr="1">
                    <a:noAutofit/>
                  </a:bodyPr>
                  <a:lstStyle/>
                  <a:p>
                    <a:pPr>
                      <a:defRPr sz="2400" b="1" i="0" u="none" strike="noStrike" kern="1200" baseline="0">
                        <a:solidFill>
                          <a:schemeClr val="lt1"/>
                        </a:solidFill>
                        <a:latin typeface="+mn-lt"/>
                        <a:ea typeface="+mn-ea"/>
                        <a:cs typeface="+mn-cs"/>
                      </a:defRPr>
                    </a:pPr>
                    <a:fld id="{D01776EA-601A-4BC8-9443-6FB13E7A2C4E}" type="CATEGORYNAME">
                      <a:rPr lang="en-US" sz="2400" smtClean="0"/>
                      <a:pPr>
                        <a:defRPr sz="2400"/>
                      </a:pPr>
                      <a:t>[CATEGORY NAME]</a:t>
                    </a:fld>
                    <a:r>
                      <a:rPr lang="en-US" sz="2400" baseline="0" dirty="0"/>
                      <a:t> </a:t>
                    </a:r>
                    <a:fld id="{DCAD33B9-A276-4EC1-86B2-4CE1E10816D6}" type="PERCENTAGE">
                      <a:rPr lang="en-US" sz="2400" baseline="0"/>
                      <a:pPr>
                        <a:defRPr sz="2400"/>
                      </a:pPr>
                      <a:t>[PERCENTAGE]</a:t>
                    </a:fld>
                    <a:endParaRPr lang="en-US" sz="2400" baseline="0" dirty="0"/>
                  </a:p>
                </c:rich>
              </c:tx>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2400" b="1" i="0" u="none" strike="noStrike" kern="1200" baseline="0">
                      <a:solidFill>
                        <a:schemeClr val="lt1"/>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19013302310621169"/>
                      <c:h val="0.23557119160937112"/>
                    </c:manualLayout>
                  </c15:layout>
                  <c15:dlblFieldTable/>
                  <c15:showDataLabelsRange val="0"/>
                </c:ext>
                <c:ext xmlns:c16="http://schemas.microsoft.com/office/drawing/2014/chart" uri="{C3380CC4-5D6E-409C-BE32-E72D297353CC}">
                  <c16:uniqueId val="{00000001-806F-407F-932E-233544F4AA98}"/>
                </c:ext>
              </c:extLst>
            </c:dLbl>
            <c:dLbl>
              <c:idx val="1"/>
              <c:layout>
                <c:manualLayout>
                  <c:x val="0.21043368442744792"/>
                  <c:y val="7.3931449778731562E-2"/>
                </c:manualLayout>
              </c:layout>
              <c:tx>
                <c:rich>
                  <a:bodyPr rot="0" spcFirstLastPara="1" vertOverflow="ellipsis" vert="horz" wrap="square" lIns="38100" tIns="19050" rIns="38100" bIns="19050" anchor="ctr" anchorCtr="1">
                    <a:noAutofit/>
                  </a:bodyPr>
                  <a:lstStyle/>
                  <a:p>
                    <a:pPr>
                      <a:defRPr sz="1330" b="1" i="0" u="none" strike="noStrike" kern="1200" baseline="0">
                        <a:solidFill>
                          <a:schemeClr val="lt1"/>
                        </a:solidFill>
                        <a:latin typeface="+mn-lt"/>
                        <a:ea typeface="+mn-ea"/>
                        <a:cs typeface="+mn-cs"/>
                      </a:defRPr>
                    </a:pPr>
                    <a:fld id="{FB41DF51-B48C-4CB0-AC9C-9BA724335B0E}" type="CATEGORYNAME">
                      <a:rPr lang="en-US" sz="2400" smtClean="0"/>
                      <a:pPr>
                        <a:defRPr/>
                      </a:pPr>
                      <a:t>[CATEGORY NAME]</a:t>
                    </a:fld>
                    <a:endParaRPr lang="en-US" sz="2400" baseline="0" dirty="0"/>
                  </a:p>
                  <a:p>
                    <a:pPr>
                      <a:defRPr/>
                    </a:pPr>
                    <a:r>
                      <a:rPr lang="en-US" sz="2400" baseline="0" dirty="0"/>
                      <a:t> </a:t>
                    </a:r>
                    <a:fld id="{3137DEEB-929E-4079-A0D1-F54F5AA0AE37}" type="PERCENTAGE">
                      <a:rPr lang="en-US" sz="2400" baseline="0"/>
                      <a:pPr>
                        <a:defRPr/>
                      </a:pPr>
                      <a:t>[PERCENTAGE]</a:t>
                    </a:fld>
                    <a:endParaRPr lang="en-US" sz="2400" baseline="0" dirty="0"/>
                  </a:p>
                </c:rich>
              </c:tx>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1330" b="1" i="0" u="none" strike="noStrike" kern="1200" baseline="0">
                      <a:solidFill>
                        <a:schemeClr val="lt1"/>
                      </a:solidFill>
                      <a:latin typeface="+mn-lt"/>
                      <a:ea typeface="+mn-ea"/>
                      <a:cs typeface="+mn-cs"/>
                    </a:defRPr>
                  </a:pPr>
                  <a:endParaRPr lang="en-US"/>
                </a:p>
              </c:txPr>
              <c:showLegendKey val="0"/>
              <c:showVal val="1"/>
              <c:showCatName val="1"/>
              <c:showSerName val="0"/>
              <c:showPercent val="1"/>
              <c:showBubbleSize val="0"/>
              <c:extLst>
                <c:ext xmlns:c15="http://schemas.microsoft.com/office/drawing/2012/chart" uri="{CE6537A1-D6FC-4f65-9D91-7224C49458BB}">
                  <c15:layout>
                    <c:manualLayout>
                      <c:w val="0.17771920407528161"/>
                      <c:h val="0.22157999748261195"/>
                    </c:manualLayout>
                  </c15:layout>
                  <c15:dlblFieldTable/>
                  <c15:showDataLabelsRange val="0"/>
                </c:ext>
                <c:ext xmlns:c16="http://schemas.microsoft.com/office/drawing/2014/chart" uri="{C3380CC4-5D6E-409C-BE32-E72D297353CC}">
                  <c16:uniqueId val="{00000003-806F-407F-932E-233544F4AA98}"/>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1"/>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Sheet1!$A$2:$A$3</c:f>
              <c:strCache>
                <c:ptCount val="2"/>
                <c:pt idx="0">
                  <c:v>Female</c:v>
                </c:pt>
                <c:pt idx="1">
                  <c:v>Male</c:v>
                </c:pt>
              </c:strCache>
            </c:strRef>
          </c:cat>
          <c:val>
            <c:numRef>
              <c:f>Sheet1!$B$2:$B$3</c:f>
              <c:numCache>
                <c:formatCode>#,##0</c:formatCode>
                <c:ptCount val="2"/>
                <c:pt idx="0">
                  <c:v>142555</c:v>
                </c:pt>
                <c:pt idx="1">
                  <c:v>98172</c:v>
                </c:pt>
              </c:numCache>
            </c:numRef>
          </c:val>
          <c:extLst>
            <c:ext xmlns:c16="http://schemas.microsoft.com/office/drawing/2014/chart" uri="{C3380CC4-5D6E-409C-BE32-E72D297353CC}">
              <c16:uniqueId val="{00000004-806F-407F-932E-233544F4AA98}"/>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Sheet1!$B$1</c:f>
              <c:strCache>
                <c:ptCount val="1"/>
                <c:pt idx="0">
                  <c:v>Column1</c:v>
                </c:pt>
              </c:strCache>
            </c:strRef>
          </c:tx>
          <c:dPt>
            <c:idx val="0"/>
            <c:bubble3D val="0"/>
            <c:spPr>
              <a:solidFill>
                <a:schemeClr val="accent2"/>
              </a:solidFill>
              <a:ln>
                <a:solidFill>
                  <a:schemeClr val="tx1"/>
                </a:solid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8D94-4203-A875-C32FAED3BAFC}"/>
              </c:ext>
            </c:extLst>
          </c:dPt>
          <c:dPt>
            <c:idx val="1"/>
            <c:bubble3D val="0"/>
            <c:spPr>
              <a:solidFill>
                <a:srgbClr val="92D050"/>
              </a:solidFill>
              <a:ln>
                <a:solidFill>
                  <a:schemeClr val="tx1"/>
                </a:solid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8D94-4203-A875-C32FAED3BAFC}"/>
              </c:ext>
            </c:extLst>
          </c:dPt>
          <c:dPt>
            <c:idx val="2"/>
            <c:bubble3D val="0"/>
            <c:spPr>
              <a:solidFill>
                <a:srgbClr val="FFC000"/>
              </a:solidFill>
              <a:ln>
                <a:solidFill>
                  <a:schemeClr val="tx1"/>
                </a:solid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8D94-4203-A875-C32FAED3BAFC}"/>
              </c:ext>
            </c:extLst>
          </c:dPt>
          <c:dPt>
            <c:idx val="3"/>
            <c:bubble3D val="0"/>
            <c:spPr>
              <a:solidFill>
                <a:schemeClr val="accent2">
                  <a:lumMod val="60000"/>
                </a:schemeClr>
              </a:solidFill>
              <a:ln>
                <a:solidFill>
                  <a:schemeClr val="tx1"/>
                </a:solid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8D94-4203-A875-C32FAED3BAFC}"/>
              </c:ext>
            </c:extLst>
          </c:dPt>
          <c:dPt>
            <c:idx val="4"/>
            <c:bubble3D val="0"/>
            <c:spPr>
              <a:solidFill>
                <a:schemeClr val="accent4">
                  <a:lumMod val="60000"/>
                </a:schemeClr>
              </a:solidFill>
              <a:ln>
                <a:solidFill>
                  <a:schemeClr val="tx1"/>
                </a:solid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8D94-4203-A875-C32FAED3BAFC}"/>
              </c:ext>
            </c:extLst>
          </c:dPt>
          <c:dPt>
            <c:idx val="5"/>
            <c:bubble3D val="0"/>
            <c:spPr>
              <a:solidFill>
                <a:schemeClr val="accent6">
                  <a:lumMod val="60000"/>
                </a:schemeClr>
              </a:solidFill>
              <a:ln>
                <a:solidFill>
                  <a:schemeClr val="tx1"/>
                </a:solid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8D94-4203-A875-C32FAED3BAFC}"/>
              </c:ext>
            </c:extLst>
          </c:dPt>
          <c:dLbls>
            <c:dLbl>
              <c:idx val="0"/>
              <c:layout>
                <c:manualLayout>
                  <c:x val="0.22496718562389398"/>
                  <c:y val="-0.19371494590350913"/>
                </c:manualLayout>
              </c:layout>
              <c:tx>
                <c:rich>
                  <a:bodyPr rot="0" spcFirstLastPara="1" vertOverflow="ellipsis" vert="horz" wrap="square" lIns="38100" tIns="19050" rIns="38100" bIns="19050" anchor="ctr" anchorCtr="1">
                    <a:noAutofit/>
                  </a:bodyPr>
                  <a:lstStyle/>
                  <a:p>
                    <a:pPr>
                      <a:defRPr sz="1800" b="1" i="0" u="none" strike="noStrike" kern="1200" baseline="0">
                        <a:solidFill>
                          <a:schemeClr val="lt1"/>
                        </a:solidFill>
                        <a:effectLst>
                          <a:outerShdw blurRad="50800" dist="38100" algn="l" rotWithShape="0">
                            <a:prstClr val="black">
                              <a:alpha val="40000"/>
                            </a:prstClr>
                          </a:outerShdw>
                        </a:effectLst>
                        <a:latin typeface="+mn-lt"/>
                        <a:ea typeface="+mn-ea"/>
                        <a:cs typeface="+mn-cs"/>
                      </a:defRPr>
                    </a:pPr>
                    <a:fld id="{AAB1480B-3325-4F7F-8CCF-2C2D7099FCF9}" type="CATEGORYNAME">
                      <a:rPr lang="en-US" sz="1800" smtClean="0">
                        <a:effectLst>
                          <a:outerShdw blurRad="50800" dist="38100" algn="l" rotWithShape="0">
                            <a:prstClr val="black">
                              <a:alpha val="40000"/>
                            </a:prstClr>
                          </a:outerShdw>
                        </a:effectLst>
                      </a:rPr>
                      <a:pPr>
                        <a:defRPr sz="1800">
                          <a:effectLst>
                            <a:outerShdw blurRad="50800" dist="38100" algn="l" rotWithShape="0">
                              <a:prstClr val="black">
                                <a:alpha val="40000"/>
                              </a:prstClr>
                            </a:outerShdw>
                          </a:effectLst>
                        </a:defRPr>
                      </a:pPr>
                      <a:t>[CATEGORY NAME]</a:t>
                    </a:fld>
                    <a:r>
                      <a:rPr lang="en-US" sz="1800" baseline="0" dirty="0">
                        <a:effectLst>
                          <a:outerShdw blurRad="50800" dist="38100" algn="l" rotWithShape="0">
                            <a:prstClr val="black">
                              <a:alpha val="40000"/>
                            </a:prstClr>
                          </a:outerShdw>
                        </a:effectLst>
                      </a:rPr>
                      <a:t> </a:t>
                    </a:r>
                    <a:fld id="{8D322B25-4923-4BFC-9144-1C3FE1AE526F}" type="PERCENTAGE">
                      <a:rPr lang="en-US" sz="1800" baseline="0">
                        <a:effectLst>
                          <a:outerShdw blurRad="50800" dist="38100" algn="l" rotWithShape="0">
                            <a:prstClr val="black">
                              <a:alpha val="40000"/>
                            </a:prstClr>
                          </a:outerShdw>
                        </a:effectLst>
                      </a:rPr>
                      <a:pPr>
                        <a:defRPr sz="1800">
                          <a:effectLst>
                            <a:outerShdw blurRad="50800" dist="38100" algn="l" rotWithShape="0">
                              <a:prstClr val="black">
                                <a:alpha val="40000"/>
                              </a:prstClr>
                            </a:outerShdw>
                          </a:effectLst>
                        </a:defRPr>
                      </a:pPr>
                      <a:t>[PERCENTAGE]</a:t>
                    </a:fld>
                    <a:endParaRPr lang="en-US" sz="1800" baseline="0" dirty="0">
                      <a:effectLst>
                        <a:outerShdw blurRad="50800" dist="38100" algn="l" rotWithShape="0">
                          <a:prstClr val="black">
                            <a:alpha val="40000"/>
                          </a:prstClr>
                        </a:outerShdw>
                      </a:effectLst>
                    </a:endParaRPr>
                  </a:p>
                </c:rich>
              </c:tx>
              <c:spPr>
                <a:noFill/>
                <a:ln>
                  <a:noFill/>
                </a:ln>
                <a:effectLst/>
              </c:spPr>
              <c:txPr>
                <a:bodyPr rot="0" spcFirstLastPara="1" vertOverflow="ellipsis" vert="horz" wrap="square" lIns="38100" tIns="19050" rIns="38100" bIns="19050" anchor="ctr" anchorCtr="1">
                  <a:noAutofit/>
                </a:bodyPr>
                <a:lstStyle/>
                <a:p>
                  <a:pPr>
                    <a:defRPr sz="1800" b="1" i="0" u="none" strike="noStrike" kern="1200" baseline="0">
                      <a:solidFill>
                        <a:schemeClr val="lt1"/>
                      </a:solidFill>
                      <a:effectLst>
                        <a:outerShdw blurRad="50800" dist="38100" algn="l" rotWithShape="0">
                          <a:prstClr val="black">
                            <a:alpha val="40000"/>
                          </a:prstClr>
                        </a:outerShdw>
                      </a:effectLst>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22695895432942012"/>
                      <c:h val="0.13627780313205995"/>
                    </c:manualLayout>
                  </c15:layout>
                  <c15:dlblFieldTable/>
                  <c15:showDataLabelsRange val="0"/>
                </c:ext>
                <c:ext xmlns:c16="http://schemas.microsoft.com/office/drawing/2014/chart" uri="{C3380CC4-5D6E-409C-BE32-E72D297353CC}">
                  <c16:uniqueId val="{00000001-8D94-4203-A875-C32FAED3BAFC}"/>
                </c:ext>
              </c:extLst>
            </c:dLbl>
            <c:dLbl>
              <c:idx val="1"/>
              <c:layout>
                <c:manualLayout>
                  <c:x val="-0.15095463786942534"/>
                  <c:y val="0.15306180703005964"/>
                </c:manualLayout>
              </c:layout>
              <c:tx>
                <c:rich>
                  <a:bodyPr rot="0" spcFirstLastPara="1" vertOverflow="ellipsis" vert="horz" wrap="square" lIns="38100" tIns="19050" rIns="38100" bIns="19050" anchor="ctr" anchorCtr="1">
                    <a:spAutoFit/>
                  </a:bodyPr>
                  <a:lstStyle/>
                  <a:p>
                    <a:pPr>
                      <a:defRPr sz="1800" b="1" i="0" u="none" strike="noStrike" kern="1200" baseline="0">
                        <a:ln w="0">
                          <a:noFill/>
                        </a:ln>
                        <a:solidFill>
                          <a:prstClr val="white"/>
                        </a:solidFill>
                        <a:effectLst>
                          <a:outerShdw blurRad="50800" dist="38100" algn="l" rotWithShape="0">
                            <a:prstClr val="black">
                              <a:alpha val="40000"/>
                            </a:prstClr>
                          </a:outerShdw>
                        </a:effectLst>
                        <a:latin typeface="+mn-lt"/>
                        <a:ea typeface="+mn-ea"/>
                        <a:cs typeface="+mn-cs"/>
                      </a:defRPr>
                    </a:pPr>
                    <a:fld id="{01621615-5C69-4E56-A126-3E9FA996CC4E}" type="CATEGORYNAME">
                      <a:rPr lang="en-US" smtClean="0">
                        <a:ln w="0">
                          <a:noFill/>
                        </a:ln>
                        <a:solidFill>
                          <a:prstClr val="white"/>
                        </a:solidFill>
                        <a:effectLst>
                          <a:outerShdw blurRad="50800" dist="38100" algn="l" rotWithShape="0">
                            <a:prstClr val="black">
                              <a:alpha val="40000"/>
                            </a:prstClr>
                          </a:outerShdw>
                        </a:effectLst>
                      </a:rPr>
                      <a:pPr>
                        <a:defRPr sz="1800">
                          <a:ln w="0">
                            <a:noFill/>
                          </a:ln>
                          <a:solidFill>
                            <a:prstClr val="white"/>
                          </a:solidFill>
                          <a:effectLst>
                            <a:outerShdw blurRad="50800" dist="38100" algn="l" rotWithShape="0">
                              <a:prstClr val="black">
                                <a:alpha val="40000"/>
                              </a:prstClr>
                            </a:outerShdw>
                          </a:effectLst>
                        </a:defRPr>
                      </a:pPr>
                      <a:t>[CATEGORY NAME]</a:t>
                    </a:fld>
                    <a:r>
                      <a:rPr lang="en-US" baseline="0" dirty="0">
                        <a:ln w="0">
                          <a:noFill/>
                        </a:ln>
                        <a:solidFill>
                          <a:prstClr val="white"/>
                        </a:solidFill>
                        <a:effectLst>
                          <a:outerShdw blurRad="50800" dist="38100" algn="l" rotWithShape="0">
                            <a:prstClr val="black">
                              <a:alpha val="40000"/>
                            </a:prstClr>
                          </a:outerShdw>
                        </a:effectLst>
                      </a:rPr>
                      <a:t> </a:t>
                    </a:r>
                    <a:fld id="{4AF90DC1-CE23-40B1-8CA2-EC49D06CF388}" type="PERCENTAGE">
                      <a:rPr lang="en-US" baseline="0" smtClean="0">
                        <a:ln w="0">
                          <a:noFill/>
                        </a:ln>
                        <a:solidFill>
                          <a:prstClr val="white"/>
                        </a:solidFill>
                        <a:effectLst>
                          <a:outerShdw blurRad="50800" dist="38100" algn="l" rotWithShape="0">
                            <a:prstClr val="black">
                              <a:alpha val="40000"/>
                            </a:prstClr>
                          </a:outerShdw>
                        </a:effectLst>
                      </a:rPr>
                      <a:pPr>
                        <a:defRPr sz="1800">
                          <a:ln w="0">
                            <a:noFill/>
                          </a:ln>
                          <a:solidFill>
                            <a:prstClr val="white"/>
                          </a:solidFill>
                          <a:effectLst>
                            <a:outerShdw blurRad="50800" dist="38100" algn="l" rotWithShape="0">
                              <a:prstClr val="black">
                                <a:alpha val="40000"/>
                              </a:prstClr>
                            </a:outerShdw>
                          </a:effectLst>
                        </a:defRPr>
                      </a:pPr>
                      <a:t>[PERCENTAGE]</a:t>
                    </a:fld>
                    <a:endParaRPr lang="en-US" baseline="0" dirty="0">
                      <a:ln w="0">
                        <a:noFill/>
                      </a:ln>
                      <a:solidFill>
                        <a:prstClr val="white"/>
                      </a:solidFill>
                      <a:effectLst>
                        <a:outerShdw blurRad="50800" dist="38100" algn="l" rotWithShape="0">
                          <a:prstClr val="black">
                            <a:alpha val="40000"/>
                          </a:prstClr>
                        </a:outerShdw>
                      </a:effectLst>
                    </a:endParaRPr>
                  </a:p>
                </c:rich>
              </c:tx>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ln w="0">
                        <a:noFill/>
                      </a:ln>
                      <a:solidFill>
                        <a:prstClr val="white"/>
                      </a:solidFill>
                      <a:effectLst>
                        <a:outerShdw blurRad="50800" dist="38100" algn="l" rotWithShape="0">
                          <a:prstClr val="black">
                            <a:alpha val="40000"/>
                          </a:prstClr>
                        </a:outerShdw>
                      </a:effectLst>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8D94-4203-A875-C32FAED3BAFC}"/>
                </c:ext>
              </c:extLst>
            </c:dLbl>
            <c:dLbl>
              <c:idx val="2"/>
              <c:layout>
                <c:manualLayout>
                  <c:x val="-0.11419626204162869"/>
                  <c:y val="-1.5258459867704244E-2"/>
                </c:manualLayout>
              </c:layout>
              <c:tx>
                <c:rich>
                  <a:bodyPr rot="0" spcFirstLastPara="1" vertOverflow="ellipsis" vert="horz" wrap="square" lIns="38100" tIns="19050" rIns="38100" bIns="19050" anchor="ctr" anchorCtr="1">
                    <a:noAutofit/>
                  </a:bodyPr>
                  <a:lstStyle/>
                  <a:p>
                    <a:pPr>
                      <a:defRPr sz="1800" b="1" i="0" u="none" strike="noStrike" kern="1200" baseline="0">
                        <a:solidFill>
                          <a:schemeClr val="lt1"/>
                        </a:solidFill>
                        <a:effectLst>
                          <a:outerShdw blurRad="50800" dist="38100" algn="l" rotWithShape="0">
                            <a:prstClr val="black">
                              <a:alpha val="40000"/>
                            </a:prstClr>
                          </a:outerShdw>
                        </a:effectLst>
                        <a:latin typeface="+mn-lt"/>
                        <a:ea typeface="+mn-ea"/>
                        <a:cs typeface="+mn-cs"/>
                      </a:defRPr>
                    </a:pPr>
                    <a:fld id="{E4B53EC3-8CD2-423B-8E18-906DA50773C4}" type="CATEGORYNAME">
                      <a:rPr lang="en-US" sz="1800" smtClean="0">
                        <a:effectLst>
                          <a:outerShdw blurRad="50800" dist="38100" algn="l" rotWithShape="0">
                            <a:prstClr val="black">
                              <a:alpha val="40000"/>
                            </a:prstClr>
                          </a:outerShdw>
                        </a:effectLst>
                      </a:rPr>
                      <a:pPr>
                        <a:defRPr sz="1800">
                          <a:effectLst>
                            <a:outerShdw blurRad="50800" dist="38100" algn="l" rotWithShape="0">
                              <a:prstClr val="black">
                                <a:alpha val="40000"/>
                              </a:prstClr>
                            </a:outerShdw>
                          </a:effectLst>
                        </a:defRPr>
                      </a:pPr>
                      <a:t>[CATEGORY NAME]</a:t>
                    </a:fld>
                    <a:r>
                      <a:rPr lang="en-US" sz="1800" baseline="0" dirty="0">
                        <a:effectLst>
                          <a:outerShdw blurRad="50800" dist="38100" algn="l" rotWithShape="0">
                            <a:prstClr val="black">
                              <a:alpha val="40000"/>
                            </a:prstClr>
                          </a:outerShdw>
                        </a:effectLst>
                      </a:rPr>
                      <a:t> </a:t>
                    </a:r>
                    <a:fld id="{1E274F2A-5E46-4EDB-815D-763724923A61}" type="PERCENTAGE">
                      <a:rPr lang="en-US" sz="1800" baseline="0" smtClean="0">
                        <a:effectLst>
                          <a:outerShdw blurRad="50800" dist="38100" algn="l" rotWithShape="0">
                            <a:prstClr val="black">
                              <a:alpha val="40000"/>
                            </a:prstClr>
                          </a:outerShdw>
                        </a:effectLst>
                      </a:rPr>
                      <a:pPr>
                        <a:defRPr sz="1800">
                          <a:effectLst>
                            <a:outerShdw blurRad="50800" dist="38100" algn="l" rotWithShape="0">
                              <a:prstClr val="black">
                                <a:alpha val="40000"/>
                              </a:prstClr>
                            </a:outerShdw>
                          </a:effectLst>
                        </a:defRPr>
                      </a:pPr>
                      <a:t>[PERCENTAGE]</a:t>
                    </a:fld>
                    <a:endParaRPr lang="en-US" sz="1800" baseline="0" dirty="0">
                      <a:effectLst>
                        <a:outerShdw blurRad="50800" dist="38100" algn="l" rotWithShape="0">
                          <a:prstClr val="black">
                            <a:alpha val="40000"/>
                          </a:prstClr>
                        </a:outerShdw>
                      </a:effectLst>
                    </a:endParaRPr>
                  </a:p>
                </c:rich>
              </c:tx>
              <c:spPr>
                <a:noFill/>
                <a:ln>
                  <a:noFill/>
                </a:ln>
                <a:effectLst/>
              </c:spPr>
              <c:txPr>
                <a:bodyPr rot="0" spcFirstLastPara="1" vertOverflow="ellipsis" vert="horz" wrap="square" lIns="38100" tIns="19050" rIns="38100" bIns="19050" anchor="ctr" anchorCtr="1">
                  <a:noAutofit/>
                </a:bodyPr>
                <a:lstStyle/>
                <a:p>
                  <a:pPr>
                    <a:defRPr sz="1800" b="1" i="0" u="none" strike="noStrike" kern="1200" baseline="0">
                      <a:solidFill>
                        <a:schemeClr val="lt1"/>
                      </a:solidFill>
                      <a:effectLst>
                        <a:outerShdw blurRad="50800" dist="38100" algn="l" rotWithShape="0">
                          <a:prstClr val="black">
                            <a:alpha val="40000"/>
                          </a:prstClr>
                        </a:outerShdw>
                      </a:effectLst>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35141546622516417"/>
                      <c:h val="0.15734248303177048"/>
                    </c:manualLayout>
                  </c15:layout>
                  <c15:dlblFieldTable/>
                  <c15:showDataLabelsRange val="0"/>
                </c:ext>
                <c:ext xmlns:c16="http://schemas.microsoft.com/office/drawing/2014/chart" uri="{C3380CC4-5D6E-409C-BE32-E72D297353CC}">
                  <c16:uniqueId val="{00000005-8D94-4203-A875-C32FAED3BAFC}"/>
                </c:ext>
              </c:extLst>
            </c:dLbl>
            <c:dLbl>
              <c:idx val="3"/>
              <c:layout>
                <c:manualLayout>
                  <c:x val="-0.16659548450745942"/>
                  <c:y val="-0.20895634783173911"/>
                </c:manualLayout>
              </c:layout>
              <c:tx>
                <c:rich>
                  <a:bodyPr rot="0" spcFirstLastPara="1" vertOverflow="ellipsis" vert="horz" wrap="square" lIns="38100" tIns="19050" rIns="38100" bIns="19050" anchor="ctr" anchorCtr="1">
                    <a:noAutofit/>
                  </a:bodyPr>
                  <a:lstStyle/>
                  <a:p>
                    <a:pPr>
                      <a:defRPr sz="1800" b="1" i="0" u="none" strike="noStrike" kern="1200" baseline="0">
                        <a:solidFill>
                          <a:schemeClr val="lt1"/>
                        </a:solidFill>
                        <a:effectLst>
                          <a:outerShdw blurRad="50800" dist="38100" algn="l" rotWithShape="0">
                            <a:prstClr val="black">
                              <a:alpha val="40000"/>
                            </a:prstClr>
                          </a:outerShdw>
                        </a:effectLst>
                        <a:latin typeface="+mn-lt"/>
                        <a:ea typeface="+mn-ea"/>
                        <a:cs typeface="+mn-cs"/>
                      </a:defRPr>
                    </a:pPr>
                    <a:fld id="{C3759E16-9C49-40E4-8915-D1C970C77A7F}" type="CATEGORYNAME">
                      <a:rPr lang="en-US" sz="1800" smtClean="0">
                        <a:solidFill>
                          <a:schemeClr val="bg1"/>
                        </a:solidFill>
                        <a:effectLst>
                          <a:outerShdw blurRad="50800" dist="38100" algn="l" rotWithShape="0">
                            <a:prstClr val="black">
                              <a:alpha val="40000"/>
                            </a:prstClr>
                          </a:outerShdw>
                        </a:effectLst>
                      </a:rPr>
                      <a:pPr>
                        <a:defRPr sz="1800">
                          <a:effectLst>
                            <a:outerShdw blurRad="50800" dist="38100" algn="l" rotWithShape="0">
                              <a:prstClr val="black">
                                <a:alpha val="40000"/>
                              </a:prstClr>
                            </a:outerShdw>
                          </a:effectLst>
                        </a:defRPr>
                      </a:pPr>
                      <a:t>[CATEGORY NAME]</a:t>
                    </a:fld>
                    <a:r>
                      <a:rPr lang="en-US" sz="1800" baseline="0" dirty="0">
                        <a:effectLst>
                          <a:outerShdw blurRad="50800" dist="38100" algn="l" rotWithShape="0">
                            <a:prstClr val="black">
                              <a:alpha val="40000"/>
                            </a:prstClr>
                          </a:outerShdw>
                        </a:effectLst>
                      </a:rPr>
                      <a:t> </a:t>
                    </a:r>
                    <a:fld id="{71D40D47-DEA1-417F-95A4-46B2CC53EE05}" type="PERCENTAGE">
                      <a:rPr lang="en-US" sz="1800" baseline="0">
                        <a:effectLst>
                          <a:outerShdw blurRad="50800" dist="38100" algn="l" rotWithShape="0">
                            <a:prstClr val="black">
                              <a:alpha val="40000"/>
                            </a:prstClr>
                          </a:outerShdw>
                        </a:effectLst>
                      </a:rPr>
                      <a:pPr>
                        <a:defRPr sz="1800">
                          <a:effectLst>
                            <a:outerShdw blurRad="50800" dist="38100" algn="l" rotWithShape="0">
                              <a:prstClr val="black">
                                <a:alpha val="40000"/>
                              </a:prstClr>
                            </a:outerShdw>
                          </a:effectLst>
                        </a:defRPr>
                      </a:pPr>
                      <a:t>[PERCENTAGE]</a:t>
                    </a:fld>
                    <a:endParaRPr lang="en-US" sz="1800" baseline="0" dirty="0">
                      <a:effectLst>
                        <a:outerShdw blurRad="50800" dist="38100" algn="l" rotWithShape="0">
                          <a:prstClr val="black">
                            <a:alpha val="40000"/>
                          </a:prstClr>
                        </a:outerShdw>
                      </a:effectLst>
                    </a:endParaRPr>
                  </a:p>
                </c:rich>
              </c:tx>
              <c:spPr>
                <a:noFill/>
                <a:ln>
                  <a:noFill/>
                </a:ln>
                <a:effectLst/>
              </c:spPr>
              <c:txPr>
                <a:bodyPr rot="0" spcFirstLastPara="1" vertOverflow="ellipsis" vert="horz" wrap="square" lIns="38100" tIns="19050" rIns="38100" bIns="19050" anchor="ctr" anchorCtr="1">
                  <a:noAutofit/>
                </a:bodyPr>
                <a:lstStyle/>
                <a:p>
                  <a:pPr>
                    <a:defRPr sz="1800" b="1" i="0" u="none" strike="noStrike" kern="1200" baseline="0">
                      <a:solidFill>
                        <a:schemeClr val="lt1"/>
                      </a:solidFill>
                      <a:effectLst>
                        <a:outerShdw blurRad="50800" dist="38100" algn="l" rotWithShape="0">
                          <a:prstClr val="black">
                            <a:alpha val="40000"/>
                          </a:prstClr>
                        </a:outerShdw>
                      </a:effectLst>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22337454307579371"/>
                      <c:h val="0.23082543492442972"/>
                    </c:manualLayout>
                  </c15:layout>
                  <c15:dlblFieldTable/>
                  <c15:showDataLabelsRange val="0"/>
                </c:ext>
                <c:ext xmlns:c16="http://schemas.microsoft.com/office/drawing/2014/chart" uri="{C3380CC4-5D6E-409C-BE32-E72D297353CC}">
                  <c16:uniqueId val="{00000007-8D94-4203-A875-C32FAED3BAFC}"/>
                </c:ext>
              </c:extLst>
            </c:dLbl>
            <c:dLbl>
              <c:idx val="4"/>
              <c:layout>
                <c:manualLayout>
                  <c:x val="-0.14916770809694729"/>
                  <c:y val="-6.3417578184141551E-2"/>
                </c:manualLayout>
              </c:layout>
              <c:tx>
                <c:rich>
                  <a:bodyPr rot="0" spcFirstLastPara="1" vertOverflow="ellipsis" vert="horz" wrap="square" lIns="38100" tIns="19050" rIns="38100" bIns="19050" anchor="ctr" anchorCtr="1">
                    <a:spAutoFit/>
                  </a:bodyPr>
                  <a:lstStyle/>
                  <a:p>
                    <a:pPr>
                      <a:defRPr sz="1800" b="1" i="0" u="none" strike="noStrike" kern="1200" baseline="0">
                        <a:solidFill>
                          <a:schemeClr val="lt1"/>
                        </a:solidFill>
                        <a:effectLst>
                          <a:outerShdw blurRad="50800" dist="38100" algn="l" rotWithShape="0">
                            <a:prstClr val="black">
                              <a:alpha val="40000"/>
                            </a:prstClr>
                          </a:outerShdw>
                        </a:effectLst>
                        <a:latin typeface="+mn-lt"/>
                        <a:ea typeface="+mn-ea"/>
                        <a:cs typeface="+mn-cs"/>
                      </a:defRPr>
                    </a:pPr>
                    <a:fld id="{580DE666-93A7-41BA-9D10-BB61D34641D0}" type="CATEGORYNAME">
                      <a:rPr lang="en-US" smtClean="0">
                        <a:effectLst>
                          <a:outerShdw blurRad="50800" dist="38100" algn="l" rotWithShape="0">
                            <a:prstClr val="black">
                              <a:alpha val="40000"/>
                            </a:prstClr>
                          </a:outerShdw>
                        </a:effectLst>
                      </a:rPr>
                      <a:pPr>
                        <a:defRPr sz="1800">
                          <a:effectLst>
                            <a:outerShdw blurRad="50800" dist="38100" algn="l" rotWithShape="0">
                              <a:prstClr val="black">
                                <a:alpha val="40000"/>
                              </a:prstClr>
                            </a:outerShdw>
                          </a:effectLst>
                        </a:defRPr>
                      </a:pPr>
                      <a:t>[CATEGORY NAME]</a:t>
                    </a:fld>
                    <a:r>
                      <a:rPr lang="en-US" baseline="0" dirty="0">
                        <a:effectLst>
                          <a:outerShdw blurRad="50800" dist="38100" algn="l" rotWithShape="0">
                            <a:prstClr val="black">
                              <a:alpha val="40000"/>
                            </a:prstClr>
                          </a:outerShdw>
                        </a:effectLst>
                      </a:rPr>
                      <a:t> </a:t>
                    </a:r>
                    <a:fld id="{0B6F4D62-8566-4538-8D91-B6B652024866}" type="PERCENTAGE">
                      <a:rPr lang="en-US" baseline="0">
                        <a:effectLst>
                          <a:outerShdw blurRad="50800" dist="38100" algn="l" rotWithShape="0">
                            <a:prstClr val="black">
                              <a:alpha val="40000"/>
                            </a:prstClr>
                          </a:outerShdw>
                        </a:effectLst>
                      </a:rPr>
                      <a:pPr>
                        <a:defRPr sz="1800">
                          <a:effectLst>
                            <a:outerShdw blurRad="50800" dist="38100" algn="l" rotWithShape="0">
                              <a:prstClr val="black">
                                <a:alpha val="40000"/>
                              </a:prstClr>
                            </a:outerShdw>
                          </a:effectLst>
                        </a:defRPr>
                      </a:pPr>
                      <a:t>[PERCENTAGE]</a:t>
                    </a:fld>
                    <a:endParaRPr lang="en-US" baseline="0" dirty="0">
                      <a:effectLst>
                        <a:outerShdw blurRad="50800" dist="38100" algn="l" rotWithShape="0">
                          <a:prstClr val="black">
                            <a:alpha val="40000"/>
                          </a:prstClr>
                        </a:outerShdw>
                      </a:effectLst>
                    </a:endParaRPr>
                  </a:p>
                </c:rich>
              </c:tx>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lt1"/>
                      </a:solidFill>
                      <a:effectLst>
                        <a:outerShdw blurRad="50800" dist="38100" algn="l" rotWithShape="0">
                          <a:prstClr val="black">
                            <a:alpha val="40000"/>
                          </a:prstClr>
                        </a:outerShdw>
                      </a:effectLst>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17744152046783623"/>
                      <c:h val="0.11191566963220505"/>
                    </c:manualLayout>
                  </c15:layout>
                  <c15:dlblFieldTable/>
                  <c15:showDataLabelsRange val="0"/>
                </c:ext>
                <c:ext xmlns:c16="http://schemas.microsoft.com/office/drawing/2014/chart" uri="{C3380CC4-5D6E-409C-BE32-E72D297353CC}">
                  <c16:uniqueId val="{00000009-8D94-4203-A875-C32FAED3BAFC}"/>
                </c:ext>
              </c:extLst>
            </c:dLbl>
            <c:dLbl>
              <c:idx val="5"/>
              <c:layout>
                <c:manualLayout>
                  <c:x val="-0.23755637307388675"/>
                  <c:y val="-0.18908491678035039"/>
                </c:manualLayout>
              </c:layout>
              <c:tx>
                <c:rich>
                  <a:bodyPr rot="0" spcFirstLastPara="1" vertOverflow="ellipsis" vert="horz" wrap="square" lIns="38100" tIns="19050" rIns="38100" bIns="19050" anchor="ctr" anchorCtr="1">
                    <a:noAutofit/>
                  </a:bodyPr>
                  <a:lstStyle/>
                  <a:p>
                    <a:pPr>
                      <a:defRPr sz="1800" b="1" i="0" u="none" strike="noStrike" kern="1200" baseline="0">
                        <a:solidFill>
                          <a:schemeClr val="lt1"/>
                        </a:solidFill>
                        <a:effectLst>
                          <a:outerShdw blurRad="50800" dist="38100" algn="l" rotWithShape="0">
                            <a:prstClr val="black">
                              <a:alpha val="40000"/>
                            </a:prstClr>
                          </a:outerShdw>
                        </a:effectLst>
                        <a:latin typeface="+mn-lt"/>
                        <a:ea typeface="+mn-ea"/>
                        <a:cs typeface="+mn-cs"/>
                      </a:defRPr>
                    </a:pPr>
                    <a:fld id="{FB3DC6BD-AC6A-4D26-A6C9-6FDA4496E6AE}" type="CATEGORYNAME">
                      <a:rPr lang="en-US" smtClean="0">
                        <a:effectLst>
                          <a:outerShdw blurRad="50800" dist="38100" algn="l" rotWithShape="0">
                            <a:prstClr val="black">
                              <a:alpha val="40000"/>
                            </a:prstClr>
                          </a:outerShdw>
                        </a:effectLst>
                      </a:rPr>
                      <a:pPr>
                        <a:defRPr sz="1800">
                          <a:effectLst>
                            <a:outerShdw blurRad="50800" dist="38100" algn="l" rotWithShape="0">
                              <a:prstClr val="black">
                                <a:alpha val="40000"/>
                              </a:prstClr>
                            </a:outerShdw>
                          </a:effectLst>
                        </a:defRPr>
                      </a:pPr>
                      <a:t>[CATEGORY NAME]</a:t>
                    </a:fld>
                    <a:r>
                      <a:rPr lang="en-US" baseline="0" dirty="0">
                        <a:effectLst>
                          <a:outerShdw blurRad="50800" dist="38100" algn="l" rotWithShape="0">
                            <a:prstClr val="black">
                              <a:alpha val="40000"/>
                            </a:prstClr>
                          </a:outerShdw>
                        </a:effectLst>
                      </a:rPr>
                      <a:t> </a:t>
                    </a:r>
                    <a:fld id="{B2BAA265-6870-417D-BE64-7103C12D3571}" type="PERCENTAGE">
                      <a:rPr lang="en-US" baseline="0">
                        <a:effectLst>
                          <a:outerShdw blurRad="50800" dist="38100" algn="l" rotWithShape="0">
                            <a:prstClr val="black">
                              <a:alpha val="40000"/>
                            </a:prstClr>
                          </a:outerShdw>
                        </a:effectLst>
                      </a:rPr>
                      <a:pPr>
                        <a:defRPr sz="1800">
                          <a:effectLst>
                            <a:outerShdw blurRad="50800" dist="38100" algn="l" rotWithShape="0">
                              <a:prstClr val="black">
                                <a:alpha val="40000"/>
                              </a:prstClr>
                            </a:outerShdw>
                          </a:effectLst>
                        </a:defRPr>
                      </a:pPr>
                      <a:t>[PERCENTAGE]</a:t>
                    </a:fld>
                    <a:endParaRPr lang="en-US" baseline="0" dirty="0">
                      <a:effectLst>
                        <a:outerShdw blurRad="50800" dist="38100" algn="l" rotWithShape="0">
                          <a:prstClr val="black">
                            <a:alpha val="40000"/>
                          </a:prstClr>
                        </a:outerShdw>
                      </a:effectLst>
                    </a:endParaRPr>
                  </a:p>
                </c:rich>
              </c:tx>
              <c:spPr>
                <a:noFill/>
                <a:ln>
                  <a:noFill/>
                </a:ln>
                <a:effectLst/>
              </c:spPr>
              <c:txPr>
                <a:bodyPr rot="0" spcFirstLastPara="1" vertOverflow="ellipsis" vert="horz" wrap="square" lIns="38100" tIns="19050" rIns="38100" bIns="19050" anchor="ctr" anchorCtr="1">
                  <a:noAutofit/>
                </a:bodyPr>
                <a:lstStyle/>
                <a:p>
                  <a:pPr>
                    <a:defRPr sz="1800" b="1" i="0" u="none" strike="noStrike" kern="1200" baseline="0">
                      <a:solidFill>
                        <a:schemeClr val="lt1"/>
                      </a:solidFill>
                      <a:effectLst>
                        <a:outerShdw blurRad="50800" dist="38100" algn="l" rotWithShape="0">
                          <a:prstClr val="black">
                            <a:alpha val="40000"/>
                          </a:prstClr>
                        </a:outerShdw>
                      </a:effectLst>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18103507515877151"/>
                      <c:h val="0.14891034060724143"/>
                    </c:manualLayout>
                  </c15:layout>
                  <c15:dlblFieldTable/>
                  <c15:showDataLabelsRange val="0"/>
                </c:ext>
                <c:ext xmlns:c16="http://schemas.microsoft.com/office/drawing/2014/chart" uri="{C3380CC4-5D6E-409C-BE32-E72D297353CC}">
                  <c16:uniqueId val="{0000000B-8D94-4203-A875-C32FAED3BAFC}"/>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lt1"/>
                    </a:solidFill>
                    <a:latin typeface="+mn-lt"/>
                    <a:ea typeface="+mn-ea"/>
                    <a:cs typeface="+mn-cs"/>
                  </a:defRPr>
                </a:pPr>
                <a:endParaRPr lang="en-US"/>
              </a:p>
            </c:txPr>
            <c:dLblPos val="ctr"/>
            <c:showLegendKey val="0"/>
            <c:showVal val="1"/>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Sheet1!$A$2:$A$7</c:f>
              <c:strCache>
                <c:ptCount val="6"/>
                <c:pt idx="0">
                  <c:v>White/Caucasian</c:v>
                </c:pt>
                <c:pt idx="1">
                  <c:v>Not Answered</c:v>
                </c:pt>
                <c:pt idx="2">
                  <c:v>Black/African American</c:v>
                </c:pt>
                <c:pt idx="3">
                  <c:v>Alaskan Native or American Indian</c:v>
                </c:pt>
                <c:pt idx="4">
                  <c:v>Other</c:v>
                </c:pt>
                <c:pt idx="5">
                  <c:v>Hispanic or Latino</c:v>
                </c:pt>
              </c:strCache>
            </c:strRef>
          </c:cat>
          <c:val>
            <c:numRef>
              <c:f>Sheet1!$B$2:$B$7</c:f>
              <c:numCache>
                <c:formatCode>_(* #,##0_);_(* \(#,##0\);_(* "-"??_);_(@_)</c:formatCode>
                <c:ptCount val="6"/>
                <c:pt idx="0">
                  <c:v>133803</c:v>
                </c:pt>
                <c:pt idx="1">
                  <c:v>42922</c:v>
                </c:pt>
                <c:pt idx="2">
                  <c:v>46464</c:v>
                </c:pt>
                <c:pt idx="3">
                  <c:v>4055</c:v>
                </c:pt>
                <c:pt idx="4">
                  <c:v>5917</c:v>
                </c:pt>
                <c:pt idx="5">
                  <c:v>7566</c:v>
                </c:pt>
              </c:numCache>
            </c:numRef>
          </c:val>
          <c:extLst>
            <c:ext xmlns:c16="http://schemas.microsoft.com/office/drawing/2014/chart" uri="{C3380CC4-5D6E-409C-BE32-E72D297353CC}">
              <c16:uniqueId val="{0000000C-8D94-4203-A875-C32FAED3BAFC}"/>
            </c:ext>
          </c:extLst>
        </c:ser>
        <c:dLbls>
          <c:dLblPos val="ctr"/>
          <c:showLegendKey val="0"/>
          <c:showVal val="0"/>
          <c:showCatName val="0"/>
          <c:showSerName val="0"/>
          <c:showPercent val="1"/>
          <c:showBubbleSize val="0"/>
          <c:showLeaderLines val="1"/>
        </c:dLbls>
        <c:firstSliceAng val="152"/>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4">
    <c:autoUpdate val="0"/>
  </c:externalData>
  <c:userShapes r:id="rId5"/>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Sheet1!$B$1</c:f>
              <c:strCache>
                <c:ptCount val="1"/>
                <c:pt idx="0">
                  <c:v> Column1 </c:v>
                </c:pt>
              </c:strCache>
            </c:strRef>
          </c:tx>
          <c:spPr>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19-24</c:v>
                </c:pt>
                <c:pt idx="1">
                  <c:v>25-29</c:v>
                </c:pt>
                <c:pt idx="2">
                  <c:v>30-34</c:v>
                </c:pt>
                <c:pt idx="3">
                  <c:v>35-39</c:v>
                </c:pt>
                <c:pt idx="4">
                  <c:v>40-44</c:v>
                </c:pt>
                <c:pt idx="5">
                  <c:v>45-49</c:v>
                </c:pt>
                <c:pt idx="6">
                  <c:v>50-54</c:v>
                </c:pt>
                <c:pt idx="7">
                  <c:v>55-59</c:v>
                </c:pt>
                <c:pt idx="8">
                  <c:v>60-64</c:v>
                </c:pt>
              </c:strCache>
            </c:strRef>
          </c:cat>
          <c:val>
            <c:numRef>
              <c:f>Sheet1!$B$2:$B$10</c:f>
              <c:numCache>
                <c:formatCode>#,##0</c:formatCode>
                <c:ptCount val="9"/>
                <c:pt idx="0">
                  <c:v>45254</c:v>
                </c:pt>
                <c:pt idx="1">
                  <c:v>33541</c:v>
                </c:pt>
                <c:pt idx="2">
                  <c:v>30180</c:v>
                </c:pt>
                <c:pt idx="3">
                  <c:v>28221</c:v>
                </c:pt>
                <c:pt idx="4">
                  <c:v>23354</c:v>
                </c:pt>
                <c:pt idx="5">
                  <c:v>20431</c:v>
                </c:pt>
                <c:pt idx="6">
                  <c:v>21455</c:v>
                </c:pt>
                <c:pt idx="7">
                  <c:v>20977</c:v>
                </c:pt>
                <c:pt idx="8">
                  <c:v>17314</c:v>
                </c:pt>
              </c:numCache>
            </c:numRef>
          </c:val>
          <c:extLst>
            <c:ext xmlns:c16="http://schemas.microsoft.com/office/drawing/2014/chart" uri="{C3380CC4-5D6E-409C-BE32-E72D297353CC}">
              <c16:uniqueId val="{00000000-6604-4345-BBBD-689998B486EA}"/>
            </c:ext>
          </c:extLst>
        </c:ser>
        <c:dLbls>
          <c:dLblPos val="outEnd"/>
          <c:showLegendKey val="0"/>
          <c:showVal val="1"/>
          <c:showCatName val="0"/>
          <c:showSerName val="0"/>
          <c:showPercent val="0"/>
          <c:showBubbleSize val="0"/>
        </c:dLbls>
        <c:gapWidth val="100"/>
        <c:overlap val="-24"/>
        <c:axId val="1941511568"/>
        <c:axId val="1838626656"/>
      </c:barChart>
      <c:catAx>
        <c:axId val="194151156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1838626656"/>
        <c:crosses val="autoZero"/>
        <c:auto val="1"/>
        <c:lblAlgn val="ctr"/>
        <c:lblOffset val="100"/>
        <c:noMultiLvlLbl val="0"/>
      </c:catAx>
      <c:valAx>
        <c:axId val="183862665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415115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userShapes r:id="rId5"/>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Sheet1!$B$1</c:f>
              <c:strCache>
                <c:ptCount val="1"/>
                <c:pt idx="0">
                  <c:v> FPL </c:v>
                </c:pt>
              </c:strCache>
            </c:strRef>
          </c:tx>
          <c:spPr>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Sheet1!$A$2:$A$9</c:f>
              <c:strCache>
                <c:ptCount val="8"/>
                <c:pt idx="0">
                  <c:v>0 to 20%</c:v>
                </c:pt>
                <c:pt idx="1">
                  <c:v>21 to 40%</c:v>
                </c:pt>
                <c:pt idx="2">
                  <c:v>41 to 60%</c:v>
                </c:pt>
                <c:pt idx="3">
                  <c:v>61 to 80%</c:v>
                </c:pt>
                <c:pt idx="4">
                  <c:v>81 to 100%</c:v>
                </c:pt>
                <c:pt idx="5">
                  <c:v>101 to 120%</c:v>
                </c:pt>
                <c:pt idx="6">
                  <c:v>121 to 138%</c:v>
                </c:pt>
                <c:pt idx="7">
                  <c:v>Over 138%</c:v>
                </c:pt>
              </c:strCache>
            </c:strRef>
          </c:cat>
          <c:val>
            <c:numRef>
              <c:f>Sheet1!$B$2:$B$9</c:f>
              <c:numCache>
                <c:formatCode>_(* #,##0_);_(* \(#,##0\);_(* "-"??_);_(@_)</c:formatCode>
                <c:ptCount val="8"/>
                <c:pt idx="0">
                  <c:v>99335</c:v>
                </c:pt>
                <c:pt idx="1">
                  <c:v>14988</c:v>
                </c:pt>
                <c:pt idx="2">
                  <c:v>20630</c:v>
                </c:pt>
                <c:pt idx="3">
                  <c:v>26582</c:v>
                </c:pt>
                <c:pt idx="4">
                  <c:v>28104</c:v>
                </c:pt>
                <c:pt idx="5">
                  <c:v>25456</c:v>
                </c:pt>
                <c:pt idx="6">
                  <c:v>17713</c:v>
                </c:pt>
                <c:pt idx="7" formatCode="#,##0">
                  <c:v>7919</c:v>
                </c:pt>
              </c:numCache>
            </c:numRef>
          </c:val>
          <c:extLst>
            <c:ext xmlns:c16="http://schemas.microsoft.com/office/drawing/2014/chart" uri="{C3380CC4-5D6E-409C-BE32-E72D297353CC}">
              <c16:uniqueId val="{00000000-1122-485B-8E57-51788D083CC7}"/>
            </c:ext>
          </c:extLst>
        </c:ser>
        <c:dLbls>
          <c:showLegendKey val="0"/>
          <c:showVal val="0"/>
          <c:showCatName val="0"/>
          <c:showSerName val="0"/>
          <c:showPercent val="0"/>
          <c:showBubbleSize val="0"/>
        </c:dLbls>
        <c:gapWidth val="100"/>
        <c:overlap val="-24"/>
        <c:axId val="1098089135"/>
        <c:axId val="1101554959"/>
      </c:barChart>
      <c:catAx>
        <c:axId val="1098089135"/>
        <c:scaling>
          <c:orientation val="minMax"/>
        </c:scaling>
        <c:delete val="0"/>
        <c:axPos val="b"/>
        <c:title>
          <c:tx>
            <c:rich>
              <a:bodyPr rot="0" spcFirstLastPara="1" vertOverflow="ellipsis" vert="horz" wrap="square" anchor="ctr" anchorCtr="1"/>
              <a:lstStyle/>
              <a:p>
                <a:pPr>
                  <a:defRPr sz="1197" b="1" i="0" u="none" strike="noStrike" kern="1200" baseline="0">
                    <a:solidFill>
                      <a:schemeClr val="tx2"/>
                    </a:solidFill>
                    <a:latin typeface="+mn-lt"/>
                    <a:ea typeface="+mn-ea"/>
                    <a:cs typeface="+mn-cs"/>
                  </a:defRPr>
                </a:pPr>
                <a:r>
                  <a:rPr lang="en-US" dirty="0"/>
                  <a:t>Federal Poverty Level</a:t>
                </a:r>
              </a:p>
            </c:rich>
          </c:tx>
          <c:overlay val="0"/>
          <c:spPr>
            <a:noFill/>
            <a:ln>
              <a:noFill/>
            </a:ln>
            <a:effectLst/>
          </c:spPr>
          <c:txPr>
            <a:bodyPr rot="0" spcFirstLastPara="1" vertOverflow="ellipsis" vert="horz" wrap="square" anchor="ctr" anchorCtr="1"/>
            <a:lstStyle/>
            <a:p>
              <a:pPr>
                <a:defRPr sz="1197" b="1"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101554959"/>
        <c:crosses val="autoZero"/>
        <c:auto val="1"/>
        <c:lblAlgn val="ctr"/>
        <c:lblOffset val="100"/>
        <c:noMultiLvlLbl val="0"/>
      </c:catAx>
      <c:valAx>
        <c:axId val="1101554959"/>
        <c:scaling>
          <c:orientation val="minMax"/>
        </c:scaling>
        <c:delete val="0"/>
        <c:axPos val="l"/>
        <c:majorGridlines>
          <c:spPr>
            <a:ln w="9525" cap="flat" cmpd="sng" algn="ctr">
              <a:solidFill>
                <a:schemeClr val="tx2">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09808913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drawings/_rels/drawing2.xml.rels><?xml version="1.0" encoding="UTF-8" standalone="yes"?>
<Relationships xmlns="http://schemas.openxmlformats.org/package/2006/relationships"><Relationship Id="rId1" Type="http://schemas.openxmlformats.org/officeDocument/2006/relationships/image" Target="../media/image7.png"/></Relationships>
</file>

<file path=ppt/drawings/_rels/drawing3.xml.rels><?xml version="1.0" encoding="UTF-8" standalone="yes"?>
<Relationships xmlns="http://schemas.openxmlformats.org/package/2006/relationships"><Relationship Id="rId1" Type="http://schemas.openxmlformats.org/officeDocument/2006/relationships/image" Target="../media/image7.png"/></Relationships>
</file>

<file path=ppt/drawings/drawing1.xml><?xml version="1.0" encoding="utf-8"?>
<c:userShapes xmlns:c="http://schemas.openxmlformats.org/drawingml/2006/chart">
  <cdr:relSizeAnchor xmlns:cdr="http://schemas.openxmlformats.org/drawingml/2006/chartDrawing">
    <cdr:from>
      <cdr:x>0.02877</cdr:x>
      <cdr:y>0.0369</cdr:y>
    </cdr:from>
    <cdr:to>
      <cdr:x>0.34459</cdr:x>
      <cdr:y>0.12054</cdr:y>
    </cdr:to>
    <cdr:sp macro="" textlink="">
      <cdr:nvSpPr>
        <cdr:cNvPr id="2" name="TextBox 1">
          <a:extLst xmlns:a="http://schemas.openxmlformats.org/drawingml/2006/main">
            <a:ext uri="{FF2B5EF4-FFF2-40B4-BE49-F238E27FC236}">
              <a16:creationId xmlns:a16="http://schemas.microsoft.com/office/drawing/2014/main" id="{43772139-86E5-4B94-AB3E-C0D7A639FF06}"/>
            </a:ext>
          </a:extLst>
        </cdr:cNvPr>
        <cdr:cNvSpPr txBox="1"/>
      </cdr:nvSpPr>
      <cdr:spPr>
        <a:xfrm xmlns:a="http://schemas.openxmlformats.org/drawingml/2006/main">
          <a:off x="216064" y="186211"/>
          <a:ext cx="2371411" cy="42203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800" b="1" dirty="0"/>
            <a:t>July 2019</a:t>
          </a:r>
        </a:p>
      </cdr:txBody>
    </cdr:sp>
  </cdr:relSizeAnchor>
</c:userShapes>
</file>

<file path=ppt/drawings/drawing2.xml><?xml version="1.0" encoding="utf-8"?>
<c:userShapes xmlns:c="http://schemas.openxmlformats.org/drawingml/2006/chart">
  <cdr:relSizeAnchor xmlns:cdr="http://schemas.openxmlformats.org/drawingml/2006/chartDrawing">
    <cdr:from>
      <cdr:x>0.74478</cdr:x>
      <cdr:y>0.04297</cdr:y>
    </cdr:from>
    <cdr:to>
      <cdr:x>0.88641</cdr:x>
      <cdr:y>0.14073</cdr:y>
    </cdr:to>
    <cdr:pic>
      <cdr:nvPicPr>
        <cdr:cNvPr id="2" name="chart">
          <a:extLst xmlns:a="http://schemas.openxmlformats.org/drawingml/2006/main">
            <a:ext uri="{FF2B5EF4-FFF2-40B4-BE49-F238E27FC236}">
              <a16:creationId xmlns:a16="http://schemas.microsoft.com/office/drawing/2014/main" id="{B4910228-5C5E-40D5-9511-E465289DCF8D}"/>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6091387" y="217073"/>
          <a:ext cx="1158362" cy="493815"/>
        </a:xfrm>
        <a:prstGeom xmlns:a="http://schemas.openxmlformats.org/drawingml/2006/main" prst="rect">
          <a:avLst/>
        </a:prstGeom>
      </cdr:spPr>
    </cdr:pic>
  </cdr:relSizeAnchor>
</c:userShapes>
</file>

<file path=ppt/drawings/drawing3.xml><?xml version="1.0" encoding="utf-8"?>
<c:userShapes xmlns:c="http://schemas.openxmlformats.org/drawingml/2006/chart">
  <cdr:relSizeAnchor xmlns:cdr="http://schemas.openxmlformats.org/drawingml/2006/chartDrawing">
    <cdr:from>
      <cdr:x>0.73257</cdr:x>
      <cdr:y>0.03622</cdr:y>
    </cdr:from>
    <cdr:to>
      <cdr:x>0.87305</cdr:x>
      <cdr:y>0.14379</cdr:y>
    </cdr:to>
    <cdr:pic>
      <cdr:nvPicPr>
        <cdr:cNvPr id="2" name="chart">
          <a:extLst xmlns:a="http://schemas.openxmlformats.org/drawingml/2006/main">
            <a:ext uri="{FF2B5EF4-FFF2-40B4-BE49-F238E27FC236}">
              <a16:creationId xmlns:a16="http://schemas.microsoft.com/office/drawing/2014/main" id="{2324BE5E-2A3A-48FB-AEDF-67BADB1A26E0}"/>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6040581" y="166254"/>
          <a:ext cx="1158340" cy="493819"/>
        </a:xfrm>
        <a:prstGeom xmlns:a="http://schemas.openxmlformats.org/drawingml/2006/main" prst="rect">
          <a:avLst/>
        </a:prstGeom>
      </cdr:spPr>
    </cdr:pic>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2707D94-8829-4736-83DF-CE9033CB39CE}"/>
              </a:ext>
            </a:extLst>
          </p:cNvPr>
          <p:cNvSpPr>
            <a:spLocks noGrp="1"/>
          </p:cNvSpPr>
          <p:nvPr>
            <p:ph type="hdr" sz="quarter"/>
          </p:nvPr>
        </p:nvSpPr>
        <p:spPr>
          <a:xfrm>
            <a:off x="0" y="0"/>
            <a:ext cx="3037840" cy="466435"/>
          </a:xfrm>
          <a:prstGeom prst="rect">
            <a:avLst/>
          </a:prstGeom>
        </p:spPr>
        <p:txBody>
          <a:bodyPr vert="horz" lIns="93175" tIns="46587" rIns="93175" bIns="46587" rtlCol="0"/>
          <a:lstStyle>
            <a:lvl1pPr algn="l">
              <a:defRPr sz="1200"/>
            </a:lvl1pPr>
          </a:lstStyle>
          <a:p>
            <a:endParaRPr lang="en-US"/>
          </a:p>
        </p:txBody>
      </p:sp>
      <p:sp>
        <p:nvSpPr>
          <p:cNvPr id="3" name="Date Placeholder 2">
            <a:extLst>
              <a:ext uri="{FF2B5EF4-FFF2-40B4-BE49-F238E27FC236}">
                <a16:creationId xmlns:a16="http://schemas.microsoft.com/office/drawing/2014/main" id="{A6696E7B-A92E-47EB-9A85-F5EEA06D1B5F}"/>
              </a:ext>
            </a:extLst>
          </p:cNvPr>
          <p:cNvSpPr>
            <a:spLocks noGrp="1"/>
          </p:cNvSpPr>
          <p:nvPr>
            <p:ph type="dt" sz="quarter" idx="1"/>
          </p:nvPr>
        </p:nvSpPr>
        <p:spPr>
          <a:xfrm>
            <a:off x="3970939" y="0"/>
            <a:ext cx="3037840" cy="466435"/>
          </a:xfrm>
          <a:prstGeom prst="rect">
            <a:avLst/>
          </a:prstGeom>
        </p:spPr>
        <p:txBody>
          <a:bodyPr vert="horz" lIns="93175" tIns="46587" rIns="93175" bIns="46587" rtlCol="0"/>
          <a:lstStyle>
            <a:lvl1pPr algn="r">
              <a:defRPr sz="1200"/>
            </a:lvl1pPr>
          </a:lstStyle>
          <a:p>
            <a:fld id="{514F0510-248A-4DE0-A80E-1987F43795A0}" type="datetimeFigureOut">
              <a:rPr lang="en-US" smtClean="0"/>
              <a:t>8/26/2021</a:t>
            </a:fld>
            <a:endParaRPr lang="en-US"/>
          </a:p>
        </p:txBody>
      </p:sp>
      <p:sp>
        <p:nvSpPr>
          <p:cNvPr id="4" name="Footer Placeholder 3">
            <a:extLst>
              <a:ext uri="{FF2B5EF4-FFF2-40B4-BE49-F238E27FC236}">
                <a16:creationId xmlns:a16="http://schemas.microsoft.com/office/drawing/2014/main" id="{B4708555-94B8-4D86-9F15-89389B92663D}"/>
              </a:ext>
            </a:extLst>
          </p:cNvPr>
          <p:cNvSpPr>
            <a:spLocks noGrp="1"/>
          </p:cNvSpPr>
          <p:nvPr>
            <p:ph type="ftr" sz="quarter" idx="2"/>
          </p:nvPr>
        </p:nvSpPr>
        <p:spPr>
          <a:xfrm>
            <a:off x="0" y="8829968"/>
            <a:ext cx="3037840" cy="466434"/>
          </a:xfrm>
          <a:prstGeom prst="rect">
            <a:avLst/>
          </a:prstGeom>
        </p:spPr>
        <p:txBody>
          <a:bodyPr vert="horz" lIns="93175" tIns="46587" rIns="93175" bIns="46587"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1A70D86-3716-44B6-A098-09E95428E050}"/>
              </a:ext>
            </a:extLst>
          </p:cNvPr>
          <p:cNvSpPr>
            <a:spLocks noGrp="1"/>
          </p:cNvSpPr>
          <p:nvPr>
            <p:ph type="sldNum" sz="quarter" idx="3"/>
          </p:nvPr>
        </p:nvSpPr>
        <p:spPr>
          <a:xfrm>
            <a:off x="3970939" y="8829968"/>
            <a:ext cx="3037840" cy="466434"/>
          </a:xfrm>
          <a:prstGeom prst="rect">
            <a:avLst/>
          </a:prstGeom>
        </p:spPr>
        <p:txBody>
          <a:bodyPr vert="horz" lIns="93175" tIns="46587" rIns="93175" bIns="46587" rtlCol="0" anchor="b"/>
          <a:lstStyle>
            <a:lvl1pPr algn="r">
              <a:defRPr sz="1200"/>
            </a:lvl1pPr>
          </a:lstStyle>
          <a:p>
            <a:fld id="{456D0145-1E42-4FA5-BD30-45C2E3C3729C}" type="slidenum">
              <a:rPr lang="en-US" smtClean="0"/>
              <a:t>‹#›</a:t>
            </a:fld>
            <a:endParaRPr lang="en-US"/>
          </a:p>
        </p:txBody>
      </p:sp>
    </p:spTree>
    <p:extLst>
      <p:ext uri="{BB962C8B-B14F-4D97-AF65-F5344CB8AC3E}">
        <p14:creationId xmlns:p14="http://schemas.microsoft.com/office/powerpoint/2010/main" val="21675418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3175" tIns="46587" rIns="93175" bIns="46587" rtlCol="0"/>
          <a:lstStyle>
            <a:lvl1pPr algn="l">
              <a:defRPr sz="1200"/>
            </a:lvl1pPr>
          </a:lstStyle>
          <a:p>
            <a:endParaRPr lang="en-US"/>
          </a:p>
        </p:txBody>
      </p:sp>
      <p:sp>
        <p:nvSpPr>
          <p:cNvPr id="3" name="Date Placeholder 2"/>
          <p:cNvSpPr>
            <a:spLocks noGrp="1"/>
          </p:cNvSpPr>
          <p:nvPr>
            <p:ph type="dt" idx="1"/>
          </p:nvPr>
        </p:nvSpPr>
        <p:spPr>
          <a:xfrm>
            <a:off x="3970939" y="0"/>
            <a:ext cx="3037840" cy="466435"/>
          </a:xfrm>
          <a:prstGeom prst="rect">
            <a:avLst/>
          </a:prstGeom>
        </p:spPr>
        <p:txBody>
          <a:bodyPr vert="horz" lIns="93175" tIns="46587" rIns="93175" bIns="46587" rtlCol="0"/>
          <a:lstStyle>
            <a:lvl1pPr algn="r">
              <a:defRPr sz="1200"/>
            </a:lvl1pPr>
          </a:lstStyle>
          <a:p>
            <a:fld id="{D1FF2778-9557-48FB-8E3E-EB06A13F6314}" type="datetimeFigureOut">
              <a:rPr lang="en-US" smtClean="0"/>
              <a:t>8/26/2021</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5" tIns="46587" rIns="93175" bIns="46587" rtlCol="0" anchor="ctr"/>
          <a:lstStyle/>
          <a:p>
            <a:endParaRPr lang="en-US"/>
          </a:p>
        </p:txBody>
      </p:sp>
      <p:sp>
        <p:nvSpPr>
          <p:cNvPr id="5" name="Notes Placeholder 4"/>
          <p:cNvSpPr>
            <a:spLocks noGrp="1"/>
          </p:cNvSpPr>
          <p:nvPr>
            <p:ph type="body" sz="quarter" idx="3"/>
          </p:nvPr>
        </p:nvSpPr>
        <p:spPr>
          <a:xfrm>
            <a:off x="701040" y="4473892"/>
            <a:ext cx="5608320" cy="3660457"/>
          </a:xfrm>
          <a:prstGeom prst="rect">
            <a:avLst/>
          </a:prstGeom>
        </p:spPr>
        <p:txBody>
          <a:bodyPr vert="horz" lIns="93175" tIns="46587" rIns="93175" bIns="4658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4"/>
          </a:xfrm>
          <a:prstGeom prst="rect">
            <a:avLst/>
          </a:prstGeom>
        </p:spPr>
        <p:txBody>
          <a:bodyPr vert="horz" lIns="93175" tIns="46587" rIns="93175" bIns="46587"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8"/>
            <a:ext cx="3037840" cy="466434"/>
          </a:xfrm>
          <a:prstGeom prst="rect">
            <a:avLst/>
          </a:prstGeom>
        </p:spPr>
        <p:txBody>
          <a:bodyPr vert="horz" lIns="93175" tIns="46587" rIns="93175" bIns="46587" rtlCol="0" anchor="b"/>
          <a:lstStyle>
            <a:lvl1pPr algn="r">
              <a:defRPr sz="1200"/>
            </a:lvl1pPr>
          </a:lstStyle>
          <a:p>
            <a:fld id="{4EA752AA-A243-4EED-BBC7-6914E6F5DC5E}" type="slidenum">
              <a:rPr lang="en-US" smtClean="0"/>
              <a:t>‹#›</a:t>
            </a:fld>
            <a:endParaRPr lang="en-US"/>
          </a:p>
        </p:txBody>
      </p:sp>
    </p:spTree>
    <p:extLst>
      <p:ext uri="{BB962C8B-B14F-4D97-AF65-F5344CB8AC3E}">
        <p14:creationId xmlns:p14="http://schemas.microsoft.com/office/powerpoint/2010/main" val="405278359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EA752AA-A243-4EED-BBC7-6914E6F5DC5E}" type="slidenum">
              <a:rPr lang="en-US" smtClean="0"/>
              <a:t>3</a:t>
            </a:fld>
            <a:endParaRPr lang="en-US"/>
          </a:p>
        </p:txBody>
      </p:sp>
    </p:spTree>
    <p:extLst>
      <p:ext uri="{BB962C8B-B14F-4D97-AF65-F5344CB8AC3E}">
        <p14:creationId xmlns:p14="http://schemas.microsoft.com/office/powerpoint/2010/main" val="4262767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EA752AA-A243-4EED-BBC7-6914E6F5DC5E}" type="slidenum">
              <a:rPr lang="en-US" smtClean="0"/>
              <a:t>10</a:t>
            </a:fld>
            <a:endParaRPr lang="en-US"/>
          </a:p>
        </p:txBody>
      </p:sp>
    </p:spTree>
    <p:extLst>
      <p:ext uri="{BB962C8B-B14F-4D97-AF65-F5344CB8AC3E}">
        <p14:creationId xmlns:p14="http://schemas.microsoft.com/office/powerpoint/2010/main" val="16616719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EA752AA-A243-4EED-BBC7-6914E6F5DC5E}" type="slidenum">
              <a:rPr lang="en-US" smtClean="0"/>
              <a:t>11</a:t>
            </a:fld>
            <a:endParaRPr lang="en-US"/>
          </a:p>
        </p:txBody>
      </p:sp>
    </p:spTree>
    <p:extLst>
      <p:ext uri="{BB962C8B-B14F-4D97-AF65-F5344CB8AC3E}">
        <p14:creationId xmlns:p14="http://schemas.microsoft.com/office/powerpoint/2010/main" val="1232406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EA752AA-A243-4EED-BBC7-6914E6F5DC5E}" type="slidenum">
              <a:rPr lang="en-US" smtClean="0"/>
              <a:t>12</a:t>
            </a:fld>
            <a:endParaRPr lang="en-US"/>
          </a:p>
        </p:txBody>
      </p:sp>
    </p:spTree>
    <p:extLst>
      <p:ext uri="{BB962C8B-B14F-4D97-AF65-F5344CB8AC3E}">
        <p14:creationId xmlns:p14="http://schemas.microsoft.com/office/powerpoint/2010/main" val="33967904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EA752AA-A243-4EED-BBC7-6914E6F5DC5E}" type="slidenum">
              <a:rPr lang="en-US" smtClean="0"/>
              <a:t>13</a:t>
            </a:fld>
            <a:endParaRPr lang="en-US"/>
          </a:p>
        </p:txBody>
      </p:sp>
    </p:spTree>
    <p:extLst>
      <p:ext uri="{BB962C8B-B14F-4D97-AF65-F5344CB8AC3E}">
        <p14:creationId xmlns:p14="http://schemas.microsoft.com/office/powerpoint/2010/main" val="1454521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EA752AA-A243-4EED-BBC7-6914E6F5DC5E}" type="slidenum">
              <a:rPr lang="en-US" smtClean="0"/>
              <a:t>14</a:t>
            </a:fld>
            <a:endParaRPr lang="en-US"/>
          </a:p>
        </p:txBody>
      </p:sp>
    </p:spTree>
    <p:extLst>
      <p:ext uri="{BB962C8B-B14F-4D97-AF65-F5344CB8AC3E}">
        <p14:creationId xmlns:p14="http://schemas.microsoft.com/office/powerpoint/2010/main" val="1448464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rgbClr val="1A75C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274320" y="2166365"/>
            <a:ext cx="8603674" cy="1643636"/>
          </a:xfrm>
        </p:spPr>
        <p:txBody>
          <a:bodyPr tIns="45720" bIns="45720" anchor="ctr">
            <a:normAutofit/>
          </a:bodyPr>
          <a:lstStyle>
            <a:lvl1pPr algn="ctr">
              <a:lnSpc>
                <a:spcPct val="80000"/>
              </a:lnSpc>
              <a:defRPr sz="4800" b="0" u="none" spc="151" baseline="0">
                <a:solidFill>
                  <a:schemeClr val="tx1"/>
                </a:solidFill>
                <a:latin typeface="Garamond" panose="02020404030301010803" pitchFamily="18" charset="0"/>
                <a:cs typeface="Segoe UI" panose="020B0502040204020203" pitchFamily="34" charset="0"/>
              </a:defRPr>
            </a:lvl1pPr>
          </a:lstStyle>
          <a:p>
            <a:r>
              <a:rPr lang="en-US" dirty="0"/>
              <a:t>CLICK TO EDIT MASTER TITLE STYLE</a:t>
            </a:r>
          </a:p>
        </p:txBody>
      </p:sp>
      <p:sp>
        <p:nvSpPr>
          <p:cNvPr id="3" name="Subtitle 2"/>
          <p:cNvSpPr>
            <a:spLocks noGrp="1"/>
          </p:cNvSpPr>
          <p:nvPr>
            <p:ph type="subTitle" idx="1"/>
          </p:nvPr>
        </p:nvSpPr>
        <p:spPr>
          <a:xfrm>
            <a:off x="1143000" y="3996259"/>
            <a:ext cx="6858000" cy="548640"/>
          </a:xfrm>
        </p:spPr>
        <p:txBody>
          <a:bodyPr>
            <a:normAutofit/>
          </a:bodyPr>
          <a:lstStyle>
            <a:lvl1pPr marL="0" indent="0" algn="ctr">
              <a:buNone/>
              <a:defRPr sz="2000">
                <a:solidFill>
                  <a:srgbClr val="1A75CF"/>
                </a:solidFill>
                <a:latin typeface="Franklin Gothic Book" panose="020B0503020102020204" pitchFamily="34" charset="0"/>
                <a:cs typeface="Segoe UI" panose="020B0502040204020203" pitchFamily="34" charset="0"/>
              </a:defRPr>
            </a:lvl1pPr>
            <a:lvl2pPr marL="457178" indent="0" algn="ctr">
              <a:buNone/>
              <a:defRPr sz="2000"/>
            </a:lvl2pPr>
            <a:lvl3pPr marL="914354" indent="0" algn="ctr">
              <a:buNone/>
              <a:defRPr sz="2000"/>
            </a:lvl3pPr>
            <a:lvl4pPr marL="1371532" indent="0" algn="ctr">
              <a:buNone/>
              <a:defRPr sz="2000"/>
            </a:lvl4pPr>
            <a:lvl5pPr marL="1828709" indent="0" algn="ctr">
              <a:buNone/>
              <a:defRPr sz="2000"/>
            </a:lvl5pPr>
            <a:lvl6pPr marL="2285886" indent="0" algn="ctr">
              <a:buNone/>
              <a:defRPr sz="2000"/>
            </a:lvl6pPr>
            <a:lvl7pPr marL="2743062" indent="0" algn="ctr">
              <a:buNone/>
              <a:defRPr sz="2000"/>
            </a:lvl7pPr>
            <a:lvl8pPr marL="3200240" indent="0" algn="ctr">
              <a:buNone/>
              <a:defRPr sz="2000"/>
            </a:lvl8pPr>
            <a:lvl9pPr marL="3657418" indent="0" algn="ctr">
              <a:buNone/>
              <a:defRPr sz="2000"/>
            </a:lvl9pPr>
          </a:lstStyle>
          <a:p>
            <a:r>
              <a:rPr lang="en-US" dirty="0"/>
              <a:t>Click to edit Master subtitle style</a:t>
            </a:r>
          </a:p>
        </p:txBody>
      </p:sp>
      <p:pic>
        <p:nvPicPr>
          <p:cNvPr id="6" name="Picture 6" descr="http://arkace.org/Resources/Pictures/dhs%20logo%20rectangle.png">
            <a:extLst>
              <a:ext uri="{FF2B5EF4-FFF2-40B4-BE49-F238E27FC236}">
                <a16:creationId xmlns:a16="http://schemas.microsoft.com/office/drawing/2014/main" id="{317255C1-5B7E-4536-A277-FC6332872E0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5776" y="6185975"/>
            <a:ext cx="3725381" cy="54864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FCD51022-5B58-4853-A87D-DA626702496D}"/>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25831" y="6117395"/>
            <a:ext cx="685800" cy="685800"/>
          </a:xfrm>
          <a:prstGeom prst="rect">
            <a:avLst/>
          </a:prstGeom>
        </p:spPr>
      </p:pic>
    </p:spTree>
    <p:extLst>
      <p:ext uri="{BB962C8B-B14F-4D97-AF65-F5344CB8AC3E}">
        <p14:creationId xmlns:p14="http://schemas.microsoft.com/office/powerpoint/2010/main" val="1673730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58859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1" y="4038600"/>
            <a:ext cx="9146751" cy="1371600"/>
          </a:xfrm>
          <a:prstGeom prst="rect">
            <a:avLst/>
          </a:prstGeom>
          <a:solidFill>
            <a:srgbClr val="1A75C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00055" y="4114800"/>
            <a:ext cx="8111543" cy="1219200"/>
          </a:xfrm>
        </p:spPr>
        <p:txBody>
          <a:bodyPr anchor="ctr">
            <a:noAutofit/>
          </a:bodyPr>
          <a:lstStyle>
            <a:lvl1pPr algn="l">
              <a:lnSpc>
                <a:spcPct val="80000"/>
              </a:lnSpc>
              <a:defRPr sz="4000" b="0" u="none" spc="151" baseline="0">
                <a:solidFill>
                  <a:schemeClr val="bg1"/>
                </a:solidFill>
              </a:defRPr>
            </a:lvl1pPr>
          </a:lstStyle>
          <a:p>
            <a:r>
              <a:rPr lang="en-US" dirty="0"/>
              <a:t>Click to edit Master title style</a:t>
            </a:r>
          </a:p>
        </p:txBody>
      </p:sp>
      <p:pic>
        <p:nvPicPr>
          <p:cNvPr id="10" name="Picture 6" descr="http://arkace.org/Resources/Pictures/dhs%20logo%20rectangle.png">
            <a:extLst>
              <a:ext uri="{FF2B5EF4-FFF2-40B4-BE49-F238E27FC236}">
                <a16:creationId xmlns:a16="http://schemas.microsoft.com/office/drawing/2014/main" id="{7C416435-2A5C-45C2-B451-2583161AD868}"/>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32349" y="6369472"/>
            <a:ext cx="2559598" cy="37695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a:extLst>
              <a:ext uri="{FF2B5EF4-FFF2-40B4-BE49-F238E27FC236}">
                <a16:creationId xmlns:a16="http://schemas.microsoft.com/office/drawing/2014/main" id="{596E280C-E70C-4247-8737-C5EE33290007}"/>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73075" y="6329349"/>
            <a:ext cx="457200" cy="457200"/>
          </a:xfrm>
          <a:prstGeom prst="rect">
            <a:avLst/>
          </a:prstGeom>
        </p:spPr>
      </p:pic>
    </p:spTree>
    <p:extLst>
      <p:ext uri="{BB962C8B-B14F-4D97-AF65-F5344CB8AC3E}">
        <p14:creationId xmlns:p14="http://schemas.microsoft.com/office/powerpoint/2010/main" val="269318217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172381"/>
            <a:ext cx="8419380" cy="11430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1692156"/>
            <a:ext cx="4114800" cy="4572000"/>
          </a:xfrm>
        </p:spPr>
        <p:txBody>
          <a:bodyPr>
            <a:normAutofit/>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200">
                <a:solidFill>
                  <a:schemeClr val="bg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61780" y="1692156"/>
            <a:ext cx="4114800" cy="4572000"/>
          </a:xfrm>
        </p:spPr>
        <p:txBody>
          <a:bodyPr>
            <a:normAutofit/>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200">
                <a:solidFill>
                  <a:schemeClr val="bg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07756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457200" y="1397889"/>
            <a:ext cx="4114800" cy="457200"/>
          </a:xfrm>
        </p:spPr>
        <p:txBody>
          <a:bodyPr anchor="ctr">
            <a:normAutofit/>
          </a:bodyPr>
          <a:lstStyle>
            <a:lvl1pPr marL="0" indent="0" algn="ctr">
              <a:buNone/>
              <a:defRPr sz="2000" b="1">
                <a:solidFill>
                  <a:srgbClr val="1A75CF"/>
                </a:solidFill>
                <a:latin typeface="Segoe UI" panose="020B0502040204020203" pitchFamily="34" charset="0"/>
                <a:cs typeface="Segoe UI" panose="020B0502040204020203" pitchFamily="34" charset="0"/>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954714"/>
            <a:ext cx="4114800" cy="4343400"/>
          </a:xfrm>
        </p:spPr>
        <p:txBody>
          <a:bodyPr/>
          <a:lstStyle>
            <a:lvl1pPr>
              <a:defRPr sz="20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1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745257" y="1400265"/>
            <a:ext cx="4114800" cy="457200"/>
          </a:xfrm>
        </p:spPr>
        <p:txBody>
          <a:bodyPr anchor="ctr">
            <a:normAutofit/>
          </a:bodyPr>
          <a:lstStyle>
            <a:lvl1pPr marL="0" indent="0" algn="ctr">
              <a:buNone/>
              <a:defRPr sz="2000" b="1">
                <a:solidFill>
                  <a:srgbClr val="1A75CF"/>
                </a:solidFill>
                <a:latin typeface="Segoe UI" panose="020B0502040204020203" pitchFamily="34" charset="0"/>
                <a:cs typeface="Segoe UI" panose="020B0502040204020203" pitchFamily="34" charset="0"/>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5618" y="1954714"/>
            <a:ext cx="4114800" cy="4343400"/>
          </a:xfrm>
        </p:spPr>
        <p:txBody>
          <a:bodyPr/>
          <a:lstStyle>
            <a:lvl1pPr>
              <a:defRPr sz="20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1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8196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404798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F5113E8E-D144-4CD8-8E49-B92B91D81C01}"/>
              </a:ext>
            </a:extLst>
          </p:cNvPr>
          <p:cNvSpPr/>
          <p:nvPr/>
        </p:nvSpPr>
        <p:spPr>
          <a:xfrm>
            <a:off x="8434699" y="6409161"/>
            <a:ext cx="457200" cy="457200"/>
          </a:xfrm>
          <a:prstGeom prst="rect">
            <a:avLst/>
          </a:prstGeom>
          <a:solidFill>
            <a:srgbClr val="1A75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Slide Number Placeholder 2">
            <a:extLst>
              <a:ext uri="{FF2B5EF4-FFF2-40B4-BE49-F238E27FC236}">
                <a16:creationId xmlns:a16="http://schemas.microsoft.com/office/drawing/2014/main" id="{C47B1E02-2D24-4100-B67A-8FF4EB07A0E5}"/>
              </a:ext>
            </a:extLst>
          </p:cNvPr>
          <p:cNvSpPr txBox="1">
            <a:spLocks/>
          </p:cNvSpPr>
          <p:nvPr/>
        </p:nvSpPr>
        <p:spPr>
          <a:xfrm>
            <a:off x="8434700" y="6353180"/>
            <a:ext cx="457200" cy="504825"/>
          </a:xfrm>
          <a:prstGeom prst="rect">
            <a:avLst/>
          </a:prstGeom>
        </p:spPr>
        <p:txBody>
          <a:bodyPr anchor="ctr"/>
          <a:lstStyle>
            <a:defPPr>
              <a:defRPr lang="en-US"/>
            </a:defPPr>
            <a:lvl1pPr marL="0" algn="ctr" defTabSz="457200" rtl="0" eaLnBrk="1" latinLnBrk="0" hangingPunct="1">
              <a:defRPr sz="1600" b="1" kern="1200">
                <a:solidFill>
                  <a:schemeClr val="bg1"/>
                </a:solidFill>
                <a:latin typeface="Franklin Gothic Book" panose="020B0503020102020204" pitchFamily="34" charset="0"/>
                <a:ea typeface="+mn-ea"/>
                <a:cs typeface="Segoe UI" panose="020B0502040204020203"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189" rtl="0" eaLnBrk="1" fontAlgn="auto" latinLnBrk="0" hangingPunct="1">
              <a:lnSpc>
                <a:spcPct val="100000"/>
              </a:lnSpc>
              <a:spcBef>
                <a:spcPts val="0"/>
              </a:spcBef>
              <a:spcAft>
                <a:spcPts val="0"/>
              </a:spcAft>
              <a:buClrTx/>
              <a:buSzTx/>
              <a:buFontTx/>
              <a:buNone/>
              <a:tabLst/>
              <a:defRPr/>
            </a:pPr>
            <a:fld id="{76405B2F-9A33-48AB-B296-5C7AB402F261}" type="slidenum">
              <a:rPr kumimoji="0" lang="en-US" sz="1600" b="1" i="0" u="none" strike="noStrike" kern="1200" cap="none" spc="0" normalizeH="0" baseline="0" noProof="0" smtClean="0">
                <a:ln>
                  <a:noFill/>
                </a:ln>
                <a:solidFill>
                  <a:srgbClr val="FFFFFF"/>
                </a:solidFill>
                <a:effectLst/>
                <a:uLnTx/>
                <a:uFillTx/>
                <a:latin typeface="Franklin Gothic Book" panose="020B0503020102020204" pitchFamily="34" charset="0"/>
                <a:ea typeface="+mn-ea"/>
                <a:cs typeface="Segoe UI" panose="020B0502040204020203" pitchFamily="34" charset="0"/>
              </a:rPr>
              <a:pPr marL="0" marR="0" lvl="0" indent="0" algn="ctr" defTabSz="457189" rtl="0" eaLnBrk="1" fontAlgn="auto" latinLnBrk="0" hangingPunct="1">
                <a:lnSpc>
                  <a:spcPct val="100000"/>
                </a:lnSpc>
                <a:spcBef>
                  <a:spcPts val="0"/>
                </a:spcBef>
                <a:spcAft>
                  <a:spcPts val="0"/>
                </a:spcAft>
                <a:buClrTx/>
                <a:buSzTx/>
                <a:buFontTx/>
                <a:buNone/>
                <a:tabLst/>
                <a:defRPr/>
              </a:pPr>
              <a:t>‹#›</a:t>
            </a:fld>
            <a:endParaRPr kumimoji="0" lang="en-US" sz="1600" b="1" i="0" u="none" strike="noStrike" kern="1200" cap="none" spc="0" normalizeH="0" baseline="0" noProof="0" dirty="0">
              <a:ln>
                <a:noFill/>
              </a:ln>
              <a:solidFill>
                <a:srgbClr val="FFFFFF"/>
              </a:solidFill>
              <a:effectLst/>
              <a:uLnTx/>
              <a:uFillTx/>
              <a:latin typeface="Franklin Gothic Book" panose="020B0503020102020204" pitchFamily="34" charset="0"/>
              <a:ea typeface="+mn-ea"/>
              <a:cs typeface="Segoe UI" panose="020B0502040204020203" pitchFamily="34" charset="0"/>
            </a:endParaRPr>
          </a:p>
        </p:txBody>
      </p:sp>
      <p:pic>
        <p:nvPicPr>
          <p:cNvPr id="5" name="Picture 6" descr="http://arkace.org/Resources/Pictures/dhs%20logo%20rectangle.png">
            <a:extLst>
              <a:ext uri="{FF2B5EF4-FFF2-40B4-BE49-F238E27FC236}">
                <a16:creationId xmlns:a16="http://schemas.microsoft.com/office/drawing/2014/main" id="{ACF1BC92-3C50-450D-B56B-F76DDFF0307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711" y="6409595"/>
            <a:ext cx="2559598" cy="3769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9981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57200" y="1544128"/>
            <a:ext cx="5257800" cy="4572000"/>
          </a:xfrm>
        </p:spPr>
        <p:txBody>
          <a:bodyPr>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400">
                <a:solidFill>
                  <a:schemeClr val="bg1"/>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127218" y="1544128"/>
            <a:ext cx="2743200" cy="3657600"/>
          </a:xfrm>
        </p:spPr>
        <p:txBody>
          <a:bodyPr>
            <a:normAutofit/>
          </a:bodyPr>
          <a:lstStyle>
            <a:lvl1pPr marL="0" indent="0">
              <a:lnSpc>
                <a:spcPct val="95000"/>
              </a:lnSpc>
              <a:buNone/>
              <a:defRPr sz="1800">
                <a:solidFill>
                  <a:schemeClr val="bg1"/>
                </a:solidFill>
              </a:defRPr>
            </a:lvl1pPr>
            <a:lvl2pPr marL="457178" indent="0">
              <a:buNone/>
              <a:defRPr sz="1200"/>
            </a:lvl2pPr>
            <a:lvl3pPr marL="914354" indent="0">
              <a:buNone/>
              <a:defRPr sz="1000"/>
            </a:lvl3pPr>
            <a:lvl4pPr marL="1371532" indent="0">
              <a:buNone/>
              <a:defRPr sz="900"/>
            </a:lvl4pPr>
            <a:lvl5pPr marL="1828709" indent="0">
              <a:buNone/>
              <a:defRPr sz="900"/>
            </a:lvl5pPr>
            <a:lvl6pPr marL="2285886" indent="0">
              <a:buNone/>
              <a:defRPr sz="900"/>
            </a:lvl6pPr>
            <a:lvl7pPr marL="2743062" indent="0">
              <a:buNone/>
              <a:defRPr sz="900"/>
            </a:lvl7pPr>
            <a:lvl8pPr marL="3200240" indent="0">
              <a:buNone/>
              <a:defRPr sz="900"/>
            </a:lvl8pPr>
            <a:lvl9pPr marL="3657418" indent="0">
              <a:buNone/>
              <a:defRPr sz="900"/>
            </a:lvl9pPr>
          </a:lstStyle>
          <a:p>
            <a:pPr lvl="0"/>
            <a:r>
              <a:rPr lang="en-US"/>
              <a:t>Click to edit Master text styles</a:t>
            </a:r>
          </a:p>
        </p:txBody>
      </p:sp>
    </p:spTree>
    <p:extLst>
      <p:ext uri="{BB962C8B-B14F-4D97-AF65-F5344CB8AC3E}">
        <p14:creationId xmlns:p14="http://schemas.microsoft.com/office/powerpoint/2010/main" val="1155484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457204" y="1600200"/>
            <a:ext cx="5257800" cy="4118127"/>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178" indent="0">
              <a:buNone/>
              <a:defRPr sz="2800"/>
            </a:lvl2pPr>
            <a:lvl3pPr marL="914354" indent="0">
              <a:buNone/>
              <a:defRPr sz="2400"/>
            </a:lvl3pPr>
            <a:lvl4pPr marL="1371532" indent="0">
              <a:buNone/>
              <a:defRPr sz="2000"/>
            </a:lvl4pPr>
            <a:lvl5pPr marL="1828709" indent="0">
              <a:buNone/>
              <a:defRPr sz="2000"/>
            </a:lvl5pPr>
            <a:lvl6pPr marL="2285886" indent="0">
              <a:buNone/>
              <a:defRPr sz="2000"/>
            </a:lvl6pPr>
            <a:lvl7pPr marL="2743062" indent="0">
              <a:buNone/>
              <a:defRPr sz="2000"/>
            </a:lvl7pPr>
            <a:lvl8pPr marL="3200240" indent="0">
              <a:buNone/>
              <a:defRPr sz="2000"/>
            </a:lvl8pPr>
            <a:lvl9pPr marL="3657418"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127218" y="1600200"/>
            <a:ext cx="2743200" cy="3657600"/>
          </a:xfrm>
        </p:spPr>
        <p:txBody>
          <a:bodyPr>
            <a:normAutofit/>
          </a:bodyPr>
          <a:lstStyle>
            <a:lvl1pPr marL="0" indent="0">
              <a:lnSpc>
                <a:spcPct val="95000"/>
              </a:lnSpc>
              <a:buNone/>
              <a:defRPr sz="1800"/>
            </a:lvl1pPr>
            <a:lvl2pPr marL="457178" indent="0">
              <a:buNone/>
              <a:defRPr sz="1200"/>
            </a:lvl2pPr>
            <a:lvl3pPr marL="914354" indent="0">
              <a:buNone/>
              <a:defRPr sz="1000"/>
            </a:lvl3pPr>
            <a:lvl4pPr marL="1371532" indent="0">
              <a:buNone/>
              <a:defRPr sz="900"/>
            </a:lvl4pPr>
            <a:lvl5pPr marL="1828709" indent="0">
              <a:buNone/>
              <a:defRPr sz="900"/>
            </a:lvl5pPr>
            <a:lvl6pPr marL="2285886" indent="0">
              <a:buNone/>
              <a:defRPr sz="900"/>
            </a:lvl6pPr>
            <a:lvl7pPr marL="2743062" indent="0">
              <a:buNone/>
              <a:defRPr sz="900"/>
            </a:lvl7pPr>
            <a:lvl8pPr marL="3200240" indent="0">
              <a:buNone/>
              <a:defRPr sz="900"/>
            </a:lvl8pPr>
            <a:lvl9pPr marL="3657418" indent="0">
              <a:buNone/>
              <a:defRPr sz="900"/>
            </a:lvl9pPr>
          </a:lstStyle>
          <a:p>
            <a:pPr lvl="0"/>
            <a:r>
              <a:rPr lang="en-US"/>
              <a:t>Click to edit Master text styles</a:t>
            </a:r>
          </a:p>
        </p:txBody>
      </p:sp>
    </p:spTree>
    <p:extLst>
      <p:ext uri="{BB962C8B-B14F-4D97-AF65-F5344CB8AC3E}">
        <p14:creationId xmlns:p14="http://schemas.microsoft.com/office/powerpoint/2010/main" val="861489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a:xfrm>
            <a:off x="363" y="176109"/>
            <a:ext cx="9143638" cy="1143000"/>
          </a:xfrm>
          <a:prstGeom prst="rect">
            <a:avLst/>
          </a:prstGeom>
          <a:solidFill>
            <a:srgbClr val="1A75C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457204" y="176110"/>
            <a:ext cx="8413214" cy="1143000"/>
          </a:xfrm>
          <a:prstGeom prst="rect">
            <a:avLst/>
          </a:prstGeom>
        </p:spPr>
        <p:txBody>
          <a:bodyPr vert="horz" lIns="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4" y="1552754"/>
            <a:ext cx="8413214" cy="45720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Rectangle 14">
            <a:extLst>
              <a:ext uri="{FF2B5EF4-FFF2-40B4-BE49-F238E27FC236}">
                <a16:creationId xmlns:a16="http://schemas.microsoft.com/office/drawing/2014/main" id="{D40B0E20-C84F-43FE-9A7E-C7B380AB47AB}"/>
              </a:ext>
            </a:extLst>
          </p:cNvPr>
          <p:cNvSpPr/>
          <p:nvPr/>
        </p:nvSpPr>
        <p:spPr>
          <a:xfrm>
            <a:off x="8417607" y="6411813"/>
            <a:ext cx="457200" cy="457200"/>
          </a:xfrm>
          <a:prstGeom prst="rect">
            <a:avLst/>
          </a:prstGeom>
          <a:solidFill>
            <a:srgbClr val="1A75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b="1" dirty="0"/>
          </a:p>
        </p:txBody>
      </p:sp>
      <p:sp>
        <p:nvSpPr>
          <p:cNvPr id="9" name="Slide Number Placeholder 2">
            <a:extLst>
              <a:ext uri="{FF2B5EF4-FFF2-40B4-BE49-F238E27FC236}">
                <a16:creationId xmlns:a16="http://schemas.microsoft.com/office/drawing/2014/main" id="{5E330B65-6215-4249-878A-88DE78C8DDFE}"/>
              </a:ext>
            </a:extLst>
          </p:cNvPr>
          <p:cNvSpPr txBox="1">
            <a:spLocks/>
          </p:cNvSpPr>
          <p:nvPr/>
        </p:nvSpPr>
        <p:spPr>
          <a:xfrm>
            <a:off x="8413218" y="6353180"/>
            <a:ext cx="457200" cy="504825"/>
          </a:xfrm>
          <a:prstGeom prst="rect">
            <a:avLst/>
          </a:prstGeom>
        </p:spPr>
        <p:txBody>
          <a:bodyPr anchor="ctr"/>
          <a:lstStyle>
            <a:defPPr>
              <a:defRPr lang="en-US"/>
            </a:defPPr>
            <a:lvl1pPr marL="0" algn="ctr" defTabSz="457200" rtl="0" eaLnBrk="1" latinLnBrk="0" hangingPunct="1">
              <a:defRPr sz="1600" b="1" kern="1200">
                <a:solidFill>
                  <a:schemeClr val="bg1"/>
                </a:solidFill>
                <a:latin typeface="Franklin Gothic Book" panose="020B0503020102020204" pitchFamily="34" charset="0"/>
                <a:ea typeface="+mn-ea"/>
                <a:cs typeface="Segoe UI" panose="020B0502040204020203"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189" rtl="0" eaLnBrk="1" fontAlgn="auto" latinLnBrk="0" hangingPunct="1">
              <a:lnSpc>
                <a:spcPct val="100000"/>
              </a:lnSpc>
              <a:spcBef>
                <a:spcPts val="0"/>
              </a:spcBef>
              <a:spcAft>
                <a:spcPts val="0"/>
              </a:spcAft>
              <a:buClrTx/>
              <a:buSzTx/>
              <a:buFontTx/>
              <a:buNone/>
              <a:tabLst/>
              <a:defRPr/>
            </a:pPr>
            <a:fld id="{76405B2F-9A33-48AB-B296-5C7AB402F261}" type="slidenum">
              <a:rPr kumimoji="0" lang="en-US" sz="1600" b="1" i="0" u="none" strike="noStrike" kern="1200" cap="none" spc="0" normalizeH="0" baseline="0" noProof="0" smtClean="0">
                <a:ln>
                  <a:noFill/>
                </a:ln>
                <a:solidFill>
                  <a:srgbClr val="FFFFFF"/>
                </a:solidFill>
                <a:effectLst/>
                <a:uLnTx/>
                <a:uFillTx/>
                <a:latin typeface="Franklin Gothic Book" panose="020B0503020102020204" pitchFamily="34" charset="0"/>
                <a:ea typeface="+mn-ea"/>
                <a:cs typeface="Segoe UI" panose="020B0502040204020203" pitchFamily="34" charset="0"/>
              </a:rPr>
              <a:pPr marL="0" marR="0" lvl="0" indent="0" algn="ctr" defTabSz="457189" rtl="0" eaLnBrk="1" fontAlgn="auto" latinLnBrk="0" hangingPunct="1">
                <a:lnSpc>
                  <a:spcPct val="100000"/>
                </a:lnSpc>
                <a:spcBef>
                  <a:spcPts val="0"/>
                </a:spcBef>
                <a:spcAft>
                  <a:spcPts val="0"/>
                </a:spcAft>
                <a:buClrTx/>
                <a:buSzTx/>
                <a:buFontTx/>
                <a:buNone/>
                <a:tabLst/>
                <a:defRPr/>
              </a:pPr>
              <a:t>‹#›</a:t>
            </a:fld>
            <a:endParaRPr kumimoji="0" lang="en-US" sz="1600" b="1" i="0" u="none" strike="noStrike" kern="1200" cap="none" spc="0" normalizeH="0" baseline="0" noProof="0" dirty="0">
              <a:ln>
                <a:noFill/>
              </a:ln>
              <a:solidFill>
                <a:srgbClr val="FFFFFF"/>
              </a:solidFill>
              <a:effectLst/>
              <a:uLnTx/>
              <a:uFillTx/>
              <a:latin typeface="Franklin Gothic Book" panose="020B0503020102020204" pitchFamily="34" charset="0"/>
              <a:ea typeface="+mn-ea"/>
              <a:cs typeface="Segoe UI" panose="020B0502040204020203" pitchFamily="34" charset="0"/>
            </a:endParaRPr>
          </a:p>
        </p:txBody>
      </p:sp>
      <p:pic>
        <p:nvPicPr>
          <p:cNvPr id="8" name="Picture 6" descr="http://arkace.org/Resources/Pictures/dhs%20logo%20rectangle.png">
            <a:extLst>
              <a:ext uri="{FF2B5EF4-FFF2-40B4-BE49-F238E27FC236}">
                <a16:creationId xmlns:a16="http://schemas.microsoft.com/office/drawing/2014/main" id="{9C112665-0CB7-4CE4-AFD4-E61D2EE74339}"/>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32349" y="6369472"/>
            <a:ext cx="2559598" cy="37695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a:extLst>
              <a:ext uri="{FF2B5EF4-FFF2-40B4-BE49-F238E27FC236}">
                <a16:creationId xmlns:a16="http://schemas.microsoft.com/office/drawing/2014/main" id="{8B33735C-3E97-4040-A66C-8E467CCE87CA}"/>
              </a:ext>
            </a:extLst>
          </p:cNvPr>
          <p:cNvPicPr/>
          <p:nvPr userDrawn="1"/>
        </p:nvPicPr>
        <p:blipFill>
          <a:blip r:embed="rId12" cstate="print">
            <a:extLst>
              <a:ext uri="{28A0092B-C50C-407E-A947-70E740481C1C}">
                <a14:useLocalDpi xmlns:a14="http://schemas.microsoft.com/office/drawing/2010/main" val="0"/>
              </a:ext>
            </a:extLst>
          </a:blip>
          <a:stretch>
            <a:fillRect/>
          </a:stretch>
        </p:blipFill>
        <p:spPr>
          <a:xfrm>
            <a:off x="73075" y="6329349"/>
            <a:ext cx="457200" cy="457200"/>
          </a:xfrm>
          <a:prstGeom prst="rect">
            <a:avLst/>
          </a:prstGeom>
        </p:spPr>
      </p:pic>
    </p:spTree>
    <p:extLst>
      <p:ext uri="{BB962C8B-B14F-4D97-AF65-F5344CB8AC3E}">
        <p14:creationId xmlns:p14="http://schemas.microsoft.com/office/powerpoint/2010/main" val="463931691"/>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Lst>
  <p:hf sldNum="0" hdr="0" dt="0"/>
  <p:txStyles>
    <p:titleStyle>
      <a:lvl1pPr algn="l" defTabSz="914354" rtl="0" eaLnBrk="1" latinLnBrk="0" hangingPunct="1">
        <a:lnSpc>
          <a:spcPct val="85000"/>
        </a:lnSpc>
        <a:spcBef>
          <a:spcPct val="0"/>
        </a:spcBef>
        <a:buNone/>
        <a:defRPr sz="2400" b="1" u="sng" kern="1200" cap="none" baseline="0">
          <a:solidFill>
            <a:schemeClr val="tx1"/>
          </a:solidFill>
          <a:latin typeface="Garamond" panose="02020404030301010803" pitchFamily="18" charset="0"/>
          <a:ea typeface="+mj-ea"/>
          <a:cs typeface="Segoe UI" panose="020B0502040204020203" pitchFamily="34" charset="0"/>
        </a:defRPr>
      </a:lvl1pPr>
    </p:titleStyle>
    <p:bodyStyle>
      <a:lvl1pPr marL="182870" indent="-182870" algn="l" defTabSz="914354" rtl="0" eaLnBrk="1" latinLnBrk="0" hangingPunct="1">
        <a:lnSpc>
          <a:spcPct val="90000"/>
        </a:lnSpc>
        <a:spcBef>
          <a:spcPts val="1200"/>
        </a:spcBef>
        <a:spcAft>
          <a:spcPts val="200"/>
        </a:spcAft>
        <a:buClr>
          <a:srgbClr val="1A75CF"/>
        </a:buClr>
        <a:buFont typeface="Wingdings" panose="05000000000000000000" pitchFamily="2" charset="2"/>
        <a:buChar char="§"/>
        <a:defRPr sz="2000" kern="1200">
          <a:solidFill>
            <a:schemeClr val="bg1"/>
          </a:solidFill>
          <a:latin typeface="Franklin Gothic Book" panose="020B0503020102020204" pitchFamily="34" charset="0"/>
          <a:ea typeface="+mn-ea"/>
          <a:cs typeface="Segoe UI" panose="020B0502040204020203" pitchFamily="34" charset="0"/>
        </a:defRPr>
      </a:lvl1pPr>
      <a:lvl2pPr marL="411460" indent="-182870" algn="l" defTabSz="914354" rtl="0" eaLnBrk="1" latinLnBrk="0" hangingPunct="1">
        <a:lnSpc>
          <a:spcPct val="90000"/>
        </a:lnSpc>
        <a:spcBef>
          <a:spcPts val="200"/>
        </a:spcBef>
        <a:spcAft>
          <a:spcPts val="400"/>
        </a:spcAft>
        <a:buClr>
          <a:srgbClr val="1A75CF"/>
        </a:buClr>
        <a:buFont typeface="Arial" panose="020B0604020202020204" pitchFamily="34" charset="0"/>
        <a:buChar char="•"/>
        <a:defRPr sz="1600" kern="1200">
          <a:solidFill>
            <a:schemeClr val="bg1"/>
          </a:solidFill>
          <a:latin typeface="Franklin Gothic Book" panose="020B0503020102020204" pitchFamily="34" charset="0"/>
          <a:ea typeface="+mn-ea"/>
          <a:cs typeface="Segoe UI" panose="020B0502040204020203" pitchFamily="34" charset="0"/>
        </a:defRPr>
      </a:lvl2pPr>
      <a:lvl3pPr marL="640048" indent="-182870" algn="l" defTabSz="914354" rtl="0" eaLnBrk="1" latinLnBrk="0" hangingPunct="1">
        <a:lnSpc>
          <a:spcPct val="90000"/>
        </a:lnSpc>
        <a:spcBef>
          <a:spcPts val="200"/>
        </a:spcBef>
        <a:spcAft>
          <a:spcPts val="400"/>
        </a:spcAft>
        <a:buClr>
          <a:srgbClr val="1A75CF"/>
        </a:buClr>
        <a:buFont typeface="Courier New" panose="02070309020205020404" pitchFamily="49" charset="0"/>
        <a:buChar char="o"/>
        <a:defRPr sz="1400" kern="1200">
          <a:solidFill>
            <a:schemeClr val="bg1"/>
          </a:solidFill>
          <a:latin typeface="Franklin Gothic Book" panose="020B0503020102020204" pitchFamily="34" charset="0"/>
          <a:ea typeface="+mn-ea"/>
          <a:cs typeface="Segoe UI" panose="020B0502040204020203" pitchFamily="34" charset="0"/>
        </a:defRPr>
      </a:lvl3pPr>
      <a:lvl4pPr marL="868637" indent="-182870" algn="l" defTabSz="914354" rtl="0" eaLnBrk="1" latinLnBrk="0" hangingPunct="1">
        <a:lnSpc>
          <a:spcPct val="90000"/>
        </a:lnSpc>
        <a:spcBef>
          <a:spcPts val="200"/>
        </a:spcBef>
        <a:spcAft>
          <a:spcPts val="400"/>
        </a:spcAft>
        <a:buClr>
          <a:srgbClr val="1A75CF"/>
        </a:buClr>
        <a:buFont typeface="Wingdings" panose="05000000000000000000" pitchFamily="2" charset="2"/>
        <a:buChar char="Ø"/>
        <a:defRPr sz="1200" kern="1200">
          <a:solidFill>
            <a:schemeClr val="bg1"/>
          </a:solidFill>
          <a:latin typeface="Franklin Gothic Book" panose="020B0503020102020204" pitchFamily="34" charset="0"/>
          <a:ea typeface="+mn-ea"/>
          <a:cs typeface="Segoe UI" panose="020B0502040204020203" pitchFamily="34" charset="0"/>
        </a:defRPr>
      </a:lvl4pPr>
      <a:lvl5pPr marL="1097226" indent="-182870" algn="l" defTabSz="914354" rtl="0" eaLnBrk="1" latinLnBrk="0" hangingPunct="1">
        <a:lnSpc>
          <a:spcPct val="90000"/>
        </a:lnSpc>
        <a:spcBef>
          <a:spcPts val="200"/>
        </a:spcBef>
        <a:spcAft>
          <a:spcPts val="400"/>
        </a:spcAft>
        <a:buClr>
          <a:srgbClr val="1A75CF"/>
        </a:buClr>
        <a:buFont typeface="Wingdings" panose="05000000000000000000" pitchFamily="2" charset="2"/>
        <a:buChar char="v"/>
        <a:defRPr sz="1100" kern="1200">
          <a:solidFill>
            <a:schemeClr val="bg1"/>
          </a:solidFill>
          <a:latin typeface="Franklin Gothic Book" panose="020B0503020102020204" pitchFamily="34" charset="0"/>
          <a:ea typeface="+mn-ea"/>
          <a:cs typeface="Segoe UI" panose="020B0502040204020203" pitchFamily="34" charset="0"/>
        </a:defRPr>
      </a:lvl5pPr>
      <a:lvl6pPr marL="1284536" indent="-228589" algn="l" defTabSz="914354"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726" indent="-228589" algn="l" defTabSz="914354"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8918" indent="-228589" algn="l" defTabSz="914354"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110" indent="-228589" algn="l" defTabSz="914354"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Elizabeth.Pitman@dhs.arkansas.gov" TargetMode="External"/><Relationship Id="rId2" Type="http://schemas.openxmlformats.org/officeDocument/2006/relationships/hyperlink" Target="mailto:Dennis.G.Smith@dhs.arkansas.gov" TargetMode="External"/><Relationship Id="rId1" Type="http://schemas.openxmlformats.org/officeDocument/2006/relationships/slideLayout" Target="../slideLayouts/slideLayout2.xml"/><Relationship Id="rId4" Type="http://schemas.openxmlformats.org/officeDocument/2006/relationships/hyperlink" Target="mailto:Nell.M.Smith@dhs.arkansas.gov"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70FC9D7-EF43-43E7-B045-FCD9D5C5276E}"/>
              </a:ext>
            </a:extLst>
          </p:cNvPr>
          <p:cNvSpPr>
            <a:spLocks noGrp="1"/>
          </p:cNvSpPr>
          <p:nvPr>
            <p:ph type="ctrTitle"/>
          </p:nvPr>
        </p:nvSpPr>
        <p:spPr/>
        <p:txBody>
          <a:bodyPr>
            <a:normAutofit/>
          </a:bodyPr>
          <a:lstStyle/>
          <a:p>
            <a:r>
              <a:rPr lang="en-US" sz="2800" dirty="0">
                <a:latin typeface="Noto Sans" panose="020B0502040504020204"/>
                <a:cs typeface="Calibri Light" panose="020F0302020204030204" pitchFamily="34" charset="0"/>
              </a:rPr>
              <a:t>ARHOME: Arkansas Health &amp; Opportunity for Me</a:t>
            </a:r>
            <a:br>
              <a:rPr lang="en-US" sz="2800" dirty="0">
                <a:latin typeface="Noto Sans" panose="020B0502040504020204"/>
                <a:cs typeface="Calibri Light" panose="020F0302020204030204" pitchFamily="34" charset="0"/>
              </a:rPr>
            </a:br>
            <a:br>
              <a:rPr lang="en-US" sz="2400" dirty="0">
                <a:latin typeface="Noto Sans" panose="020B0502040504020204"/>
                <a:cs typeface="Calibri Light" panose="020F0302020204030204" pitchFamily="34" charset="0"/>
              </a:rPr>
            </a:br>
            <a:r>
              <a:rPr lang="en-US" sz="2400" dirty="0">
                <a:latin typeface="Noto Sans" panose="020B0502040504020204"/>
                <a:cs typeface="Calibri Light" panose="020F0302020204030204" pitchFamily="34" charset="0"/>
              </a:rPr>
              <a:t>Demonstration Project of National Significance for Improving Health Outcomes &amp; Economic Independence  </a:t>
            </a:r>
            <a:endParaRPr lang="en-US" sz="2400" dirty="0">
              <a:solidFill>
                <a:srgbClr val="FF0000"/>
              </a:solidFill>
              <a:latin typeface="Noto Sans" panose="020B0502040504020204"/>
              <a:cs typeface="Calibri Light" panose="020F0302020204030204" pitchFamily="34" charset="0"/>
            </a:endParaRPr>
          </a:p>
        </p:txBody>
      </p:sp>
      <p:sp>
        <p:nvSpPr>
          <p:cNvPr id="8" name="Footer Placeholder 5">
            <a:extLst>
              <a:ext uri="{FF2B5EF4-FFF2-40B4-BE49-F238E27FC236}">
                <a16:creationId xmlns:a16="http://schemas.microsoft.com/office/drawing/2014/main" id="{7EDF8D30-7477-4CA0-8CC4-F97A3330C5CB}"/>
              </a:ext>
            </a:extLst>
          </p:cNvPr>
          <p:cNvSpPr txBox="1">
            <a:spLocks/>
          </p:cNvSpPr>
          <p:nvPr/>
        </p:nvSpPr>
        <p:spPr>
          <a:xfrm>
            <a:off x="4706747" y="6522720"/>
            <a:ext cx="1886999" cy="3352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chemeClr val="bg1"/>
                </a:solidFill>
              </a:rPr>
              <a:t>8/25/21 PRESENTATION</a:t>
            </a:r>
          </a:p>
        </p:txBody>
      </p:sp>
      <p:pic>
        <p:nvPicPr>
          <p:cNvPr id="2" name="Picture 1">
            <a:extLst>
              <a:ext uri="{FF2B5EF4-FFF2-40B4-BE49-F238E27FC236}">
                <a16:creationId xmlns:a16="http://schemas.microsoft.com/office/drawing/2014/main" id="{B6E4AD62-C1BD-4DB9-92C2-743FC36EA90C}"/>
              </a:ext>
            </a:extLst>
          </p:cNvPr>
          <p:cNvPicPr>
            <a:picLocks noChangeAspect="1"/>
          </p:cNvPicPr>
          <p:nvPr/>
        </p:nvPicPr>
        <p:blipFill>
          <a:blip r:embed="rId2"/>
          <a:stretch>
            <a:fillRect/>
          </a:stretch>
        </p:blipFill>
        <p:spPr>
          <a:xfrm>
            <a:off x="6593746" y="6010021"/>
            <a:ext cx="2540906" cy="776859"/>
          </a:xfrm>
          <a:prstGeom prst="rect">
            <a:avLst/>
          </a:prstGeom>
        </p:spPr>
      </p:pic>
    </p:spTree>
    <p:extLst>
      <p:ext uri="{BB962C8B-B14F-4D97-AF65-F5344CB8AC3E}">
        <p14:creationId xmlns:p14="http://schemas.microsoft.com/office/powerpoint/2010/main" val="7350847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0666A59-3B96-4526-8B12-D510F9F2101F}"/>
              </a:ext>
            </a:extLst>
          </p:cNvPr>
          <p:cNvGrpSpPr/>
          <p:nvPr/>
        </p:nvGrpSpPr>
        <p:grpSpPr>
          <a:xfrm>
            <a:off x="-2" y="-2376"/>
            <a:ext cx="9144004" cy="1333465"/>
            <a:chOff x="-2" y="5507"/>
            <a:chExt cx="9144004" cy="1333465"/>
          </a:xfrm>
        </p:grpSpPr>
        <p:sp>
          <p:nvSpPr>
            <p:cNvPr id="14" name="Rectangle 13">
              <a:extLst>
                <a:ext uri="{FF2B5EF4-FFF2-40B4-BE49-F238E27FC236}">
                  <a16:creationId xmlns:a16="http://schemas.microsoft.com/office/drawing/2014/main" id="{DEDB8E11-4C42-4C5B-A25B-856EA2D3BD32}"/>
                </a:ext>
              </a:extLst>
            </p:cNvPr>
            <p:cNvSpPr>
              <a:spLocks noChangeAspect="1"/>
            </p:cNvSpPr>
            <p:nvPr/>
          </p:nvSpPr>
          <p:spPr>
            <a:xfrm rot="16200000">
              <a:off x="4003540" y="-399803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F11E073C-0B82-4452-A411-28FAA25CC4E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9" name="Title 1">
            <a:extLst>
              <a:ext uri="{FF2B5EF4-FFF2-40B4-BE49-F238E27FC236}">
                <a16:creationId xmlns:a16="http://schemas.microsoft.com/office/drawing/2014/main" id="{023C2877-C8BE-4835-BC36-D871467128A5}"/>
              </a:ext>
            </a:extLst>
          </p:cNvPr>
          <p:cNvSpPr txBox="1">
            <a:spLocks noChangeAspect="1"/>
          </p:cNvSpPr>
          <p:nvPr/>
        </p:nvSpPr>
        <p:spPr>
          <a:xfrm>
            <a:off x="306196" y="-8225"/>
            <a:ext cx="8531604" cy="1136921"/>
          </a:xfrm>
          <a:prstGeom prst="rect">
            <a:avLst/>
          </a:prstGeom>
        </p:spPr>
        <p:txBody>
          <a:bodyPr vert="horz" lIns="91440" tIns="45720" rIns="91440" bIns="45720" rtlCol="0" anchor="ctr" anchorCtr="0">
            <a:normAutofit fontScale="92500" lnSpcReduction="1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lvl="0">
              <a:lnSpc>
                <a:spcPct val="120000"/>
              </a:lnSpc>
              <a:defRPr/>
            </a:pPr>
            <a:r>
              <a:rPr lang="en-US" sz="3200" b="1" dirty="0">
                <a:solidFill>
                  <a:prstClr val="white"/>
                </a:solidFill>
                <a:latin typeface="Noto Sans" panose="020B0502040504020204" pitchFamily="34"/>
                <a:ea typeface="Noto Sans" panose="020B0502040504020204" pitchFamily="34"/>
                <a:cs typeface="Noto Sans" panose="020B0502040504020204" pitchFamily="34"/>
              </a:rPr>
              <a:t>Highest Percentage Enrollment in Poorest and Most Rural Counties</a:t>
            </a:r>
          </a:p>
        </p:txBody>
      </p:sp>
      <p:sp>
        <p:nvSpPr>
          <p:cNvPr id="5" name="Footer Placeholder 4">
            <a:extLst>
              <a:ext uri="{FF2B5EF4-FFF2-40B4-BE49-F238E27FC236}">
                <a16:creationId xmlns:a16="http://schemas.microsoft.com/office/drawing/2014/main" id="{24AEC5D8-499A-4B47-92F0-7831F9845043}"/>
              </a:ext>
            </a:extLst>
          </p:cNvPr>
          <p:cNvSpPr>
            <a:spLocks noGrp="1"/>
          </p:cNvSpPr>
          <p:nvPr>
            <p:ph type="ftr" sz="quarter" idx="11"/>
          </p:nvPr>
        </p:nvSpPr>
        <p:spPr>
          <a:xfrm>
            <a:off x="3028950" y="6356351"/>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1/30/21 DRAFT PRESENTATION</a:t>
            </a:r>
            <a:endParaRPr lang="en-US" dirty="0">
              <a:solidFill>
                <a:schemeClr val="tx1"/>
              </a:solidFill>
            </a:endParaRPr>
          </a:p>
        </p:txBody>
      </p:sp>
      <p:pic>
        <p:nvPicPr>
          <p:cNvPr id="3" name="Picture 2">
            <a:extLst>
              <a:ext uri="{FF2B5EF4-FFF2-40B4-BE49-F238E27FC236}">
                <a16:creationId xmlns:a16="http://schemas.microsoft.com/office/drawing/2014/main" id="{ADF38806-F15D-48E2-A342-F6C8EB7DFDEB}"/>
              </a:ext>
            </a:extLst>
          </p:cNvPr>
          <p:cNvPicPr>
            <a:picLocks noChangeAspect="1"/>
          </p:cNvPicPr>
          <p:nvPr/>
        </p:nvPicPr>
        <p:blipFill rotWithShape="1">
          <a:blip r:embed="rId3"/>
          <a:srcRect t="5006"/>
          <a:stretch/>
        </p:blipFill>
        <p:spPr>
          <a:xfrm>
            <a:off x="1074320" y="1607736"/>
            <a:ext cx="6579654" cy="5250264"/>
          </a:xfrm>
          <a:prstGeom prst="rect">
            <a:avLst/>
          </a:prstGeom>
        </p:spPr>
      </p:pic>
      <p:sp>
        <p:nvSpPr>
          <p:cNvPr id="2" name="TextBox 1">
            <a:extLst>
              <a:ext uri="{FF2B5EF4-FFF2-40B4-BE49-F238E27FC236}">
                <a16:creationId xmlns:a16="http://schemas.microsoft.com/office/drawing/2014/main" id="{D7A7713C-F385-497C-8673-30654029978A}"/>
              </a:ext>
            </a:extLst>
          </p:cNvPr>
          <p:cNvSpPr txBox="1"/>
          <p:nvPr/>
        </p:nvSpPr>
        <p:spPr>
          <a:xfrm>
            <a:off x="756715" y="1284747"/>
            <a:ext cx="7630565" cy="369332"/>
          </a:xfrm>
          <a:prstGeom prst="rect">
            <a:avLst/>
          </a:prstGeom>
          <a:noFill/>
        </p:spPr>
        <p:txBody>
          <a:bodyPr wrap="square" rtlCol="0">
            <a:spAutoFit/>
          </a:bodyPr>
          <a:lstStyle/>
          <a:p>
            <a:r>
              <a:rPr lang="en-US" dirty="0">
                <a:solidFill>
                  <a:schemeClr val="bg1"/>
                </a:solidFill>
              </a:rPr>
              <a:t>AR Works Enrollees as % of County Residents 20 to 64 Years Old, July 2019</a:t>
            </a:r>
          </a:p>
        </p:txBody>
      </p:sp>
      <p:sp>
        <p:nvSpPr>
          <p:cNvPr id="4" name="Rectangle 3">
            <a:extLst>
              <a:ext uri="{FF2B5EF4-FFF2-40B4-BE49-F238E27FC236}">
                <a16:creationId xmlns:a16="http://schemas.microsoft.com/office/drawing/2014/main" id="{7D90EACC-1304-4101-A952-32C4E4FF0CE3}"/>
              </a:ext>
            </a:extLst>
          </p:cNvPr>
          <p:cNvSpPr/>
          <p:nvPr/>
        </p:nvSpPr>
        <p:spPr>
          <a:xfrm>
            <a:off x="6563821" y="6372192"/>
            <a:ext cx="1407758" cy="230832"/>
          </a:xfrm>
          <a:prstGeom prst="rect">
            <a:avLst/>
          </a:prstGeom>
        </p:spPr>
        <p:txBody>
          <a:bodyPr wrap="none">
            <a:spAutoFit/>
          </a:bodyPr>
          <a:lstStyle/>
          <a:p>
            <a:r>
              <a:rPr lang="en-US" sz="900" dirty="0">
                <a:solidFill>
                  <a:schemeClr val="bg1"/>
                </a:solidFill>
              </a:rPr>
              <a:t>8/25/21 PRESENTATION</a:t>
            </a:r>
          </a:p>
        </p:txBody>
      </p:sp>
    </p:spTree>
    <p:extLst>
      <p:ext uri="{BB962C8B-B14F-4D97-AF65-F5344CB8AC3E}">
        <p14:creationId xmlns:p14="http://schemas.microsoft.com/office/powerpoint/2010/main" val="40588792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0666A59-3B96-4526-8B12-D510F9F2101F}"/>
              </a:ext>
            </a:extLst>
          </p:cNvPr>
          <p:cNvGrpSpPr/>
          <p:nvPr/>
        </p:nvGrpSpPr>
        <p:grpSpPr>
          <a:xfrm>
            <a:off x="-2" y="-2376"/>
            <a:ext cx="9144004" cy="1333465"/>
            <a:chOff x="-2" y="5507"/>
            <a:chExt cx="9144004" cy="1333465"/>
          </a:xfrm>
        </p:grpSpPr>
        <p:sp>
          <p:nvSpPr>
            <p:cNvPr id="14" name="Rectangle 13">
              <a:extLst>
                <a:ext uri="{FF2B5EF4-FFF2-40B4-BE49-F238E27FC236}">
                  <a16:creationId xmlns:a16="http://schemas.microsoft.com/office/drawing/2014/main" id="{DEDB8E11-4C42-4C5B-A25B-856EA2D3BD32}"/>
                </a:ext>
              </a:extLst>
            </p:cNvPr>
            <p:cNvSpPr>
              <a:spLocks noChangeAspect="1"/>
            </p:cNvSpPr>
            <p:nvPr/>
          </p:nvSpPr>
          <p:spPr>
            <a:xfrm rot="16200000">
              <a:off x="4003540" y="-399803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F11E073C-0B82-4452-A411-28FAA25CC4E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9" name="Title 1">
            <a:extLst>
              <a:ext uri="{FF2B5EF4-FFF2-40B4-BE49-F238E27FC236}">
                <a16:creationId xmlns:a16="http://schemas.microsoft.com/office/drawing/2014/main" id="{023C2877-C8BE-4835-BC36-D871467128A5}"/>
              </a:ext>
            </a:extLst>
          </p:cNvPr>
          <p:cNvSpPr txBox="1">
            <a:spLocks noChangeAspect="1"/>
          </p:cNvSpPr>
          <p:nvPr/>
        </p:nvSpPr>
        <p:spPr>
          <a:xfrm>
            <a:off x="306196" y="-8225"/>
            <a:ext cx="8531604" cy="1136921"/>
          </a:xfrm>
          <a:prstGeom prst="rect">
            <a:avLst/>
          </a:prstGeom>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ctr" defTabSz="685800" rtl="0" eaLnBrk="1" fontAlgn="auto" latinLnBrk="0" hangingPunct="1">
              <a:lnSpc>
                <a:spcPct val="120000"/>
              </a:lnSpc>
              <a:spcBef>
                <a:spcPct val="0"/>
              </a:spcBef>
              <a:spcAft>
                <a:spcPts val="0"/>
              </a:spcAft>
              <a:buClrTx/>
              <a:buSzTx/>
              <a:buFontTx/>
              <a:buNone/>
              <a:tabLst/>
              <a:defRPr/>
            </a:pPr>
            <a:r>
              <a:rPr lang="en-US" sz="3200" b="1" dirty="0">
                <a:solidFill>
                  <a:prstClr val="white"/>
                </a:solidFill>
                <a:latin typeface="Noto Sans" panose="020B0502040504020204" pitchFamily="34"/>
                <a:ea typeface="Noto Sans" panose="020B0502040504020204" pitchFamily="34"/>
                <a:cs typeface="Noto Sans" panose="020B0502040504020204" pitchFamily="34"/>
              </a:rPr>
              <a:t>AR Works Enrollees by Gender</a:t>
            </a:r>
            <a:endParaRPr lang="en-US" sz="3400" b="1" dirty="0">
              <a:solidFill>
                <a:prstClr val="white"/>
              </a:solidFill>
              <a:latin typeface="Noto Sans" panose="020B0502040504020204" pitchFamily="34"/>
              <a:ea typeface="Noto Sans" panose="020B0502040504020204" pitchFamily="34"/>
              <a:cs typeface="Noto Sans" panose="020B0502040504020204" pitchFamily="34"/>
            </a:endParaRPr>
          </a:p>
        </p:txBody>
      </p:sp>
      <p:sp>
        <p:nvSpPr>
          <p:cNvPr id="22" name="TextBox 21">
            <a:extLst>
              <a:ext uri="{FF2B5EF4-FFF2-40B4-BE49-F238E27FC236}">
                <a16:creationId xmlns:a16="http://schemas.microsoft.com/office/drawing/2014/main" id="{5A390B03-89B9-464D-BCF3-B242FFCA8A12}"/>
              </a:ext>
            </a:extLst>
          </p:cNvPr>
          <p:cNvSpPr txBox="1"/>
          <p:nvPr/>
        </p:nvSpPr>
        <p:spPr>
          <a:xfrm>
            <a:off x="306196" y="1442739"/>
            <a:ext cx="8654924" cy="4711218"/>
          </a:xfrm>
          <a:prstGeom prst="rect">
            <a:avLst/>
          </a:prstGeom>
          <a:noFill/>
        </p:spPr>
        <p:txBody>
          <a:bodyPr wrap="square" lIns="0" tIns="0" rtlCol="0">
            <a:noAutofit/>
          </a:bodyPr>
          <a:lstStyle/>
          <a:p>
            <a:pPr defTabSz="685800">
              <a:lnSpc>
                <a:spcPct val="90000"/>
              </a:lnSpc>
              <a:spcAft>
                <a:spcPts val="600"/>
              </a:spcAft>
            </a:pPr>
            <a:endParaRPr lang="en-US" b="1" dirty="0">
              <a:solidFill>
                <a:prstClr val="black"/>
              </a:solidFill>
              <a:highlight>
                <a:srgbClr val="FFFF00"/>
              </a:highlight>
              <a:latin typeface="Calibri" panose="020F0502020204030204"/>
            </a:endParaRPr>
          </a:p>
        </p:txBody>
      </p:sp>
      <p:graphicFrame>
        <p:nvGraphicFramePr>
          <p:cNvPr id="7" name="Chart 6">
            <a:extLst>
              <a:ext uri="{FF2B5EF4-FFF2-40B4-BE49-F238E27FC236}">
                <a16:creationId xmlns:a16="http://schemas.microsoft.com/office/drawing/2014/main" id="{DE94832F-4C9D-4B7E-9F74-FF176564AD51}"/>
              </a:ext>
            </a:extLst>
          </p:cNvPr>
          <p:cNvGraphicFramePr/>
          <p:nvPr>
            <p:extLst>
              <p:ext uri="{D42A27DB-BD31-4B8C-83A1-F6EECF244321}">
                <p14:modId xmlns:p14="http://schemas.microsoft.com/office/powerpoint/2010/main" val="2963796614"/>
              </p:ext>
            </p:extLst>
          </p:nvPr>
        </p:nvGraphicFramePr>
        <p:xfrm>
          <a:off x="981080" y="1792300"/>
          <a:ext cx="7181835" cy="4012095"/>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a:extLst>
              <a:ext uri="{FF2B5EF4-FFF2-40B4-BE49-F238E27FC236}">
                <a16:creationId xmlns:a16="http://schemas.microsoft.com/office/drawing/2014/main" id="{1E689A8F-BB37-4EB8-A140-1A8AE22732EA}"/>
              </a:ext>
            </a:extLst>
          </p:cNvPr>
          <p:cNvSpPr/>
          <p:nvPr/>
        </p:nvSpPr>
        <p:spPr>
          <a:xfrm>
            <a:off x="4257728" y="6318852"/>
            <a:ext cx="1407758" cy="230832"/>
          </a:xfrm>
          <a:prstGeom prst="rect">
            <a:avLst/>
          </a:prstGeom>
        </p:spPr>
        <p:txBody>
          <a:bodyPr wrap="none">
            <a:spAutoFit/>
          </a:bodyPr>
          <a:lstStyle/>
          <a:p>
            <a:r>
              <a:rPr lang="en-US" sz="900" dirty="0">
                <a:solidFill>
                  <a:schemeClr val="bg1"/>
                </a:solidFill>
              </a:rPr>
              <a:t>8/25/21 PRESENTATION</a:t>
            </a:r>
          </a:p>
        </p:txBody>
      </p:sp>
    </p:spTree>
    <p:extLst>
      <p:ext uri="{BB962C8B-B14F-4D97-AF65-F5344CB8AC3E}">
        <p14:creationId xmlns:p14="http://schemas.microsoft.com/office/powerpoint/2010/main" val="17903264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0666A59-3B96-4526-8B12-D510F9F2101F}"/>
              </a:ext>
            </a:extLst>
          </p:cNvPr>
          <p:cNvGrpSpPr/>
          <p:nvPr/>
        </p:nvGrpSpPr>
        <p:grpSpPr>
          <a:xfrm>
            <a:off x="-2" y="-2376"/>
            <a:ext cx="9144004" cy="1333465"/>
            <a:chOff x="-2" y="5507"/>
            <a:chExt cx="9144004" cy="1333465"/>
          </a:xfrm>
        </p:grpSpPr>
        <p:sp>
          <p:nvSpPr>
            <p:cNvPr id="14" name="Rectangle 13">
              <a:extLst>
                <a:ext uri="{FF2B5EF4-FFF2-40B4-BE49-F238E27FC236}">
                  <a16:creationId xmlns:a16="http://schemas.microsoft.com/office/drawing/2014/main" id="{DEDB8E11-4C42-4C5B-A25B-856EA2D3BD32}"/>
                </a:ext>
              </a:extLst>
            </p:cNvPr>
            <p:cNvSpPr>
              <a:spLocks noChangeAspect="1"/>
            </p:cNvSpPr>
            <p:nvPr/>
          </p:nvSpPr>
          <p:spPr>
            <a:xfrm rot="16200000">
              <a:off x="4003540" y="-399803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F11E073C-0B82-4452-A411-28FAA25CC4E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9" name="Title 1">
            <a:extLst>
              <a:ext uri="{FF2B5EF4-FFF2-40B4-BE49-F238E27FC236}">
                <a16:creationId xmlns:a16="http://schemas.microsoft.com/office/drawing/2014/main" id="{023C2877-C8BE-4835-BC36-D871467128A5}"/>
              </a:ext>
            </a:extLst>
          </p:cNvPr>
          <p:cNvSpPr txBox="1">
            <a:spLocks noChangeAspect="1"/>
          </p:cNvSpPr>
          <p:nvPr/>
        </p:nvSpPr>
        <p:spPr>
          <a:xfrm>
            <a:off x="306196" y="-8225"/>
            <a:ext cx="8531604" cy="1136921"/>
          </a:xfrm>
          <a:prstGeom prst="rect">
            <a:avLst/>
          </a:prstGeom>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ctr" defTabSz="685800" rtl="0" eaLnBrk="1" fontAlgn="auto" latinLnBrk="0" hangingPunct="1">
              <a:lnSpc>
                <a:spcPct val="120000"/>
              </a:lnSpc>
              <a:spcBef>
                <a:spcPct val="0"/>
              </a:spcBef>
              <a:spcAft>
                <a:spcPts val="0"/>
              </a:spcAft>
              <a:buClrTx/>
              <a:buSzTx/>
              <a:buFontTx/>
              <a:buNone/>
              <a:tabLst/>
              <a:defRPr/>
            </a:pPr>
            <a:r>
              <a:rPr lang="en-US" sz="3200" b="1" dirty="0">
                <a:solidFill>
                  <a:prstClr val="white"/>
                </a:solidFill>
                <a:latin typeface="Noto Sans" panose="020B0502040504020204" pitchFamily="34"/>
                <a:ea typeface="Noto Sans" panose="020B0502040504020204" pitchFamily="34"/>
                <a:cs typeface="Noto Sans" panose="020B0502040504020204" pitchFamily="34"/>
              </a:rPr>
              <a:t>AR Works Enrollees by Race/Ethnicity</a:t>
            </a:r>
            <a:endParaRPr lang="en-US" sz="3400" b="1" dirty="0">
              <a:solidFill>
                <a:prstClr val="white"/>
              </a:solidFill>
              <a:latin typeface="Noto Sans" panose="020B0502040504020204" pitchFamily="34"/>
              <a:ea typeface="Noto Sans" panose="020B0502040504020204" pitchFamily="34"/>
              <a:cs typeface="Noto Sans" panose="020B0502040504020204" pitchFamily="34"/>
            </a:endParaRPr>
          </a:p>
        </p:txBody>
      </p:sp>
      <p:sp>
        <p:nvSpPr>
          <p:cNvPr id="22" name="TextBox 21">
            <a:extLst>
              <a:ext uri="{FF2B5EF4-FFF2-40B4-BE49-F238E27FC236}">
                <a16:creationId xmlns:a16="http://schemas.microsoft.com/office/drawing/2014/main" id="{5A390B03-89B9-464D-BCF3-B242FFCA8A12}"/>
              </a:ext>
            </a:extLst>
          </p:cNvPr>
          <p:cNvSpPr txBox="1"/>
          <p:nvPr/>
        </p:nvSpPr>
        <p:spPr>
          <a:xfrm>
            <a:off x="306196" y="1442739"/>
            <a:ext cx="8654924" cy="4711218"/>
          </a:xfrm>
          <a:prstGeom prst="rect">
            <a:avLst/>
          </a:prstGeom>
          <a:noFill/>
        </p:spPr>
        <p:txBody>
          <a:bodyPr wrap="square" lIns="0" tIns="0" rtlCol="0">
            <a:noAutofit/>
          </a:bodyPr>
          <a:lstStyle/>
          <a:p>
            <a:pPr defTabSz="685800">
              <a:lnSpc>
                <a:spcPct val="90000"/>
              </a:lnSpc>
              <a:spcAft>
                <a:spcPts val="600"/>
              </a:spcAft>
            </a:pPr>
            <a:endParaRPr lang="en-US" b="1" dirty="0">
              <a:solidFill>
                <a:prstClr val="black"/>
              </a:solidFill>
              <a:highlight>
                <a:srgbClr val="FFFF00"/>
              </a:highlight>
              <a:latin typeface="Calibri" panose="020F0502020204030204" pitchFamily="34" charset="0"/>
              <a:cs typeface="Calibri" panose="020F0502020204030204" pitchFamily="34" charset="0"/>
            </a:endParaRPr>
          </a:p>
        </p:txBody>
      </p:sp>
      <p:graphicFrame>
        <p:nvGraphicFramePr>
          <p:cNvPr id="7" name="Content Placeholder 11">
            <a:extLst>
              <a:ext uri="{FF2B5EF4-FFF2-40B4-BE49-F238E27FC236}">
                <a16:creationId xmlns:a16="http://schemas.microsoft.com/office/drawing/2014/main" id="{65187778-1425-4E1B-B7D3-9A78CF020DE3}"/>
              </a:ext>
            </a:extLst>
          </p:cNvPr>
          <p:cNvGraphicFramePr>
            <a:graphicFrameLocks/>
          </p:cNvGraphicFramePr>
          <p:nvPr>
            <p:extLst>
              <p:ext uri="{D42A27DB-BD31-4B8C-83A1-F6EECF244321}">
                <p14:modId xmlns:p14="http://schemas.microsoft.com/office/powerpoint/2010/main" val="1401352955"/>
              </p:ext>
            </p:extLst>
          </p:nvPr>
        </p:nvGraphicFramePr>
        <p:xfrm>
          <a:off x="879206" y="1331090"/>
          <a:ext cx="7508904" cy="5046164"/>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a:extLst>
              <a:ext uri="{FF2B5EF4-FFF2-40B4-BE49-F238E27FC236}">
                <a16:creationId xmlns:a16="http://schemas.microsoft.com/office/drawing/2014/main" id="{B0C41C07-5B4D-4141-94F4-2897B607DE76}"/>
              </a:ext>
            </a:extLst>
          </p:cNvPr>
          <p:cNvSpPr/>
          <p:nvPr/>
        </p:nvSpPr>
        <p:spPr>
          <a:xfrm>
            <a:off x="4107003" y="6434837"/>
            <a:ext cx="1407758" cy="230832"/>
          </a:xfrm>
          <a:prstGeom prst="rect">
            <a:avLst/>
          </a:prstGeom>
        </p:spPr>
        <p:txBody>
          <a:bodyPr wrap="none">
            <a:spAutoFit/>
          </a:bodyPr>
          <a:lstStyle/>
          <a:p>
            <a:r>
              <a:rPr lang="en-US" sz="900" dirty="0">
                <a:solidFill>
                  <a:schemeClr val="bg1"/>
                </a:solidFill>
              </a:rPr>
              <a:t>8/25/21 PRESENTATION</a:t>
            </a:r>
          </a:p>
        </p:txBody>
      </p:sp>
    </p:spTree>
    <p:extLst>
      <p:ext uri="{BB962C8B-B14F-4D97-AF65-F5344CB8AC3E}">
        <p14:creationId xmlns:p14="http://schemas.microsoft.com/office/powerpoint/2010/main" val="2376664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0666A59-3B96-4526-8B12-D510F9F2101F}"/>
              </a:ext>
            </a:extLst>
          </p:cNvPr>
          <p:cNvGrpSpPr/>
          <p:nvPr/>
        </p:nvGrpSpPr>
        <p:grpSpPr>
          <a:xfrm>
            <a:off x="-2" y="-2376"/>
            <a:ext cx="9144004" cy="1333465"/>
            <a:chOff x="-2" y="5507"/>
            <a:chExt cx="9144004" cy="1333465"/>
          </a:xfrm>
        </p:grpSpPr>
        <p:sp>
          <p:nvSpPr>
            <p:cNvPr id="14" name="Rectangle 13">
              <a:extLst>
                <a:ext uri="{FF2B5EF4-FFF2-40B4-BE49-F238E27FC236}">
                  <a16:creationId xmlns:a16="http://schemas.microsoft.com/office/drawing/2014/main" id="{DEDB8E11-4C42-4C5B-A25B-856EA2D3BD32}"/>
                </a:ext>
              </a:extLst>
            </p:cNvPr>
            <p:cNvSpPr>
              <a:spLocks noChangeAspect="1"/>
            </p:cNvSpPr>
            <p:nvPr/>
          </p:nvSpPr>
          <p:spPr>
            <a:xfrm rot="16200000">
              <a:off x="4003540" y="-399803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F11E073C-0B82-4452-A411-28FAA25CC4E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9" name="Title 1">
            <a:extLst>
              <a:ext uri="{FF2B5EF4-FFF2-40B4-BE49-F238E27FC236}">
                <a16:creationId xmlns:a16="http://schemas.microsoft.com/office/drawing/2014/main" id="{023C2877-C8BE-4835-BC36-D871467128A5}"/>
              </a:ext>
            </a:extLst>
          </p:cNvPr>
          <p:cNvSpPr txBox="1">
            <a:spLocks noChangeAspect="1"/>
          </p:cNvSpPr>
          <p:nvPr/>
        </p:nvSpPr>
        <p:spPr>
          <a:xfrm>
            <a:off x="306196" y="-8225"/>
            <a:ext cx="8531604" cy="1136921"/>
          </a:xfrm>
          <a:prstGeom prst="rect">
            <a:avLst/>
          </a:prstGeom>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ctr" defTabSz="685800" rtl="0" eaLnBrk="1" fontAlgn="auto" latinLnBrk="0" hangingPunct="1">
              <a:lnSpc>
                <a:spcPct val="120000"/>
              </a:lnSpc>
              <a:spcBef>
                <a:spcPct val="0"/>
              </a:spcBef>
              <a:spcAft>
                <a:spcPts val="0"/>
              </a:spcAft>
              <a:buClrTx/>
              <a:buSzTx/>
              <a:buFontTx/>
              <a:buNone/>
              <a:tabLst/>
              <a:defRPr/>
            </a:pPr>
            <a:r>
              <a:rPr lang="en-US" sz="3200" b="1" dirty="0">
                <a:solidFill>
                  <a:prstClr val="white"/>
                </a:solidFill>
                <a:latin typeface="Noto Sans" panose="020B0502040504020204" pitchFamily="34"/>
                <a:ea typeface="Noto Sans" panose="020B0502040504020204" pitchFamily="34"/>
                <a:cs typeface="Noto Sans" panose="020B0502040504020204" pitchFamily="34"/>
              </a:rPr>
              <a:t>AR Works Enrollees by Age</a:t>
            </a:r>
            <a:endParaRPr lang="en-US" sz="3400" b="1" dirty="0">
              <a:solidFill>
                <a:prstClr val="white"/>
              </a:solidFill>
              <a:latin typeface="Noto Sans" panose="020B0502040504020204" pitchFamily="34"/>
              <a:ea typeface="Noto Sans" panose="020B0502040504020204" pitchFamily="34"/>
              <a:cs typeface="Noto Sans" panose="020B0502040504020204" pitchFamily="34"/>
            </a:endParaRPr>
          </a:p>
        </p:txBody>
      </p:sp>
      <p:graphicFrame>
        <p:nvGraphicFramePr>
          <p:cNvPr id="8" name="Content Placeholder 10">
            <a:extLst>
              <a:ext uri="{FF2B5EF4-FFF2-40B4-BE49-F238E27FC236}">
                <a16:creationId xmlns:a16="http://schemas.microsoft.com/office/drawing/2014/main" id="{76AD8686-2EC0-4388-92DB-236DF4251D52}"/>
              </a:ext>
            </a:extLst>
          </p:cNvPr>
          <p:cNvGraphicFramePr>
            <a:graphicFrameLocks/>
          </p:cNvGraphicFramePr>
          <p:nvPr>
            <p:extLst>
              <p:ext uri="{D42A27DB-BD31-4B8C-83A1-F6EECF244321}">
                <p14:modId xmlns:p14="http://schemas.microsoft.com/office/powerpoint/2010/main" val="1627996959"/>
              </p:ext>
            </p:extLst>
          </p:nvPr>
        </p:nvGraphicFramePr>
        <p:xfrm>
          <a:off x="482598" y="1331090"/>
          <a:ext cx="8178800" cy="50514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73137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0666A59-3B96-4526-8B12-D510F9F2101F}"/>
              </a:ext>
            </a:extLst>
          </p:cNvPr>
          <p:cNvGrpSpPr/>
          <p:nvPr/>
        </p:nvGrpSpPr>
        <p:grpSpPr>
          <a:xfrm>
            <a:off x="-2" y="-2376"/>
            <a:ext cx="9144004" cy="1333465"/>
            <a:chOff x="-2" y="5507"/>
            <a:chExt cx="9144004" cy="1333465"/>
          </a:xfrm>
        </p:grpSpPr>
        <p:sp>
          <p:nvSpPr>
            <p:cNvPr id="14" name="Rectangle 13">
              <a:extLst>
                <a:ext uri="{FF2B5EF4-FFF2-40B4-BE49-F238E27FC236}">
                  <a16:creationId xmlns:a16="http://schemas.microsoft.com/office/drawing/2014/main" id="{DEDB8E11-4C42-4C5B-A25B-856EA2D3BD32}"/>
                </a:ext>
              </a:extLst>
            </p:cNvPr>
            <p:cNvSpPr>
              <a:spLocks noChangeAspect="1"/>
            </p:cNvSpPr>
            <p:nvPr/>
          </p:nvSpPr>
          <p:spPr>
            <a:xfrm rot="16200000">
              <a:off x="4003540" y="-399803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F11E073C-0B82-4452-A411-28FAA25CC4E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9" name="Title 1">
            <a:extLst>
              <a:ext uri="{FF2B5EF4-FFF2-40B4-BE49-F238E27FC236}">
                <a16:creationId xmlns:a16="http://schemas.microsoft.com/office/drawing/2014/main" id="{023C2877-C8BE-4835-BC36-D871467128A5}"/>
              </a:ext>
            </a:extLst>
          </p:cNvPr>
          <p:cNvSpPr txBox="1">
            <a:spLocks noChangeAspect="1"/>
          </p:cNvSpPr>
          <p:nvPr/>
        </p:nvSpPr>
        <p:spPr>
          <a:xfrm>
            <a:off x="306196" y="-8225"/>
            <a:ext cx="8531604" cy="1136921"/>
          </a:xfrm>
          <a:prstGeom prst="rect">
            <a:avLst/>
          </a:prstGeom>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ctr" defTabSz="685800" rtl="0" eaLnBrk="1" fontAlgn="auto" latinLnBrk="0" hangingPunct="1">
              <a:lnSpc>
                <a:spcPct val="120000"/>
              </a:lnSpc>
              <a:spcBef>
                <a:spcPct val="0"/>
              </a:spcBef>
              <a:spcAft>
                <a:spcPts val="0"/>
              </a:spcAft>
              <a:buClrTx/>
              <a:buSzTx/>
              <a:buFontTx/>
              <a:buNone/>
              <a:tabLst/>
              <a:defRPr/>
            </a:pPr>
            <a:r>
              <a:rPr lang="en-US" sz="3200" b="1" dirty="0">
                <a:solidFill>
                  <a:prstClr val="white"/>
                </a:solidFill>
                <a:latin typeface="Noto Sans" panose="020B0502040504020204" pitchFamily="34"/>
                <a:ea typeface="Noto Sans" panose="020B0502040504020204" pitchFamily="34"/>
                <a:cs typeface="Noto Sans" panose="020B0502040504020204" pitchFamily="34"/>
              </a:rPr>
              <a:t>AR Works Enrollees by FPL %</a:t>
            </a:r>
            <a:endParaRPr lang="en-US" sz="3400" b="1" dirty="0">
              <a:solidFill>
                <a:prstClr val="white"/>
              </a:solidFill>
              <a:latin typeface="Noto Sans" panose="020B0502040504020204" pitchFamily="34"/>
              <a:ea typeface="Noto Sans" panose="020B0502040504020204" pitchFamily="34"/>
              <a:cs typeface="Noto Sans" panose="020B0502040504020204" pitchFamily="34"/>
            </a:endParaRPr>
          </a:p>
        </p:txBody>
      </p:sp>
      <p:sp>
        <p:nvSpPr>
          <p:cNvPr id="22" name="TextBox 21">
            <a:extLst>
              <a:ext uri="{FF2B5EF4-FFF2-40B4-BE49-F238E27FC236}">
                <a16:creationId xmlns:a16="http://schemas.microsoft.com/office/drawing/2014/main" id="{5A390B03-89B9-464D-BCF3-B242FFCA8A12}"/>
              </a:ext>
            </a:extLst>
          </p:cNvPr>
          <p:cNvSpPr txBox="1"/>
          <p:nvPr/>
        </p:nvSpPr>
        <p:spPr>
          <a:xfrm>
            <a:off x="306196" y="1442739"/>
            <a:ext cx="8654924" cy="4711218"/>
          </a:xfrm>
          <a:prstGeom prst="rect">
            <a:avLst/>
          </a:prstGeom>
          <a:noFill/>
        </p:spPr>
        <p:txBody>
          <a:bodyPr wrap="square" lIns="0" tIns="0" rtlCol="0">
            <a:noAutofit/>
          </a:bodyPr>
          <a:lstStyle/>
          <a:p>
            <a:pPr defTabSz="685800">
              <a:lnSpc>
                <a:spcPct val="90000"/>
              </a:lnSpc>
              <a:spcAft>
                <a:spcPts val="600"/>
              </a:spcAft>
            </a:pPr>
            <a:endParaRPr lang="en-US" b="1" dirty="0">
              <a:solidFill>
                <a:prstClr val="black"/>
              </a:solidFill>
              <a:highlight>
                <a:srgbClr val="FFFF00"/>
              </a:highlight>
              <a:latin typeface="Calibri" panose="020F0502020204030204" pitchFamily="34" charset="0"/>
              <a:cs typeface="Calibri" panose="020F0502020204030204" pitchFamily="34" charset="0"/>
            </a:endParaRPr>
          </a:p>
        </p:txBody>
      </p:sp>
      <p:graphicFrame>
        <p:nvGraphicFramePr>
          <p:cNvPr id="7" name="Content Placeholder 7">
            <a:extLst>
              <a:ext uri="{FF2B5EF4-FFF2-40B4-BE49-F238E27FC236}">
                <a16:creationId xmlns:a16="http://schemas.microsoft.com/office/drawing/2014/main" id="{2E6A05B4-A3C8-4363-B8CC-C12F8F943B6C}"/>
              </a:ext>
            </a:extLst>
          </p:cNvPr>
          <p:cNvGraphicFramePr>
            <a:graphicFrameLocks/>
          </p:cNvGraphicFramePr>
          <p:nvPr>
            <p:extLst>
              <p:ext uri="{D42A27DB-BD31-4B8C-83A1-F6EECF244321}">
                <p14:modId xmlns:p14="http://schemas.microsoft.com/office/powerpoint/2010/main" val="2170209842"/>
              </p:ext>
            </p:extLst>
          </p:nvPr>
        </p:nvGraphicFramePr>
        <p:xfrm>
          <a:off x="306196" y="1462288"/>
          <a:ext cx="8245747" cy="4590642"/>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a:extLst>
              <a:ext uri="{FF2B5EF4-FFF2-40B4-BE49-F238E27FC236}">
                <a16:creationId xmlns:a16="http://schemas.microsoft.com/office/drawing/2014/main" id="{383B4C23-5867-4A80-98ED-74B265934B7F}"/>
              </a:ext>
            </a:extLst>
          </p:cNvPr>
          <p:cNvSpPr/>
          <p:nvPr/>
        </p:nvSpPr>
        <p:spPr>
          <a:xfrm>
            <a:off x="4026617" y="6349275"/>
            <a:ext cx="1407758" cy="230832"/>
          </a:xfrm>
          <a:prstGeom prst="rect">
            <a:avLst/>
          </a:prstGeom>
        </p:spPr>
        <p:txBody>
          <a:bodyPr wrap="none">
            <a:spAutoFit/>
          </a:bodyPr>
          <a:lstStyle/>
          <a:p>
            <a:r>
              <a:rPr lang="en-US" sz="900" dirty="0">
                <a:solidFill>
                  <a:schemeClr val="bg1"/>
                </a:solidFill>
              </a:rPr>
              <a:t>8/25/21 PRESENTATION</a:t>
            </a:r>
          </a:p>
        </p:txBody>
      </p:sp>
    </p:spTree>
    <p:extLst>
      <p:ext uri="{BB962C8B-B14F-4D97-AF65-F5344CB8AC3E}">
        <p14:creationId xmlns:p14="http://schemas.microsoft.com/office/powerpoint/2010/main" val="29912237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0666A59-3B96-4526-8B12-D510F9F2101F}"/>
              </a:ext>
            </a:extLst>
          </p:cNvPr>
          <p:cNvGrpSpPr/>
          <p:nvPr/>
        </p:nvGrpSpPr>
        <p:grpSpPr>
          <a:xfrm>
            <a:off x="-2" y="-2376"/>
            <a:ext cx="9144004" cy="1333465"/>
            <a:chOff x="-2" y="5507"/>
            <a:chExt cx="9144004" cy="1333465"/>
          </a:xfrm>
        </p:grpSpPr>
        <p:sp>
          <p:nvSpPr>
            <p:cNvPr id="14" name="Rectangle 13">
              <a:extLst>
                <a:ext uri="{FF2B5EF4-FFF2-40B4-BE49-F238E27FC236}">
                  <a16:creationId xmlns:a16="http://schemas.microsoft.com/office/drawing/2014/main" id="{DEDB8E11-4C42-4C5B-A25B-856EA2D3BD32}"/>
                </a:ext>
              </a:extLst>
            </p:cNvPr>
            <p:cNvSpPr>
              <a:spLocks noChangeAspect="1"/>
            </p:cNvSpPr>
            <p:nvPr/>
          </p:nvSpPr>
          <p:spPr>
            <a:xfrm rot="16200000">
              <a:off x="4003540" y="-399803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F11E073C-0B82-4452-A411-28FAA25CC4E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9" name="Title 1">
            <a:extLst>
              <a:ext uri="{FF2B5EF4-FFF2-40B4-BE49-F238E27FC236}">
                <a16:creationId xmlns:a16="http://schemas.microsoft.com/office/drawing/2014/main" id="{023C2877-C8BE-4835-BC36-D871467128A5}"/>
              </a:ext>
            </a:extLst>
          </p:cNvPr>
          <p:cNvSpPr txBox="1">
            <a:spLocks noChangeAspect="1"/>
          </p:cNvSpPr>
          <p:nvPr/>
        </p:nvSpPr>
        <p:spPr>
          <a:xfrm>
            <a:off x="306196" y="-8225"/>
            <a:ext cx="8531604" cy="1136921"/>
          </a:xfrm>
          <a:prstGeom prst="rect">
            <a:avLst/>
          </a:prstGeom>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ctr" defTabSz="685800" rtl="0" eaLnBrk="1" fontAlgn="auto" latinLnBrk="0" hangingPunct="1">
              <a:lnSpc>
                <a:spcPct val="120000"/>
              </a:lnSpc>
              <a:spcBef>
                <a:spcPct val="0"/>
              </a:spcBef>
              <a:spcAft>
                <a:spcPts val="0"/>
              </a:spcAft>
              <a:buClrTx/>
              <a:buSzTx/>
              <a:buFontTx/>
              <a:buNone/>
              <a:tabLst/>
              <a:defRPr/>
            </a:pPr>
            <a:r>
              <a:rPr lang="en-US" sz="3200" b="1" dirty="0">
                <a:solidFill>
                  <a:prstClr val="white"/>
                </a:solidFill>
                <a:latin typeface="Noto Sans" panose="020B0502040504020204" pitchFamily="34"/>
                <a:ea typeface="Noto Sans" panose="020B0502040504020204" pitchFamily="34"/>
                <a:cs typeface="Noto Sans" panose="020B0502040504020204" pitchFamily="34"/>
              </a:rPr>
              <a:t>Contact Us</a:t>
            </a:r>
            <a:endParaRPr lang="en-US" sz="3400" b="1" dirty="0">
              <a:solidFill>
                <a:prstClr val="white"/>
              </a:solidFill>
              <a:latin typeface="Noto Sans" panose="020B0502040504020204" pitchFamily="34"/>
              <a:ea typeface="Noto Sans" panose="020B0502040504020204" pitchFamily="34"/>
              <a:cs typeface="Noto Sans" panose="020B0502040504020204" pitchFamily="34"/>
            </a:endParaRPr>
          </a:p>
        </p:txBody>
      </p:sp>
      <p:sp>
        <p:nvSpPr>
          <p:cNvPr id="22" name="TextBox 21">
            <a:extLst>
              <a:ext uri="{FF2B5EF4-FFF2-40B4-BE49-F238E27FC236}">
                <a16:creationId xmlns:a16="http://schemas.microsoft.com/office/drawing/2014/main" id="{5A390B03-89B9-464D-BCF3-B242FFCA8A12}"/>
              </a:ext>
            </a:extLst>
          </p:cNvPr>
          <p:cNvSpPr txBox="1"/>
          <p:nvPr/>
        </p:nvSpPr>
        <p:spPr>
          <a:xfrm>
            <a:off x="314905" y="1442739"/>
            <a:ext cx="8654924" cy="4711218"/>
          </a:xfrm>
          <a:prstGeom prst="rect">
            <a:avLst/>
          </a:prstGeom>
          <a:noFill/>
        </p:spPr>
        <p:txBody>
          <a:bodyPr wrap="square" lIns="0" tIns="0" rtlCol="0">
            <a:noAutofit/>
          </a:bodyPr>
          <a:lstStyle/>
          <a:p>
            <a:pPr algn="ctr" defTabSz="685800">
              <a:lnSpc>
                <a:spcPct val="90000"/>
              </a:lnSpc>
              <a:spcAft>
                <a:spcPts val="600"/>
              </a:spcAft>
            </a:pPr>
            <a:endParaRPr lang="en-US" sz="3200" dirty="0">
              <a:solidFill>
                <a:prstClr val="black"/>
              </a:solidFill>
              <a:latin typeface="Calibri" panose="020F0502020204030204" pitchFamily="34" charset="0"/>
              <a:cs typeface="Calibri" panose="020F0502020204030204" pitchFamily="34" charset="0"/>
            </a:endParaRPr>
          </a:p>
          <a:p>
            <a:pPr algn="ctr" defTabSz="685800">
              <a:lnSpc>
                <a:spcPct val="90000"/>
              </a:lnSpc>
              <a:spcAft>
                <a:spcPts val="600"/>
              </a:spcAft>
            </a:pPr>
            <a:r>
              <a:rPr lang="en-US" sz="3200" dirty="0">
                <a:solidFill>
                  <a:prstClr val="black"/>
                </a:solidFill>
                <a:latin typeface="Calibri" panose="020F0502020204030204" pitchFamily="34" charset="0"/>
                <a:cs typeface="Calibri" panose="020F0502020204030204" pitchFamily="34" charset="0"/>
              </a:rPr>
              <a:t>Dennis Smith</a:t>
            </a:r>
          </a:p>
          <a:p>
            <a:pPr algn="ctr" defTabSz="685800">
              <a:lnSpc>
                <a:spcPct val="90000"/>
              </a:lnSpc>
              <a:spcAft>
                <a:spcPts val="600"/>
              </a:spcAft>
            </a:pPr>
            <a:r>
              <a:rPr lang="en-US" sz="3200" dirty="0">
                <a:solidFill>
                  <a:prstClr val="black"/>
                </a:solidFill>
                <a:latin typeface="Calibri" panose="020F0502020204030204" pitchFamily="34" charset="0"/>
                <a:cs typeface="Calibri" panose="020F0502020204030204" pitchFamily="34" charset="0"/>
                <a:hlinkClick r:id="rId2"/>
              </a:rPr>
              <a:t>Dennis.G.Smith@dhs.arkansas.gov</a:t>
            </a:r>
            <a:r>
              <a:rPr lang="en-US" sz="3200" dirty="0">
                <a:solidFill>
                  <a:prstClr val="black"/>
                </a:solidFill>
                <a:latin typeface="Calibri" panose="020F0502020204030204" pitchFamily="34" charset="0"/>
                <a:cs typeface="Calibri" panose="020F0502020204030204" pitchFamily="34" charset="0"/>
              </a:rPr>
              <a:t> </a:t>
            </a:r>
          </a:p>
          <a:p>
            <a:pPr algn="ctr" defTabSz="685800">
              <a:lnSpc>
                <a:spcPct val="90000"/>
              </a:lnSpc>
              <a:spcAft>
                <a:spcPts val="600"/>
              </a:spcAft>
            </a:pPr>
            <a:r>
              <a:rPr lang="en-US" sz="3200" dirty="0">
                <a:solidFill>
                  <a:prstClr val="black"/>
                </a:solidFill>
                <a:latin typeface="Calibri" panose="020F0502020204030204" pitchFamily="34" charset="0"/>
                <a:cs typeface="Calibri" panose="020F0502020204030204" pitchFamily="34" charset="0"/>
              </a:rPr>
              <a:t>Elizabeth Pitman</a:t>
            </a:r>
          </a:p>
          <a:p>
            <a:pPr algn="ctr" defTabSz="685800">
              <a:lnSpc>
                <a:spcPct val="90000"/>
              </a:lnSpc>
              <a:spcAft>
                <a:spcPts val="600"/>
              </a:spcAft>
            </a:pPr>
            <a:r>
              <a:rPr lang="en-US" sz="3200" dirty="0">
                <a:solidFill>
                  <a:prstClr val="black"/>
                </a:solidFill>
                <a:latin typeface="Calibri" panose="020F0502020204030204" pitchFamily="34" charset="0"/>
                <a:cs typeface="Calibri" panose="020F0502020204030204" pitchFamily="34" charset="0"/>
                <a:hlinkClick r:id="rId3"/>
              </a:rPr>
              <a:t>Elizabeth.Pitman@dhs.arkansas.gov</a:t>
            </a:r>
            <a:r>
              <a:rPr lang="en-US" sz="3200" dirty="0">
                <a:solidFill>
                  <a:prstClr val="black"/>
                </a:solidFill>
                <a:latin typeface="Calibri" panose="020F0502020204030204" pitchFamily="34" charset="0"/>
                <a:cs typeface="Calibri" panose="020F0502020204030204" pitchFamily="34" charset="0"/>
              </a:rPr>
              <a:t> </a:t>
            </a:r>
          </a:p>
          <a:p>
            <a:pPr algn="ctr" defTabSz="685800">
              <a:lnSpc>
                <a:spcPct val="90000"/>
              </a:lnSpc>
              <a:spcAft>
                <a:spcPts val="600"/>
              </a:spcAft>
            </a:pPr>
            <a:r>
              <a:rPr lang="en-US" sz="3200" dirty="0">
                <a:solidFill>
                  <a:prstClr val="black"/>
                </a:solidFill>
                <a:latin typeface="Calibri" panose="020F0502020204030204" pitchFamily="34" charset="0"/>
                <a:cs typeface="Calibri" panose="020F0502020204030204" pitchFamily="34" charset="0"/>
              </a:rPr>
              <a:t>Nell Smith</a:t>
            </a:r>
          </a:p>
          <a:p>
            <a:pPr algn="ctr" defTabSz="685800">
              <a:lnSpc>
                <a:spcPct val="90000"/>
              </a:lnSpc>
              <a:spcAft>
                <a:spcPts val="600"/>
              </a:spcAft>
            </a:pPr>
            <a:r>
              <a:rPr lang="en-US" sz="3200" dirty="0">
                <a:solidFill>
                  <a:prstClr val="black"/>
                </a:solidFill>
                <a:latin typeface="Calibri" panose="020F0502020204030204" pitchFamily="34" charset="0"/>
                <a:cs typeface="Calibri" panose="020F0502020204030204" pitchFamily="34" charset="0"/>
                <a:hlinkClick r:id="rId4"/>
              </a:rPr>
              <a:t>Nell.M.Smith@dhs.arkansas.gov</a:t>
            </a:r>
            <a:endParaRPr lang="en-US" sz="3200" dirty="0">
              <a:solidFill>
                <a:prstClr val="black"/>
              </a:solidFill>
              <a:latin typeface="Calibri" panose="020F0502020204030204" pitchFamily="34" charset="0"/>
              <a:cs typeface="Calibri" panose="020F0502020204030204" pitchFamily="34" charset="0"/>
            </a:endParaRPr>
          </a:p>
          <a:p>
            <a:pPr marL="285750" indent="-285750" algn="ctr" defTabSz="685800">
              <a:lnSpc>
                <a:spcPct val="90000"/>
              </a:lnSpc>
              <a:spcAft>
                <a:spcPts val="600"/>
              </a:spcAft>
              <a:buFont typeface="Arial" panose="020B0604020202020204" pitchFamily="34" charset="0"/>
              <a:buChar char="•"/>
            </a:pPr>
            <a:endParaRPr lang="en-US" sz="3200" dirty="0">
              <a:solidFill>
                <a:prstClr val="black"/>
              </a:solidFill>
              <a:latin typeface="Calibri" panose="020F0502020204030204" pitchFamily="34" charset="0"/>
              <a:cs typeface="Calibri" panose="020F0502020204030204" pitchFamily="34" charset="0"/>
            </a:endParaRPr>
          </a:p>
        </p:txBody>
      </p:sp>
      <p:sp>
        <p:nvSpPr>
          <p:cNvPr id="8" name="Footer Placeholder 5">
            <a:extLst>
              <a:ext uri="{FF2B5EF4-FFF2-40B4-BE49-F238E27FC236}">
                <a16:creationId xmlns:a16="http://schemas.microsoft.com/office/drawing/2014/main" id="{BD0ACF9E-F723-4F6F-BFA2-05A3B1E241B1}"/>
              </a:ext>
            </a:extLst>
          </p:cNvPr>
          <p:cNvSpPr txBox="1">
            <a:spLocks/>
          </p:cNvSpPr>
          <p:nvPr/>
        </p:nvSpPr>
        <p:spPr>
          <a:xfrm>
            <a:off x="4706747" y="6522720"/>
            <a:ext cx="1886999" cy="3352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chemeClr val="bg1"/>
                </a:solidFill>
              </a:rPr>
              <a:t>8/25/21 PRESENTATION</a:t>
            </a:r>
          </a:p>
        </p:txBody>
      </p:sp>
    </p:spTree>
    <p:extLst>
      <p:ext uri="{BB962C8B-B14F-4D97-AF65-F5344CB8AC3E}">
        <p14:creationId xmlns:p14="http://schemas.microsoft.com/office/powerpoint/2010/main" val="2283675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0666A59-3B96-4526-8B12-D510F9F2101F}"/>
              </a:ext>
            </a:extLst>
          </p:cNvPr>
          <p:cNvGrpSpPr/>
          <p:nvPr/>
        </p:nvGrpSpPr>
        <p:grpSpPr>
          <a:xfrm>
            <a:off x="-2" y="-2376"/>
            <a:ext cx="9144004" cy="3431376"/>
            <a:chOff x="-2" y="5507"/>
            <a:chExt cx="9144004" cy="1333465"/>
          </a:xfrm>
        </p:grpSpPr>
        <p:sp>
          <p:nvSpPr>
            <p:cNvPr id="14" name="Rectangle 13">
              <a:extLst>
                <a:ext uri="{FF2B5EF4-FFF2-40B4-BE49-F238E27FC236}">
                  <a16:creationId xmlns:a16="http://schemas.microsoft.com/office/drawing/2014/main" id="{DEDB8E11-4C42-4C5B-A25B-856EA2D3BD32}"/>
                </a:ext>
              </a:extLst>
            </p:cNvPr>
            <p:cNvSpPr>
              <a:spLocks noChangeAspect="1"/>
            </p:cNvSpPr>
            <p:nvPr/>
          </p:nvSpPr>
          <p:spPr>
            <a:xfrm rot="16200000">
              <a:off x="4003540" y="-399803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F11E073C-0B82-4452-A411-28FAA25CC4E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9" name="Title 1">
            <a:extLst>
              <a:ext uri="{FF2B5EF4-FFF2-40B4-BE49-F238E27FC236}">
                <a16:creationId xmlns:a16="http://schemas.microsoft.com/office/drawing/2014/main" id="{023C2877-C8BE-4835-BC36-D871467128A5}"/>
              </a:ext>
            </a:extLst>
          </p:cNvPr>
          <p:cNvSpPr txBox="1">
            <a:spLocks noChangeAspect="1"/>
          </p:cNvSpPr>
          <p:nvPr/>
        </p:nvSpPr>
        <p:spPr>
          <a:xfrm>
            <a:off x="-3" y="-8225"/>
            <a:ext cx="9144003" cy="2925616"/>
          </a:xfrm>
          <a:prstGeom prst="rect">
            <a:avLst/>
          </a:prstGeom>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lvl="0">
              <a:lnSpc>
                <a:spcPct val="120000"/>
              </a:lnSpc>
              <a:defRPr/>
            </a:pPr>
            <a:r>
              <a:rPr lang="en-US" sz="4200" b="1" dirty="0">
                <a:solidFill>
                  <a:prstClr val="white"/>
                </a:solidFill>
                <a:latin typeface="Noto Sans" panose="020B0502040504020204" pitchFamily="34"/>
                <a:ea typeface="Noto Sans" panose="020B0502040504020204" pitchFamily="34"/>
                <a:cs typeface="Noto Sans" panose="020B0502040504020204" pitchFamily="34"/>
              </a:rPr>
              <a:t>We Care. We Act. We Change Lives.</a:t>
            </a:r>
          </a:p>
        </p:txBody>
      </p:sp>
      <p:pic>
        <p:nvPicPr>
          <p:cNvPr id="9" name="Picture 8" descr="A close up of a sign&#10;&#10;Description automatically generated">
            <a:extLst>
              <a:ext uri="{FF2B5EF4-FFF2-40B4-BE49-F238E27FC236}">
                <a16:creationId xmlns:a16="http://schemas.microsoft.com/office/drawing/2014/main" id="{2A075854-D30C-4279-8ABF-1DD5C49462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410" y="3842364"/>
            <a:ext cx="1427276" cy="1427276"/>
          </a:xfrm>
          <a:prstGeom prst="rect">
            <a:avLst/>
          </a:prstGeom>
        </p:spPr>
      </p:pic>
      <p:pic>
        <p:nvPicPr>
          <p:cNvPr id="12" name="Picture 11" descr="A picture containing light, clock&#10;&#10;Description automatically generated">
            <a:extLst>
              <a:ext uri="{FF2B5EF4-FFF2-40B4-BE49-F238E27FC236}">
                <a16:creationId xmlns:a16="http://schemas.microsoft.com/office/drawing/2014/main" id="{9082A12D-A488-4756-8575-6B78B03E9F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63972" y="3834481"/>
            <a:ext cx="2928131" cy="1351309"/>
          </a:xfrm>
          <a:prstGeom prst="rect">
            <a:avLst/>
          </a:prstGeom>
        </p:spPr>
      </p:pic>
      <p:pic>
        <p:nvPicPr>
          <p:cNvPr id="2" name="Picture 1">
            <a:extLst>
              <a:ext uri="{FF2B5EF4-FFF2-40B4-BE49-F238E27FC236}">
                <a16:creationId xmlns:a16="http://schemas.microsoft.com/office/drawing/2014/main" id="{DB8B1024-988E-4CEE-937D-45A9E95935F9}"/>
              </a:ext>
            </a:extLst>
          </p:cNvPr>
          <p:cNvPicPr>
            <a:picLocks noChangeAspect="1"/>
          </p:cNvPicPr>
          <p:nvPr/>
        </p:nvPicPr>
        <p:blipFill>
          <a:blip r:embed="rId4"/>
          <a:stretch>
            <a:fillRect/>
          </a:stretch>
        </p:blipFill>
        <p:spPr>
          <a:xfrm>
            <a:off x="5120640" y="3958984"/>
            <a:ext cx="3972560" cy="1214574"/>
          </a:xfrm>
          <a:prstGeom prst="rect">
            <a:avLst/>
          </a:prstGeom>
        </p:spPr>
      </p:pic>
      <p:sp>
        <p:nvSpPr>
          <p:cNvPr id="10" name="Footer Placeholder 5">
            <a:extLst>
              <a:ext uri="{FF2B5EF4-FFF2-40B4-BE49-F238E27FC236}">
                <a16:creationId xmlns:a16="http://schemas.microsoft.com/office/drawing/2014/main" id="{A5DD37C9-7FB2-462C-8B17-56B2CB7038AB}"/>
              </a:ext>
            </a:extLst>
          </p:cNvPr>
          <p:cNvSpPr txBox="1">
            <a:spLocks/>
          </p:cNvSpPr>
          <p:nvPr/>
        </p:nvSpPr>
        <p:spPr>
          <a:xfrm>
            <a:off x="4706747" y="6482080"/>
            <a:ext cx="1886999" cy="3352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chemeClr val="bg1"/>
                </a:solidFill>
              </a:rPr>
              <a:t>8/25/21 PRESENTATION</a:t>
            </a:r>
          </a:p>
        </p:txBody>
      </p:sp>
    </p:spTree>
    <p:extLst>
      <p:ext uri="{BB962C8B-B14F-4D97-AF65-F5344CB8AC3E}">
        <p14:creationId xmlns:p14="http://schemas.microsoft.com/office/powerpoint/2010/main" val="2086069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0666A59-3B96-4526-8B12-D510F9F2101F}"/>
              </a:ext>
            </a:extLst>
          </p:cNvPr>
          <p:cNvGrpSpPr/>
          <p:nvPr/>
        </p:nvGrpSpPr>
        <p:grpSpPr>
          <a:xfrm>
            <a:off x="-2" y="-2376"/>
            <a:ext cx="9144004" cy="1333465"/>
            <a:chOff x="-2" y="5507"/>
            <a:chExt cx="9144004" cy="1333465"/>
          </a:xfrm>
        </p:grpSpPr>
        <p:sp>
          <p:nvSpPr>
            <p:cNvPr id="14" name="Rectangle 13">
              <a:extLst>
                <a:ext uri="{FF2B5EF4-FFF2-40B4-BE49-F238E27FC236}">
                  <a16:creationId xmlns:a16="http://schemas.microsoft.com/office/drawing/2014/main" id="{DEDB8E11-4C42-4C5B-A25B-856EA2D3BD32}"/>
                </a:ext>
              </a:extLst>
            </p:cNvPr>
            <p:cNvSpPr>
              <a:spLocks noChangeAspect="1"/>
            </p:cNvSpPr>
            <p:nvPr/>
          </p:nvSpPr>
          <p:spPr>
            <a:xfrm rot="16200000">
              <a:off x="4003540" y="-399803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F11E073C-0B82-4452-A411-28FAA25CC4E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9" name="Title 1">
            <a:extLst>
              <a:ext uri="{FF2B5EF4-FFF2-40B4-BE49-F238E27FC236}">
                <a16:creationId xmlns:a16="http://schemas.microsoft.com/office/drawing/2014/main" id="{023C2877-C8BE-4835-BC36-D871467128A5}"/>
              </a:ext>
            </a:extLst>
          </p:cNvPr>
          <p:cNvSpPr txBox="1">
            <a:spLocks noChangeAspect="1"/>
          </p:cNvSpPr>
          <p:nvPr/>
        </p:nvSpPr>
        <p:spPr>
          <a:xfrm>
            <a:off x="117446" y="-8225"/>
            <a:ext cx="9026554" cy="1136921"/>
          </a:xfrm>
          <a:prstGeom prst="rect">
            <a:avLst/>
          </a:prstGeom>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ctr" defTabSz="685800" rtl="0" eaLnBrk="1" fontAlgn="auto" latinLnBrk="0" hangingPunct="1">
              <a:lnSpc>
                <a:spcPct val="120000"/>
              </a:lnSpc>
              <a:spcBef>
                <a:spcPct val="0"/>
              </a:spcBef>
              <a:spcAft>
                <a:spcPts val="0"/>
              </a:spcAft>
              <a:buClrTx/>
              <a:buSzTx/>
              <a:buFontTx/>
              <a:buNone/>
              <a:tabLst/>
              <a:defRPr/>
            </a:pPr>
            <a:r>
              <a:rPr lang="en-US" sz="3200" b="1" dirty="0">
                <a:solidFill>
                  <a:prstClr val="white"/>
                </a:solidFill>
                <a:latin typeface="Noto Sans" panose="020B0502040504020204" pitchFamily="34"/>
                <a:ea typeface="Noto Sans" panose="020B0502040504020204" pitchFamily="34"/>
                <a:cs typeface="Noto Sans" panose="020B0502040504020204" pitchFamily="34"/>
              </a:rPr>
              <a:t>Arkansas Works to ARHOME</a:t>
            </a:r>
          </a:p>
        </p:txBody>
      </p:sp>
      <p:sp>
        <p:nvSpPr>
          <p:cNvPr id="22" name="TextBox 21">
            <a:extLst>
              <a:ext uri="{FF2B5EF4-FFF2-40B4-BE49-F238E27FC236}">
                <a16:creationId xmlns:a16="http://schemas.microsoft.com/office/drawing/2014/main" id="{5A390B03-89B9-464D-BCF3-B242FFCA8A12}"/>
              </a:ext>
            </a:extLst>
          </p:cNvPr>
          <p:cNvSpPr txBox="1"/>
          <p:nvPr/>
        </p:nvSpPr>
        <p:spPr>
          <a:xfrm>
            <a:off x="379285" y="1571296"/>
            <a:ext cx="8654924" cy="4711218"/>
          </a:xfrm>
          <a:prstGeom prst="rect">
            <a:avLst/>
          </a:prstGeom>
          <a:noFill/>
        </p:spPr>
        <p:txBody>
          <a:bodyPr wrap="square" lIns="0" tIns="0" rtlCol="0">
            <a:noAutofit/>
          </a:bodyPr>
          <a:lstStyle/>
          <a:p>
            <a:pPr defTabSz="685800">
              <a:lnSpc>
                <a:spcPct val="90000"/>
              </a:lnSpc>
              <a:spcAft>
                <a:spcPts val="600"/>
              </a:spcAft>
            </a:pPr>
            <a:r>
              <a:rPr lang="en-US" sz="2400" b="1" dirty="0">
                <a:solidFill>
                  <a:prstClr val="black"/>
                </a:solidFill>
                <a:latin typeface="Calibri" panose="020F0502020204030204" pitchFamily="34" charset="0"/>
                <a:cs typeface="Calibri" panose="020F0502020204030204" pitchFamily="34" charset="0"/>
              </a:rPr>
              <a:t>Arkansas Works: Arkansas’s Medicaid expansion program under the federal Affordable Care Act.</a:t>
            </a:r>
          </a:p>
          <a:p>
            <a:pPr defTabSz="685800">
              <a:lnSpc>
                <a:spcPct val="90000"/>
              </a:lnSpc>
              <a:spcAft>
                <a:spcPts val="600"/>
              </a:spcAft>
            </a:pPr>
            <a:r>
              <a:rPr lang="en-US" sz="2400" b="1" dirty="0">
                <a:solidFill>
                  <a:prstClr val="black"/>
                </a:solidFill>
                <a:latin typeface="Calibri" panose="020F0502020204030204" pitchFamily="34" charset="0"/>
                <a:cs typeface="Calibri" panose="020F0502020204030204" pitchFamily="34" charset="0"/>
              </a:rPr>
              <a:t>Serves adults:</a:t>
            </a:r>
          </a:p>
          <a:p>
            <a:pPr marL="342900" indent="-342900" defTabSz="685800">
              <a:lnSpc>
                <a:spcPct val="90000"/>
              </a:lnSpc>
              <a:spcAft>
                <a:spcPts val="600"/>
              </a:spcAft>
              <a:buFont typeface="Arial" panose="020B0604020202020204" pitchFamily="34" charset="0"/>
              <a:buChar char="•"/>
            </a:pPr>
            <a:r>
              <a:rPr lang="en-US" sz="2400" b="1" dirty="0">
                <a:solidFill>
                  <a:prstClr val="black"/>
                </a:solidFill>
                <a:latin typeface="Calibri" panose="020F0502020204030204" pitchFamily="34" charset="0"/>
                <a:cs typeface="Calibri" panose="020F0502020204030204" pitchFamily="34" charset="0"/>
              </a:rPr>
              <a:t>Between 19 and 64 years old</a:t>
            </a:r>
          </a:p>
          <a:p>
            <a:pPr marL="342900" indent="-342900" defTabSz="685800">
              <a:lnSpc>
                <a:spcPct val="90000"/>
              </a:lnSpc>
              <a:spcAft>
                <a:spcPts val="600"/>
              </a:spcAft>
              <a:buFont typeface="Arial" panose="020B0604020202020204" pitchFamily="34" charset="0"/>
              <a:buChar char="•"/>
            </a:pPr>
            <a:r>
              <a:rPr lang="en-US" sz="2400" b="1" dirty="0">
                <a:solidFill>
                  <a:prstClr val="black"/>
                </a:solidFill>
                <a:latin typeface="Calibri" panose="020F0502020204030204" pitchFamily="34" charset="0"/>
                <a:cs typeface="Calibri" panose="020F0502020204030204" pitchFamily="34" charset="0"/>
              </a:rPr>
              <a:t>With household income below 138% FPL</a:t>
            </a:r>
          </a:p>
          <a:p>
            <a:pPr defTabSz="685800">
              <a:lnSpc>
                <a:spcPct val="90000"/>
              </a:lnSpc>
              <a:spcAft>
                <a:spcPts val="600"/>
              </a:spcAft>
            </a:pPr>
            <a:r>
              <a:rPr lang="en-US" sz="2400" b="1" dirty="0">
                <a:solidFill>
                  <a:prstClr val="black"/>
                </a:solidFill>
                <a:latin typeface="Calibri" panose="020F0502020204030204" pitchFamily="34" charset="0"/>
                <a:cs typeface="Calibri" panose="020F0502020204030204" pitchFamily="34" charset="0"/>
              </a:rPr>
              <a:t>Federal government pays 90%; Arkansas pays 10%</a:t>
            </a:r>
          </a:p>
          <a:p>
            <a:pPr defTabSz="685800">
              <a:lnSpc>
                <a:spcPct val="90000"/>
              </a:lnSpc>
              <a:spcAft>
                <a:spcPts val="600"/>
              </a:spcAft>
            </a:pPr>
            <a:r>
              <a:rPr lang="en-US" sz="2400" b="1" dirty="0">
                <a:solidFill>
                  <a:prstClr val="black"/>
                </a:solidFill>
                <a:latin typeface="Calibri" panose="020F0502020204030204" pitchFamily="34" charset="0"/>
                <a:cs typeface="Calibri" panose="020F0502020204030204" pitchFamily="34" charset="0"/>
              </a:rPr>
              <a:t>Currently established as a Medicaid waiver program; uses Medicaid dollars to buy private insurance for clients </a:t>
            </a:r>
          </a:p>
          <a:p>
            <a:pPr defTabSz="685800">
              <a:lnSpc>
                <a:spcPct val="90000"/>
              </a:lnSpc>
              <a:spcAft>
                <a:spcPts val="600"/>
              </a:spcAft>
            </a:pPr>
            <a:r>
              <a:rPr lang="en-US" sz="2400" b="1" dirty="0">
                <a:solidFill>
                  <a:prstClr val="black"/>
                </a:solidFill>
                <a:latin typeface="Calibri" panose="020F0502020204030204" pitchFamily="34" charset="0"/>
                <a:cs typeface="Calibri" panose="020F0502020204030204" pitchFamily="34" charset="0"/>
              </a:rPr>
              <a:t>The Arkansas Works state law and waiver expire December 31, 2021. </a:t>
            </a:r>
          </a:p>
          <a:p>
            <a:pPr defTabSz="685800">
              <a:lnSpc>
                <a:spcPct val="90000"/>
              </a:lnSpc>
              <a:spcAft>
                <a:spcPts val="600"/>
              </a:spcAft>
            </a:pPr>
            <a:r>
              <a:rPr lang="en-US" sz="2400" b="1" dirty="0">
                <a:solidFill>
                  <a:prstClr val="black"/>
                </a:solidFill>
                <a:latin typeface="Calibri" panose="020F0502020204030204" pitchFamily="34" charset="0"/>
                <a:cs typeface="Calibri" panose="020F0502020204030204" pitchFamily="34" charset="0"/>
              </a:rPr>
              <a:t>Act 530 of 2021 authorizes the Department of Human Services to apply for a new five-year waiver.</a:t>
            </a:r>
          </a:p>
          <a:p>
            <a:pPr marL="457200" indent="-457200" defTabSz="685800">
              <a:lnSpc>
                <a:spcPct val="90000"/>
              </a:lnSpc>
              <a:spcAft>
                <a:spcPts val="600"/>
              </a:spcAft>
              <a:buFont typeface="+mj-lt"/>
              <a:buAutoNum type="arabicPeriod"/>
            </a:pPr>
            <a:endParaRPr lang="en-US" sz="2000" dirty="0">
              <a:solidFill>
                <a:prstClr val="black"/>
              </a:solidFill>
              <a:latin typeface="Calibri" panose="020F0502020204030204" pitchFamily="34" charset="0"/>
              <a:cs typeface="Calibri" panose="020F0502020204030204" pitchFamily="34" charset="0"/>
            </a:endParaRPr>
          </a:p>
          <a:p>
            <a:pPr marL="457200" indent="-457200" defTabSz="685800">
              <a:lnSpc>
                <a:spcPct val="90000"/>
              </a:lnSpc>
              <a:spcAft>
                <a:spcPts val="600"/>
              </a:spcAft>
              <a:buFont typeface="+mj-lt"/>
              <a:buAutoNum type="arabicPeriod"/>
            </a:pPr>
            <a:endParaRPr lang="en-US" sz="2000" dirty="0">
              <a:solidFill>
                <a:prstClr val="black"/>
              </a:solidFill>
              <a:latin typeface="Calibri" panose="020F0502020204030204" pitchFamily="34" charset="0"/>
              <a:cs typeface="Calibri" panose="020F0502020204030204" pitchFamily="34" charset="0"/>
            </a:endParaRPr>
          </a:p>
          <a:p>
            <a:pPr defTabSz="685800">
              <a:lnSpc>
                <a:spcPct val="90000"/>
              </a:lnSpc>
              <a:spcAft>
                <a:spcPts val="600"/>
              </a:spcAft>
            </a:pPr>
            <a:endParaRPr lang="en-US" sz="2000" dirty="0">
              <a:solidFill>
                <a:prstClr val="black"/>
              </a:solidFill>
              <a:latin typeface="Calibri" panose="020F0502020204030204" pitchFamily="34" charset="0"/>
              <a:cs typeface="Calibri" panose="020F0502020204030204" pitchFamily="34" charset="0"/>
            </a:endParaRPr>
          </a:p>
          <a:p>
            <a:pPr defTabSz="685800">
              <a:lnSpc>
                <a:spcPct val="90000"/>
              </a:lnSpc>
              <a:spcAft>
                <a:spcPts val="600"/>
              </a:spcAft>
            </a:pPr>
            <a:endParaRPr lang="en-US" dirty="0">
              <a:solidFill>
                <a:prstClr val="black"/>
              </a:solidFill>
              <a:latin typeface="Calibri" panose="020F0502020204030204" pitchFamily="34" charset="0"/>
              <a:cs typeface="Calibri" panose="020F0502020204030204" pitchFamily="34" charset="0"/>
            </a:endParaRPr>
          </a:p>
        </p:txBody>
      </p:sp>
      <p:sp>
        <p:nvSpPr>
          <p:cNvPr id="8" name="Footer Placeholder 5">
            <a:extLst>
              <a:ext uri="{FF2B5EF4-FFF2-40B4-BE49-F238E27FC236}">
                <a16:creationId xmlns:a16="http://schemas.microsoft.com/office/drawing/2014/main" id="{BD0ACF9E-F723-4F6F-BFA2-05A3B1E241B1}"/>
              </a:ext>
            </a:extLst>
          </p:cNvPr>
          <p:cNvSpPr txBox="1">
            <a:spLocks/>
          </p:cNvSpPr>
          <p:nvPr/>
        </p:nvSpPr>
        <p:spPr>
          <a:xfrm>
            <a:off x="4706747" y="6522720"/>
            <a:ext cx="1886999" cy="3352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chemeClr val="bg1"/>
                </a:solidFill>
              </a:rPr>
              <a:t>8/25/21 PRESENTATION</a:t>
            </a:r>
          </a:p>
        </p:txBody>
      </p:sp>
    </p:spTree>
    <p:extLst>
      <p:ext uri="{BB962C8B-B14F-4D97-AF65-F5344CB8AC3E}">
        <p14:creationId xmlns:p14="http://schemas.microsoft.com/office/powerpoint/2010/main" val="4198279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animEffect transition="in" filter="fade">
                                      <p:cBhvr>
                                        <p:cTn id="7" dur="500"/>
                                        <p:tgtEl>
                                          <p:spTgt spid="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2">
                                            <p:txEl>
                                              <p:pRg st="1" end="1"/>
                                            </p:txEl>
                                          </p:spTgt>
                                        </p:tgtEl>
                                        <p:attrNameLst>
                                          <p:attrName>style.visibility</p:attrName>
                                        </p:attrNameLst>
                                      </p:cBhvr>
                                      <p:to>
                                        <p:strVal val="visible"/>
                                      </p:to>
                                    </p:set>
                                    <p:animEffect transition="in" filter="fade">
                                      <p:cBhvr>
                                        <p:cTn id="12" dur="500"/>
                                        <p:tgtEl>
                                          <p:spTgt spid="22">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2">
                                            <p:txEl>
                                              <p:pRg st="2" end="2"/>
                                            </p:txEl>
                                          </p:spTgt>
                                        </p:tgtEl>
                                        <p:attrNameLst>
                                          <p:attrName>style.visibility</p:attrName>
                                        </p:attrNameLst>
                                      </p:cBhvr>
                                      <p:to>
                                        <p:strVal val="visible"/>
                                      </p:to>
                                    </p:set>
                                    <p:animEffect transition="in" filter="fade">
                                      <p:cBhvr>
                                        <p:cTn id="15" dur="500"/>
                                        <p:tgtEl>
                                          <p:spTgt spid="22">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22">
                                            <p:txEl>
                                              <p:pRg st="3" end="3"/>
                                            </p:txEl>
                                          </p:spTgt>
                                        </p:tgtEl>
                                        <p:attrNameLst>
                                          <p:attrName>style.visibility</p:attrName>
                                        </p:attrNameLst>
                                      </p:cBhvr>
                                      <p:to>
                                        <p:strVal val="visible"/>
                                      </p:to>
                                    </p:set>
                                    <p:animEffect transition="in" filter="fade">
                                      <p:cBhvr>
                                        <p:cTn id="18" dur="500"/>
                                        <p:tgtEl>
                                          <p:spTgt spid="22">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2">
                                            <p:txEl>
                                              <p:pRg st="4" end="4"/>
                                            </p:txEl>
                                          </p:spTgt>
                                        </p:tgtEl>
                                        <p:attrNameLst>
                                          <p:attrName>style.visibility</p:attrName>
                                        </p:attrNameLst>
                                      </p:cBhvr>
                                      <p:to>
                                        <p:strVal val="visible"/>
                                      </p:to>
                                    </p:set>
                                    <p:animEffect transition="in" filter="fade">
                                      <p:cBhvr>
                                        <p:cTn id="23" dur="500"/>
                                        <p:tgtEl>
                                          <p:spTgt spid="22">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22">
                                            <p:txEl>
                                              <p:pRg st="5" end="5"/>
                                            </p:txEl>
                                          </p:spTgt>
                                        </p:tgtEl>
                                        <p:attrNameLst>
                                          <p:attrName>style.visibility</p:attrName>
                                        </p:attrNameLst>
                                      </p:cBhvr>
                                      <p:to>
                                        <p:strVal val="visible"/>
                                      </p:to>
                                    </p:set>
                                    <p:animEffect transition="in" filter="fade">
                                      <p:cBhvr>
                                        <p:cTn id="28" dur="500"/>
                                        <p:tgtEl>
                                          <p:spTgt spid="22">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22">
                                            <p:txEl>
                                              <p:pRg st="6" end="6"/>
                                            </p:txEl>
                                          </p:spTgt>
                                        </p:tgtEl>
                                        <p:attrNameLst>
                                          <p:attrName>style.visibility</p:attrName>
                                        </p:attrNameLst>
                                      </p:cBhvr>
                                      <p:to>
                                        <p:strVal val="visible"/>
                                      </p:to>
                                    </p:set>
                                    <p:animEffect transition="in" filter="fade">
                                      <p:cBhvr>
                                        <p:cTn id="33" dur="500"/>
                                        <p:tgtEl>
                                          <p:spTgt spid="22">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22">
                                            <p:txEl>
                                              <p:pRg st="7" end="7"/>
                                            </p:txEl>
                                          </p:spTgt>
                                        </p:tgtEl>
                                        <p:attrNameLst>
                                          <p:attrName>style.visibility</p:attrName>
                                        </p:attrNameLst>
                                      </p:cBhvr>
                                      <p:to>
                                        <p:strVal val="visible"/>
                                      </p:to>
                                    </p:set>
                                    <p:animEffect transition="in" filter="fade">
                                      <p:cBhvr>
                                        <p:cTn id="38" dur="500"/>
                                        <p:tgtEl>
                                          <p:spTgt spid="2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0666A59-3B96-4526-8B12-D510F9F2101F}"/>
              </a:ext>
            </a:extLst>
          </p:cNvPr>
          <p:cNvGrpSpPr/>
          <p:nvPr/>
        </p:nvGrpSpPr>
        <p:grpSpPr>
          <a:xfrm>
            <a:off x="-2" y="-2376"/>
            <a:ext cx="9144004" cy="1333465"/>
            <a:chOff x="-2" y="5507"/>
            <a:chExt cx="9144004" cy="1333465"/>
          </a:xfrm>
        </p:grpSpPr>
        <p:sp>
          <p:nvSpPr>
            <p:cNvPr id="14" name="Rectangle 13">
              <a:extLst>
                <a:ext uri="{FF2B5EF4-FFF2-40B4-BE49-F238E27FC236}">
                  <a16:creationId xmlns:a16="http://schemas.microsoft.com/office/drawing/2014/main" id="{DEDB8E11-4C42-4C5B-A25B-856EA2D3BD32}"/>
                </a:ext>
              </a:extLst>
            </p:cNvPr>
            <p:cNvSpPr>
              <a:spLocks noChangeAspect="1"/>
            </p:cNvSpPr>
            <p:nvPr/>
          </p:nvSpPr>
          <p:spPr>
            <a:xfrm rot="16200000">
              <a:off x="4003540" y="-399803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F11E073C-0B82-4452-A411-28FAA25CC4E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9" name="Title 1">
            <a:extLst>
              <a:ext uri="{FF2B5EF4-FFF2-40B4-BE49-F238E27FC236}">
                <a16:creationId xmlns:a16="http://schemas.microsoft.com/office/drawing/2014/main" id="{023C2877-C8BE-4835-BC36-D871467128A5}"/>
              </a:ext>
            </a:extLst>
          </p:cNvPr>
          <p:cNvSpPr txBox="1">
            <a:spLocks noChangeAspect="1"/>
          </p:cNvSpPr>
          <p:nvPr/>
        </p:nvSpPr>
        <p:spPr>
          <a:xfrm>
            <a:off x="117446" y="-8225"/>
            <a:ext cx="9026554" cy="1136921"/>
          </a:xfrm>
          <a:prstGeom prst="rect">
            <a:avLst/>
          </a:prstGeom>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ctr" defTabSz="685800" rtl="0" eaLnBrk="1" fontAlgn="auto" latinLnBrk="0" hangingPunct="1">
              <a:lnSpc>
                <a:spcPct val="120000"/>
              </a:lnSpc>
              <a:spcBef>
                <a:spcPct val="0"/>
              </a:spcBef>
              <a:spcAft>
                <a:spcPts val="0"/>
              </a:spcAft>
              <a:buClrTx/>
              <a:buSzTx/>
              <a:buFontTx/>
              <a:buNone/>
              <a:tabLst/>
              <a:defRPr/>
            </a:pPr>
            <a:r>
              <a:rPr lang="en-US" sz="3200" b="1" dirty="0">
                <a:solidFill>
                  <a:prstClr val="white"/>
                </a:solidFill>
                <a:latin typeface="Noto Sans" panose="020B0502040504020204" pitchFamily="34"/>
                <a:ea typeface="Noto Sans" panose="020B0502040504020204" pitchFamily="34"/>
                <a:cs typeface="Noto Sans" panose="020B0502040504020204" pitchFamily="34"/>
              </a:rPr>
              <a:t>Current Arkansas Works Population</a:t>
            </a:r>
          </a:p>
        </p:txBody>
      </p:sp>
      <p:sp>
        <p:nvSpPr>
          <p:cNvPr id="22" name="TextBox 21">
            <a:extLst>
              <a:ext uri="{FF2B5EF4-FFF2-40B4-BE49-F238E27FC236}">
                <a16:creationId xmlns:a16="http://schemas.microsoft.com/office/drawing/2014/main" id="{5A390B03-89B9-464D-BCF3-B242FFCA8A12}"/>
              </a:ext>
            </a:extLst>
          </p:cNvPr>
          <p:cNvSpPr txBox="1"/>
          <p:nvPr/>
        </p:nvSpPr>
        <p:spPr>
          <a:xfrm>
            <a:off x="379285" y="1571296"/>
            <a:ext cx="8654924" cy="4711218"/>
          </a:xfrm>
          <a:prstGeom prst="rect">
            <a:avLst/>
          </a:prstGeom>
          <a:noFill/>
        </p:spPr>
        <p:txBody>
          <a:bodyPr wrap="square" lIns="0" tIns="0" rtlCol="0">
            <a:noAutofit/>
          </a:bodyPr>
          <a:lstStyle/>
          <a:p>
            <a:pPr marL="457200" indent="-457200" defTabSz="685800">
              <a:lnSpc>
                <a:spcPct val="90000"/>
              </a:lnSpc>
              <a:spcAft>
                <a:spcPts val="600"/>
              </a:spcAft>
              <a:buFont typeface="Arial" panose="020B0604020202020204" pitchFamily="34" charset="0"/>
              <a:buChar char="•"/>
            </a:pPr>
            <a:r>
              <a:rPr lang="en-US" sz="3200" dirty="0">
                <a:solidFill>
                  <a:prstClr val="black"/>
                </a:solidFill>
                <a:latin typeface="Calibri" panose="020F0502020204030204" pitchFamily="34" charset="0"/>
                <a:cs typeface="Calibri" panose="020F0502020204030204" pitchFamily="34" charset="0"/>
              </a:rPr>
              <a:t>Nearly </a:t>
            </a:r>
            <a:r>
              <a:rPr lang="en-US" sz="3200" b="1" dirty="0">
                <a:solidFill>
                  <a:schemeClr val="accent5"/>
                </a:solidFill>
                <a:latin typeface="Calibri" panose="020F0502020204030204" pitchFamily="34" charset="0"/>
                <a:cs typeface="Calibri" panose="020F0502020204030204" pitchFamily="34" charset="0"/>
              </a:rPr>
              <a:t>325,000 people </a:t>
            </a:r>
            <a:r>
              <a:rPr lang="en-US" sz="3200" dirty="0">
                <a:solidFill>
                  <a:prstClr val="black"/>
                </a:solidFill>
                <a:latin typeface="Calibri" panose="020F0502020204030204" pitchFamily="34" charset="0"/>
                <a:cs typeface="Calibri" panose="020F0502020204030204" pitchFamily="34" charset="0"/>
              </a:rPr>
              <a:t>are currently enrolled in </a:t>
            </a:r>
            <a:r>
              <a:rPr lang="en-US" sz="3200" dirty="0" err="1">
                <a:solidFill>
                  <a:prstClr val="black"/>
                </a:solidFill>
                <a:latin typeface="Calibri" panose="020F0502020204030204" pitchFamily="34" charset="0"/>
                <a:cs typeface="Calibri" panose="020F0502020204030204" pitchFamily="34" charset="0"/>
              </a:rPr>
              <a:t>ARWorks</a:t>
            </a:r>
            <a:r>
              <a:rPr lang="en-US" sz="3200" dirty="0">
                <a:solidFill>
                  <a:prstClr val="black"/>
                </a:solidFill>
                <a:latin typeface="Calibri" panose="020F0502020204030204" pitchFamily="34" charset="0"/>
                <a:cs typeface="Calibri" panose="020F0502020204030204" pitchFamily="34" charset="0"/>
              </a:rPr>
              <a:t>.</a:t>
            </a:r>
          </a:p>
          <a:p>
            <a:pPr marL="457200" indent="-457200" defTabSz="685800">
              <a:lnSpc>
                <a:spcPct val="90000"/>
              </a:lnSpc>
              <a:spcAft>
                <a:spcPts val="600"/>
              </a:spcAft>
              <a:buFont typeface="Arial" panose="020B0604020202020204" pitchFamily="34" charset="0"/>
              <a:buChar char="•"/>
            </a:pPr>
            <a:endParaRPr lang="en-US" sz="1100" dirty="0">
              <a:solidFill>
                <a:prstClr val="black"/>
              </a:solidFill>
              <a:latin typeface="Calibri" panose="020F0502020204030204" pitchFamily="34" charset="0"/>
              <a:cs typeface="Calibri" panose="020F0502020204030204" pitchFamily="34" charset="0"/>
            </a:endParaRPr>
          </a:p>
          <a:p>
            <a:pPr marL="457200" indent="-457200" defTabSz="685800">
              <a:lnSpc>
                <a:spcPct val="90000"/>
              </a:lnSpc>
              <a:spcAft>
                <a:spcPts val="600"/>
              </a:spcAft>
              <a:buFont typeface="Arial" panose="020B0604020202020204" pitchFamily="34" charset="0"/>
              <a:buChar char="•"/>
            </a:pPr>
            <a:r>
              <a:rPr lang="en-US" sz="3200" dirty="0">
                <a:solidFill>
                  <a:prstClr val="black"/>
                </a:solidFill>
                <a:latin typeface="Calibri" panose="020F0502020204030204" pitchFamily="34" charset="0"/>
                <a:cs typeface="Calibri" panose="020F0502020204030204" pitchFamily="34" charset="0"/>
              </a:rPr>
              <a:t>About </a:t>
            </a:r>
            <a:r>
              <a:rPr lang="en-US" sz="3200" b="1" dirty="0">
                <a:solidFill>
                  <a:srgbClr val="0070C0"/>
                </a:solidFill>
                <a:latin typeface="Calibri" panose="020F0502020204030204" pitchFamily="34" charset="0"/>
                <a:cs typeface="Calibri" panose="020F0502020204030204" pitchFamily="34" charset="0"/>
              </a:rPr>
              <a:t>19% of Arkansas’s non-elderly adults </a:t>
            </a:r>
            <a:r>
              <a:rPr lang="en-US" sz="3200" dirty="0">
                <a:solidFill>
                  <a:prstClr val="black"/>
                </a:solidFill>
                <a:latin typeface="Calibri" panose="020F0502020204030204" pitchFamily="34" charset="0"/>
                <a:cs typeface="Calibri" panose="020F0502020204030204" pitchFamily="34" charset="0"/>
              </a:rPr>
              <a:t>receive health coverage through </a:t>
            </a:r>
            <a:r>
              <a:rPr lang="en-US" sz="3200" dirty="0" err="1">
                <a:solidFill>
                  <a:prstClr val="black"/>
                </a:solidFill>
                <a:latin typeface="Calibri" panose="020F0502020204030204" pitchFamily="34" charset="0"/>
                <a:cs typeface="Calibri" panose="020F0502020204030204" pitchFamily="34" charset="0"/>
              </a:rPr>
              <a:t>ARWorks</a:t>
            </a:r>
            <a:r>
              <a:rPr lang="en-US" sz="3200" dirty="0">
                <a:solidFill>
                  <a:prstClr val="black"/>
                </a:solidFill>
                <a:latin typeface="Calibri" panose="020F0502020204030204" pitchFamily="34" charset="0"/>
                <a:cs typeface="Calibri" panose="020F0502020204030204" pitchFamily="34" charset="0"/>
              </a:rPr>
              <a:t>.</a:t>
            </a:r>
          </a:p>
          <a:p>
            <a:pPr marL="457200" indent="-457200" defTabSz="685800">
              <a:lnSpc>
                <a:spcPct val="90000"/>
              </a:lnSpc>
              <a:spcAft>
                <a:spcPts val="600"/>
              </a:spcAft>
              <a:buFont typeface="Arial" panose="020B0604020202020204" pitchFamily="34" charset="0"/>
              <a:buChar char="•"/>
            </a:pPr>
            <a:endParaRPr lang="en-US" sz="1100" dirty="0">
              <a:solidFill>
                <a:prstClr val="black"/>
              </a:solidFill>
              <a:latin typeface="Calibri" panose="020F0502020204030204" pitchFamily="34" charset="0"/>
              <a:cs typeface="Calibri" panose="020F0502020204030204" pitchFamily="34" charset="0"/>
            </a:endParaRPr>
          </a:p>
          <a:p>
            <a:pPr marL="457200" indent="-457200" defTabSz="685800">
              <a:lnSpc>
                <a:spcPct val="90000"/>
              </a:lnSpc>
              <a:spcAft>
                <a:spcPts val="600"/>
              </a:spcAft>
              <a:buFont typeface="Arial" panose="020B0604020202020204" pitchFamily="34" charset="0"/>
              <a:buChar char="•"/>
            </a:pPr>
            <a:r>
              <a:rPr lang="en-US" sz="3200" dirty="0">
                <a:solidFill>
                  <a:prstClr val="black"/>
                </a:solidFill>
                <a:latin typeface="Calibri" panose="020F0502020204030204" pitchFamily="34" charset="0"/>
                <a:cs typeface="Calibri" panose="020F0502020204030204" pitchFamily="34" charset="0"/>
              </a:rPr>
              <a:t>SFY 2021 expenditures totaled </a:t>
            </a:r>
            <a:r>
              <a:rPr lang="en-US" sz="3200" b="1" dirty="0">
                <a:solidFill>
                  <a:srgbClr val="7030A0"/>
                </a:solidFill>
                <a:latin typeface="Calibri" panose="020F0502020204030204" pitchFamily="34" charset="0"/>
                <a:cs typeface="Calibri" panose="020F0502020204030204" pitchFamily="34" charset="0"/>
              </a:rPr>
              <a:t>$2.46 billion</a:t>
            </a:r>
            <a:r>
              <a:rPr lang="en-US" sz="3200" dirty="0">
                <a:solidFill>
                  <a:prstClr val="black"/>
                </a:solidFill>
                <a:latin typeface="Calibri" panose="020F0502020204030204" pitchFamily="34" charset="0"/>
                <a:cs typeface="Calibri" panose="020F0502020204030204" pitchFamily="34" charset="0"/>
              </a:rPr>
              <a:t>.</a:t>
            </a:r>
          </a:p>
          <a:p>
            <a:pPr marL="457200" indent="-457200" defTabSz="685800">
              <a:lnSpc>
                <a:spcPct val="90000"/>
              </a:lnSpc>
              <a:spcAft>
                <a:spcPts val="600"/>
              </a:spcAft>
              <a:buFont typeface="+mj-lt"/>
              <a:buAutoNum type="arabicPeriod"/>
            </a:pPr>
            <a:endParaRPr lang="en-US" sz="2000" dirty="0">
              <a:solidFill>
                <a:prstClr val="black"/>
              </a:solidFill>
              <a:latin typeface="Calibri" panose="020F0502020204030204" pitchFamily="34" charset="0"/>
              <a:cs typeface="Calibri" panose="020F0502020204030204" pitchFamily="34" charset="0"/>
            </a:endParaRPr>
          </a:p>
          <a:p>
            <a:pPr marL="457200" indent="-457200" defTabSz="685800">
              <a:lnSpc>
                <a:spcPct val="90000"/>
              </a:lnSpc>
              <a:spcAft>
                <a:spcPts val="600"/>
              </a:spcAft>
              <a:buFont typeface="+mj-lt"/>
              <a:buAutoNum type="arabicPeriod"/>
            </a:pPr>
            <a:endParaRPr lang="en-US" sz="2000" dirty="0">
              <a:solidFill>
                <a:prstClr val="black"/>
              </a:solidFill>
              <a:latin typeface="Calibri" panose="020F0502020204030204" pitchFamily="34" charset="0"/>
              <a:cs typeface="Calibri" panose="020F0502020204030204" pitchFamily="34" charset="0"/>
            </a:endParaRPr>
          </a:p>
          <a:p>
            <a:pPr marL="457200" indent="-457200" defTabSz="685800">
              <a:lnSpc>
                <a:spcPct val="90000"/>
              </a:lnSpc>
              <a:spcAft>
                <a:spcPts val="600"/>
              </a:spcAft>
              <a:buFont typeface="+mj-lt"/>
              <a:buAutoNum type="arabicPeriod"/>
            </a:pPr>
            <a:endParaRPr lang="en-US" sz="2000" dirty="0">
              <a:solidFill>
                <a:prstClr val="black"/>
              </a:solidFill>
              <a:latin typeface="Calibri" panose="020F0502020204030204" pitchFamily="34" charset="0"/>
              <a:cs typeface="Calibri" panose="020F0502020204030204" pitchFamily="34" charset="0"/>
            </a:endParaRPr>
          </a:p>
          <a:p>
            <a:pPr defTabSz="685800">
              <a:lnSpc>
                <a:spcPct val="90000"/>
              </a:lnSpc>
              <a:spcAft>
                <a:spcPts val="600"/>
              </a:spcAft>
            </a:pPr>
            <a:endParaRPr lang="en-US" sz="1200" dirty="0">
              <a:solidFill>
                <a:prstClr val="black"/>
              </a:solidFill>
              <a:latin typeface="Calibri" panose="020F0502020204030204" pitchFamily="34" charset="0"/>
              <a:cs typeface="Calibri" panose="020F0502020204030204" pitchFamily="34" charset="0"/>
            </a:endParaRPr>
          </a:p>
          <a:p>
            <a:pPr defTabSz="685800">
              <a:lnSpc>
                <a:spcPct val="90000"/>
              </a:lnSpc>
              <a:spcAft>
                <a:spcPts val="600"/>
              </a:spcAft>
            </a:pPr>
            <a:endParaRPr lang="en-US" dirty="0">
              <a:solidFill>
                <a:prstClr val="black"/>
              </a:solidFill>
              <a:latin typeface="Calibri" panose="020F0502020204030204" pitchFamily="34" charset="0"/>
              <a:cs typeface="Calibri" panose="020F0502020204030204" pitchFamily="34" charset="0"/>
            </a:endParaRPr>
          </a:p>
        </p:txBody>
      </p:sp>
      <p:sp>
        <p:nvSpPr>
          <p:cNvPr id="8" name="Footer Placeholder 5">
            <a:extLst>
              <a:ext uri="{FF2B5EF4-FFF2-40B4-BE49-F238E27FC236}">
                <a16:creationId xmlns:a16="http://schemas.microsoft.com/office/drawing/2014/main" id="{BD0ACF9E-F723-4F6F-BFA2-05A3B1E241B1}"/>
              </a:ext>
            </a:extLst>
          </p:cNvPr>
          <p:cNvSpPr txBox="1">
            <a:spLocks/>
          </p:cNvSpPr>
          <p:nvPr/>
        </p:nvSpPr>
        <p:spPr>
          <a:xfrm>
            <a:off x="4706747" y="6522720"/>
            <a:ext cx="1886999" cy="3352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chemeClr val="bg1"/>
                </a:solidFill>
              </a:rPr>
              <a:t>8/25/21 PRESENTATION</a:t>
            </a:r>
          </a:p>
        </p:txBody>
      </p:sp>
    </p:spTree>
    <p:extLst>
      <p:ext uri="{BB962C8B-B14F-4D97-AF65-F5344CB8AC3E}">
        <p14:creationId xmlns:p14="http://schemas.microsoft.com/office/powerpoint/2010/main" val="883427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anim calcmode="lin" valueType="num">
                                      <p:cBhvr additive="base">
                                        <p:cTn id="7" dur="500" fill="hold"/>
                                        <p:tgtEl>
                                          <p:spTgt spid="2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2">
                                            <p:txEl>
                                              <p:pRg st="2" end="2"/>
                                            </p:txEl>
                                          </p:spTgt>
                                        </p:tgtEl>
                                        <p:attrNameLst>
                                          <p:attrName>style.visibility</p:attrName>
                                        </p:attrNameLst>
                                      </p:cBhvr>
                                      <p:to>
                                        <p:strVal val="visible"/>
                                      </p:to>
                                    </p:set>
                                    <p:anim calcmode="lin" valueType="num">
                                      <p:cBhvr additive="base">
                                        <p:cTn id="13" dur="500" fill="hold"/>
                                        <p:tgtEl>
                                          <p:spTgt spid="2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2">
                                            <p:txEl>
                                              <p:pRg st="4" end="4"/>
                                            </p:txEl>
                                          </p:spTgt>
                                        </p:tgtEl>
                                        <p:attrNameLst>
                                          <p:attrName>style.visibility</p:attrName>
                                        </p:attrNameLst>
                                      </p:cBhvr>
                                      <p:to>
                                        <p:strVal val="visible"/>
                                      </p:to>
                                    </p:set>
                                    <p:anim calcmode="lin" valueType="num">
                                      <p:cBhvr additive="base">
                                        <p:cTn id="19" dur="500" fill="hold"/>
                                        <p:tgtEl>
                                          <p:spTgt spid="2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0666A59-3B96-4526-8B12-D510F9F2101F}"/>
              </a:ext>
            </a:extLst>
          </p:cNvPr>
          <p:cNvGrpSpPr/>
          <p:nvPr/>
        </p:nvGrpSpPr>
        <p:grpSpPr>
          <a:xfrm>
            <a:off x="-2" y="-2376"/>
            <a:ext cx="9144004" cy="1333465"/>
            <a:chOff x="-2" y="5507"/>
            <a:chExt cx="9144004" cy="1333465"/>
          </a:xfrm>
        </p:grpSpPr>
        <p:sp>
          <p:nvSpPr>
            <p:cNvPr id="14" name="Rectangle 13">
              <a:extLst>
                <a:ext uri="{FF2B5EF4-FFF2-40B4-BE49-F238E27FC236}">
                  <a16:creationId xmlns:a16="http://schemas.microsoft.com/office/drawing/2014/main" id="{DEDB8E11-4C42-4C5B-A25B-856EA2D3BD32}"/>
                </a:ext>
              </a:extLst>
            </p:cNvPr>
            <p:cNvSpPr>
              <a:spLocks noChangeAspect="1"/>
            </p:cNvSpPr>
            <p:nvPr/>
          </p:nvSpPr>
          <p:spPr>
            <a:xfrm rot="16200000">
              <a:off x="4003540" y="-399803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F11E073C-0B82-4452-A411-28FAA25CC4E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9" name="Title 1">
            <a:extLst>
              <a:ext uri="{FF2B5EF4-FFF2-40B4-BE49-F238E27FC236}">
                <a16:creationId xmlns:a16="http://schemas.microsoft.com/office/drawing/2014/main" id="{023C2877-C8BE-4835-BC36-D871467128A5}"/>
              </a:ext>
            </a:extLst>
          </p:cNvPr>
          <p:cNvSpPr txBox="1">
            <a:spLocks noChangeAspect="1"/>
          </p:cNvSpPr>
          <p:nvPr/>
        </p:nvSpPr>
        <p:spPr>
          <a:xfrm>
            <a:off x="117446" y="-8225"/>
            <a:ext cx="9026554" cy="1136921"/>
          </a:xfrm>
          <a:prstGeom prst="rect">
            <a:avLst/>
          </a:prstGeom>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ctr" defTabSz="685800" rtl="0" eaLnBrk="1" fontAlgn="auto" latinLnBrk="0" hangingPunct="1">
              <a:lnSpc>
                <a:spcPct val="120000"/>
              </a:lnSpc>
              <a:spcBef>
                <a:spcPct val="0"/>
              </a:spcBef>
              <a:spcAft>
                <a:spcPts val="0"/>
              </a:spcAft>
              <a:buClrTx/>
              <a:buSzTx/>
              <a:buFontTx/>
              <a:buNone/>
              <a:tabLst/>
              <a:defRPr/>
            </a:pPr>
            <a:r>
              <a:rPr lang="en-US" sz="3200" b="1" dirty="0">
                <a:solidFill>
                  <a:prstClr val="white"/>
                </a:solidFill>
                <a:latin typeface="Noto Sans" panose="020B0502040504020204" pitchFamily="34"/>
                <a:ea typeface="Noto Sans" panose="020B0502040504020204" pitchFamily="34"/>
                <a:cs typeface="Noto Sans" panose="020B0502040504020204" pitchFamily="34"/>
              </a:rPr>
              <a:t>ARHOME: What Stays the Same</a:t>
            </a:r>
          </a:p>
        </p:txBody>
      </p:sp>
      <p:sp>
        <p:nvSpPr>
          <p:cNvPr id="22" name="TextBox 21">
            <a:extLst>
              <a:ext uri="{FF2B5EF4-FFF2-40B4-BE49-F238E27FC236}">
                <a16:creationId xmlns:a16="http://schemas.microsoft.com/office/drawing/2014/main" id="{5A390B03-89B9-464D-BCF3-B242FFCA8A12}"/>
              </a:ext>
            </a:extLst>
          </p:cNvPr>
          <p:cNvSpPr txBox="1"/>
          <p:nvPr/>
        </p:nvSpPr>
        <p:spPr>
          <a:xfrm>
            <a:off x="379285" y="1571296"/>
            <a:ext cx="8654924" cy="4711218"/>
          </a:xfrm>
          <a:prstGeom prst="rect">
            <a:avLst/>
          </a:prstGeom>
          <a:noFill/>
        </p:spPr>
        <p:txBody>
          <a:bodyPr wrap="square" lIns="0" tIns="0" rtlCol="0">
            <a:noAutofit/>
          </a:bodyPr>
          <a:lstStyle/>
          <a:p>
            <a:pPr defTabSz="685800">
              <a:lnSpc>
                <a:spcPct val="90000"/>
              </a:lnSpc>
              <a:spcAft>
                <a:spcPts val="600"/>
              </a:spcAft>
            </a:pPr>
            <a:r>
              <a:rPr lang="en-US" sz="2800" dirty="0">
                <a:solidFill>
                  <a:prstClr val="black"/>
                </a:solidFill>
                <a:latin typeface="Calibri" panose="020F0502020204030204" pitchFamily="34" charset="0"/>
                <a:cs typeface="Calibri" panose="020F0502020204030204" pitchFamily="34" charset="0"/>
              </a:rPr>
              <a:t>No changes to member </a:t>
            </a:r>
            <a:r>
              <a:rPr lang="en-US" sz="2800" b="1" dirty="0">
                <a:solidFill>
                  <a:prstClr val="black"/>
                </a:solidFill>
                <a:latin typeface="Calibri" panose="020F0502020204030204" pitchFamily="34" charset="0"/>
                <a:cs typeface="Calibri" panose="020F0502020204030204" pitchFamily="34" charset="0"/>
              </a:rPr>
              <a:t>eligibility</a:t>
            </a:r>
            <a:r>
              <a:rPr lang="en-US" sz="2800" dirty="0">
                <a:solidFill>
                  <a:prstClr val="black"/>
                </a:solidFill>
                <a:latin typeface="Calibri" panose="020F0502020204030204" pitchFamily="34" charset="0"/>
                <a:cs typeface="Calibri" panose="020F0502020204030204" pitchFamily="34" charset="0"/>
              </a:rPr>
              <a:t>; existing clients who remain eligible will seamlessly transition to ARHOME.</a:t>
            </a:r>
          </a:p>
          <a:p>
            <a:pPr defTabSz="685800">
              <a:lnSpc>
                <a:spcPct val="90000"/>
              </a:lnSpc>
              <a:spcAft>
                <a:spcPts val="600"/>
              </a:spcAft>
            </a:pPr>
            <a:endParaRPr lang="en-US" sz="2800" dirty="0">
              <a:solidFill>
                <a:prstClr val="black"/>
              </a:solidFill>
              <a:latin typeface="Calibri" panose="020F0502020204030204" pitchFamily="34" charset="0"/>
              <a:cs typeface="Calibri" panose="020F0502020204030204" pitchFamily="34" charset="0"/>
            </a:endParaRPr>
          </a:p>
          <a:p>
            <a:pPr defTabSz="685800">
              <a:lnSpc>
                <a:spcPct val="90000"/>
              </a:lnSpc>
              <a:spcAft>
                <a:spcPts val="600"/>
              </a:spcAft>
            </a:pPr>
            <a:r>
              <a:rPr lang="en-US" sz="2800" dirty="0">
                <a:solidFill>
                  <a:prstClr val="black"/>
                </a:solidFill>
                <a:latin typeface="Calibri" panose="020F0502020204030204" pitchFamily="34" charset="0"/>
                <a:cs typeface="Calibri" panose="020F0502020204030204" pitchFamily="34" charset="0"/>
              </a:rPr>
              <a:t>DHS will continue using Medicaid dollars to </a:t>
            </a:r>
            <a:r>
              <a:rPr lang="en-US" sz="2800" b="1" dirty="0">
                <a:solidFill>
                  <a:prstClr val="black"/>
                </a:solidFill>
                <a:latin typeface="Calibri" panose="020F0502020204030204" pitchFamily="34" charset="0"/>
                <a:cs typeface="Calibri" panose="020F0502020204030204" pitchFamily="34" charset="0"/>
              </a:rPr>
              <a:t>purchase private health insurance</a:t>
            </a:r>
            <a:r>
              <a:rPr lang="en-US" sz="2800" dirty="0">
                <a:solidFill>
                  <a:prstClr val="black"/>
                </a:solidFill>
                <a:latin typeface="Calibri" panose="020F0502020204030204" pitchFamily="34" charset="0"/>
                <a:cs typeface="Calibri" panose="020F0502020204030204" pitchFamily="34" charset="0"/>
              </a:rPr>
              <a:t>.</a:t>
            </a:r>
          </a:p>
          <a:p>
            <a:pPr defTabSz="685800">
              <a:lnSpc>
                <a:spcPct val="90000"/>
              </a:lnSpc>
              <a:spcAft>
                <a:spcPts val="600"/>
              </a:spcAft>
            </a:pPr>
            <a:endParaRPr lang="en-US" sz="2800" dirty="0">
              <a:solidFill>
                <a:prstClr val="black"/>
              </a:solidFill>
              <a:latin typeface="Calibri" panose="020F0502020204030204" pitchFamily="34" charset="0"/>
              <a:cs typeface="Calibri" panose="020F0502020204030204" pitchFamily="34" charset="0"/>
            </a:endParaRPr>
          </a:p>
          <a:p>
            <a:pPr defTabSz="685800">
              <a:lnSpc>
                <a:spcPct val="90000"/>
              </a:lnSpc>
              <a:spcAft>
                <a:spcPts val="600"/>
              </a:spcAft>
            </a:pPr>
            <a:r>
              <a:rPr lang="en-US" sz="2800" dirty="0">
                <a:solidFill>
                  <a:prstClr val="black"/>
                </a:solidFill>
                <a:latin typeface="Calibri" panose="020F0502020204030204" pitchFamily="34" charset="0"/>
                <a:cs typeface="Calibri" panose="020F0502020204030204" pitchFamily="34" charset="0"/>
              </a:rPr>
              <a:t>ARHOME will continue drawing </a:t>
            </a:r>
            <a:r>
              <a:rPr lang="en-US" sz="2800" b="1" dirty="0">
                <a:solidFill>
                  <a:prstClr val="black"/>
                </a:solidFill>
                <a:latin typeface="Calibri" panose="020F0502020204030204" pitchFamily="34" charset="0"/>
                <a:cs typeface="Calibri" panose="020F0502020204030204" pitchFamily="34" charset="0"/>
              </a:rPr>
              <a:t>90% federal match</a:t>
            </a:r>
            <a:r>
              <a:rPr lang="en-US" sz="2800" dirty="0">
                <a:solidFill>
                  <a:prstClr val="black"/>
                </a:solidFill>
                <a:latin typeface="Calibri" panose="020F0502020204030204" pitchFamily="34" charset="0"/>
                <a:cs typeface="Calibri" panose="020F0502020204030204" pitchFamily="34" charset="0"/>
              </a:rPr>
              <a:t>.</a:t>
            </a:r>
          </a:p>
          <a:p>
            <a:pPr defTabSz="685800">
              <a:lnSpc>
                <a:spcPct val="90000"/>
              </a:lnSpc>
              <a:spcAft>
                <a:spcPts val="600"/>
              </a:spcAft>
            </a:pPr>
            <a:endParaRPr lang="en-US" sz="2800" dirty="0">
              <a:solidFill>
                <a:prstClr val="black"/>
              </a:solidFill>
              <a:latin typeface="Calibri" panose="020F0502020204030204" pitchFamily="34" charset="0"/>
              <a:cs typeface="Calibri" panose="020F0502020204030204" pitchFamily="34" charset="0"/>
            </a:endParaRPr>
          </a:p>
          <a:p>
            <a:pPr defTabSz="685800">
              <a:lnSpc>
                <a:spcPct val="90000"/>
              </a:lnSpc>
              <a:spcAft>
                <a:spcPts val="600"/>
              </a:spcAft>
            </a:pPr>
            <a:endParaRPr lang="en-US" sz="2800" dirty="0">
              <a:solidFill>
                <a:prstClr val="black"/>
              </a:solidFill>
              <a:latin typeface="Calibri" panose="020F0502020204030204" pitchFamily="34" charset="0"/>
              <a:cs typeface="Calibri" panose="020F0502020204030204" pitchFamily="34" charset="0"/>
            </a:endParaRPr>
          </a:p>
        </p:txBody>
      </p:sp>
      <p:sp>
        <p:nvSpPr>
          <p:cNvPr id="8" name="Footer Placeholder 5">
            <a:extLst>
              <a:ext uri="{FF2B5EF4-FFF2-40B4-BE49-F238E27FC236}">
                <a16:creationId xmlns:a16="http://schemas.microsoft.com/office/drawing/2014/main" id="{BD0ACF9E-F723-4F6F-BFA2-05A3B1E241B1}"/>
              </a:ext>
            </a:extLst>
          </p:cNvPr>
          <p:cNvSpPr txBox="1">
            <a:spLocks/>
          </p:cNvSpPr>
          <p:nvPr/>
        </p:nvSpPr>
        <p:spPr>
          <a:xfrm>
            <a:off x="4706747" y="6522720"/>
            <a:ext cx="1886999" cy="3352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chemeClr val="bg1"/>
                </a:solidFill>
              </a:rPr>
              <a:t>8/25/21 PRESENTATION</a:t>
            </a:r>
          </a:p>
        </p:txBody>
      </p:sp>
    </p:spTree>
    <p:extLst>
      <p:ext uri="{BB962C8B-B14F-4D97-AF65-F5344CB8AC3E}">
        <p14:creationId xmlns:p14="http://schemas.microsoft.com/office/powerpoint/2010/main" val="1557332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0666A59-3B96-4526-8B12-D510F9F2101F}"/>
              </a:ext>
            </a:extLst>
          </p:cNvPr>
          <p:cNvGrpSpPr/>
          <p:nvPr/>
        </p:nvGrpSpPr>
        <p:grpSpPr>
          <a:xfrm>
            <a:off x="-2" y="-2376"/>
            <a:ext cx="9144004" cy="1333465"/>
            <a:chOff x="-2" y="5507"/>
            <a:chExt cx="9144004" cy="1333465"/>
          </a:xfrm>
        </p:grpSpPr>
        <p:sp>
          <p:nvSpPr>
            <p:cNvPr id="14" name="Rectangle 13">
              <a:extLst>
                <a:ext uri="{FF2B5EF4-FFF2-40B4-BE49-F238E27FC236}">
                  <a16:creationId xmlns:a16="http://schemas.microsoft.com/office/drawing/2014/main" id="{DEDB8E11-4C42-4C5B-A25B-856EA2D3BD32}"/>
                </a:ext>
              </a:extLst>
            </p:cNvPr>
            <p:cNvSpPr>
              <a:spLocks noChangeAspect="1"/>
            </p:cNvSpPr>
            <p:nvPr/>
          </p:nvSpPr>
          <p:spPr>
            <a:xfrm rot="16200000">
              <a:off x="4003540" y="-399803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F11E073C-0B82-4452-A411-28FAA25CC4E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9" name="Title 1">
            <a:extLst>
              <a:ext uri="{FF2B5EF4-FFF2-40B4-BE49-F238E27FC236}">
                <a16:creationId xmlns:a16="http://schemas.microsoft.com/office/drawing/2014/main" id="{023C2877-C8BE-4835-BC36-D871467128A5}"/>
              </a:ext>
            </a:extLst>
          </p:cNvPr>
          <p:cNvSpPr txBox="1">
            <a:spLocks noChangeAspect="1"/>
          </p:cNvSpPr>
          <p:nvPr/>
        </p:nvSpPr>
        <p:spPr>
          <a:xfrm>
            <a:off x="117446" y="-8225"/>
            <a:ext cx="9026554" cy="1136921"/>
          </a:xfrm>
          <a:prstGeom prst="rect">
            <a:avLst/>
          </a:prstGeom>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ctr" defTabSz="685800" rtl="0" eaLnBrk="1" fontAlgn="auto" latinLnBrk="0" hangingPunct="1">
              <a:lnSpc>
                <a:spcPct val="120000"/>
              </a:lnSpc>
              <a:spcBef>
                <a:spcPct val="0"/>
              </a:spcBef>
              <a:spcAft>
                <a:spcPts val="0"/>
              </a:spcAft>
              <a:buClrTx/>
              <a:buSzTx/>
              <a:buFontTx/>
              <a:buNone/>
              <a:tabLst/>
              <a:defRPr/>
            </a:pPr>
            <a:r>
              <a:rPr lang="en-US" sz="3200" b="1" dirty="0">
                <a:solidFill>
                  <a:prstClr val="white"/>
                </a:solidFill>
                <a:latin typeface="Noto Sans" panose="020B0502040504020204" pitchFamily="34"/>
                <a:ea typeface="Noto Sans" panose="020B0502040504020204" pitchFamily="34"/>
                <a:cs typeface="Noto Sans" panose="020B0502040504020204" pitchFamily="34"/>
              </a:rPr>
              <a:t>Three Measurable Goals for ARHOME</a:t>
            </a:r>
          </a:p>
        </p:txBody>
      </p:sp>
      <p:sp>
        <p:nvSpPr>
          <p:cNvPr id="22" name="TextBox 21">
            <a:extLst>
              <a:ext uri="{FF2B5EF4-FFF2-40B4-BE49-F238E27FC236}">
                <a16:creationId xmlns:a16="http://schemas.microsoft.com/office/drawing/2014/main" id="{5A390B03-89B9-464D-BCF3-B242FFCA8A12}"/>
              </a:ext>
            </a:extLst>
          </p:cNvPr>
          <p:cNvSpPr txBox="1"/>
          <p:nvPr/>
        </p:nvSpPr>
        <p:spPr>
          <a:xfrm>
            <a:off x="379285" y="1571296"/>
            <a:ext cx="8654924" cy="4711218"/>
          </a:xfrm>
          <a:prstGeom prst="rect">
            <a:avLst/>
          </a:prstGeom>
          <a:noFill/>
        </p:spPr>
        <p:txBody>
          <a:bodyPr wrap="square" lIns="0" tIns="0" rtlCol="0">
            <a:noAutofit/>
          </a:bodyPr>
          <a:lstStyle/>
          <a:p>
            <a:pPr marL="457200" indent="-457200" defTabSz="685800">
              <a:lnSpc>
                <a:spcPct val="90000"/>
              </a:lnSpc>
              <a:spcAft>
                <a:spcPts val="600"/>
              </a:spcAft>
              <a:buFont typeface="+mj-lt"/>
              <a:buAutoNum type="arabicPeriod"/>
            </a:pPr>
            <a:r>
              <a:rPr lang="en-US" sz="2800" dirty="0">
                <a:solidFill>
                  <a:prstClr val="black"/>
                </a:solidFill>
                <a:latin typeface="Calibri" panose="020F0502020204030204" pitchFamily="34" charset="0"/>
                <a:cs typeface="Calibri" panose="020F0502020204030204" pitchFamily="34" charset="0"/>
              </a:rPr>
              <a:t>Improve </a:t>
            </a:r>
            <a:r>
              <a:rPr lang="en-US" sz="2800" b="1" dirty="0">
                <a:solidFill>
                  <a:prstClr val="black"/>
                </a:solidFill>
                <a:latin typeface="Calibri" panose="020F0502020204030204" pitchFamily="34" charset="0"/>
                <a:cs typeface="Calibri" panose="020F0502020204030204" pitchFamily="34" charset="0"/>
              </a:rPr>
              <a:t>health outcomes </a:t>
            </a:r>
            <a:r>
              <a:rPr lang="en-US" sz="2800" dirty="0">
                <a:solidFill>
                  <a:prstClr val="black"/>
                </a:solidFill>
                <a:latin typeface="Calibri" panose="020F0502020204030204" pitchFamily="34" charset="0"/>
                <a:cs typeface="Calibri" panose="020F0502020204030204" pitchFamily="34" charset="0"/>
              </a:rPr>
              <a:t>among Arkansans in:</a:t>
            </a:r>
          </a:p>
          <a:p>
            <a:pPr marL="742950" lvl="1" indent="457200" defTabSz="685800">
              <a:lnSpc>
                <a:spcPct val="90000"/>
              </a:lnSpc>
              <a:buFont typeface="Arial" panose="020B0604020202020204" pitchFamily="34" charset="0"/>
              <a:buChar char="•"/>
            </a:pPr>
            <a:r>
              <a:rPr lang="en-US" sz="2800" dirty="0">
                <a:solidFill>
                  <a:prstClr val="black"/>
                </a:solidFill>
                <a:latin typeface="Calibri" panose="020F0502020204030204" pitchFamily="34" charset="0"/>
                <a:cs typeface="Calibri" panose="020F0502020204030204" pitchFamily="34" charset="0"/>
              </a:rPr>
              <a:t>Maternal and infant health</a:t>
            </a:r>
          </a:p>
          <a:p>
            <a:pPr marL="742950" lvl="1" indent="457200" defTabSz="685800">
              <a:lnSpc>
                <a:spcPct val="90000"/>
              </a:lnSpc>
              <a:buFont typeface="Arial" panose="020B0604020202020204" pitchFamily="34" charset="0"/>
              <a:buChar char="•"/>
            </a:pPr>
            <a:r>
              <a:rPr lang="en-US" sz="2800" dirty="0">
                <a:solidFill>
                  <a:prstClr val="black"/>
                </a:solidFill>
                <a:latin typeface="Calibri" panose="020F0502020204030204" pitchFamily="34" charset="0"/>
                <a:cs typeface="Calibri" panose="020F0502020204030204" pitchFamily="34" charset="0"/>
              </a:rPr>
              <a:t>Rural health</a:t>
            </a:r>
          </a:p>
          <a:p>
            <a:pPr marL="742950" lvl="1" indent="457200" defTabSz="685800">
              <a:lnSpc>
                <a:spcPct val="90000"/>
              </a:lnSpc>
              <a:buFont typeface="Arial" panose="020B0604020202020204" pitchFamily="34" charset="0"/>
              <a:buChar char="•"/>
            </a:pPr>
            <a:r>
              <a:rPr lang="en-US" sz="2800" dirty="0">
                <a:solidFill>
                  <a:prstClr val="black"/>
                </a:solidFill>
                <a:latin typeface="Calibri" panose="020F0502020204030204" pitchFamily="34" charset="0"/>
                <a:cs typeface="Calibri" panose="020F0502020204030204" pitchFamily="34" charset="0"/>
              </a:rPr>
              <a:t>Behavioral health</a:t>
            </a:r>
          </a:p>
          <a:p>
            <a:pPr marL="742950" lvl="1" indent="457200" defTabSz="685800">
              <a:lnSpc>
                <a:spcPct val="90000"/>
              </a:lnSpc>
              <a:buFont typeface="Arial" panose="020B0604020202020204" pitchFamily="34" charset="0"/>
              <a:buChar char="•"/>
            </a:pPr>
            <a:r>
              <a:rPr lang="en-US" sz="2800" dirty="0">
                <a:solidFill>
                  <a:prstClr val="black"/>
                </a:solidFill>
                <a:latin typeface="Calibri" panose="020F0502020204030204" pitchFamily="34" charset="0"/>
                <a:cs typeface="Calibri" panose="020F0502020204030204" pitchFamily="34" charset="0"/>
              </a:rPr>
              <a:t>Chronic disease</a:t>
            </a:r>
          </a:p>
          <a:p>
            <a:pPr marL="457200" indent="-457200" defTabSz="685800">
              <a:lnSpc>
                <a:spcPct val="90000"/>
              </a:lnSpc>
              <a:spcAft>
                <a:spcPts val="600"/>
              </a:spcAft>
              <a:buFont typeface="+mj-lt"/>
              <a:buAutoNum type="arabicPeriod"/>
            </a:pPr>
            <a:r>
              <a:rPr lang="en-US" sz="2800" dirty="0">
                <a:solidFill>
                  <a:prstClr val="black"/>
                </a:solidFill>
                <a:latin typeface="Calibri" panose="020F0502020204030204" pitchFamily="34" charset="0"/>
                <a:cs typeface="Calibri" panose="020F0502020204030204" pitchFamily="34" charset="0"/>
              </a:rPr>
              <a:t>Provide opportunities to </a:t>
            </a:r>
            <a:r>
              <a:rPr lang="en-US" sz="2800" b="1" dirty="0">
                <a:solidFill>
                  <a:prstClr val="black"/>
                </a:solidFill>
                <a:latin typeface="Calibri" panose="020F0502020204030204" pitchFamily="34" charset="0"/>
                <a:cs typeface="Calibri" panose="020F0502020204030204" pitchFamily="34" charset="0"/>
              </a:rPr>
              <a:t>reduce poverty </a:t>
            </a:r>
            <a:r>
              <a:rPr lang="en-US" sz="2800" dirty="0">
                <a:solidFill>
                  <a:prstClr val="black"/>
                </a:solidFill>
                <a:latin typeface="Calibri" panose="020F0502020204030204" pitchFamily="34" charset="0"/>
                <a:cs typeface="Calibri" panose="020F0502020204030204" pitchFamily="34" charset="0"/>
              </a:rPr>
              <a:t>through employment, education, and training.</a:t>
            </a:r>
          </a:p>
          <a:p>
            <a:pPr marL="457200" indent="-457200" defTabSz="685800">
              <a:lnSpc>
                <a:spcPct val="90000"/>
              </a:lnSpc>
              <a:spcAft>
                <a:spcPts val="600"/>
              </a:spcAft>
              <a:buFont typeface="+mj-lt"/>
              <a:buAutoNum type="arabicPeriod"/>
            </a:pPr>
            <a:r>
              <a:rPr lang="en-US" sz="2800" b="1" dirty="0">
                <a:solidFill>
                  <a:prstClr val="black"/>
                </a:solidFill>
                <a:latin typeface="Calibri" panose="020F0502020204030204" pitchFamily="34" charset="0"/>
                <a:cs typeface="Calibri" panose="020F0502020204030204" pitchFamily="34" charset="0"/>
              </a:rPr>
              <a:t>Slow the growth in spending</a:t>
            </a:r>
            <a:r>
              <a:rPr lang="en-US" sz="2800" dirty="0">
                <a:solidFill>
                  <a:prstClr val="black"/>
                </a:solidFill>
                <a:latin typeface="Calibri" panose="020F0502020204030204" pitchFamily="34" charset="0"/>
                <a:cs typeface="Calibri" panose="020F0502020204030204" pitchFamily="34" charset="0"/>
              </a:rPr>
              <a:t> for ARHOME while maintaining the economic and fiscal benefits of coverage through Qualified Health Plans.</a:t>
            </a:r>
          </a:p>
          <a:p>
            <a:pPr marL="457200" indent="-457200" defTabSz="685800">
              <a:lnSpc>
                <a:spcPct val="90000"/>
              </a:lnSpc>
              <a:spcAft>
                <a:spcPts val="600"/>
              </a:spcAft>
              <a:buFont typeface="+mj-lt"/>
              <a:buAutoNum type="arabicPeriod"/>
            </a:pPr>
            <a:endParaRPr lang="en-US" sz="2000" dirty="0">
              <a:solidFill>
                <a:prstClr val="black"/>
              </a:solidFill>
              <a:latin typeface="Calibri" panose="020F0502020204030204" pitchFamily="34" charset="0"/>
              <a:cs typeface="Calibri" panose="020F0502020204030204" pitchFamily="34" charset="0"/>
            </a:endParaRPr>
          </a:p>
          <a:p>
            <a:pPr marL="457200" indent="-457200" defTabSz="685800">
              <a:lnSpc>
                <a:spcPct val="90000"/>
              </a:lnSpc>
              <a:spcAft>
                <a:spcPts val="600"/>
              </a:spcAft>
              <a:buFont typeface="+mj-lt"/>
              <a:buAutoNum type="arabicPeriod"/>
            </a:pPr>
            <a:endParaRPr lang="en-US" sz="2000" dirty="0">
              <a:solidFill>
                <a:prstClr val="black"/>
              </a:solidFill>
              <a:latin typeface="Calibri" panose="020F0502020204030204" pitchFamily="34" charset="0"/>
              <a:cs typeface="Calibri" panose="020F0502020204030204" pitchFamily="34" charset="0"/>
            </a:endParaRPr>
          </a:p>
          <a:p>
            <a:pPr defTabSz="685800">
              <a:lnSpc>
                <a:spcPct val="90000"/>
              </a:lnSpc>
              <a:spcAft>
                <a:spcPts val="600"/>
              </a:spcAft>
            </a:pPr>
            <a:endParaRPr lang="en-US" sz="2000" dirty="0">
              <a:solidFill>
                <a:prstClr val="black"/>
              </a:solidFill>
              <a:latin typeface="Calibri" panose="020F0502020204030204" pitchFamily="34" charset="0"/>
              <a:cs typeface="Calibri" panose="020F0502020204030204" pitchFamily="34" charset="0"/>
            </a:endParaRPr>
          </a:p>
          <a:p>
            <a:pPr defTabSz="685800">
              <a:lnSpc>
                <a:spcPct val="90000"/>
              </a:lnSpc>
              <a:spcAft>
                <a:spcPts val="600"/>
              </a:spcAft>
            </a:pPr>
            <a:endParaRPr lang="en-US" dirty="0">
              <a:solidFill>
                <a:prstClr val="black"/>
              </a:solidFill>
              <a:latin typeface="Calibri" panose="020F0502020204030204" pitchFamily="34" charset="0"/>
              <a:cs typeface="Calibri" panose="020F0502020204030204" pitchFamily="34" charset="0"/>
            </a:endParaRPr>
          </a:p>
        </p:txBody>
      </p:sp>
      <p:sp>
        <p:nvSpPr>
          <p:cNvPr id="8" name="Footer Placeholder 5">
            <a:extLst>
              <a:ext uri="{FF2B5EF4-FFF2-40B4-BE49-F238E27FC236}">
                <a16:creationId xmlns:a16="http://schemas.microsoft.com/office/drawing/2014/main" id="{BD0ACF9E-F723-4F6F-BFA2-05A3B1E241B1}"/>
              </a:ext>
            </a:extLst>
          </p:cNvPr>
          <p:cNvSpPr txBox="1">
            <a:spLocks/>
          </p:cNvSpPr>
          <p:nvPr/>
        </p:nvSpPr>
        <p:spPr>
          <a:xfrm>
            <a:off x="4706747" y="6522720"/>
            <a:ext cx="1886999" cy="3352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chemeClr val="bg1"/>
                </a:solidFill>
              </a:rPr>
              <a:t>8/25/21 PRESENTATION</a:t>
            </a:r>
          </a:p>
        </p:txBody>
      </p:sp>
    </p:spTree>
    <p:extLst>
      <p:ext uri="{BB962C8B-B14F-4D97-AF65-F5344CB8AC3E}">
        <p14:creationId xmlns:p14="http://schemas.microsoft.com/office/powerpoint/2010/main" val="3914923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animEffect transition="in" filter="fade">
                                      <p:cBhvr>
                                        <p:cTn id="7" dur="500"/>
                                        <p:tgtEl>
                                          <p:spTgt spid="2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2">
                                            <p:txEl>
                                              <p:pRg st="1" end="1"/>
                                            </p:txEl>
                                          </p:spTgt>
                                        </p:tgtEl>
                                        <p:attrNameLst>
                                          <p:attrName>style.visibility</p:attrName>
                                        </p:attrNameLst>
                                      </p:cBhvr>
                                      <p:to>
                                        <p:strVal val="visible"/>
                                      </p:to>
                                    </p:set>
                                    <p:animEffect transition="in" filter="fade">
                                      <p:cBhvr>
                                        <p:cTn id="10" dur="500"/>
                                        <p:tgtEl>
                                          <p:spTgt spid="22">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2">
                                            <p:txEl>
                                              <p:pRg st="2" end="2"/>
                                            </p:txEl>
                                          </p:spTgt>
                                        </p:tgtEl>
                                        <p:attrNameLst>
                                          <p:attrName>style.visibility</p:attrName>
                                        </p:attrNameLst>
                                      </p:cBhvr>
                                      <p:to>
                                        <p:strVal val="visible"/>
                                      </p:to>
                                    </p:set>
                                    <p:animEffect transition="in" filter="fade">
                                      <p:cBhvr>
                                        <p:cTn id="13" dur="500"/>
                                        <p:tgtEl>
                                          <p:spTgt spid="22">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22">
                                            <p:txEl>
                                              <p:pRg st="3" end="3"/>
                                            </p:txEl>
                                          </p:spTgt>
                                        </p:tgtEl>
                                        <p:attrNameLst>
                                          <p:attrName>style.visibility</p:attrName>
                                        </p:attrNameLst>
                                      </p:cBhvr>
                                      <p:to>
                                        <p:strVal val="visible"/>
                                      </p:to>
                                    </p:set>
                                    <p:animEffect transition="in" filter="fade">
                                      <p:cBhvr>
                                        <p:cTn id="16" dur="500"/>
                                        <p:tgtEl>
                                          <p:spTgt spid="22">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22">
                                            <p:txEl>
                                              <p:pRg st="4" end="4"/>
                                            </p:txEl>
                                          </p:spTgt>
                                        </p:tgtEl>
                                        <p:attrNameLst>
                                          <p:attrName>style.visibility</p:attrName>
                                        </p:attrNameLst>
                                      </p:cBhvr>
                                      <p:to>
                                        <p:strVal val="visible"/>
                                      </p:to>
                                    </p:set>
                                    <p:animEffect transition="in" filter="fade">
                                      <p:cBhvr>
                                        <p:cTn id="19" dur="500"/>
                                        <p:tgtEl>
                                          <p:spTgt spid="22">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22">
                                            <p:txEl>
                                              <p:pRg st="5" end="5"/>
                                            </p:txEl>
                                          </p:spTgt>
                                        </p:tgtEl>
                                        <p:attrNameLst>
                                          <p:attrName>style.visibility</p:attrName>
                                        </p:attrNameLst>
                                      </p:cBhvr>
                                      <p:to>
                                        <p:strVal val="visible"/>
                                      </p:to>
                                    </p:set>
                                    <p:animEffect transition="in" filter="fade">
                                      <p:cBhvr>
                                        <p:cTn id="24" dur="500"/>
                                        <p:tgtEl>
                                          <p:spTgt spid="22">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22">
                                            <p:txEl>
                                              <p:pRg st="6" end="6"/>
                                            </p:txEl>
                                          </p:spTgt>
                                        </p:tgtEl>
                                        <p:attrNameLst>
                                          <p:attrName>style.visibility</p:attrName>
                                        </p:attrNameLst>
                                      </p:cBhvr>
                                      <p:to>
                                        <p:strVal val="visible"/>
                                      </p:to>
                                    </p:set>
                                    <p:animEffect transition="in" filter="fade">
                                      <p:cBhvr>
                                        <p:cTn id="29" dur="500"/>
                                        <p:tgtEl>
                                          <p:spTgt spid="2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0666A59-3B96-4526-8B12-D510F9F2101F}"/>
              </a:ext>
            </a:extLst>
          </p:cNvPr>
          <p:cNvGrpSpPr/>
          <p:nvPr/>
        </p:nvGrpSpPr>
        <p:grpSpPr>
          <a:xfrm>
            <a:off x="-2" y="-2376"/>
            <a:ext cx="9144004" cy="1333465"/>
            <a:chOff x="-2" y="5507"/>
            <a:chExt cx="9144004" cy="1333465"/>
          </a:xfrm>
        </p:grpSpPr>
        <p:sp>
          <p:nvSpPr>
            <p:cNvPr id="14" name="Rectangle 13">
              <a:extLst>
                <a:ext uri="{FF2B5EF4-FFF2-40B4-BE49-F238E27FC236}">
                  <a16:creationId xmlns:a16="http://schemas.microsoft.com/office/drawing/2014/main" id="{DEDB8E11-4C42-4C5B-A25B-856EA2D3BD32}"/>
                </a:ext>
              </a:extLst>
            </p:cNvPr>
            <p:cNvSpPr>
              <a:spLocks noChangeAspect="1"/>
            </p:cNvSpPr>
            <p:nvPr/>
          </p:nvSpPr>
          <p:spPr>
            <a:xfrm rot="16200000">
              <a:off x="4003540" y="-399803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F11E073C-0B82-4452-A411-28FAA25CC4E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9" name="Title 1">
            <a:extLst>
              <a:ext uri="{FF2B5EF4-FFF2-40B4-BE49-F238E27FC236}">
                <a16:creationId xmlns:a16="http://schemas.microsoft.com/office/drawing/2014/main" id="{023C2877-C8BE-4835-BC36-D871467128A5}"/>
              </a:ext>
            </a:extLst>
          </p:cNvPr>
          <p:cNvSpPr txBox="1">
            <a:spLocks noChangeAspect="1"/>
          </p:cNvSpPr>
          <p:nvPr/>
        </p:nvSpPr>
        <p:spPr>
          <a:xfrm>
            <a:off x="306196" y="-8225"/>
            <a:ext cx="8531604" cy="1136921"/>
          </a:xfrm>
          <a:prstGeom prst="rect">
            <a:avLst/>
          </a:prstGeom>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ctr" defTabSz="685800" rtl="0" eaLnBrk="1" fontAlgn="auto" latinLnBrk="0" hangingPunct="1">
              <a:lnSpc>
                <a:spcPct val="120000"/>
              </a:lnSpc>
              <a:spcBef>
                <a:spcPct val="0"/>
              </a:spcBef>
              <a:spcAft>
                <a:spcPts val="0"/>
              </a:spcAft>
              <a:buClrTx/>
              <a:buSzTx/>
              <a:buFontTx/>
              <a:buNone/>
              <a:tabLst/>
              <a:defRPr/>
            </a:pPr>
            <a:r>
              <a:rPr lang="en-US" sz="3200" b="1" dirty="0">
                <a:solidFill>
                  <a:prstClr val="white"/>
                </a:solidFill>
                <a:latin typeface="Noto Sans" panose="020B0502040504020204" pitchFamily="34"/>
                <a:ea typeface="Noto Sans" panose="020B0502040504020204" pitchFamily="34"/>
                <a:cs typeface="Noto Sans" panose="020B0502040504020204" pitchFamily="34"/>
              </a:rPr>
              <a:t>ARHOME: Primary Focus is Health Improvement</a:t>
            </a:r>
            <a:endParaRPr lang="en-US" sz="3400" b="1" dirty="0">
              <a:solidFill>
                <a:prstClr val="white"/>
              </a:solidFill>
              <a:latin typeface="Noto Sans" panose="020B0502040504020204" pitchFamily="34"/>
              <a:ea typeface="Noto Sans" panose="020B0502040504020204" pitchFamily="34"/>
              <a:cs typeface="Noto Sans" panose="020B0502040504020204" pitchFamily="34"/>
            </a:endParaRPr>
          </a:p>
        </p:txBody>
      </p:sp>
      <p:sp>
        <p:nvSpPr>
          <p:cNvPr id="22" name="TextBox 21">
            <a:extLst>
              <a:ext uri="{FF2B5EF4-FFF2-40B4-BE49-F238E27FC236}">
                <a16:creationId xmlns:a16="http://schemas.microsoft.com/office/drawing/2014/main" id="{5A390B03-89B9-464D-BCF3-B242FFCA8A12}"/>
              </a:ext>
            </a:extLst>
          </p:cNvPr>
          <p:cNvSpPr txBox="1"/>
          <p:nvPr/>
        </p:nvSpPr>
        <p:spPr>
          <a:xfrm>
            <a:off x="306196" y="1577591"/>
            <a:ext cx="8265048" cy="4576366"/>
          </a:xfrm>
          <a:prstGeom prst="rect">
            <a:avLst/>
          </a:prstGeom>
          <a:noFill/>
        </p:spPr>
        <p:txBody>
          <a:bodyPr wrap="square" lIns="0" tIns="0" rtlCol="0">
            <a:noAutofit/>
          </a:bodyPr>
          <a:lstStyle/>
          <a:p>
            <a:pPr marL="457200" indent="-457200" defTabSz="685800">
              <a:lnSpc>
                <a:spcPct val="90000"/>
              </a:lnSpc>
              <a:spcAft>
                <a:spcPts val="600"/>
              </a:spcAft>
              <a:buFont typeface="Arial" panose="020B0604020202020204" pitchFamily="34" charset="0"/>
              <a:buChar char="•"/>
            </a:pPr>
            <a:r>
              <a:rPr lang="en-US" sz="2000" dirty="0">
                <a:solidFill>
                  <a:prstClr val="black"/>
                </a:solidFill>
                <a:latin typeface="Calibri" panose="020F0502020204030204" pitchFamily="34" charset="0"/>
                <a:cs typeface="Calibri" panose="020F0502020204030204" pitchFamily="34" charset="0"/>
              </a:rPr>
              <a:t>Require Health Plans to meet annual </a:t>
            </a:r>
            <a:r>
              <a:rPr lang="en-US" sz="2000" b="1" dirty="0">
                <a:solidFill>
                  <a:prstClr val="black"/>
                </a:solidFill>
                <a:latin typeface="Calibri" panose="020F0502020204030204" pitchFamily="34" charset="0"/>
                <a:cs typeface="Calibri" panose="020F0502020204030204" pitchFamily="34" charset="0"/>
              </a:rPr>
              <a:t>health improvement targets</a:t>
            </a:r>
            <a:r>
              <a:rPr lang="en-US" sz="2000" dirty="0">
                <a:solidFill>
                  <a:prstClr val="black"/>
                </a:solidFill>
                <a:latin typeface="Calibri" panose="020F0502020204030204" pitchFamily="34" charset="0"/>
                <a:cs typeface="Calibri" panose="020F0502020204030204" pitchFamily="34" charset="0"/>
              </a:rPr>
              <a:t> based on the Medicaid Adult Core Set used to monitor trends in performance on standardized indicators of quality of care related to primary and preventive care, maternal and perinatal care, care of acute and chronic conditions, and behavioral health care.</a:t>
            </a:r>
          </a:p>
          <a:p>
            <a:pPr marL="914400" lvl="1" indent="-457200" defTabSz="685800">
              <a:lnSpc>
                <a:spcPct val="90000"/>
              </a:lnSpc>
              <a:spcAft>
                <a:spcPts val="600"/>
              </a:spcAft>
              <a:buFont typeface="Arial" panose="020B0604020202020204" pitchFamily="34" charset="0"/>
              <a:buChar char="•"/>
            </a:pPr>
            <a:r>
              <a:rPr lang="en-US" sz="2000" dirty="0">
                <a:solidFill>
                  <a:prstClr val="black"/>
                </a:solidFill>
                <a:latin typeface="Calibri" panose="020F0502020204030204" pitchFamily="34" charset="0"/>
                <a:cs typeface="Calibri" panose="020F0502020204030204" pitchFamily="34" charset="0"/>
              </a:rPr>
              <a:t>The next presentation will present the baseline on 21 measures.  The purpose of these measures is to drive quality improvement over the next 5 years.</a:t>
            </a:r>
          </a:p>
          <a:p>
            <a:pPr marL="457200" indent="-457200">
              <a:spcAft>
                <a:spcPts val="600"/>
              </a:spcAft>
              <a:buFont typeface="Arial" panose="020B0604020202020204" pitchFamily="34" charset="0"/>
              <a:buChar char="•"/>
            </a:pPr>
            <a:r>
              <a:rPr lang="en-US" sz="2000" dirty="0">
                <a:solidFill>
                  <a:prstClr val="black"/>
                </a:solidFill>
                <a:latin typeface="Calibri" panose="020F0502020204030204" pitchFamily="34" charset="0"/>
                <a:cs typeface="Calibri" panose="020F0502020204030204" pitchFamily="34" charset="0"/>
              </a:rPr>
              <a:t>Health Plans will provide </a:t>
            </a:r>
            <a:r>
              <a:rPr lang="en-US" sz="2000" b="1" dirty="0">
                <a:solidFill>
                  <a:prstClr val="black"/>
                </a:solidFill>
                <a:latin typeface="Calibri" panose="020F0502020204030204" pitchFamily="34" charset="0"/>
                <a:cs typeface="Calibri" panose="020F0502020204030204" pitchFamily="34" charset="0"/>
              </a:rPr>
              <a:t>incentives</a:t>
            </a:r>
            <a:r>
              <a:rPr lang="en-US" sz="2000" dirty="0">
                <a:solidFill>
                  <a:prstClr val="black"/>
                </a:solidFill>
                <a:latin typeface="Calibri" panose="020F0502020204030204" pitchFamily="34" charset="0"/>
                <a:cs typeface="Calibri" panose="020F0502020204030204" pitchFamily="34" charset="0"/>
              </a:rPr>
              <a:t> to their members or providers to encourage health improvement activities.</a:t>
            </a:r>
          </a:p>
          <a:p>
            <a:pPr marL="457200" indent="-457200">
              <a:spcAft>
                <a:spcPts val="600"/>
              </a:spcAft>
              <a:buFont typeface="Arial" panose="020B0604020202020204" pitchFamily="34" charset="0"/>
              <a:buChar char="•"/>
            </a:pPr>
            <a:r>
              <a:rPr lang="en-US" sz="2000" dirty="0">
                <a:solidFill>
                  <a:prstClr val="black"/>
                </a:solidFill>
                <a:latin typeface="Calibri" panose="020F0502020204030204"/>
              </a:rPr>
              <a:t>Health Plans are required to submit annual Quality Assessment and Performance Improvement </a:t>
            </a:r>
            <a:r>
              <a:rPr lang="en-US" sz="2000" b="1" dirty="0">
                <a:solidFill>
                  <a:prstClr val="black"/>
                </a:solidFill>
                <a:latin typeface="Calibri" panose="020F0502020204030204"/>
              </a:rPr>
              <a:t>Strategic Plans. </a:t>
            </a:r>
          </a:p>
          <a:p>
            <a:pPr marL="914400" lvl="1" indent="-457200">
              <a:spcAft>
                <a:spcPts val="600"/>
              </a:spcAft>
              <a:buFont typeface="Arial" panose="020B0604020202020204" pitchFamily="34" charset="0"/>
              <a:buChar char="•"/>
            </a:pPr>
            <a:r>
              <a:rPr lang="en-US" sz="2000" dirty="0">
                <a:solidFill>
                  <a:prstClr val="black"/>
                </a:solidFill>
                <a:latin typeface="Calibri" panose="020F0502020204030204"/>
              </a:rPr>
              <a:t>Each of the health plans will present their strategic plans.</a:t>
            </a:r>
          </a:p>
          <a:p>
            <a:pPr marL="457200" indent="-457200">
              <a:spcAft>
                <a:spcPts val="600"/>
              </a:spcAft>
              <a:buFont typeface="Arial" panose="020B0604020202020204" pitchFamily="34" charset="0"/>
              <a:buChar char="•"/>
            </a:pPr>
            <a:r>
              <a:rPr lang="en-US" sz="2000" dirty="0">
                <a:solidFill>
                  <a:prstClr val="black"/>
                </a:solidFill>
                <a:latin typeface="Calibri" panose="020F0502020204030204"/>
                <a:cs typeface="Calibri" panose="020F0502020204030204" pitchFamily="34" charset="0"/>
              </a:rPr>
              <a:t>DHS may </a:t>
            </a:r>
            <a:r>
              <a:rPr lang="en-US" sz="2000" dirty="0">
                <a:solidFill>
                  <a:prstClr val="black"/>
                </a:solidFill>
                <a:latin typeface="Calibri" panose="020F0502020204030204" pitchFamily="34" charset="0"/>
                <a:cs typeface="Calibri" panose="020F0502020204030204" pitchFamily="34" charset="0"/>
              </a:rPr>
              <a:t>assess </a:t>
            </a:r>
            <a:r>
              <a:rPr lang="en-US" sz="2000" b="1" dirty="0">
                <a:solidFill>
                  <a:prstClr val="black"/>
                </a:solidFill>
                <a:latin typeface="Calibri" panose="020F0502020204030204"/>
              </a:rPr>
              <a:t>penalties</a:t>
            </a:r>
            <a:r>
              <a:rPr lang="en-US" sz="2000" dirty="0">
                <a:solidFill>
                  <a:prstClr val="black"/>
                </a:solidFill>
                <a:latin typeface="Calibri" panose="020F0502020204030204"/>
              </a:rPr>
              <a:t> if targets are not met.</a:t>
            </a:r>
            <a:endParaRPr lang="en-US" sz="2000" dirty="0">
              <a:solidFill>
                <a:prstClr val="black"/>
              </a:solidFill>
              <a:latin typeface="Calibri" panose="020F0502020204030204" pitchFamily="34" charset="0"/>
              <a:cs typeface="Calibri" panose="020F0502020204030204" pitchFamily="34" charset="0"/>
            </a:endParaRPr>
          </a:p>
          <a:p>
            <a:pPr marL="457200" indent="-457200">
              <a:spcAft>
                <a:spcPts val="600"/>
              </a:spcAft>
              <a:buFont typeface="Arial" panose="020B0604020202020204" pitchFamily="34" charset="0"/>
              <a:buChar char="•"/>
            </a:pPr>
            <a:endParaRPr lang="en-US" sz="2800" b="1" dirty="0">
              <a:solidFill>
                <a:prstClr val="black"/>
              </a:solidFill>
              <a:latin typeface="Calibri" panose="020F0502020204030204"/>
            </a:endParaRPr>
          </a:p>
        </p:txBody>
      </p:sp>
      <p:sp>
        <p:nvSpPr>
          <p:cNvPr id="8" name="Footer Placeholder 5">
            <a:extLst>
              <a:ext uri="{FF2B5EF4-FFF2-40B4-BE49-F238E27FC236}">
                <a16:creationId xmlns:a16="http://schemas.microsoft.com/office/drawing/2014/main" id="{BD0ACF9E-F723-4F6F-BFA2-05A3B1E241B1}"/>
              </a:ext>
            </a:extLst>
          </p:cNvPr>
          <p:cNvSpPr txBox="1">
            <a:spLocks/>
          </p:cNvSpPr>
          <p:nvPr/>
        </p:nvSpPr>
        <p:spPr>
          <a:xfrm>
            <a:off x="4706747" y="6522720"/>
            <a:ext cx="1886999" cy="3352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chemeClr val="bg1"/>
                </a:solidFill>
              </a:rPr>
              <a:t>8/25/21 PRESENTATION</a:t>
            </a:r>
          </a:p>
        </p:txBody>
      </p:sp>
    </p:spTree>
    <p:extLst>
      <p:ext uri="{BB962C8B-B14F-4D97-AF65-F5344CB8AC3E}">
        <p14:creationId xmlns:p14="http://schemas.microsoft.com/office/powerpoint/2010/main" val="3917298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anim calcmode="lin" valueType="num">
                                      <p:cBhvr additive="base">
                                        <p:cTn id="7" dur="500" fill="hold"/>
                                        <p:tgtEl>
                                          <p:spTgt spid="2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2">
                                            <p:txEl>
                                              <p:pRg st="1" end="1"/>
                                            </p:txEl>
                                          </p:spTgt>
                                        </p:tgtEl>
                                        <p:attrNameLst>
                                          <p:attrName>style.visibility</p:attrName>
                                        </p:attrNameLst>
                                      </p:cBhvr>
                                      <p:to>
                                        <p:strVal val="visible"/>
                                      </p:to>
                                    </p:set>
                                    <p:anim calcmode="lin" valueType="num">
                                      <p:cBhvr additive="base">
                                        <p:cTn id="11" dur="500" fill="hold"/>
                                        <p:tgtEl>
                                          <p:spTgt spid="2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2">
                                            <p:txEl>
                                              <p:pRg st="2" end="2"/>
                                            </p:txEl>
                                          </p:spTgt>
                                        </p:tgtEl>
                                        <p:attrNameLst>
                                          <p:attrName>style.visibility</p:attrName>
                                        </p:attrNameLst>
                                      </p:cBhvr>
                                      <p:to>
                                        <p:strVal val="visible"/>
                                      </p:to>
                                    </p:set>
                                    <p:anim calcmode="lin" valueType="num">
                                      <p:cBhvr additive="base">
                                        <p:cTn id="17" dur="500" fill="hold"/>
                                        <p:tgtEl>
                                          <p:spTgt spid="2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22">
                                            <p:txEl>
                                              <p:pRg st="3" end="3"/>
                                            </p:txEl>
                                          </p:spTgt>
                                        </p:tgtEl>
                                        <p:attrNameLst>
                                          <p:attrName>style.visibility</p:attrName>
                                        </p:attrNameLst>
                                      </p:cBhvr>
                                      <p:to>
                                        <p:strVal val="visible"/>
                                      </p:to>
                                    </p:set>
                                    <p:anim calcmode="lin" valueType="num">
                                      <p:cBhvr additive="base">
                                        <p:cTn id="23" dur="500" fill="hold"/>
                                        <p:tgtEl>
                                          <p:spTgt spid="22">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2">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2">
                                            <p:txEl>
                                              <p:pRg st="4" end="4"/>
                                            </p:txEl>
                                          </p:spTgt>
                                        </p:tgtEl>
                                        <p:attrNameLst>
                                          <p:attrName>style.visibility</p:attrName>
                                        </p:attrNameLst>
                                      </p:cBhvr>
                                      <p:to>
                                        <p:strVal val="visible"/>
                                      </p:to>
                                    </p:set>
                                    <p:anim calcmode="lin" valueType="num">
                                      <p:cBhvr additive="base">
                                        <p:cTn id="27" dur="500" fill="hold"/>
                                        <p:tgtEl>
                                          <p:spTgt spid="2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22">
                                            <p:txEl>
                                              <p:pRg st="5" end="5"/>
                                            </p:txEl>
                                          </p:spTgt>
                                        </p:tgtEl>
                                        <p:attrNameLst>
                                          <p:attrName>style.visibility</p:attrName>
                                        </p:attrNameLst>
                                      </p:cBhvr>
                                      <p:to>
                                        <p:strVal val="visible"/>
                                      </p:to>
                                    </p:set>
                                    <p:anim calcmode="lin" valueType="num">
                                      <p:cBhvr additive="base">
                                        <p:cTn id="33" dur="500" fill="hold"/>
                                        <p:tgtEl>
                                          <p:spTgt spid="22">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0666A59-3B96-4526-8B12-D510F9F2101F}"/>
              </a:ext>
            </a:extLst>
          </p:cNvPr>
          <p:cNvGrpSpPr/>
          <p:nvPr/>
        </p:nvGrpSpPr>
        <p:grpSpPr>
          <a:xfrm>
            <a:off x="-2" y="-2376"/>
            <a:ext cx="9144004" cy="1333465"/>
            <a:chOff x="-2" y="5507"/>
            <a:chExt cx="9144004" cy="1333465"/>
          </a:xfrm>
        </p:grpSpPr>
        <p:sp>
          <p:nvSpPr>
            <p:cNvPr id="14" name="Rectangle 13">
              <a:extLst>
                <a:ext uri="{FF2B5EF4-FFF2-40B4-BE49-F238E27FC236}">
                  <a16:creationId xmlns:a16="http://schemas.microsoft.com/office/drawing/2014/main" id="{DEDB8E11-4C42-4C5B-A25B-856EA2D3BD32}"/>
                </a:ext>
              </a:extLst>
            </p:cNvPr>
            <p:cNvSpPr>
              <a:spLocks noChangeAspect="1"/>
            </p:cNvSpPr>
            <p:nvPr/>
          </p:nvSpPr>
          <p:spPr>
            <a:xfrm rot="16200000">
              <a:off x="4003540" y="-399803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F11E073C-0B82-4452-A411-28FAA25CC4E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9" name="Title 1">
            <a:extLst>
              <a:ext uri="{FF2B5EF4-FFF2-40B4-BE49-F238E27FC236}">
                <a16:creationId xmlns:a16="http://schemas.microsoft.com/office/drawing/2014/main" id="{023C2877-C8BE-4835-BC36-D871467128A5}"/>
              </a:ext>
            </a:extLst>
          </p:cNvPr>
          <p:cNvSpPr txBox="1">
            <a:spLocks noChangeAspect="1"/>
          </p:cNvSpPr>
          <p:nvPr/>
        </p:nvSpPr>
        <p:spPr>
          <a:xfrm>
            <a:off x="306196" y="-8225"/>
            <a:ext cx="8531604" cy="1136921"/>
          </a:xfrm>
          <a:prstGeom prst="rect">
            <a:avLst/>
          </a:prstGeom>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ctr" defTabSz="685800" rtl="0" eaLnBrk="1" fontAlgn="auto" latinLnBrk="0" hangingPunct="1">
              <a:lnSpc>
                <a:spcPct val="120000"/>
              </a:lnSpc>
              <a:spcBef>
                <a:spcPct val="0"/>
              </a:spcBef>
              <a:spcAft>
                <a:spcPts val="0"/>
              </a:spcAft>
              <a:buClrTx/>
              <a:buSzTx/>
              <a:buFontTx/>
              <a:buNone/>
              <a:tabLst/>
              <a:defRPr/>
            </a:pPr>
            <a:r>
              <a:rPr lang="en-US" sz="3200" b="1" dirty="0">
                <a:solidFill>
                  <a:prstClr val="white"/>
                </a:solidFill>
                <a:latin typeface="Noto Sans" panose="020B0502040504020204" pitchFamily="34"/>
                <a:ea typeface="Noto Sans" panose="020B0502040504020204" pitchFamily="34"/>
                <a:cs typeface="Noto Sans" panose="020B0502040504020204" pitchFamily="34"/>
              </a:rPr>
              <a:t>Requirements for Strategic Plans</a:t>
            </a:r>
            <a:endParaRPr lang="en-US" sz="3400" b="1" dirty="0">
              <a:solidFill>
                <a:prstClr val="white"/>
              </a:solidFill>
              <a:latin typeface="Noto Sans" panose="020B0502040504020204" pitchFamily="34"/>
              <a:ea typeface="Noto Sans" panose="020B0502040504020204" pitchFamily="34"/>
              <a:cs typeface="Noto Sans" panose="020B0502040504020204" pitchFamily="34"/>
            </a:endParaRPr>
          </a:p>
        </p:txBody>
      </p:sp>
      <p:sp>
        <p:nvSpPr>
          <p:cNvPr id="22" name="TextBox 21">
            <a:extLst>
              <a:ext uri="{FF2B5EF4-FFF2-40B4-BE49-F238E27FC236}">
                <a16:creationId xmlns:a16="http://schemas.microsoft.com/office/drawing/2014/main" id="{5A390B03-89B9-464D-BCF3-B242FFCA8A12}"/>
              </a:ext>
            </a:extLst>
          </p:cNvPr>
          <p:cNvSpPr txBox="1"/>
          <p:nvPr/>
        </p:nvSpPr>
        <p:spPr>
          <a:xfrm>
            <a:off x="306196" y="1577591"/>
            <a:ext cx="8265048" cy="4576366"/>
          </a:xfrm>
          <a:prstGeom prst="rect">
            <a:avLst/>
          </a:prstGeom>
          <a:noFill/>
        </p:spPr>
        <p:txBody>
          <a:bodyPr wrap="square" lIns="0" tIns="0" rtlCol="0">
            <a:noAutofit/>
          </a:bodyPr>
          <a:lstStyle/>
          <a:p>
            <a:pPr>
              <a:spcAft>
                <a:spcPts val="600"/>
              </a:spcAft>
            </a:pPr>
            <a:r>
              <a:rPr lang="en-US" sz="2400" dirty="0">
                <a:solidFill>
                  <a:prstClr val="black"/>
                </a:solidFill>
                <a:latin typeface="Calibri" panose="020F0502020204030204"/>
              </a:rPr>
              <a:t>Strategic Plans must include:</a:t>
            </a:r>
          </a:p>
          <a:p>
            <a:pPr marL="457200" indent="-457200">
              <a:spcAft>
                <a:spcPts val="600"/>
              </a:spcAft>
              <a:buFont typeface="Arial" panose="020B0604020202020204" pitchFamily="34" charset="0"/>
              <a:buChar char="•"/>
            </a:pPr>
            <a:r>
              <a:rPr lang="en-US" sz="2400" dirty="0">
                <a:solidFill>
                  <a:prstClr val="black"/>
                </a:solidFill>
                <a:latin typeface="Calibri" panose="020F0502020204030204"/>
              </a:rPr>
              <a:t>Activities to support </a:t>
            </a:r>
            <a:r>
              <a:rPr lang="en-US" sz="2400" b="1" dirty="0">
                <a:solidFill>
                  <a:prstClr val="black"/>
                </a:solidFill>
                <a:latin typeface="Calibri" panose="020F0502020204030204"/>
              </a:rPr>
              <a:t>health improvement </a:t>
            </a:r>
            <a:r>
              <a:rPr lang="en-US" sz="2400" dirty="0">
                <a:solidFill>
                  <a:prstClr val="black"/>
                </a:solidFill>
                <a:latin typeface="Calibri" panose="020F0502020204030204"/>
              </a:rPr>
              <a:t>and </a:t>
            </a:r>
            <a:r>
              <a:rPr lang="en-US" sz="2400" b="1" dirty="0">
                <a:solidFill>
                  <a:prstClr val="black"/>
                </a:solidFill>
                <a:latin typeface="Calibri" panose="020F0502020204030204"/>
              </a:rPr>
              <a:t>economic independence </a:t>
            </a:r>
          </a:p>
          <a:p>
            <a:pPr marL="457200" indent="-457200">
              <a:spcAft>
                <a:spcPts val="600"/>
              </a:spcAft>
              <a:buFont typeface="Arial" panose="020B0604020202020204" pitchFamily="34" charset="0"/>
              <a:buChar char="•"/>
            </a:pPr>
            <a:r>
              <a:rPr lang="en-US" sz="2400" dirty="0">
                <a:solidFill>
                  <a:prstClr val="black"/>
                </a:solidFill>
                <a:latin typeface="Calibri" panose="020F0502020204030204"/>
              </a:rPr>
              <a:t>Activities to meet </a:t>
            </a:r>
            <a:r>
              <a:rPr lang="en-US" sz="2400" b="1" dirty="0">
                <a:solidFill>
                  <a:prstClr val="black"/>
                </a:solidFill>
                <a:latin typeface="Calibri" panose="020F0502020204030204"/>
              </a:rPr>
              <a:t>quality and performance metrics</a:t>
            </a:r>
          </a:p>
          <a:p>
            <a:pPr marL="457200" indent="-457200">
              <a:spcAft>
                <a:spcPts val="600"/>
              </a:spcAft>
              <a:buFont typeface="Arial" panose="020B0604020202020204" pitchFamily="34" charset="0"/>
              <a:buChar char="•"/>
            </a:pPr>
            <a:r>
              <a:rPr lang="en-US" sz="2400" dirty="0">
                <a:solidFill>
                  <a:prstClr val="black"/>
                </a:solidFill>
                <a:latin typeface="Calibri" panose="020F0502020204030204"/>
              </a:rPr>
              <a:t>Activities to improve </a:t>
            </a:r>
            <a:r>
              <a:rPr lang="en-US" sz="2400" b="1" dirty="0">
                <a:solidFill>
                  <a:prstClr val="black"/>
                </a:solidFill>
                <a:latin typeface="Calibri" panose="020F0502020204030204"/>
              </a:rPr>
              <a:t>health outcomes </a:t>
            </a:r>
            <a:r>
              <a:rPr lang="en-US" sz="2400" dirty="0">
                <a:solidFill>
                  <a:prstClr val="black"/>
                </a:solidFill>
                <a:latin typeface="Calibri" panose="020F0502020204030204"/>
              </a:rPr>
              <a:t>for:</a:t>
            </a:r>
          </a:p>
          <a:p>
            <a:pPr marL="914400" indent="-457200">
              <a:spcAft>
                <a:spcPts val="600"/>
              </a:spcAft>
              <a:buSzPct val="60000"/>
              <a:buFont typeface="Wingdings" panose="05000000000000000000" pitchFamily="2" charset="2"/>
              <a:buChar char="v"/>
            </a:pPr>
            <a:r>
              <a:rPr lang="en-US" sz="2400" dirty="0">
                <a:solidFill>
                  <a:prstClr val="black"/>
                </a:solidFill>
                <a:latin typeface="Calibri" panose="020F0502020204030204"/>
              </a:rPr>
              <a:t>Pregnant women</a:t>
            </a:r>
          </a:p>
          <a:p>
            <a:pPr marL="914400" indent="-457200">
              <a:spcAft>
                <a:spcPts val="600"/>
              </a:spcAft>
              <a:buSzPct val="60000"/>
              <a:buFont typeface="Wingdings" panose="05000000000000000000" pitchFamily="2" charset="2"/>
              <a:buChar char="v"/>
            </a:pPr>
            <a:r>
              <a:rPr lang="en-US" sz="2400" dirty="0">
                <a:solidFill>
                  <a:prstClr val="black"/>
                </a:solidFill>
                <a:latin typeface="Calibri" panose="020F0502020204030204"/>
              </a:rPr>
              <a:t>Individuals with mental illness</a:t>
            </a:r>
          </a:p>
          <a:p>
            <a:pPr marL="914400" indent="-457200">
              <a:spcAft>
                <a:spcPts val="600"/>
              </a:spcAft>
              <a:buSzPct val="60000"/>
              <a:buFont typeface="Wingdings" panose="05000000000000000000" pitchFamily="2" charset="2"/>
              <a:buChar char="v"/>
            </a:pPr>
            <a:r>
              <a:rPr lang="en-US" sz="2400" dirty="0">
                <a:solidFill>
                  <a:prstClr val="black"/>
                </a:solidFill>
                <a:latin typeface="Calibri" panose="020F0502020204030204"/>
              </a:rPr>
              <a:t>Individuals with substance use disorders</a:t>
            </a:r>
          </a:p>
          <a:p>
            <a:pPr marL="914400" indent="-457200">
              <a:spcAft>
                <a:spcPts val="600"/>
              </a:spcAft>
              <a:buSzPct val="60000"/>
              <a:buFont typeface="Wingdings" panose="05000000000000000000" pitchFamily="2" charset="2"/>
              <a:buChar char="v"/>
            </a:pPr>
            <a:r>
              <a:rPr lang="en-US" sz="2400" dirty="0">
                <a:solidFill>
                  <a:prstClr val="black"/>
                </a:solidFill>
                <a:latin typeface="Calibri" panose="020F0502020204030204"/>
              </a:rPr>
              <a:t>Individuals with chronic diseases</a:t>
            </a:r>
          </a:p>
          <a:p>
            <a:pPr marL="465138" indent="-457200">
              <a:spcAft>
                <a:spcPts val="600"/>
              </a:spcAft>
              <a:buSzPct val="100000"/>
              <a:buFont typeface="Arial" panose="020B0604020202020204" pitchFamily="34" charset="0"/>
              <a:buChar char="•"/>
            </a:pPr>
            <a:r>
              <a:rPr lang="en-US" sz="2400" dirty="0">
                <a:solidFill>
                  <a:prstClr val="black"/>
                </a:solidFill>
                <a:latin typeface="Calibri" panose="020F0502020204030204"/>
              </a:rPr>
              <a:t>Initiatives for improving </a:t>
            </a:r>
            <a:r>
              <a:rPr lang="en-US" sz="2400" b="1" dirty="0">
                <a:solidFill>
                  <a:prstClr val="black"/>
                </a:solidFill>
                <a:latin typeface="Calibri" panose="020F0502020204030204"/>
              </a:rPr>
              <a:t>health outcomes in rural areas</a:t>
            </a:r>
          </a:p>
        </p:txBody>
      </p:sp>
      <p:sp>
        <p:nvSpPr>
          <p:cNvPr id="8" name="Footer Placeholder 5">
            <a:extLst>
              <a:ext uri="{FF2B5EF4-FFF2-40B4-BE49-F238E27FC236}">
                <a16:creationId xmlns:a16="http://schemas.microsoft.com/office/drawing/2014/main" id="{BD0ACF9E-F723-4F6F-BFA2-05A3B1E241B1}"/>
              </a:ext>
            </a:extLst>
          </p:cNvPr>
          <p:cNvSpPr txBox="1">
            <a:spLocks/>
          </p:cNvSpPr>
          <p:nvPr/>
        </p:nvSpPr>
        <p:spPr>
          <a:xfrm>
            <a:off x="4706747" y="6522720"/>
            <a:ext cx="1886999" cy="3352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chemeClr val="bg1"/>
                </a:solidFill>
              </a:rPr>
              <a:t>8/25/21 PRESENTATION</a:t>
            </a:r>
          </a:p>
        </p:txBody>
      </p:sp>
    </p:spTree>
    <p:extLst>
      <p:ext uri="{BB962C8B-B14F-4D97-AF65-F5344CB8AC3E}">
        <p14:creationId xmlns:p14="http://schemas.microsoft.com/office/powerpoint/2010/main" val="4109833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xEl>
                                              <p:pRg st="1" end="1"/>
                                            </p:txEl>
                                          </p:spTgt>
                                        </p:tgtEl>
                                        <p:attrNameLst>
                                          <p:attrName>style.visibility</p:attrName>
                                        </p:attrNameLst>
                                      </p:cBhvr>
                                      <p:to>
                                        <p:strVal val="visible"/>
                                      </p:to>
                                    </p:set>
                                    <p:animEffect transition="in" filter="fade">
                                      <p:cBhvr>
                                        <p:cTn id="7" dur="500"/>
                                        <p:tgtEl>
                                          <p:spTgt spid="2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2">
                                            <p:txEl>
                                              <p:pRg st="2" end="2"/>
                                            </p:txEl>
                                          </p:spTgt>
                                        </p:tgtEl>
                                        <p:attrNameLst>
                                          <p:attrName>style.visibility</p:attrName>
                                        </p:attrNameLst>
                                      </p:cBhvr>
                                      <p:to>
                                        <p:strVal val="visible"/>
                                      </p:to>
                                    </p:set>
                                    <p:animEffect transition="in" filter="fade">
                                      <p:cBhvr>
                                        <p:cTn id="12" dur="500"/>
                                        <p:tgtEl>
                                          <p:spTgt spid="2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2">
                                            <p:txEl>
                                              <p:pRg st="3" end="3"/>
                                            </p:txEl>
                                          </p:spTgt>
                                        </p:tgtEl>
                                        <p:attrNameLst>
                                          <p:attrName>style.visibility</p:attrName>
                                        </p:attrNameLst>
                                      </p:cBhvr>
                                      <p:to>
                                        <p:strVal val="visible"/>
                                      </p:to>
                                    </p:set>
                                    <p:animEffect transition="in" filter="fade">
                                      <p:cBhvr>
                                        <p:cTn id="17" dur="500"/>
                                        <p:tgtEl>
                                          <p:spTgt spid="22">
                                            <p:txEl>
                                              <p:pRg st="3" end="3"/>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22">
                                            <p:txEl>
                                              <p:pRg st="4" end="4"/>
                                            </p:txEl>
                                          </p:spTgt>
                                        </p:tgtEl>
                                        <p:attrNameLst>
                                          <p:attrName>style.visibility</p:attrName>
                                        </p:attrNameLst>
                                      </p:cBhvr>
                                      <p:to>
                                        <p:strVal val="visible"/>
                                      </p:to>
                                    </p:set>
                                    <p:animEffect transition="in" filter="fade">
                                      <p:cBhvr>
                                        <p:cTn id="20" dur="500"/>
                                        <p:tgtEl>
                                          <p:spTgt spid="22">
                                            <p:txEl>
                                              <p:pRg st="4" end="4"/>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22">
                                            <p:txEl>
                                              <p:pRg st="5" end="5"/>
                                            </p:txEl>
                                          </p:spTgt>
                                        </p:tgtEl>
                                        <p:attrNameLst>
                                          <p:attrName>style.visibility</p:attrName>
                                        </p:attrNameLst>
                                      </p:cBhvr>
                                      <p:to>
                                        <p:strVal val="visible"/>
                                      </p:to>
                                    </p:set>
                                    <p:animEffect transition="in" filter="fade">
                                      <p:cBhvr>
                                        <p:cTn id="23" dur="500"/>
                                        <p:tgtEl>
                                          <p:spTgt spid="22">
                                            <p:txEl>
                                              <p:pRg st="5" end="5"/>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22">
                                            <p:txEl>
                                              <p:pRg st="6" end="6"/>
                                            </p:txEl>
                                          </p:spTgt>
                                        </p:tgtEl>
                                        <p:attrNameLst>
                                          <p:attrName>style.visibility</p:attrName>
                                        </p:attrNameLst>
                                      </p:cBhvr>
                                      <p:to>
                                        <p:strVal val="visible"/>
                                      </p:to>
                                    </p:set>
                                    <p:animEffect transition="in" filter="fade">
                                      <p:cBhvr>
                                        <p:cTn id="26" dur="500"/>
                                        <p:tgtEl>
                                          <p:spTgt spid="22">
                                            <p:txEl>
                                              <p:pRg st="6" end="6"/>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22">
                                            <p:txEl>
                                              <p:pRg st="7" end="7"/>
                                            </p:txEl>
                                          </p:spTgt>
                                        </p:tgtEl>
                                        <p:attrNameLst>
                                          <p:attrName>style.visibility</p:attrName>
                                        </p:attrNameLst>
                                      </p:cBhvr>
                                      <p:to>
                                        <p:strVal val="visible"/>
                                      </p:to>
                                    </p:set>
                                    <p:animEffect transition="in" filter="fade">
                                      <p:cBhvr>
                                        <p:cTn id="29" dur="500"/>
                                        <p:tgtEl>
                                          <p:spTgt spid="22">
                                            <p:txEl>
                                              <p:pRg st="7" end="7"/>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22">
                                            <p:txEl>
                                              <p:pRg st="8" end="8"/>
                                            </p:txEl>
                                          </p:spTgt>
                                        </p:tgtEl>
                                        <p:attrNameLst>
                                          <p:attrName>style.visibility</p:attrName>
                                        </p:attrNameLst>
                                      </p:cBhvr>
                                      <p:to>
                                        <p:strVal val="visible"/>
                                      </p:to>
                                    </p:set>
                                    <p:animEffect transition="in" filter="fade">
                                      <p:cBhvr>
                                        <p:cTn id="34" dur="500"/>
                                        <p:tgtEl>
                                          <p:spTgt spid="2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0666A59-3B96-4526-8B12-D510F9F2101F}"/>
              </a:ext>
            </a:extLst>
          </p:cNvPr>
          <p:cNvGrpSpPr/>
          <p:nvPr/>
        </p:nvGrpSpPr>
        <p:grpSpPr>
          <a:xfrm>
            <a:off x="-2" y="-2376"/>
            <a:ext cx="9144004" cy="1333465"/>
            <a:chOff x="-2" y="5507"/>
            <a:chExt cx="9144004" cy="1333465"/>
          </a:xfrm>
        </p:grpSpPr>
        <p:sp>
          <p:nvSpPr>
            <p:cNvPr id="14" name="Rectangle 13">
              <a:extLst>
                <a:ext uri="{FF2B5EF4-FFF2-40B4-BE49-F238E27FC236}">
                  <a16:creationId xmlns:a16="http://schemas.microsoft.com/office/drawing/2014/main" id="{DEDB8E11-4C42-4C5B-A25B-856EA2D3BD32}"/>
                </a:ext>
              </a:extLst>
            </p:cNvPr>
            <p:cNvSpPr>
              <a:spLocks noChangeAspect="1"/>
            </p:cNvSpPr>
            <p:nvPr/>
          </p:nvSpPr>
          <p:spPr>
            <a:xfrm rot="16200000">
              <a:off x="4003540" y="-399803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F11E073C-0B82-4452-A411-28FAA25CC4E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9" name="Title 1">
            <a:extLst>
              <a:ext uri="{FF2B5EF4-FFF2-40B4-BE49-F238E27FC236}">
                <a16:creationId xmlns:a16="http://schemas.microsoft.com/office/drawing/2014/main" id="{023C2877-C8BE-4835-BC36-D871467128A5}"/>
              </a:ext>
            </a:extLst>
          </p:cNvPr>
          <p:cNvSpPr txBox="1">
            <a:spLocks noChangeAspect="1"/>
          </p:cNvSpPr>
          <p:nvPr/>
        </p:nvSpPr>
        <p:spPr>
          <a:xfrm>
            <a:off x="306196" y="-8225"/>
            <a:ext cx="8531604" cy="1136921"/>
          </a:xfrm>
          <a:prstGeom prst="rect">
            <a:avLst/>
          </a:prstGeom>
        </p:spPr>
        <p:txBody>
          <a:bodyPr vert="horz" lIns="91440" tIns="45720" rIns="91440" bIns="45720" rtlCol="0" anchor="ctr" anchorCtr="0">
            <a:normAutofit fontScale="92500" lnSpcReduction="1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ctr" defTabSz="685800" rtl="0" eaLnBrk="1" fontAlgn="auto" latinLnBrk="0" hangingPunct="1">
              <a:lnSpc>
                <a:spcPct val="120000"/>
              </a:lnSpc>
              <a:spcBef>
                <a:spcPct val="0"/>
              </a:spcBef>
              <a:spcAft>
                <a:spcPts val="0"/>
              </a:spcAft>
              <a:buClrTx/>
              <a:buSzTx/>
              <a:buFontTx/>
              <a:buNone/>
              <a:tabLst/>
              <a:defRPr/>
            </a:pPr>
            <a:r>
              <a:rPr lang="en-US" sz="3200" b="1" dirty="0">
                <a:solidFill>
                  <a:prstClr val="white"/>
                </a:solidFill>
                <a:latin typeface="Noto Sans" panose="020B0502040504020204" pitchFamily="34"/>
                <a:ea typeface="Noto Sans" panose="020B0502040504020204" pitchFamily="34"/>
                <a:cs typeface="Noto Sans" panose="020B0502040504020204" pitchFamily="34"/>
              </a:rPr>
              <a:t>Health and Economic Outcomes Accountability Oversight Advisory Panel</a:t>
            </a:r>
            <a:endParaRPr lang="en-US" sz="3400" b="1" dirty="0">
              <a:solidFill>
                <a:prstClr val="white"/>
              </a:solidFill>
              <a:latin typeface="Noto Sans" panose="020B0502040504020204" pitchFamily="34"/>
              <a:ea typeface="Noto Sans" panose="020B0502040504020204" pitchFamily="34"/>
              <a:cs typeface="Noto Sans" panose="020B0502040504020204" pitchFamily="34"/>
            </a:endParaRPr>
          </a:p>
        </p:txBody>
      </p:sp>
      <p:sp>
        <p:nvSpPr>
          <p:cNvPr id="22" name="TextBox 21">
            <a:extLst>
              <a:ext uri="{FF2B5EF4-FFF2-40B4-BE49-F238E27FC236}">
                <a16:creationId xmlns:a16="http://schemas.microsoft.com/office/drawing/2014/main" id="{5A390B03-89B9-464D-BCF3-B242FFCA8A12}"/>
              </a:ext>
            </a:extLst>
          </p:cNvPr>
          <p:cNvSpPr txBox="1"/>
          <p:nvPr/>
        </p:nvSpPr>
        <p:spPr>
          <a:xfrm>
            <a:off x="314905" y="1442739"/>
            <a:ext cx="8654924" cy="4711218"/>
          </a:xfrm>
          <a:prstGeom prst="rect">
            <a:avLst/>
          </a:prstGeom>
          <a:noFill/>
        </p:spPr>
        <p:txBody>
          <a:bodyPr wrap="square" lIns="0" tIns="0" rtlCol="0">
            <a:noAutofit/>
          </a:bodyPr>
          <a:lstStyle/>
          <a:p>
            <a:pPr marL="285750" indent="-285750">
              <a:spcAft>
                <a:spcPts val="600"/>
              </a:spcAft>
              <a:buFont typeface="Arial" panose="020B0604020202020204" pitchFamily="34" charset="0"/>
              <a:buChar char="•"/>
            </a:pPr>
            <a:r>
              <a:rPr lang="en-US" sz="2800" dirty="0">
                <a:solidFill>
                  <a:prstClr val="black"/>
                </a:solidFill>
                <a:latin typeface="Calibri" panose="020F0502020204030204"/>
              </a:rPr>
              <a:t>New joint Executive-Legislative Oversight Panel</a:t>
            </a:r>
          </a:p>
          <a:p>
            <a:pPr marL="285750" indent="-285750">
              <a:spcAft>
                <a:spcPts val="600"/>
              </a:spcAft>
              <a:buFont typeface="Arial" panose="020B0604020202020204" pitchFamily="34" charset="0"/>
              <a:buChar char="•"/>
            </a:pPr>
            <a:r>
              <a:rPr lang="en-US" sz="2800" dirty="0">
                <a:solidFill>
                  <a:prstClr val="black"/>
                </a:solidFill>
                <a:latin typeface="Calibri" panose="020F0502020204030204"/>
              </a:rPr>
              <a:t>Panel ensures essential program transparency and stakeholder involvement.</a:t>
            </a:r>
          </a:p>
          <a:p>
            <a:pPr marL="285750" indent="-285750">
              <a:spcAft>
                <a:spcPts val="600"/>
              </a:spcAft>
              <a:buFont typeface="Arial" panose="020B0604020202020204" pitchFamily="34" charset="0"/>
              <a:buChar char="•"/>
            </a:pPr>
            <a:r>
              <a:rPr lang="en-US" sz="2800" dirty="0">
                <a:solidFill>
                  <a:prstClr val="black"/>
                </a:solidFill>
                <a:latin typeface="Calibri" panose="020F0502020204030204"/>
              </a:rPr>
              <a:t>Primary purposes: </a:t>
            </a:r>
          </a:p>
          <a:p>
            <a:pPr marL="682625" indent="-342900">
              <a:spcAft>
                <a:spcPts val="600"/>
              </a:spcAft>
              <a:buFont typeface="Wingdings" panose="05000000000000000000" pitchFamily="2" charset="2"/>
              <a:buChar char="ü"/>
            </a:pPr>
            <a:r>
              <a:rPr lang="en-US" sz="2800" dirty="0">
                <a:solidFill>
                  <a:prstClr val="black"/>
                </a:solidFill>
                <a:latin typeface="Calibri" panose="020F0502020204030204"/>
              </a:rPr>
              <a:t>Review health plans’ annual strategic plans </a:t>
            </a:r>
          </a:p>
          <a:p>
            <a:pPr marL="682625" indent="-342900">
              <a:spcAft>
                <a:spcPts val="600"/>
              </a:spcAft>
              <a:buFont typeface="Wingdings" panose="05000000000000000000" pitchFamily="2" charset="2"/>
              <a:buChar char="ü"/>
            </a:pPr>
            <a:r>
              <a:rPr lang="en-US" sz="2800" dirty="0">
                <a:solidFill>
                  <a:prstClr val="black"/>
                </a:solidFill>
                <a:latin typeface="Calibri" panose="020F0502020204030204"/>
              </a:rPr>
              <a:t>Make recommendations on performance improvement targets</a:t>
            </a:r>
          </a:p>
          <a:p>
            <a:pPr>
              <a:spcAft>
                <a:spcPts val="600"/>
              </a:spcAft>
            </a:pPr>
            <a:r>
              <a:rPr lang="en-US" dirty="0">
                <a:solidFill>
                  <a:prstClr val="black"/>
                </a:solidFill>
                <a:latin typeface="Calibri" panose="020F0502020204030204" pitchFamily="34" charset="0"/>
                <a:cs typeface="Calibri" panose="020F0502020204030204" pitchFamily="34" charset="0"/>
              </a:rPr>
              <a:t>	</a:t>
            </a:r>
          </a:p>
        </p:txBody>
      </p:sp>
      <p:sp>
        <p:nvSpPr>
          <p:cNvPr id="8" name="Footer Placeholder 5">
            <a:extLst>
              <a:ext uri="{FF2B5EF4-FFF2-40B4-BE49-F238E27FC236}">
                <a16:creationId xmlns:a16="http://schemas.microsoft.com/office/drawing/2014/main" id="{BD0ACF9E-F723-4F6F-BFA2-05A3B1E241B1}"/>
              </a:ext>
            </a:extLst>
          </p:cNvPr>
          <p:cNvSpPr txBox="1">
            <a:spLocks/>
          </p:cNvSpPr>
          <p:nvPr/>
        </p:nvSpPr>
        <p:spPr>
          <a:xfrm>
            <a:off x="4706747" y="6522720"/>
            <a:ext cx="1886999" cy="3352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chemeClr val="bg1"/>
                </a:solidFill>
              </a:rPr>
              <a:t>8/25/21 PRESENTATION</a:t>
            </a:r>
          </a:p>
        </p:txBody>
      </p:sp>
    </p:spTree>
    <p:extLst>
      <p:ext uri="{BB962C8B-B14F-4D97-AF65-F5344CB8AC3E}">
        <p14:creationId xmlns:p14="http://schemas.microsoft.com/office/powerpoint/2010/main" val="1562557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animEffect transition="in" filter="fade">
                                      <p:cBhvr>
                                        <p:cTn id="7" dur="500"/>
                                        <p:tgtEl>
                                          <p:spTgt spid="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2">
                                            <p:txEl>
                                              <p:pRg st="1" end="1"/>
                                            </p:txEl>
                                          </p:spTgt>
                                        </p:tgtEl>
                                        <p:attrNameLst>
                                          <p:attrName>style.visibility</p:attrName>
                                        </p:attrNameLst>
                                      </p:cBhvr>
                                      <p:to>
                                        <p:strVal val="visible"/>
                                      </p:to>
                                    </p:set>
                                    <p:animEffect transition="in" filter="fade">
                                      <p:cBhvr>
                                        <p:cTn id="12" dur="500"/>
                                        <p:tgtEl>
                                          <p:spTgt spid="2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2">
                                            <p:txEl>
                                              <p:pRg st="2" end="2"/>
                                            </p:txEl>
                                          </p:spTgt>
                                        </p:tgtEl>
                                        <p:attrNameLst>
                                          <p:attrName>style.visibility</p:attrName>
                                        </p:attrNameLst>
                                      </p:cBhvr>
                                      <p:to>
                                        <p:strVal val="visible"/>
                                      </p:to>
                                    </p:set>
                                    <p:animEffect transition="in" filter="fade">
                                      <p:cBhvr>
                                        <p:cTn id="17" dur="500"/>
                                        <p:tgtEl>
                                          <p:spTgt spid="22">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22">
                                            <p:txEl>
                                              <p:pRg st="3" end="3"/>
                                            </p:txEl>
                                          </p:spTgt>
                                        </p:tgtEl>
                                        <p:attrNameLst>
                                          <p:attrName>style.visibility</p:attrName>
                                        </p:attrNameLst>
                                      </p:cBhvr>
                                      <p:to>
                                        <p:strVal val="visible"/>
                                      </p:to>
                                    </p:set>
                                    <p:animEffect transition="in" filter="fade">
                                      <p:cBhvr>
                                        <p:cTn id="20" dur="500"/>
                                        <p:tgtEl>
                                          <p:spTgt spid="22">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2">
                                            <p:txEl>
                                              <p:pRg st="4" end="4"/>
                                            </p:txEl>
                                          </p:spTgt>
                                        </p:tgtEl>
                                        <p:attrNameLst>
                                          <p:attrName>style.visibility</p:attrName>
                                        </p:attrNameLst>
                                      </p:cBhvr>
                                      <p:to>
                                        <p:strVal val="visible"/>
                                      </p:to>
                                    </p:set>
                                    <p:animEffect transition="in" filter="fade">
                                      <p:cBhvr>
                                        <p:cTn id="25" dur="500"/>
                                        <p:tgtEl>
                                          <p:spTgt spid="2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E78EA-F9CD-4CED-ABF4-F51DC31E2B23}"/>
              </a:ext>
            </a:extLst>
          </p:cNvPr>
          <p:cNvSpPr>
            <a:spLocks noGrp="1"/>
          </p:cNvSpPr>
          <p:nvPr>
            <p:ph type="title"/>
          </p:nvPr>
        </p:nvSpPr>
        <p:spPr/>
        <p:txBody>
          <a:bodyPr/>
          <a:lstStyle/>
          <a:p>
            <a:r>
              <a:rPr lang="en-US" b="1" dirty="0">
                <a:latin typeface="Noto Sans" panose="020B0502040504020204"/>
              </a:rPr>
              <a:t>Arkansas Works Demographics, July 2019</a:t>
            </a:r>
          </a:p>
        </p:txBody>
      </p:sp>
    </p:spTree>
    <p:extLst>
      <p:ext uri="{BB962C8B-B14F-4D97-AF65-F5344CB8AC3E}">
        <p14:creationId xmlns:p14="http://schemas.microsoft.com/office/powerpoint/2010/main" val="24355795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HS%20PP%20Theme_Alternate%20(4-3)">
  <a:themeElements>
    <a:clrScheme name="Custom 1">
      <a:dk1>
        <a:srgbClr val="2C2C2C"/>
      </a:dk1>
      <a:lt1>
        <a:srgbClr val="FFFFFF"/>
      </a:lt1>
      <a:dk2>
        <a:srgbClr val="1A75CF"/>
      </a:dk2>
      <a:lt2>
        <a:srgbClr val="FFFFFF"/>
      </a:lt2>
      <a:accent1>
        <a:srgbClr val="263755"/>
      </a:accent1>
      <a:accent2>
        <a:srgbClr val="F56617"/>
      </a:accent2>
      <a:accent3>
        <a:srgbClr val="959595"/>
      </a:accent3>
      <a:accent4>
        <a:srgbClr val="08CC78"/>
      </a:accent4>
      <a:accent5>
        <a:srgbClr val="FF0000"/>
      </a:accent5>
      <a:accent6>
        <a:srgbClr val="FFC000"/>
      </a:accent6>
      <a:hlink>
        <a:srgbClr val="00B0F0"/>
      </a:hlink>
      <a:folHlink>
        <a:srgbClr val="FF0000"/>
      </a:folHlink>
    </a:clrScheme>
    <a:fontScheme name="DHS_Main">
      <a:majorFont>
        <a:latin typeface="Garamond"/>
        <a:ea typeface=""/>
        <a:cs typeface=""/>
      </a:majorFont>
      <a:minorFont>
        <a:latin typeface="Franklin Gothic Book"/>
        <a:ea typeface=""/>
        <a:cs typeface=""/>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DHS%20PP%20Theme_Alternate%20(4-3)" id="{E5D69789-3AA4-4291-AE12-482FBCAE38CD}" vid="{440E6003-C4AB-4CD9-8BD3-DA67F62AA0F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Override>
</file>

<file path=ppt/theme/themeOverride2.xml><?xml version="1.0" encoding="utf-8"?>
<a:themeOverride xmlns:a="http://schemas.openxmlformats.org/drawingml/2006/main">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Override>
</file>

<file path=ppt/theme/themeOverride3.xml><?xml version="1.0" encoding="utf-8"?>
<a:themeOverride xmlns:a="http://schemas.openxmlformats.org/drawingml/2006/main">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A2B91CB588D2940B7FD927D6799C4E9" ma:contentTypeVersion="0" ma:contentTypeDescription="Create a new document." ma:contentTypeScope="" ma:versionID="f83e0b1fb0d2a44b2372087b2ea277c4">
  <xsd:schema xmlns:xsd="http://www.w3.org/2001/XMLSchema" xmlns:xs="http://www.w3.org/2001/XMLSchema" xmlns:p="http://schemas.microsoft.com/office/2006/metadata/properties" targetNamespace="http://schemas.microsoft.com/office/2006/metadata/properties" ma:root="true" ma:fieldsID="8022916f55ab85163ee9a5069dec31d5">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D3F5A6C-4F7C-42AB-A1DF-5357129D02D0}">
  <ds:schemaRefs>
    <ds:schemaRef ds:uri="http://purl.org/dc/terms/"/>
    <ds:schemaRef ds:uri="http://schemas.openxmlformats.org/package/2006/metadata/core-properties"/>
    <ds:schemaRef ds:uri="http://schemas.microsoft.com/office/2006/metadata/properties"/>
    <ds:schemaRef ds:uri="http://www.w3.org/XML/1998/namespace"/>
    <ds:schemaRef ds:uri="http://schemas.microsoft.com/office/infopath/2007/PartnerControls"/>
    <ds:schemaRef ds:uri="http://purl.org/dc/elements/1.1/"/>
    <ds:schemaRef ds:uri="http://schemas.microsoft.com/office/2006/documentManagement/types"/>
    <ds:schemaRef ds:uri="http://purl.org/dc/dcmitype/"/>
  </ds:schemaRefs>
</ds:datastoreItem>
</file>

<file path=customXml/itemProps2.xml><?xml version="1.0" encoding="utf-8"?>
<ds:datastoreItem xmlns:ds="http://schemas.openxmlformats.org/officeDocument/2006/customXml" ds:itemID="{87D45787-F1D3-410C-9D50-D5B02D0ACD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3B91A873-D2B0-4A0E-BA2B-61AD5A908E4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2020_DHS_PowerPointTemplate</Template>
  <TotalTime>28769</TotalTime>
  <Words>653</Words>
  <Application>Microsoft Office PowerPoint</Application>
  <PresentationFormat>On-screen Show (4:3)</PresentationFormat>
  <Paragraphs>110</Paragraphs>
  <Slides>16</Slides>
  <Notes>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Calibri</vt:lpstr>
      <vt:lpstr>Courier New</vt:lpstr>
      <vt:lpstr>Franklin Gothic Book</vt:lpstr>
      <vt:lpstr>Garamond</vt:lpstr>
      <vt:lpstr>Noto Sans</vt:lpstr>
      <vt:lpstr>Segoe UI</vt:lpstr>
      <vt:lpstr>Wingdings</vt:lpstr>
      <vt:lpstr>DHS%20PP%20Theme_Alternate%20(4-3)</vt:lpstr>
      <vt:lpstr>ARHOME: Arkansas Health &amp; Opportunity for Me  Demonstration Project of National Significance for Improving Health Outcomes &amp; Economic Independence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Arkansas Works Demographics, July 2019</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Webb</dc:creator>
  <cp:lastModifiedBy>NELL SMITH</cp:lastModifiedBy>
  <cp:revision>808</cp:revision>
  <cp:lastPrinted>2021-08-24T18:48:02Z</cp:lastPrinted>
  <dcterms:created xsi:type="dcterms:W3CDTF">2020-11-16T18:06:48Z</dcterms:created>
  <dcterms:modified xsi:type="dcterms:W3CDTF">2021-08-26T14:34:43Z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0x010100CA2B91CB588D2940B7FD927D6799C4E9</vt:lpwstr>
  </property>
</Properties>
</file>