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9" r:id="rId4"/>
  </p:sldMasterIdLst>
  <p:notesMasterIdLst>
    <p:notesMasterId r:id="rId49"/>
  </p:notesMasterIdLst>
  <p:handoutMasterIdLst>
    <p:handoutMasterId r:id="rId50"/>
  </p:handoutMasterIdLst>
  <p:sldIdLst>
    <p:sldId id="256" r:id="rId5"/>
    <p:sldId id="350" r:id="rId6"/>
    <p:sldId id="300" r:id="rId7"/>
    <p:sldId id="257" r:id="rId8"/>
    <p:sldId id="301" r:id="rId9"/>
    <p:sldId id="281" r:id="rId10"/>
    <p:sldId id="302" r:id="rId11"/>
    <p:sldId id="303" r:id="rId12"/>
    <p:sldId id="258" r:id="rId13"/>
    <p:sldId id="292" r:id="rId14"/>
    <p:sldId id="293" r:id="rId15"/>
    <p:sldId id="378" r:id="rId16"/>
    <p:sldId id="307" r:id="rId17"/>
    <p:sldId id="259" r:id="rId18"/>
    <p:sldId id="306" r:id="rId19"/>
    <p:sldId id="260" r:id="rId20"/>
    <p:sldId id="367" r:id="rId21"/>
    <p:sldId id="294" r:id="rId22"/>
    <p:sldId id="295" r:id="rId23"/>
    <p:sldId id="360" r:id="rId24"/>
    <p:sldId id="288" r:id="rId25"/>
    <p:sldId id="278" r:id="rId26"/>
    <p:sldId id="287" r:id="rId27"/>
    <p:sldId id="284" r:id="rId28"/>
    <p:sldId id="286" r:id="rId29"/>
    <p:sldId id="283" r:id="rId30"/>
    <p:sldId id="270" r:id="rId31"/>
    <p:sldId id="266" r:id="rId32"/>
    <p:sldId id="267" r:id="rId33"/>
    <p:sldId id="368" r:id="rId34"/>
    <p:sldId id="268" r:id="rId35"/>
    <p:sldId id="299" r:id="rId36"/>
    <p:sldId id="382" r:id="rId37"/>
    <p:sldId id="380" r:id="rId38"/>
    <p:sldId id="395" r:id="rId39"/>
    <p:sldId id="397" r:id="rId40"/>
    <p:sldId id="396" r:id="rId41"/>
    <p:sldId id="381" r:id="rId42"/>
    <p:sldId id="383" r:id="rId43"/>
    <p:sldId id="384" r:id="rId44"/>
    <p:sldId id="385" r:id="rId45"/>
    <p:sldId id="387" r:id="rId46"/>
    <p:sldId id="391" r:id="rId47"/>
    <p:sldId id="389" r:id="rId48"/>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743" autoAdjust="0"/>
  </p:normalViewPr>
  <p:slideViewPr>
    <p:cSldViewPr>
      <p:cViewPr varScale="1">
        <p:scale>
          <a:sx n="104" d="100"/>
          <a:sy n="104" d="100"/>
        </p:scale>
        <p:origin x="1218"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handoutMaster" Target="handoutMasters/handout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C34226-BF5F-4539-994E-D8B18648BD70}" type="doc">
      <dgm:prSet loTypeId="urn:microsoft.com/office/officeart/2005/8/layout/hierarchy2" loCatId="hierarchy" qsTypeId="urn:microsoft.com/office/officeart/2005/8/quickstyle/simple3" qsCatId="simple" csTypeId="urn:microsoft.com/office/officeart/2005/8/colors/accent1_2" csCatId="accent1" phldr="1"/>
      <dgm:spPr/>
      <dgm:t>
        <a:bodyPr/>
        <a:lstStyle/>
        <a:p>
          <a:endParaRPr lang="en-US"/>
        </a:p>
      </dgm:t>
    </dgm:pt>
    <dgm:pt modelId="{A1150F02-E0F6-4BD8-829E-95A2B94D7EA8}">
      <dgm:prSet phldrT="[Text]"/>
      <dgm:spPr/>
      <dgm:t>
        <a:bodyPr/>
        <a:lstStyle/>
        <a:p>
          <a:r>
            <a:rPr lang="en-US" dirty="0"/>
            <a:t>Hot Line Call</a:t>
          </a:r>
        </a:p>
      </dgm:t>
    </dgm:pt>
    <dgm:pt modelId="{DAEB1D75-59DB-45EA-803C-6B367B486DB8}" type="sibTrans" cxnId="{564DEA55-AC82-4DE2-9ADB-5305F103F583}">
      <dgm:prSet/>
      <dgm:spPr/>
      <dgm:t>
        <a:bodyPr/>
        <a:lstStyle/>
        <a:p>
          <a:endParaRPr lang="en-US"/>
        </a:p>
      </dgm:t>
    </dgm:pt>
    <dgm:pt modelId="{4D5667D6-05B4-4237-8F72-D7CD1B907AE1}" type="parTrans" cxnId="{564DEA55-AC82-4DE2-9ADB-5305F103F583}">
      <dgm:prSet/>
      <dgm:spPr/>
      <dgm:t>
        <a:bodyPr/>
        <a:lstStyle/>
        <a:p>
          <a:endParaRPr lang="en-US"/>
        </a:p>
      </dgm:t>
    </dgm:pt>
    <dgm:pt modelId="{666BAD0A-D341-45E7-A691-62A9DC1A9F67}">
      <dgm:prSet phldrT="[Text]"/>
      <dgm:spPr/>
      <dgm:t>
        <a:bodyPr/>
        <a:lstStyle/>
        <a:p>
          <a:r>
            <a:rPr lang="en-US" dirty="0"/>
            <a:t>Differential Response</a:t>
          </a:r>
        </a:p>
      </dgm:t>
    </dgm:pt>
    <dgm:pt modelId="{0D1F2098-3EF3-4EED-8798-81B28835412A}" type="sibTrans" cxnId="{0A17958C-DFB9-4846-8908-B61175469357}">
      <dgm:prSet/>
      <dgm:spPr/>
      <dgm:t>
        <a:bodyPr/>
        <a:lstStyle/>
        <a:p>
          <a:endParaRPr lang="en-US"/>
        </a:p>
      </dgm:t>
    </dgm:pt>
    <dgm:pt modelId="{6C85605B-8CFC-4871-BE83-E91D9C187BFA}" type="parTrans" cxnId="{0A17958C-DFB9-4846-8908-B61175469357}">
      <dgm:prSet/>
      <dgm:spPr/>
      <dgm:t>
        <a:bodyPr/>
        <a:lstStyle/>
        <a:p>
          <a:endParaRPr lang="en-US"/>
        </a:p>
      </dgm:t>
    </dgm:pt>
    <dgm:pt modelId="{6BCBF8F7-5EF4-47A5-AC5E-8347FC5FD6F3}">
      <dgm:prSet phldrT="[Text]"/>
      <dgm:spPr/>
      <dgm:t>
        <a:bodyPr/>
        <a:lstStyle/>
        <a:p>
          <a:r>
            <a:rPr lang="en-US" dirty="0"/>
            <a:t>Formal Determination</a:t>
          </a:r>
        </a:p>
      </dgm:t>
    </dgm:pt>
    <dgm:pt modelId="{9ACD1D34-02F8-409D-BF99-564FD18F2AF3}" type="sibTrans" cxnId="{EE4C6779-8D43-4FA8-980D-F37DCD2CE2F2}">
      <dgm:prSet/>
      <dgm:spPr/>
      <dgm:t>
        <a:bodyPr/>
        <a:lstStyle/>
        <a:p>
          <a:endParaRPr lang="en-US"/>
        </a:p>
      </dgm:t>
    </dgm:pt>
    <dgm:pt modelId="{68973DB5-4943-4FEF-84BB-B222D2B1176E}" type="parTrans" cxnId="{EE4C6779-8D43-4FA8-980D-F37DCD2CE2F2}">
      <dgm:prSet/>
      <dgm:spPr/>
      <dgm:t>
        <a:bodyPr/>
        <a:lstStyle/>
        <a:p>
          <a:endParaRPr lang="en-US"/>
        </a:p>
      </dgm:t>
    </dgm:pt>
    <dgm:pt modelId="{DB2AC550-EF95-4AA6-B23E-D3410BC0B9BA}">
      <dgm:prSet phldrT="[Text]"/>
      <dgm:spPr/>
      <dgm:t>
        <a:bodyPr/>
        <a:lstStyle/>
        <a:p>
          <a:r>
            <a:rPr lang="en-US" dirty="0"/>
            <a:t>Investigation</a:t>
          </a:r>
        </a:p>
      </dgm:t>
    </dgm:pt>
    <dgm:pt modelId="{2945FB08-8DB8-4D74-9C54-1CE11A61158F}" type="sibTrans" cxnId="{501E8FE2-A67E-4957-8892-D9BBFB801D5A}">
      <dgm:prSet/>
      <dgm:spPr/>
      <dgm:t>
        <a:bodyPr/>
        <a:lstStyle/>
        <a:p>
          <a:endParaRPr lang="en-US"/>
        </a:p>
      </dgm:t>
    </dgm:pt>
    <dgm:pt modelId="{8E10A40A-6E8D-4A7E-8BB8-0B04ED9BDCA8}" type="parTrans" cxnId="{501E8FE2-A67E-4957-8892-D9BBFB801D5A}">
      <dgm:prSet/>
      <dgm:spPr/>
      <dgm:t>
        <a:bodyPr/>
        <a:lstStyle/>
        <a:p>
          <a:endParaRPr lang="en-US"/>
        </a:p>
      </dgm:t>
    </dgm:pt>
    <dgm:pt modelId="{97C94521-ABA3-44DA-8C83-C6DD45C8CD80}">
      <dgm:prSet phldrT="[Text]"/>
      <dgm:spPr/>
      <dgm:t>
        <a:bodyPr/>
        <a:lstStyle/>
        <a:p>
          <a:r>
            <a:rPr lang="en-US" dirty="0"/>
            <a:t>Refer back to Investigation</a:t>
          </a:r>
        </a:p>
      </dgm:t>
    </dgm:pt>
    <dgm:pt modelId="{43F249C3-E78B-41BA-963F-18A3BA6D7516}" type="sibTrans" cxnId="{07F18D05-243E-4705-94A2-E8169747760E}">
      <dgm:prSet/>
      <dgm:spPr/>
      <dgm:t>
        <a:bodyPr/>
        <a:lstStyle/>
        <a:p>
          <a:endParaRPr lang="en-US"/>
        </a:p>
      </dgm:t>
    </dgm:pt>
    <dgm:pt modelId="{EA6CAF9B-D0A0-4749-88DF-2026F6918B94}" type="parTrans" cxnId="{07F18D05-243E-4705-94A2-E8169747760E}">
      <dgm:prSet/>
      <dgm:spPr/>
      <dgm:t>
        <a:bodyPr/>
        <a:lstStyle/>
        <a:p>
          <a:endParaRPr lang="en-US"/>
        </a:p>
      </dgm:t>
    </dgm:pt>
    <dgm:pt modelId="{4AE6302A-96E7-4D92-B5E0-C30708C1EEE1}">
      <dgm:prSet/>
      <dgm:spPr/>
      <dgm:t>
        <a:bodyPr/>
        <a:lstStyle/>
        <a:p>
          <a:r>
            <a:rPr lang="en-US" dirty="0"/>
            <a:t>Provide Services to the Family through DR Case</a:t>
          </a:r>
        </a:p>
      </dgm:t>
    </dgm:pt>
    <dgm:pt modelId="{CE16F070-F0DF-4A5E-8A46-977B5FF3BAAA}" type="sibTrans" cxnId="{7ADB7598-A5B4-45E1-AD6E-6BBE78380F76}">
      <dgm:prSet/>
      <dgm:spPr/>
      <dgm:t>
        <a:bodyPr/>
        <a:lstStyle/>
        <a:p>
          <a:endParaRPr lang="en-US"/>
        </a:p>
      </dgm:t>
    </dgm:pt>
    <dgm:pt modelId="{DD4CB6B6-A24E-4635-BA79-7086E0D42504}" type="parTrans" cxnId="{7ADB7598-A5B4-45E1-AD6E-6BBE78380F76}">
      <dgm:prSet/>
      <dgm:spPr/>
      <dgm:t>
        <a:bodyPr/>
        <a:lstStyle/>
        <a:p>
          <a:endParaRPr lang="en-US"/>
        </a:p>
      </dgm:t>
    </dgm:pt>
    <dgm:pt modelId="{6F6ED32C-E606-4058-A5E5-71DF5724F29D}">
      <dgm:prSet phldrT="[Text]"/>
      <dgm:spPr/>
      <dgm:t>
        <a:bodyPr/>
        <a:lstStyle/>
        <a:p>
          <a:r>
            <a:rPr lang="en-US" dirty="0"/>
            <a:t>Close DR Case with no Services</a:t>
          </a:r>
        </a:p>
      </dgm:t>
    </dgm:pt>
    <dgm:pt modelId="{9C0A19B6-601B-425E-8199-EBC032ED7340}" type="sibTrans" cxnId="{6B5DDEDD-4FA2-4061-9742-330353F052D2}">
      <dgm:prSet/>
      <dgm:spPr/>
      <dgm:t>
        <a:bodyPr/>
        <a:lstStyle/>
        <a:p>
          <a:endParaRPr lang="en-US"/>
        </a:p>
      </dgm:t>
    </dgm:pt>
    <dgm:pt modelId="{004E6362-42EF-423B-A5EA-3F00E7C861F8}" type="parTrans" cxnId="{6B5DDEDD-4FA2-4061-9742-330353F052D2}">
      <dgm:prSet/>
      <dgm:spPr/>
      <dgm:t>
        <a:bodyPr/>
        <a:lstStyle/>
        <a:p>
          <a:endParaRPr lang="en-US"/>
        </a:p>
      </dgm:t>
    </dgm:pt>
    <dgm:pt modelId="{3FFDA645-2CDC-4110-8A39-45472AD4091B}" type="pres">
      <dgm:prSet presAssocID="{7CC34226-BF5F-4539-994E-D8B18648BD70}" presName="diagram" presStyleCnt="0">
        <dgm:presLayoutVars>
          <dgm:chPref val="1"/>
          <dgm:dir/>
          <dgm:animOne val="branch"/>
          <dgm:animLvl val="lvl"/>
          <dgm:resizeHandles val="exact"/>
        </dgm:presLayoutVars>
      </dgm:prSet>
      <dgm:spPr/>
    </dgm:pt>
    <dgm:pt modelId="{9046BDD6-FA3D-42E8-B724-B659269E27E1}" type="pres">
      <dgm:prSet presAssocID="{A1150F02-E0F6-4BD8-829E-95A2B94D7EA8}" presName="root1" presStyleCnt="0"/>
      <dgm:spPr/>
    </dgm:pt>
    <dgm:pt modelId="{8C51B24E-A7CE-4643-AA5A-D368E1CC5B8B}" type="pres">
      <dgm:prSet presAssocID="{A1150F02-E0F6-4BD8-829E-95A2B94D7EA8}" presName="LevelOneTextNode" presStyleLbl="node0" presStyleIdx="0" presStyleCnt="1">
        <dgm:presLayoutVars>
          <dgm:chPref val="3"/>
        </dgm:presLayoutVars>
      </dgm:prSet>
      <dgm:spPr/>
    </dgm:pt>
    <dgm:pt modelId="{7680E871-B2EB-4AEA-8148-25552A784561}" type="pres">
      <dgm:prSet presAssocID="{A1150F02-E0F6-4BD8-829E-95A2B94D7EA8}" presName="level2hierChild" presStyleCnt="0"/>
      <dgm:spPr/>
    </dgm:pt>
    <dgm:pt modelId="{B03F9DB7-F76A-4C92-A3D8-DAA2658559CB}" type="pres">
      <dgm:prSet presAssocID="{6C85605B-8CFC-4871-BE83-E91D9C187BFA}" presName="conn2-1" presStyleLbl="parChTrans1D2" presStyleIdx="0" presStyleCnt="2"/>
      <dgm:spPr/>
    </dgm:pt>
    <dgm:pt modelId="{AA86CC50-D114-47FD-8565-C488DF90760D}" type="pres">
      <dgm:prSet presAssocID="{6C85605B-8CFC-4871-BE83-E91D9C187BFA}" presName="connTx" presStyleLbl="parChTrans1D2" presStyleIdx="0" presStyleCnt="2"/>
      <dgm:spPr/>
    </dgm:pt>
    <dgm:pt modelId="{4869CD11-EF35-4DD8-8F9F-ED2002A871C8}" type="pres">
      <dgm:prSet presAssocID="{666BAD0A-D341-45E7-A691-62A9DC1A9F67}" presName="root2" presStyleCnt="0"/>
      <dgm:spPr/>
    </dgm:pt>
    <dgm:pt modelId="{306897CA-C6B8-416D-9885-3713A95DF9F1}" type="pres">
      <dgm:prSet presAssocID="{666BAD0A-D341-45E7-A691-62A9DC1A9F67}" presName="LevelTwoTextNode" presStyleLbl="node2" presStyleIdx="0" presStyleCnt="2">
        <dgm:presLayoutVars>
          <dgm:chPref val="3"/>
        </dgm:presLayoutVars>
      </dgm:prSet>
      <dgm:spPr/>
    </dgm:pt>
    <dgm:pt modelId="{E12CEFDE-834E-4494-8E73-21D4FDC15E0E}" type="pres">
      <dgm:prSet presAssocID="{666BAD0A-D341-45E7-A691-62A9DC1A9F67}" presName="level3hierChild" presStyleCnt="0"/>
      <dgm:spPr/>
    </dgm:pt>
    <dgm:pt modelId="{03E10EAF-B688-4D81-AA4B-74299D7DDA55}" type="pres">
      <dgm:prSet presAssocID="{004E6362-42EF-423B-A5EA-3F00E7C861F8}" presName="conn2-1" presStyleLbl="parChTrans1D3" presStyleIdx="0" presStyleCnt="4"/>
      <dgm:spPr/>
    </dgm:pt>
    <dgm:pt modelId="{2CFE8D54-6B58-4CC3-83F3-621C41517961}" type="pres">
      <dgm:prSet presAssocID="{004E6362-42EF-423B-A5EA-3F00E7C861F8}" presName="connTx" presStyleLbl="parChTrans1D3" presStyleIdx="0" presStyleCnt="4"/>
      <dgm:spPr/>
    </dgm:pt>
    <dgm:pt modelId="{CF05EC51-4C0E-42C9-B15B-EC1F0470F144}" type="pres">
      <dgm:prSet presAssocID="{6F6ED32C-E606-4058-A5E5-71DF5724F29D}" presName="root2" presStyleCnt="0"/>
      <dgm:spPr/>
    </dgm:pt>
    <dgm:pt modelId="{36102765-39AF-4FDF-80AC-624097B88C1C}" type="pres">
      <dgm:prSet presAssocID="{6F6ED32C-E606-4058-A5E5-71DF5724F29D}" presName="LevelTwoTextNode" presStyleLbl="node3" presStyleIdx="0" presStyleCnt="4">
        <dgm:presLayoutVars>
          <dgm:chPref val="3"/>
        </dgm:presLayoutVars>
      </dgm:prSet>
      <dgm:spPr/>
    </dgm:pt>
    <dgm:pt modelId="{13C29938-0E2D-478C-8CCF-05846603D653}" type="pres">
      <dgm:prSet presAssocID="{6F6ED32C-E606-4058-A5E5-71DF5724F29D}" presName="level3hierChild" presStyleCnt="0"/>
      <dgm:spPr/>
    </dgm:pt>
    <dgm:pt modelId="{89352FE2-7CFA-4D1B-84FF-7B52968793B0}" type="pres">
      <dgm:prSet presAssocID="{DD4CB6B6-A24E-4635-BA79-7086E0D42504}" presName="conn2-1" presStyleLbl="parChTrans1D3" presStyleIdx="1" presStyleCnt="4"/>
      <dgm:spPr/>
    </dgm:pt>
    <dgm:pt modelId="{39B0553E-C0FD-4123-BB14-A488A024C742}" type="pres">
      <dgm:prSet presAssocID="{DD4CB6B6-A24E-4635-BA79-7086E0D42504}" presName="connTx" presStyleLbl="parChTrans1D3" presStyleIdx="1" presStyleCnt="4"/>
      <dgm:spPr/>
    </dgm:pt>
    <dgm:pt modelId="{93F8A146-BF7D-48B9-B0A8-E6EFA53010F4}" type="pres">
      <dgm:prSet presAssocID="{4AE6302A-96E7-4D92-B5E0-C30708C1EEE1}" presName="root2" presStyleCnt="0"/>
      <dgm:spPr/>
    </dgm:pt>
    <dgm:pt modelId="{74811340-0563-4D35-9BD0-39C3D429BFCC}" type="pres">
      <dgm:prSet presAssocID="{4AE6302A-96E7-4D92-B5E0-C30708C1EEE1}" presName="LevelTwoTextNode" presStyleLbl="node3" presStyleIdx="1" presStyleCnt="4">
        <dgm:presLayoutVars>
          <dgm:chPref val="3"/>
        </dgm:presLayoutVars>
      </dgm:prSet>
      <dgm:spPr/>
    </dgm:pt>
    <dgm:pt modelId="{1F34FCDF-36B2-4336-AE1A-840C17103B4D}" type="pres">
      <dgm:prSet presAssocID="{4AE6302A-96E7-4D92-B5E0-C30708C1EEE1}" presName="level3hierChild" presStyleCnt="0"/>
      <dgm:spPr/>
    </dgm:pt>
    <dgm:pt modelId="{ABABF894-A6A1-4279-9703-B2912B110B88}" type="pres">
      <dgm:prSet presAssocID="{EA6CAF9B-D0A0-4749-88DF-2026F6918B94}" presName="conn2-1" presStyleLbl="parChTrans1D3" presStyleIdx="2" presStyleCnt="4"/>
      <dgm:spPr/>
    </dgm:pt>
    <dgm:pt modelId="{4864999E-E37D-44E5-B87B-797E5BF96B63}" type="pres">
      <dgm:prSet presAssocID="{EA6CAF9B-D0A0-4749-88DF-2026F6918B94}" presName="connTx" presStyleLbl="parChTrans1D3" presStyleIdx="2" presStyleCnt="4"/>
      <dgm:spPr/>
    </dgm:pt>
    <dgm:pt modelId="{5BD5F385-907C-4073-999A-23EFC5F0E50D}" type="pres">
      <dgm:prSet presAssocID="{97C94521-ABA3-44DA-8C83-C6DD45C8CD80}" presName="root2" presStyleCnt="0"/>
      <dgm:spPr/>
    </dgm:pt>
    <dgm:pt modelId="{4C73EF3D-8F5D-4421-8495-E955A9850F99}" type="pres">
      <dgm:prSet presAssocID="{97C94521-ABA3-44DA-8C83-C6DD45C8CD80}" presName="LevelTwoTextNode" presStyleLbl="node3" presStyleIdx="2" presStyleCnt="4">
        <dgm:presLayoutVars>
          <dgm:chPref val="3"/>
        </dgm:presLayoutVars>
      </dgm:prSet>
      <dgm:spPr/>
    </dgm:pt>
    <dgm:pt modelId="{ACBEEB66-B0F4-49AE-B048-FBA175D42513}" type="pres">
      <dgm:prSet presAssocID="{97C94521-ABA3-44DA-8C83-C6DD45C8CD80}" presName="level3hierChild" presStyleCnt="0"/>
      <dgm:spPr/>
    </dgm:pt>
    <dgm:pt modelId="{FD95D459-7C77-4BBE-81C6-865AE14A3B08}" type="pres">
      <dgm:prSet presAssocID="{8E10A40A-6E8D-4A7E-8BB8-0B04ED9BDCA8}" presName="conn2-1" presStyleLbl="parChTrans1D2" presStyleIdx="1" presStyleCnt="2"/>
      <dgm:spPr/>
    </dgm:pt>
    <dgm:pt modelId="{D1970C68-440A-4A6F-81FD-A84397DCB06A}" type="pres">
      <dgm:prSet presAssocID="{8E10A40A-6E8D-4A7E-8BB8-0B04ED9BDCA8}" presName="connTx" presStyleLbl="parChTrans1D2" presStyleIdx="1" presStyleCnt="2"/>
      <dgm:spPr/>
    </dgm:pt>
    <dgm:pt modelId="{66051F64-37D6-41ED-BA76-EE7E3D430B10}" type="pres">
      <dgm:prSet presAssocID="{DB2AC550-EF95-4AA6-B23E-D3410BC0B9BA}" presName="root2" presStyleCnt="0"/>
      <dgm:spPr/>
    </dgm:pt>
    <dgm:pt modelId="{1B546EB3-816F-4738-9AE2-4198311D6C42}" type="pres">
      <dgm:prSet presAssocID="{DB2AC550-EF95-4AA6-B23E-D3410BC0B9BA}" presName="LevelTwoTextNode" presStyleLbl="node2" presStyleIdx="1" presStyleCnt="2">
        <dgm:presLayoutVars>
          <dgm:chPref val="3"/>
        </dgm:presLayoutVars>
      </dgm:prSet>
      <dgm:spPr/>
    </dgm:pt>
    <dgm:pt modelId="{166ADEED-8CC3-43A1-B275-48BDBCD9F8AC}" type="pres">
      <dgm:prSet presAssocID="{DB2AC550-EF95-4AA6-B23E-D3410BC0B9BA}" presName="level3hierChild" presStyleCnt="0"/>
      <dgm:spPr/>
    </dgm:pt>
    <dgm:pt modelId="{A67CCF09-C193-47B1-9880-23F97250B3ED}" type="pres">
      <dgm:prSet presAssocID="{68973DB5-4943-4FEF-84BB-B222D2B1176E}" presName="conn2-1" presStyleLbl="parChTrans1D3" presStyleIdx="3" presStyleCnt="4"/>
      <dgm:spPr/>
    </dgm:pt>
    <dgm:pt modelId="{1AF4F9F8-043D-4E9A-813D-7852F2CDDC08}" type="pres">
      <dgm:prSet presAssocID="{68973DB5-4943-4FEF-84BB-B222D2B1176E}" presName="connTx" presStyleLbl="parChTrans1D3" presStyleIdx="3" presStyleCnt="4"/>
      <dgm:spPr/>
    </dgm:pt>
    <dgm:pt modelId="{63F2FB6D-7ACB-415B-B003-05A1AFF586B4}" type="pres">
      <dgm:prSet presAssocID="{6BCBF8F7-5EF4-47A5-AC5E-8347FC5FD6F3}" presName="root2" presStyleCnt="0"/>
      <dgm:spPr/>
    </dgm:pt>
    <dgm:pt modelId="{58FA5F04-5B2B-4EF7-BA01-6A43925A914C}" type="pres">
      <dgm:prSet presAssocID="{6BCBF8F7-5EF4-47A5-AC5E-8347FC5FD6F3}" presName="LevelTwoTextNode" presStyleLbl="node3" presStyleIdx="3" presStyleCnt="4">
        <dgm:presLayoutVars>
          <dgm:chPref val="3"/>
        </dgm:presLayoutVars>
      </dgm:prSet>
      <dgm:spPr/>
    </dgm:pt>
    <dgm:pt modelId="{D9AF2B26-0CD3-43FC-97F9-A10A55123A59}" type="pres">
      <dgm:prSet presAssocID="{6BCBF8F7-5EF4-47A5-AC5E-8347FC5FD6F3}" presName="level3hierChild" presStyleCnt="0"/>
      <dgm:spPr/>
    </dgm:pt>
  </dgm:ptLst>
  <dgm:cxnLst>
    <dgm:cxn modelId="{0F371A04-0B2A-4B52-AB7E-2827ADED760E}" type="presOf" srcId="{EA6CAF9B-D0A0-4749-88DF-2026F6918B94}" destId="{4864999E-E37D-44E5-B87B-797E5BF96B63}" srcOrd="1" destOrd="0" presId="urn:microsoft.com/office/officeart/2005/8/layout/hierarchy2"/>
    <dgm:cxn modelId="{69D73B04-25E6-4635-AD41-2BCDB37BC1FE}" type="presOf" srcId="{4AE6302A-96E7-4D92-B5E0-C30708C1EEE1}" destId="{74811340-0563-4D35-9BD0-39C3D429BFCC}" srcOrd="0" destOrd="0" presId="urn:microsoft.com/office/officeart/2005/8/layout/hierarchy2"/>
    <dgm:cxn modelId="{07F18D05-243E-4705-94A2-E8169747760E}" srcId="{666BAD0A-D341-45E7-A691-62A9DC1A9F67}" destId="{97C94521-ABA3-44DA-8C83-C6DD45C8CD80}" srcOrd="2" destOrd="0" parTransId="{EA6CAF9B-D0A0-4749-88DF-2026F6918B94}" sibTransId="{43F249C3-E78B-41BA-963F-18A3BA6D7516}"/>
    <dgm:cxn modelId="{7FEA3006-4222-47AB-8A3F-7DBE2F778646}" type="presOf" srcId="{8E10A40A-6E8D-4A7E-8BB8-0B04ED9BDCA8}" destId="{FD95D459-7C77-4BBE-81C6-865AE14A3B08}" srcOrd="0" destOrd="0" presId="urn:microsoft.com/office/officeart/2005/8/layout/hierarchy2"/>
    <dgm:cxn modelId="{09D31B26-0380-4F3D-8D7C-12B23A8E80A6}" type="presOf" srcId="{A1150F02-E0F6-4BD8-829E-95A2B94D7EA8}" destId="{8C51B24E-A7CE-4643-AA5A-D368E1CC5B8B}" srcOrd="0" destOrd="0" presId="urn:microsoft.com/office/officeart/2005/8/layout/hierarchy2"/>
    <dgm:cxn modelId="{F2B8C82A-FB72-446E-8023-6B9503F376BF}" type="presOf" srcId="{8E10A40A-6E8D-4A7E-8BB8-0B04ED9BDCA8}" destId="{D1970C68-440A-4A6F-81FD-A84397DCB06A}" srcOrd="1" destOrd="0" presId="urn:microsoft.com/office/officeart/2005/8/layout/hierarchy2"/>
    <dgm:cxn modelId="{1C31AE33-21EF-426E-977E-1E4CB9E692D8}" type="presOf" srcId="{68973DB5-4943-4FEF-84BB-B222D2B1176E}" destId="{1AF4F9F8-043D-4E9A-813D-7852F2CDDC08}" srcOrd="1" destOrd="0" presId="urn:microsoft.com/office/officeart/2005/8/layout/hierarchy2"/>
    <dgm:cxn modelId="{EAFE2A37-EB8B-4431-AB35-5961154FC0E8}" type="presOf" srcId="{68973DB5-4943-4FEF-84BB-B222D2B1176E}" destId="{A67CCF09-C193-47B1-9880-23F97250B3ED}" srcOrd="0" destOrd="0" presId="urn:microsoft.com/office/officeart/2005/8/layout/hierarchy2"/>
    <dgm:cxn modelId="{7E713837-2BBA-4A68-BD1E-385CC36489BB}" type="presOf" srcId="{666BAD0A-D341-45E7-A691-62A9DC1A9F67}" destId="{306897CA-C6B8-416D-9885-3713A95DF9F1}" srcOrd="0" destOrd="0" presId="urn:microsoft.com/office/officeart/2005/8/layout/hierarchy2"/>
    <dgm:cxn modelId="{8FA18B37-659D-446F-BB7E-E0190AC33F01}" type="presOf" srcId="{DD4CB6B6-A24E-4635-BA79-7086E0D42504}" destId="{89352FE2-7CFA-4D1B-84FF-7B52968793B0}" srcOrd="0" destOrd="0" presId="urn:microsoft.com/office/officeart/2005/8/layout/hierarchy2"/>
    <dgm:cxn modelId="{5809A139-DB86-44C2-B4FA-B25D1D07A4EC}" type="presOf" srcId="{DB2AC550-EF95-4AA6-B23E-D3410BC0B9BA}" destId="{1B546EB3-816F-4738-9AE2-4198311D6C42}" srcOrd="0" destOrd="0" presId="urn:microsoft.com/office/officeart/2005/8/layout/hierarchy2"/>
    <dgm:cxn modelId="{B4735843-5D9B-430C-9675-7956BC0E016F}" type="presOf" srcId="{6C85605B-8CFC-4871-BE83-E91D9C187BFA}" destId="{AA86CC50-D114-47FD-8565-C488DF90760D}" srcOrd="1" destOrd="0" presId="urn:microsoft.com/office/officeart/2005/8/layout/hierarchy2"/>
    <dgm:cxn modelId="{85A51147-E1A3-4881-9A37-E175B24533F9}" type="presOf" srcId="{DD4CB6B6-A24E-4635-BA79-7086E0D42504}" destId="{39B0553E-C0FD-4123-BB14-A488A024C742}" srcOrd="1" destOrd="0" presId="urn:microsoft.com/office/officeart/2005/8/layout/hierarchy2"/>
    <dgm:cxn modelId="{564DEA55-AC82-4DE2-9ADB-5305F103F583}" srcId="{7CC34226-BF5F-4539-994E-D8B18648BD70}" destId="{A1150F02-E0F6-4BD8-829E-95A2B94D7EA8}" srcOrd="0" destOrd="0" parTransId="{4D5667D6-05B4-4237-8F72-D7CD1B907AE1}" sibTransId="{DAEB1D75-59DB-45EA-803C-6B367B486DB8}"/>
    <dgm:cxn modelId="{EE4C6779-8D43-4FA8-980D-F37DCD2CE2F2}" srcId="{DB2AC550-EF95-4AA6-B23E-D3410BC0B9BA}" destId="{6BCBF8F7-5EF4-47A5-AC5E-8347FC5FD6F3}" srcOrd="0" destOrd="0" parTransId="{68973DB5-4943-4FEF-84BB-B222D2B1176E}" sibTransId="{9ACD1D34-02F8-409D-BF99-564FD18F2AF3}"/>
    <dgm:cxn modelId="{2AFB787C-D74D-43C6-B11E-76DAFEE9898F}" type="presOf" srcId="{EA6CAF9B-D0A0-4749-88DF-2026F6918B94}" destId="{ABABF894-A6A1-4279-9703-B2912B110B88}" srcOrd="0" destOrd="0" presId="urn:microsoft.com/office/officeart/2005/8/layout/hierarchy2"/>
    <dgm:cxn modelId="{0A17958C-DFB9-4846-8908-B61175469357}" srcId="{A1150F02-E0F6-4BD8-829E-95A2B94D7EA8}" destId="{666BAD0A-D341-45E7-A691-62A9DC1A9F67}" srcOrd="0" destOrd="0" parTransId="{6C85605B-8CFC-4871-BE83-E91D9C187BFA}" sibTransId="{0D1F2098-3EF3-4EED-8798-81B28835412A}"/>
    <dgm:cxn modelId="{1011A98F-7319-49DE-BB10-D67136F89F5C}" type="presOf" srcId="{6F6ED32C-E606-4058-A5E5-71DF5724F29D}" destId="{36102765-39AF-4FDF-80AC-624097B88C1C}" srcOrd="0" destOrd="0" presId="urn:microsoft.com/office/officeart/2005/8/layout/hierarchy2"/>
    <dgm:cxn modelId="{7ADB7598-A5B4-45E1-AD6E-6BBE78380F76}" srcId="{666BAD0A-D341-45E7-A691-62A9DC1A9F67}" destId="{4AE6302A-96E7-4D92-B5E0-C30708C1EEE1}" srcOrd="1" destOrd="0" parTransId="{DD4CB6B6-A24E-4635-BA79-7086E0D42504}" sibTransId="{CE16F070-F0DF-4A5E-8A46-977B5FF3BAAA}"/>
    <dgm:cxn modelId="{23F4D9AC-2DF9-46BF-9F61-A58847C86385}" type="presOf" srcId="{6BCBF8F7-5EF4-47A5-AC5E-8347FC5FD6F3}" destId="{58FA5F04-5B2B-4EF7-BA01-6A43925A914C}" srcOrd="0" destOrd="0" presId="urn:microsoft.com/office/officeart/2005/8/layout/hierarchy2"/>
    <dgm:cxn modelId="{A9FEACB2-E7C7-4470-9D3C-F9D9B4176EE3}" type="presOf" srcId="{004E6362-42EF-423B-A5EA-3F00E7C861F8}" destId="{2CFE8D54-6B58-4CC3-83F3-621C41517961}" srcOrd="1" destOrd="0" presId="urn:microsoft.com/office/officeart/2005/8/layout/hierarchy2"/>
    <dgm:cxn modelId="{3BC448B4-AB3E-451B-B5CB-0D74E9E8B4E5}" type="presOf" srcId="{6C85605B-8CFC-4871-BE83-E91D9C187BFA}" destId="{B03F9DB7-F76A-4C92-A3D8-DAA2658559CB}" srcOrd="0" destOrd="0" presId="urn:microsoft.com/office/officeart/2005/8/layout/hierarchy2"/>
    <dgm:cxn modelId="{6B5DDEDD-4FA2-4061-9742-330353F052D2}" srcId="{666BAD0A-D341-45E7-A691-62A9DC1A9F67}" destId="{6F6ED32C-E606-4058-A5E5-71DF5724F29D}" srcOrd="0" destOrd="0" parTransId="{004E6362-42EF-423B-A5EA-3F00E7C861F8}" sibTransId="{9C0A19B6-601B-425E-8199-EBC032ED7340}"/>
    <dgm:cxn modelId="{501E8FE2-A67E-4957-8892-D9BBFB801D5A}" srcId="{A1150F02-E0F6-4BD8-829E-95A2B94D7EA8}" destId="{DB2AC550-EF95-4AA6-B23E-D3410BC0B9BA}" srcOrd="1" destOrd="0" parTransId="{8E10A40A-6E8D-4A7E-8BB8-0B04ED9BDCA8}" sibTransId="{2945FB08-8DB8-4D74-9C54-1CE11A61158F}"/>
    <dgm:cxn modelId="{782803E7-91B4-4211-BC88-B8D93B3B5024}" type="presOf" srcId="{004E6362-42EF-423B-A5EA-3F00E7C861F8}" destId="{03E10EAF-B688-4D81-AA4B-74299D7DDA55}" srcOrd="0" destOrd="0" presId="urn:microsoft.com/office/officeart/2005/8/layout/hierarchy2"/>
    <dgm:cxn modelId="{0538B9EC-528E-40B4-92EF-D2D3EA6A13E2}" type="presOf" srcId="{97C94521-ABA3-44DA-8C83-C6DD45C8CD80}" destId="{4C73EF3D-8F5D-4421-8495-E955A9850F99}" srcOrd="0" destOrd="0" presId="urn:microsoft.com/office/officeart/2005/8/layout/hierarchy2"/>
    <dgm:cxn modelId="{EFF10EFE-2737-4F7E-B615-9E44BEAB4826}" type="presOf" srcId="{7CC34226-BF5F-4539-994E-D8B18648BD70}" destId="{3FFDA645-2CDC-4110-8A39-45472AD4091B}" srcOrd="0" destOrd="0" presId="urn:microsoft.com/office/officeart/2005/8/layout/hierarchy2"/>
    <dgm:cxn modelId="{2A117186-1736-443E-9058-5DDC66D6E857}" type="presParOf" srcId="{3FFDA645-2CDC-4110-8A39-45472AD4091B}" destId="{9046BDD6-FA3D-42E8-B724-B659269E27E1}" srcOrd="0" destOrd="0" presId="urn:microsoft.com/office/officeart/2005/8/layout/hierarchy2"/>
    <dgm:cxn modelId="{EB17ECFF-DCC9-45ED-9D4F-32C8F8C0A9C9}" type="presParOf" srcId="{9046BDD6-FA3D-42E8-B724-B659269E27E1}" destId="{8C51B24E-A7CE-4643-AA5A-D368E1CC5B8B}" srcOrd="0" destOrd="0" presId="urn:microsoft.com/office/officeart/2005/8/layout/hierarchy2"/>
    <dgm:cxn modelId="{9BA87FF7-8BA4-4C88-A909-F72B240FC959}" type="presParOf" srcId="{9046BDD6-FA3D-42E8-B724-B659269E27E1}" destId="{7680E871-B2EB-4AEA-8148-25552A784561}" srcOrd="1" destOrd="0" presId="urn:microsoft.com/office/officeart/2005/8/layout/hierarchy2"/>
    <dgm:cxn modelId="{56FF3A72-0556-4778-9483-4EF0C4018486}" type="presParOf" srcId="{7680E871-B2EB-4AEA-8148-25552A784561}" destId="{B03F9DB7-F76A-4C92-A3D8-DAA2658559CB}" srcOrd="0" destOrd="0" presId="urn:microsoft.com/office/officeart/2005/8/layout/hierarchy2"/>
    <dgm:cxn modelId="{056241B5-4BCD-4961-9626-0D196AEEB1A9}" type="presParOf" srcId="{B03F9DB7-F76A-4C92-A3D8-DAA2658559CB}" destId="{AA86CC50-D114-47FD-8565-C488DF90760D}" srcOrd="0" destOrd="0" presId="urn:microsoft.com/office/officeart/2005/8/layout/hierarchy2"/>
    <dgm:cxn modelId="{9590090F-DFEB-48F8-A2BC-AA5D6639409C}" type="presParOf" srcId="{7680E871-B2EB-4AEA-8148-25552A784561}" destId="{4869CD11-EF35-4DD8-8F9F-ED2002A871C8}" srcOrd="1" destOrd="0" presId="urn:microsoft.com/office/officeart/2005/8/layout/hierarchy2"/>
    <dgm:cxn modelId="{990E4D12-10B5-49A2-8268-D45720ECAA81}" type="presParOf" srcId="{4869CD11-EF35-4DD8-8F9F-ED2002A871C8}" destId="{306897CA-C6B8-416D-9885-3713A95DF9F1}" srcOrd="0" destOrd="0" presId="urn:microsoft.com/office/officeart/2005/8/layout/hierarchy2"/>
    <dgm:cxn modelId="{AA52136B-40D4-4E4D-937B-DFFA52550040}" type="presParOf" srcId="{4869CD11-EF35-4DD8-8F9F-ED2002A871C8}" destId="{E12CEFDE-834E-4494-8E73-21D4FDC15E0E}" srcOrd="1" destOrd="0" presId="urn:microsoft.com/office/officeart/2005/8/layout/hierarchy2"/>
    <dgm:cxn modelId="{A9CC58A1-A8DD-44F3-89A4-EF951D53356C}" type="presParOf" srcId="{E12CEFDE-834E-4494-8E73-21D4FDC15E0E}" destId="{03E10EAF-B688-4D81-AA4B-74299D7DDA55}" srcOrd="0" destOrd="0" presId="urn:microsoft.com/office/officeart/2005/8/layout/hierarchy2"/>
    <dgm:cxn modelId="{8CF3B92E-2C82-45F6-9543-040BD8FDD3F5}" type="presParOf" srcId="{03E10EAF-B688-4D81-AA4B-74299D7DDA55}" destId="{2CFE8D54-6B58-4CC3-83F3-621C41517961}" srcOrd="0" destOrd="0" presId="urn:microsoft.com/office/officeart/2005/8/layout/hierarchy2"/>
    <dgm:cxn modelId="{4B55E5DA-5E01-476C-BF26-149AF571F54B}" type="presParOf" srcId="{E12CEFDE-834E-4494-8E73-21D4FDC15E0E}" destId="{CF05EC51-4C0E-42C9-B15B-EC1F0470F144}" srcOrd="1" destOrd="0" presId="urn:microsoft.com/office/officeart/2005/8/layout/hierarchy2"/>
    <dgm:cxn modelId="{21C2C4BC-3A89-436E-96F2-1E0270973CAC}" type="presParOf" srcId="{CF05EC51-4C0E-42C9-B15B-EC1F0470F144}" destId="{36102765-39AF-4FDF-80AC-624097B88C1C}" srcOrd="0" destOrd="0" presId="urn:microsoft.com/office/officeart/2005/8/layout/hierarchy2"/>
    <dgm:cxn modelId="{2CB60275-6867-4720-B162-B7ECF86839F4}" type="presParOf" srcId="{CF05EC51-4C0E-42C9-B15B-EC1F0470F144}" destId="{13C29938-0E2D-478C-8CCF-05846603D653}" srcOrd="1" destOrd="0" presId="urn:microsoft.com/office/officeart/2005/8/layout/hierarchy2"/>
    <dgm:cxn modelId="{04F910E9-F01A-4331-920C-CF720CF7F537}" type="presParOf" srcId="{E12CEFDE-834E-4494-8E73-21D4FDC15E0E}" destId="{89352FE2-7CFA-4D1B-84FF-7B52968793B0}" srcOrd="2" destOrd="0" presId="urn:microsoft.com/office/officeart/2005/8/layout/hierarchy2"/>
    <dgm:cxn modelId="{2B0D4F41-D83D-4CB2-B7D5-29A322277676}" type="presParOf" srcId="{89352FE2-7CFA-4D1B-84FF-7B52968793B0}" destId="{39B0553E-C0FD-4123-BB14-A488A024C742}" srcOrd="0" destOrd="0" presId="urn:microsoft.com/office/officeart/2005/8/layout/hierarchy2"/>
    <dgm:cxn modelId="{705812AB-971E-4078-A907-E6F8ADDA7223}" type="presParOf" srcId="{E12CEFDE-834E-4494-8E73-21D4FDC15E0E}" destId="{93F8A146-BF7D-48B9-B0A8-E6EFA53010F4}" srcOrd="3" destOrd="0" presId="urn:microsoft.com/office/officeart/2005/8/layout/hierarchy2"/>
    <dgm:cxn modelId="{C8C93AB3-8091-46FC-898A-C3F18104A036}" type="presParOf" srcId="{93F8A146-BF7D-48B9-B0A8-E6EFA53010F4}" destId="{74811340-0563-4D35-9BD0-39C3D429BFCC}" srcOrd="0" destOrd="0" presId="urn:microsoft.com/office/officeart/2005/8/layout/hierarchy2"/>
    <dgm:cxn modelId="{B2F97695-4687-43CC-865E-7B35E4C8387E}" type="presParOf" srcId="{93F8A146-BF7D-48B9-B0A8-E6EFA53010F4}" destId="{1F34FCDF-36B2-4336-AE1A-840C17103B4D}" srcOrd="1" destOrd="0" presId="urn:microsoft.com/office/officeart/2005/8/layout/hierarchy2"/>
    <dgm:cxn modelId="{CC82FA02-4C09-417C-96AF-32418A90251D}" type="presParOf" srcId="{E12CEFDE-834E-4494-8E73-21D4FDC15E0E}" destId="{ABABF894-A6A1-4279-9703-B2912B110B88}" srcOrd="4" destOrd="0" presId="urn:microsoft.com/office/officeart/2005/8/layout/hierarchy2"/>
    <dgm:cxn modelId="{AFF25DD5-A790-4FE2-BB78-62D4176CE7CF}" type="presParOf" srcId="{ABABF894-A6A1-4279-9703-B2912B110B88}" destId="{4864999E-E37D-44E5-B87B-797E5BF96B63}" srcOrd="0" destOrd="0" presId="urn:microsoft.com/office/officeart/2005/8/layout/hierarchy2"/>
    <dgm:cxn modelId="{AF1DAEEE-A020-4FE0-84FE-F37037BC8FFA}" type="presParOf" srcId="{E12CEFDE-834E-4494-8E73-21D4FDC15E0E}" destId="{5BD5F385-907C-4073-999A-23EFC5F0E50D}" srcOrd="5" destOrd="0" presId="urn:microsoft.com/office/officeart/2005/8/layout/hierarchy2"/>
    <dgm:cxn modelId="{0C54C566-0CDD-40CB-9D2E-C2739AB72EE9}" type="presParOf" srcId="{5BD5F385-907C-4073-999A-23EFC5F0E50D}" destId="{4C73EF3D-8F5D-4421-8495-E955A9850F99}" srcOrd="0" destOrd="0" presId="urn:microsoft.com/office/officeart/2005/8/layout/hierarchy2"/>
    <dgm:cxn modelId="{D2BD10F7-7196-409E-8B72-F426947DCE82}" type="presParOf" srcId="{5BD5F385-907C-4073-999A-23EFC5F0E50D}" destId="{ACBEEB66-B0F4-49AE-B048-FBA175D42513}" srcOrd="1" destOrd="0" presId="urn:microsoft.com/office/officeart/2005/8/layout/hierarchy2"/>
    <dgm:cxn modelId="{3E07B6BE-0659-4E52-A833-5F8F66ED88CF}" type="presParOf" srcId="{7680E871-B2EB-4AEA-8148-25552A784561}" destId="{FD95D459-7C77-4BBE-81C6-865AE14A3B08}" srcOrd="2" destOrd="0" presId="urn:microsoft.com/office/officeart/2005/8/layout/hierarchy2"/>
    <dgm:cxn modelId="{BCE9DF72-122A-46F6-851E-8073EFE9EC3F}" type="presParOf" srcId="{FD95D459-7C77-4BBE-81C6-865AE14A3B08}" destId="{D1970C68-440A-4A6F-81FD-A84397DCB06A}" srcOrd="0" destOrd="0" presId="urn:microsoft.com/office/officeart/2005/8/layout/hierarchy2"/>
    <dgm:cxn modelId="{9C441C0D-1119-4A96-BFAC-89B2B373A536}" type="presParOf" srcId="{7680E871-B2EB-4AEA-8148-25552A784561}" destId="{66051F64-37D6-41ED-BA76-EE7E3D430B10}" srcOrd="3" destOrd="0" presId="urn:microsoft.com/office/officeart/2005/8/layout/hierarchy2"/>
    <dgm:cxn modelId="{A305B798-BF82-4B7C-9ABF-21F0F0CE5F36}" type="presParOf" srcId="{66051F64-37D6-41ED-BA76-EE7E3D430B10}" destId="{1B546EB3-816F-4738-9AE2-4198311D6C42}" srcOrd="0" destOrd="0" presId="urn:microsoft.com/office/officeart/2005/8/layout/hierarchy2"/>
    <dgm:cxn modelId="{BAAAD096-3CFA-4D83-B656-E5FE19FECC67}" type="presParOf" srcId="{66051F64-37D6-41ED-BA76-EE7E3D430B10}" destId="{166ADEED-8CC3-43A1-B275-48BDBCD9F8AC}" srcOrd="1" destOrd="0" presId="urn:microsoft.com/office/officeart/2005/8/layout/hierarchy2"/>
    <dgm:cxn modelId="{40AFCE1A-8082-48C3-9407-185698179B0B}" type="presParOf" srcId="{166ADEED-8CC3-43A1-B275-48BDBCD9F8AC}" destId="{A67CCF09-C193-47B1-9880-23F97250B3ED}" srcOrd="0" destOrd="0" presId="urn:microsoft.com/office/officeart/2005/8/layout/hierarchy2"/>
    <dgm:cxn modelId="{A56ED1B0-4966-4D09-BE5F-C3771B902256}" type="presParOf" srcId="{A67CCF09-C193-47B1-9880-23F97250B3ED}" destId="{1AF4F9F8-043D-4E9A-813D-7852F2CDDC08}" srcOrd="0" destOrd="0" presId="urn:microsoft.com/office/officeart/2005/8/layout/hierarchy2"/>
    <dgm:cxn modelId="{654CE1FA-067B-4A4E-A797-CF24FD288590}" type="presParOf" srcId="{166ADEED-8CC3-43A1-B275-48BDBCD9F8AC}" destId="{63F2FB6D-7ACB-415B-B003-05A1AFF586B4}" srcOrd="1" destOrd="0" presId="urn:microsoft.com/office/officeart/2005/8/layout/hierarchy2"/>
    <dgm:cxn modelId="{729E7CD4-19D9-4D2B-A35E-882B8EB40FCF}" type="presParOf" srcId="{63F2FB6D-7ACB-415B-B003-05A1AFF586B4}" destId="{58FA5F04-5B2B-4EF7-BA01-6A43925A914C}" srcOrd="0" destOrd="0" presId="urn:microsoft.com/office/officeart/2005/8/layout/hierarchy2"/>
    <dgm:cxn modelId="{AD9413B9-2CFC-4AF9-BBA2-CD9A1FBF2565}" type="presParOf" srcId="{63F2FB6D-7ACB-415B-B003-05A1AFF586B4}" destId="{D9AF2B26-0CD3-43FC-97F9-A10A55123A59}"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51B24E-A7CE-4643-AA5A-D368E1CC5B8B}">
      <dsp:nvSpPr>
        <dsp:cNvPr id="0" name=""/>
        <dsp:cNvSpPr/>
      </dsp:nvSpPr>
      <dsp:spPr>
        <a:xfrm>
          <a:off x="594" y="2164105"/>
          <a:ext cx="1765989" cy="882994"/>
        </a:xfrm>
        <a:prstGeom prst="roundRect">
          <a:avLst>
            <a:gd name="adj" fmla="val 10000"/>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Hot Line Call</a:t>
          </a:r>
        </a:p>
      </dsp:txBody>
      <dsp:txXfrm>
        <a:off x="26456" y="2189967"/>
        <a:ext cx="1714265" cy="831270"/>
      </dsp:txXfrm>
    </dsp:sp>
    <dsp:sp modelId="{B03F9DB7-F76A-4C92-A3D8-DAA2658559CB}">
      <dsp:nvSpPr>
        <dsp:cNvPr id="0" name=""/>
        <dsp:cNvSpPr/>
      </dsp:nvSpPr>
      <dsp:spPr>
        <a:xfrm rot="18289469">
          <a:off x="1501291" y="2078940"/>
          <a:ext cx="1236980" cy="37880"/>
        </a:xfrm>
        <a:custGeom>
          <a:avLst/>
          <a:gdLst/>
          <a:ahLst/>
          <a:cxnLst/>
          <a:rect l="0" t="0" r="0" b="0"/>
          <a:pathLst>
            <a:path>
              <a:moveTo>
                <a:pt x="0" y="18940"/>
              </a:moveTo>
              <a:lnTo>
                <a:pt x="1236980" y="1894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088857" y="2066956"/>
        <a:ext cx="61849" cy="61849"/>
      </dsp:txXfrm>
    </dsp:sp>
    <dsp:sp modelId="{306897CA-C6B8-416D-9885-3713A95DF9F1}">
      <dsp:nvSpPr>
        <dsp:cNvPr id="0" name=""/>
        <dsp:cNvSpPr/>
      </dsp:nvSpPr>
      <dsp:spPr>
        <a:xfrm>
          <a:off x="2472980" y="1148661"/>
          <a:ext cx="1765989" cy="882994"/>
        </a:xfrm>
        <a:prstGeom prst="roundRect">
          <a:avLst>
            <a:gd name="adj" fmla="val 10000"/>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Differential Response</a:t>
          </a:r>
        </a:p>
      </dsp:txBody>
      <dsp:txXfrm>
        <a:off x="2498842" y="1174523"/>
        <a:ext cx="1714265" cy="831270"/>
      </dsp:txXfrm>
    </dsp:sp>
    <dsp:sp modelId="{03E10EAF-B688-4D81-AA4B-74299D7DDA55}">
      <dsp:nvSpPr>
        <dsp:cNvPr id="0" name=""/>
        <dsp:cNvSpPr/>
      </dsp:nvSpPr>
      <dsp:spPr>
        <a:xfrm rot="18289469">
          <a:off x="3973677" y="1063496"/>
          <a:ext cx="1236980" cy="37880"/>
        </a:xfrm>
        <a:custGeom>
          <a:avLst/>
          <a:gdLst/>
          <a:ahLst/>
          <a:cxnLst/>
          <a:rect l="0" t="0" r="0" b="0"/>
          <a:pathLst>
            <a:path>
              <a:moveTo>
                <a:pt x="0" y="18940"/>
              </a:moveTo>
              <a:lnTo>
                <a:pt x="1236980" y="18940"/>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561243" y="1051512"/>
        <a:ext cx="61849" cy="61849"/>
      </dsp:txXfrm>
    </dsp:sp>
    <dsp:sp modelId="{36102765-39AF-4FDF-80AC-624097B88C1C}">
      <dsp:nvSpPr>
        <dsp:cNvPr id="0" name=""/>
        <dsp:cNvSpPr/>
      </dsp:nvSpPr>
      <dsp:spPr>
        <a:xfrm>
          <a:off x="4945365" y="133217"/>
          <a:ext cx="1765989" cy="882994"/>
        </a:xfrm>
        <a:prstGeom prst="roundRect">
          <a:avLst>
            <a:gd name="adj" fmla="val 10000"/>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Close DR Case with no Services</a:t>
          </a:r>
        </a:p>
      </dsp:txBody>
      <dsp:txXfrm>
        <a:off x="4971227" y="159079"/>
        <a:ext cx="1714265" cy="831270"/>
      </dsp:txXfrm>
    </dsp:sp>
    <dsp:sp modelId="{89352FE2-7CFA-4D1B-84FF-7B52968793B0}">
      <dsp:nvSpPr>
        <dsp:cNvPr id="0" name=""/>
        <dsp:cNvSpPr/>
      </dsp:nvSpPr>
      <dsp:spPr>
        <a:xfrm>
          <a:off x="4238969" y="1571218"/>
          <a:ext cx="706395" cy="37880"/>
        </a:xfrm>
        <a:custGeom>
          <a:avLst/>
          <a:gdLst/>
          <a:ahLst/>
          <a:cxnLst/>
          <a:rect l="0" t="0" r="0" b="0"/>
          <a:pathLst>
            <a:path>
              <a:moveTo>
                <a:pt x="0" y="18940"/>
              </a:moveTo>
              <a:lnTo>
                <a:pt x="706395" y="18940"/>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574507" y="1572499"/>
        <a:ext cx="35319" cy="35319"/>
      </dsp:txXfrm>
    </dsp:sp>
    <dsp:sp modelId="{74811340-0563-4D35-9BD0-39C3D429BFCC}">
      <dsp:nvSpPr>
        <dsp:cNvPr id="0" name=""/>
        <dsp:cNvSpPr/>
      </dsp:nvSpPr>
      <dsp:spPr>
        <a:xfrm>
          <a:off x="4945365" y="1148661"/>
          <a:ext cx="1765989" cy="882994"/>
        </a:xfrm>
        <a:prstGeom prst="roundRect">
          <a:avLst>
            <a:gd name="adj" fmla="val 10000"/>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Provide Services to the Family through DR Case</a:t>
          </a:r>
        </a:p>
      </dsp:txBody>
      <dsp:txXfrm>
        <a:off x="4971227" y="1174523"/>
        <a:ext cx="1714265" cy="831270"/>
      </dsp:txXfrm>
    </dsp:sp>
    <dsp:sp modelId="{ABABF894-A6A1-4279-9703-B2912B110B88}">
      <dsp:nvSpPr>
        <dsp:cNvPr id="0" name=""/>
        <dsp:cNvSpPr/>
      </dsp:nvSpPr>
      <dsp:spPr>
        <a:xfrm rot="3310531">
          <a:off x="3973677" y="2078940"/>
          <a:ext cx="1236980" cy="37880"/>
        </a:xfrm>
        <a:custGeom>
          <a:avLst/>
          <a:gdLst/>
          <a:ahLst/>
          <a:cxnLst/>
          <a:rect l="0" t="0" r="0" b="0"/>
          <a:pathLst>
            <a:path>
              <a:moveTo>
                <a:pt x="0" y="18940"/>
              </a:moveTo>
              <a:lnTo>
                <a:pt x="1236980" y="18940"/>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561243" y="2066956"/>
        <a:ext cx="61849" cy="61849"/>
      </dsp:txXfrm>
    </dsp:sp>
    <dsp:sp modelId="{4C73EF3D-8F5D-4421-8495-E955A9850F99}">
      <dsp:nvSpPr>
        <dsp:cNvPr id="0" name=""/>
        <dsp:cNvSpPr/>
      </dsp:nvSpPr>
      <dsp:spPr>
        <a:xfrm>
          <a:off x="4945365" y="2164105"/>
          <a:ext cx="1765989" cy="882994"/>
        </a:xfrm>
        <a:prstGeom prst="roundRect">
          <a:avLst>
            <a:gd name="adj" fmla="val 10000"/>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Refer back to Investigation</a:t>
          </a:r>
        </a:p>
      </dsp:txBody>
      <dsp:txXfrm>
        <a:off x="4971227" y="2189967"/>
        <a:ext cx="1714265" cy="831270"/>
      </dsp:txXfrm>
    </dsp:sp>
    <dsp:sp modelId="{FD95D459-7C77-4BBE-81C6-865AE14A3B08}">
      <dsp:nvSpPr>
        <dsp:cNvPr id="0" name=""/>
        <dsp:cNvSpPr/>
      </dsp:nvSpPr>
      <dsp:spPr>
        <a:xfrm rot="3310531">
          <a:off x="1501291" y="3094384"/>
          <a:ext cx="1236980" cy="37880"/>
        </a:xfrm>
        <a:custGeom>
          <a:avLst/>
          <a:gdLst/>
          <a:ahLst/>
          <a:cxnLst/>
          <a:rect l="0" t="0" r="0" b="0"/>
          <a:pathLst>
            <a:path>
              <a:moveTo>
                <a:pt x="0" y="18940"/>
              </a:moveTo>
              <a:lnTo>
                <a:pt x="1236980" y="1894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088857" y="3082400"/>
        <a:ext cx="61849" cy="61849"/>
      </dsp:txXfrm>
    </dsp:sp>
    <dsp:sp modelId="{1B546EB3-816F-4738-9AE2-4198311D6C42}">
      <dsp:nvSpPr>
        <dsp:cNvPr id="0" name=""/>
        <dsp:cNvSpPr/>
      </dsp:nvSpPr>
      <dsp:spPr>
        <a:xfrm>
          <a:off x="2472980" y="3179549"/>
          <a:ext cx="1765989" cy="882994"/>
        </a:xfrm>
        <a:prstGeom prst="roundRect">
          <a:avLst>
            <a:gd name="adj" fmla="val 10000"/>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Investigation</a:t>
          </a:r>
        </a:p>
      </dsp:txBody>
      <dsp:txXfrm>
        <a:off x="2498842" y="3205411"/>
        <a:ext cx="1714265" cy="831270"/>
      </dsp:txXfrm>
    </dsp:sp>
    <dsp:sp modelId="{A67CCF09-C193-47B1-9880-23F97250B3ED}">
      <dsp:nvSpPr>
        <dsp:cNvPr id="0" name=""/>
        <dsp:cNvSpPr/>
      </dsp:nvSpPr>
      <dsp:spPr>
        <a:xfrm>
          <a:off x="4238969" y="3602106"/>
          <a:ext cx="706395" cy="37880"/>
        </a:xfrm>
        <a:custGeom>
          <a:avLst/>
          <a:gdLst/>
          <a:ahLst/>
          <a:cxnLst/>
          <a:rect l="0" t="0" r="0" b="0"/>
          <a:pathLst>
            <a:path>
              <a:moveTo>
                <a:pt x="0" y="18940"/>
              </a:moveTo>
              <a:lnTo>
                <a:pt x="706395" y="18940"/>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574507" y="3603387"/>
        <a:ext cx="35319" cy="35319"/>
      </dsp:txXfrm>
    </dsp:sp>
    <dsp:sp modelId="{58FA5F04-5B2B-4EF7-BA01-6A43925A914C}">
      <dsp:nvSpPr>
        <dsp:cNvPr id="0" name=""/>
        <dsp:cNvSpPr/>
      </dsp:nvSpPr>
      <dsp:spPr>
        <a:xfrm>
          <a:off x="4945365" y="3179549"/>
          <a:ext cx="1765989" cy="882994"/>
        </a:xfrm>
        <a:prstGeom prst="roundRect">
          <a:avLst>
            <a:gd name="adj" fmla="val 10000"/>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Formal Determination</a:t>
          </a:r>
        </a:p>
      </dsp:txBody>
      <dsp:txXfrm>
        <a:off x="4971227" y="3205411"/>
        <a:ext cx="1714265" cy="83127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37" tIns="46570" rIns="93137" bIns="46570"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37" tIns="46570" rIns="93137" bIns="46570" rtlCol="0"/>
          <a:lstStyle>
            <a:lvl1pPr algn="r">
              <a:defRPr sz="1200"/>
            </a:lvl1pPr>
          </a:lstStyle>
          <a:p>
            <a:fld id="{796006C2-5542-465B-9B35-FB4D2950ED69}" type="datetimeFigureOut">
              <a:rPr lang="en-US" smtClean="0"/>
              <a:t>5/6/2021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37" tIns="46570" rIns="93137" bIns="46570"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37" tIns="46570" rIns="93137" bIns="46570" rtlCol="0" anchor="b"/>
          <a:lstStyle>
            <a:lvl1pPr algn="r">
              <a:defRPr sz="1200"/>
            </a:lvl1pPr>
          </a:lstStyle>
          <a:p>
            <a:fld id="{9F47461C-9397-447C-8620-2476B32FB036}" type="slidenum">
              <a:rPr lang="en-US" smtClean="0"/>
              <a:t>‹#›</a:t>
            </a:fld>
            <a:endParaRPr lang="en-US"/>
          </a:p>
        </p:txBody>
      </p:sp>
    </p:spTree>
    <p:extLst>
      <p:ext uri="{BB962C8B-B14F-4D97-AF65-F5344CB8AC3E}">
        <p14:creationId xmlns:p14="http://schemas.microsoft.com/office/powerpoint/2010/main" val="10588323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37" tIns="46570" rIns="93137" bIns="46570"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37" tIns="46570" rIns="93137" bIns="46570" rtlCol="0"/>
          <a:lstStyle>
            <a:lvl1pPr algn="r">
              <a:defRPr sz="1200"/>
            </a:lvl1pPr>
          </a:lstStyle>
          <a:p>
            <a:fld id="{3BD1B8AF-B3ED-4CCA-BFB5-1B9B32B88846}" type="datetimeFigureOut">
              <a:rPr lang="en-US" smtClean="0"/>
              <a:pPr/>
              <a:t>5/6/2021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37" tIns="46570" rIns="93137" bIns="46570"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37" tIns="46570" rIns="93137" bIns="4657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37" tIns="46570" rIns="93137" bIns="4657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37" tIns="46570" rIns="93137" bIns="46570" rtlCol="0" anchor="b"/>
          <a:lstStyle>
            <a:lvl1pPr algn="r">
              <a:defRPr sz="1200"/>
            </a:lvl1pPr>
          </a:lstStyle>
          <a:p>
            <a:fld id="{A10DD447-DD28-41F4-9EAF-1F3C69D043E9}" type="slidenum">
              <a:rPr lang="en-US" smtClean="0"/>
              <a:pPr/>
              <a:t>‹#›</a:t>
            </a:fld>
            <a:endParaRPr lang="en-US"/>
          </a:p>
        </p:txBody>
      </p:sp>
    </p:spTree>
    <p:extLst>
      <p:ext uri="{BB962C8B-B14F-4D97-AF65-F5344CB8AC3E}">
        <p14:creationId xmlns:p14="http://schemas.microsoft.com/office/powerpoint/2010/main" val="620089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0DD447-DD28-41F4-9EAF-1F3C69D043E9}" type="slidenum">
              <a:rPr lang="en-US" smtClean="0"/>
              <a:pPr/>
              <a:t>1</a:t>
            </a:fld>
            <a:endParaRPr lang="en-US"/>
          </a:p>
        </p:txBody>
      </p:sp>
    </p:spTree>
    <p:extLst>
      <p:ext uri="{BB962C8B-B14F-4D97-AF65-F5344CB8AC3E}">
        <p14:creationId xmlns:p14="http://schemas.microsoft.com/office/powerpoint/2010/main" val="24239093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0DD447-DD28-41F4-9EAF-1F3C69D043E9}" type="slidenum">
              <a:rPr lang="en-US" smtClean="0"/>
              <a:pPr/>
              <a:t>10</a:t>
            </a:fld>
            <a:endParaRPr lang="en-US"/>
          </a:p>
        </p:txBody>
      </p:sp>
    </p:spTree>
    <p:extLst>
      <p:ext uri="{BB962C8B-B14F-4D97-AF65-F5344CB8AC3E}">
        <p14:creationId xmlns:p14="http://schemas.microsoft.com/office/powerpoint/2010/main" val="2153241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0DD447-DD28-41F4-9EAF-1F3C69D043E9}" type="slidenum">
              <a:rPr lang="en-US" smtClean="0"/>
              <a:pPr/>
              <a:t>11</a:t>
            </a:fld>
            <a:endParaRPr lang="en-US"/>
          </a:p>
        </p:txBody>
      </p:sp>
    </p:spTree>
    <p:extLst>
      <p:ext uri="{BB962C8B-B14F-4D97-AF65-F5344CB8AC3E}">
        <p14:creationId xmlns:p14="http://schemas.microsoft.com/office/powerpoint/2010/main" val="27315912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Break –</a:t>
            </a:r>
            <a:r>
              <a:rPr lang="en-US" baseline="0" dirty="0"/>
              <a:t> Flip chart for Family Driven and System Driven - </a:t>
            </a:r>
            <a:r>
              <a:rPr lang="en-US" dirty="0"/>
              <a:t>Have two flip charts one with family driven and one with system driven on it.  Have the</a:t>
            </a:r>
            <a:r>
              <a:rPr lang="en-US" baseline="0" dirty="0"/>
              <a:t> participants state what practices we now use that are system and family driven.  We will add to these flip charts throughout the day.  </a:t>
            </a:r>
          </a:p>
          <a:p>
            <a:endParaRPr lang="en-US" dirty="0"/>
          </a:p>
          <a:p>
            <a:endParaRPr lang="en-US" dirty="0"/>
          </a:p>
        </p:txBody>
      </p:sp>
      <p:sp>
        <p:nvSpPr>
          <p:cNvPr id="4" name="Slide Number Placeholder 3"/>
          <p:cNvSpPr>
            <a:spLocks noGrp="1"/>
          </p:cNvSpPr>
          <p:nvPr>
            <p:ph type="sldNum" sz="quarter" idx="10"/>
          </p:nvPr>
        </p:nvSpPr>
        <p:spPr/>
        <p:txBody>
          <a:bodyPr/>
          <a:lstStyle/>
          <a:p>
            <a:fld id="{A10DD447-DD28-41F4-9EAF-1F3C69D043E9}" type="slidenum">
              <a:rPr lang="en-US" smtClean="0"/>
              <a:pPr/>
              <a:t>12</a:t>
            </a:fld>
            <a:endParaRPr lang="en-US"/>
          </a:p>
        </p:txBody>
      </p:sp>
    </p:spTree>
    <p:extLst>
      <p:ext uri="{BB962C8B-B14F-4D97-AF65-F5344CB8AC3E}">
        <p14:creationId xmlns:p14="http://schemas.microsoft.com/office/powerpoint/2010/main" val="3281397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C33094-7271-4927-8B05-399AF1222AD4}" type="slidenum">
              <a:rPr lang="en-US" smtClean="0"/>
              <a:t>13</a:t>
            </a:fld>
            <a:endParaRPr lang="en-US"/>
          </a:p>
        </p:txBody>
      </p:sp>
    </p:spTree>
    <p:extLst>
      <p:ext uri="{BB962C8B-B14F-4D97-AF65-F5344CB8AC3E}">
        <p14:creationId xmlns:p14="http://schemas.microsoft.com/office/powerpoint/2010/main" val="27927868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values</a:t>
            </a:r>
          </a:p>
        </p:txBody>
      </p:sp>
      <p:sp>
        <p:nvSpPr>
          <p:cNvPr id="4" name="Slide Number Placeholder 3"/>
          <p:cNvSpPr>
            <a:spLocks noGrp="1"/>
          </p:cNvSpPr>
          <p:nvPr>
            <p:ph type="sldNum" sz="quarter" idx="10"/>
          </p:nvPr>
        </p:nvSpPr>
        <p:spPr/>
        <p:txBody>
          <a:bodyPr/>
          <a:lstStyle/>
          <a:p>
            <a:fld id="{A10DD447-DD28-41F4-9EAF-1F3C69D043E9}" type="slidenum">
              <a:rPr lang="en-US" smtClean="0"/>
              <a:pPr/>
              <a:t>14</a:t>
            </a:fld>
            <a:endParaRPr lang="en-US"/>
          </a:p>
        </p:txBody>
      </p:sp>
    </p:spTree>
    <p:extLst>
      <p:ext uri="{BB962C8B-B14F-4D97-AF65-F5344CB8AC3E}">
        <p14:creationId xmlns:p14="http://schemas.microsoft.com/office/powerpoint/2010/main" val="7318980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a:t>
            </a:r>
            <a:r>
              <a:rPr lang="en-US" baseline="0" dirty="0"/>
              <a:t> participants to share aloud any other similarities they can identify between DR and TR.  </a:t>
            </a:r>
          </a:p>
          <a:p>
            <a:r>
              <a:rPr lang="en-US" baseline="0" dirty="0"/>
              <a:t>Engagement skills are necessary in both approaches but they are essential in the DR process</a:t>
            </a:r>
          </a:p>
          <a:p>
            <a:r>
              <a:rPr lang="en-US" baseline="0" dirty="0"/>
              <a:t>Through this training you will gain skills to help you with the engagement process.</a:t>
            </a:r>
            <a:endParaRPr lang="en-US" dirty="0"/>
          </a:p>
        </p:txBody>
      </p:sp>
      <p:sp>
        <p:nvSpPr>
          <p:cNvPr id="4" name="Slide Number Placeholder 3"/>
          <p:cNvSpPr>
            <a:spLocks noGrp="1"/>
          </p:cNvSpPr>
          <p:nvPr>
            <p:ph type="sldNum" sz="quarter" idx="10"/>
          </p:nvPr>
        </p:nvSpPr>
        <p:spPr/>
        <p:txBody>
          <a:bodyPr/>
          <a:lstStyle/>
          <a:p>
            <a:fld id="{5DC33094-7271-4927-8B05-399AF1222AD4}" type="slidenum">
              <a:rPr lang="en-US" smtClean="0"/>
              <a:t>15</a:t>
            </a:fld>
            <a:endParaRPr lang="en-US"/>
          </a:p>
        </p:txBody>
      </p:sp>
    </p:spTree>
    <p:extLst>
      <p:ext uri="{BB962C8B-B14F-4D97-AF65-F5344CB8AC3E}">
        <p14:creationId xmlns:p14="http://schemas.microsoft.com/office/powerpoint/2010/main" val="15751822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a:t>
            </a:r>
            <a:r>
              <a:rPr lang="en-US" baseline="0" dirty="0"/>
              <a:t> the referral to closure process.  What happens with each stage and time frames. The Hotline will operate as normal and will screen the calls for either DR or investigation.  If an investigation comes in and the investigation supervisor feels it should have been a DR referral they can email the hotline supervisors.  They will review and decide if the investigation should go to DR at that time.  </a:t>
            </a:r>
            <a:endParaRPr lang="en-US" dirty="0"/>
          </a:p>
        </p:txBody>
      </p:sp>
      <p:sp>
        <p:nvSpPr>
          <p:cNvPr id="4" name="Slide Number Placeholder 3"/>
          <p:cNvSpPr>
            <a:spLocks noGrp="1"/>
          </p:cNvSpPr>
          <p:nvPr>
            <p:ph type="sldNum" sz="quarter" idx="10"/>
          </p:nvPr>
        </p:nvSpPr>
        <p:spPr/>
        <p:txBody>
          <a:bodyPr/>
          <a:lstStyle/>
          <a:p>
            <a:fld id="{A10DD447-DD28-41F4-9EAF-1F3C69D043E9}" type="slidenum">
              <a:rPr lang="en-US" smtClean="0"/>
              <a:pPr/>
              <a:t>16</a:t>
            </a:fld>
            <a:endParaRPr lang="en-US"/>
          </a:p>
        </p:txBody>
      </p:sp>
    </p:spTree>
    <p:extLst>
      <p:ext uri="{BB962C8B-B14F-4D97-AF65-F5344CB8AC3E}">
        <p14:creationId xmlns:p14="http://schemas.microsoft.com/office/powerpoint/2010/main" val="40563986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0DD447-DD28-41F4-9EAF-1F3C69D043E9}" type="slidenum">
              <a:rPr lang="en-US" smtClean="0"/>
              <a:pPr/>
              <a:t>17</a:t>
            </a:fld>
            <a:endParaRPr lang="en-US"/>
          </a:p>
        </p:txBody>
      </p:sp>
    </p:spTree>
    <p:extLst>
      <p:ext uri="{BB962C8B-B14F-4D97-AF65-F5344CB8AC3E}">
        <p14:creationId xmlns:p14="http://schemas.microsoft.com/office/powerpoint/2010/main" val="4559032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0DD447-DD28-41F4-9EAF-1F3C69D043E9}" type="slidenum">
              <a:rPr lang="en-US" smtClean="0"/>
              <a:pPr/>
              <a:t>18</a:t>
            </a:fld>
            <a:endParaRPr lang="en-US"/>
          </a:p>
        </p:txBody>
      </p:sp>
    </p:spTree>
    <p:extLst>
      <p:ext uri="{BB962C8B-B14F-4D97-AF65-F5344CB8AC3E}">
        <p14:creationId xmlns:p14="http://schemas.microsoft.com/office/powerpoint/2010/main" val="33855204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0DD447-DD28-41F4-9EAF-1F3C69D043E9}" type="slidenum">
              <a:rPr lang="en-US" smtClean="0"/>
              <a:pPr/>
              <a:t>19</a:t>
            </a:fld>
            <a:endParaRPr lang="en-US"/>
          </a:p>
        </p:txBody>
      </p:sp>
    </p:spTree>
    <p:extLst>
      <p:ext uri="{BB962C8B-B14F-4D97-AF65-F5344CB8AC3E}">
        <p14:creationId xmlns:p14="http://schemas.microsoft.com/office/powerpoint/2010/main" val="986481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679" indent="-174679">
              <a:buFont typeface="Arial" panose="020B0604020202020204" pitchFamily="34" charset="0"/>
              <a:buChar char="•"/>
            </a:pPr>
            <a:r>
              <a:rPr lang="en-US" dirty="0"/>
              <a:t>Parking lot</a:t>
            </a:r>
          </a:p>
        </p:txBody>
      </p:sp>
      <p:sp>
        <p:nvSpPr>
          <p:cNvPr id="4" name="Slide Number Placeholder 3"/>
          <p:cNvSpPr>
            <a:spLocks noGrp="1"/>
          </p:cNvSpPr>
          <p:nvPr>
            <p:ph type="sldNum" sz="quarter" idx="10"/>
          </p:nvPr>
        </p:nvSpPr>
        <p:spPr/>
        <p:txBody>
          <a:bodyPr/>
          <a:lstStyle/>
          <a:p>
            <a:fld id="{A10DD447-DD28-41F4-9EAF-1F3C69D043E9}" type="slidenum">
              <a:rPr lang="en-US" smtClean="0"/>
              <a:pPr/>
              <a:t>2</a:t>
            </a:fld>
            <a:endParaRPr lang="en-US"/>
          </a:p>
        </p:txBody>
      </p:sp>
    </p:spTree>
    <p:extLst>
      <p:ext uri="{BB962C8B-B14F-4D97-AF65-F5344CB8AC3E}">
        <p14:creationId xmlns:p14="http://schemas.microsoft.com/office/powerpoint/2010/main" val="31572313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0DD447-DD28-41F4-9EAF-1F3C69D043E9}" type="slidenum">
              <a:rPr lang="en-US" smtClean="0"/>
              <a:pPr/>
              <a:t>20</a:t>
            </a:fld>
            <a:endParaRPr lang="en-US"/>
          </a:p>
        </p:txBody>
      </p:sp>
    </p:spTree>
    <p:extLst>
      <p:ext uri="{BB962C8B-B14F-4D97-AF65-F5344CB8AC3E}">
        <p14:creationId xmlns:p14="http://schemas.microsoft.com/office/powerpoint/2010/main" val="41531824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-Allow the family to lead the discussions and decide what issues or problems they want to work on.</a:t>
            </a:r>
          </a:p>
          <a:p>
            <a:r>
              <a:rPr lang="en-US" dirty="0"/>
              <a:t>-Work as a team with the family.  You are both in this together and need to help each other for better outcomes.</a:t>
            </a:r>
          </a:p>
          <a:p>
            <a:r>
              <a:rPr lang="en-US" dirty="0"/>
              <a:t>-Ensure that all members</a:t>
            </a:r>
            <a:r>
              <a:rPr lang="en-US" baseline="0" dirty="0"/>
              <a:t> of the DR team are communicating with each other to ensure best service delivery.</a:t>
            </a:r>
          </a:p>
          <a:p>
            <a:r>
              <a:rPr lang="en-US" baseline="0" dirty="0"/>
              <a:t>-Understand all community resources that are available to you.  Foster new and old relationships with these resources to ensure that you have a well rounded realm of services to reach all needs.</a:t>
            </a:r>
            <a:endParaRPr lang="en-US" dirty="0"/>
          </a:p>
        </p:txBody>
      </p:sp>
      <p:sp>
        <p:nvSpPr>
          <p:cNvPr id="4" name="Slide Number Placeholder 3"/>
          <p:cNvSpPr>
            <a:spLocks noGrp="1"/>
          </p:cNvSpPr>
          <p:nvPr>
            <p:ph type="sldNum" sz="quarter" idx="10"/>
          </p:nvPr>
        </p:nvSpPr>
        <p:spPr/>
        <p:txBody>
          <a:bodyPr/>
          <a:lstStyle/>
          <a:p>
            <a:fld id="{A10DD447-DD28-41F4-9EAF-1F3C69D043E9}" type="slidenum">
              <a:rPr lang="en-US" smtClean="0"/>
              <a:pPr/>
              <a:t>21</a:t>
            </a:fld>
            <a:endParaRPr lang="en-US"/>
          </a:p>
        </p:txBody>
      </p:sp>
    </p:spTree>
    <p:extLst>
      <p:ext uri="{BB962C8B-B14F-4D97-AF65-F5344CB8AC3E}">
        <p14:creationId xmlns:p14="http://schemas.microsoft.com/office/powerpoint/2010/main" val="39069070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-if</a:t>
            </a:r>
            <a:r>
              <a:rPr lang="en-US" baseline="0" dirty="0"/>
              <a:t> the DR team identify a safety factor or determine that the referral doesn’t meet DR criteria, the Coordinator and specialist will switch referral to investigation.  </a:t>
            </a:r>
          </a:p>
          <a:p>
            <a:r>
              <a:rPr lang="en-US" baseline="0" dirty="0"/>
              <a:t>-We will provide technical support to the DR teams.  The specialists and PA’s will need to conference with their supervisors about any and all DR assessments.  If the team is unable to come to a conclusion or needs any type of support I will be available to help.  I will also provide on site visits to the county office to meet with the teams.  </a:t>
            </a:r>
            <a:endParaRPr lang="en-US" dirty="0"/>
          </a:p>
        </p:txBody>
      </p:sp>
      <p:sp>
        <p:nvSpPr>
          <p:cNvPr id="4" name="Slide Number Placeholder 3"/>
          <p:cNvSpPr>
            <a:spLocks noGrp="1"/>
          </p:cNvSpPr>
          <p:nvPr>
            <p:ph type="sldNum" sz="quarter" idx="10"/>
          </p:nvPr>
        </p:nvSpPr>
        <p:spPr/>
        <p:txBody>
          <a:bodyPr/>
          <a:lstStyle/>
          <a:p>
            <a:fld id="{A10DD447-DD28-41F4-9EAF-1F3C69D043E9}" type="slidenum">
              <a:rPr lang="en-US" smtClean="0"/>
              <a:pPr/>
              <a:t>22</a:t>
            </a:fld>
            <a:endParaRPr lang="en-US"/>
          </a:p>
        </p:txBody>
      </p:sp>
    </p:spTree>
    <p:extLst>
      <p:ext uri="{BB962C8B-B14F-4D97-AF65-F5344CB8AC3E}">
        <p14:creationId xmlns:p14="http://schemas.microsoft.com/office/powerpoint/2010/main" val="6367594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role of the DR supervisor</a:t>
            </a:r>
          </a:p>
        </p:txBody>
      </p:sp>
      <p:sp>
        <p:nvSpPr>
          <p:cNvPr id="4" name="Slide Number Placeholder 3"/>
          <p:cNvSpPr>
            <a:spLocks noGrp="1"/>
          </p:cNvSpPr>
          <p:nvPr>
            <p:ph type="sldNum" sz="quarter" idx="10"/>
          </p:nvPr>
        </p:nvSpPr>
        <p:spPr/>
        <p:txBody>
          <a:bodyPr/>
          <a:lstStyle/>
          <a:p>
            <a:fld id="{A10DD447-DD28-41F4-9EAF-1F3C69D043E9}" type="slidenum">
              <a:rPr lang="en-US" smtClean="0"/>
              <a:pPr/>
              <a:t>23</a:t>
            </a:fld>
            <a:endParaRPr lang="en-US"/>
          </a:p>
        </p:txBody>
      </p:sp>
    </p:spTree>
    <p:extLst>
      <p:ext uri="{BB962C8B-B14F-4D97-AF65-F5344CB8AC3E}">
        <p14:creationId xmlns:p14="http://schemas.microsoft.com/office/powerpoint/2010/main" val="31742308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Define role of the DR specialist.</a:t>
            </a:r>
            <a:r>
              <a:rPr lang="en-US" baseline="0" dirty="0"/>
              <a:t>  What they can and cannot do.  Stress community involvement</a:t>
            </a:r>
            <a:endParaRPr lang="en-US" dirty="0"/>
          </a:p>
        </p:txBody>
      </p:sp>
      <p:sp>
        <p:nvSpPr>
          <p:cNvPr id="4" name="Slide Number Placeholder 3"/>
          <p:cNvSpPr>
            <a:spLocks noGrp="1"/>
          </p:cNvSpPr>
          <p:nvPr>
            <p:ph type="sldNum" sz="quarter" idx="10"/>
          </p:nvPr>
        </p:nvSpPr>
        <p:spPr/>
        <p:txBody>
          <a:bodyPr/>
          <a:lstStyle/>
          <a:p>
            <a:fld id="{A10DD447-DD28-41F4-9EAF-1F3C69D043E9}" type="slidenum">
              <a:rPr lang="en-US" smtClean="0"/>
              <a:pPr/>
              <a:t>24</a:t>
            </a:fld>
            <a:endParaRPr lang="en-US"/>
          </a:p>
        </p:txBody>
      </p:sp>
    </p:spTree>
    <p:extLst>
      <p:ext uri="{BB962C8B-B14F-4D97-AF65-F5344CB8AC3E}">
        <p14:creationId xmlns:p14="http://schemas.microsoft.com/office/powerpoint/2010/main" val="32931044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0DD447-DD28-41F4-9EAF-1F3C69D043E9}" type="slidenum">
              <a:rPr lang="en-US" smtClean="0"/>
              <a:pPr/>
              <a:t>25</a:t>
            </a:fld>
            <a:endParaRPr lang="en-US"/>
          </a:p>
        </p:txBody>
      </p:sp>
    </p:spTree>
    <p:extLst>
      <p:ext uri="{BB962C8B-B14F-4D97-AF65-F5344CB8AC3E}">
        <p14:creationId xmlns:p14="http://schemas.microsoft.com/office/powerpoint/2010/main" val="335060537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369">
              <a:defRPr/>
            </a:pPr>
            <a:r>
              <a:rPr lang="en-US" dirty="0"/>
              <a:t>Define DR PA duties</a:t>
            </a:r>
            <a:r>
              <a:rPr lang="en-US" baseline="0" dirty="0"/>
              <a:t> and responsibilities. What they can and cannot do.  Stress the importance of documentation. Show example of DRT PA documentation. </a:t>
            </a:r>
            <a:r>
              <a:rPr lang="en-US" dirty="0">
                <a:solidFill>
                  <a:schemeClr val="accent1">
                    <a:lumMod val="20000"/>
                    <a:lumOff val="80000"/>
                  </a:schemeClr>
                </a:solidFill>
              </a:rPr>
              <a:t>PA will not conduct health and safety assessment, FSNA, or write the case plan</a:t>
            </a:r>
          </a:p>
          <a:p>
            <a:endParaRPr lang="en-US" dirty="0"/>
          </a:p>
        </p:txBody>
      </p:sp>
      <p:sp>
        <p:nvSpPr>
          <p:cNvPr id="4" name="Slide Number Placeholder 3"/>
          <p:cNvSpPr>
            <a:spLocks noGrp="1"/>
          </p:cNvSpPr>
          <p:nvPr>
            <p:ph type="sldNum" sz="quarter" idx="10"/>
          </p:nvPr>
        </p:nvSpPr>
        <p:spPr/>
        <p:txBody>
          <a:bodyPr/>
          <a:lstStyle/>
          <a:p>
            <a:fld id="{A10DD447-DD28-41F4-9EAF-1F3C69D043E9}" type="slidenum">
              <a:rPr lang="en-US" smtClean="0"/>
              <a:pPr/>
              <a:t>26</a:t>
            </a:fld>
            <a:endParaRPr lang="en-US"/>
          </a:p>
        </p:txBody>
      </p:sp>
    </p:spTree>
    <p:extLst>
      <p:ext uri="{BB962C8B-B14F-4D97-AF65-F5344CB8AC3E}">
        <p14:creationId xmlns:p14="http://schemas.microsoft.com/office/powerpoint/2010/main" val="34706086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Cover on call and discuss</a:t>
            </a:r>
            <a:r>
              <a:rPr lang="en-US" baseline="0" dirty="0"/>
              <a:t> fears and questions regarding this issue</a:t>
            </a:r>
            <a:endParaRPr lang="en-US" dirty="0"/>
          </a:p>
        </p:txBody>
      </p:sp>
      <p:sp>
        <p:nvSpPr>
          <p:cNvPr id="4" name="Slide Number Placeholder 3"/>
          <p:cNvSpPr>
            <a:spLocks noGrp="1"/>
          </p:cNvSpPr>
          <p:nvPr>
            <p:ph type="sldNum" sz="quarter" idx="10"/>
          </p:nvPr>
        </p:nvSpPr>
        <p:spPr/>
        <p:txBody>
          <a:bodyPr/>
          <a:lstStyle/>
          <a:p>
            <a:fld id="{A10DD447-DD28-41F4-9EAF-1F3C69D043E9}" type="slidenum">
              <a:rPr lang="en-US" smtClean="0"/>
              <a:pPr/>
              <a:t>27</a:t>
            </a:fld>
            <a:endParaRPr lang="en-US"/>
          </a:p>
        </p:txBody>
      </p:sp>
    </p:spTree>
    <p:extLst>
      <p:ext uri="{BB962C8B-B14F-4D97-AF65-F5344CB8AC3E}">
        <p14:creationId xmlns:p14="http://schemas.microsoft.com/office/powerpoint/2010/main" val="32224265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referral to closure</a:t>
            </a:r>
            <a:r>
              <a:rPr lang="en-US" baseline="0" dirty="0"/>
              <a:t> with timeframes. FSNA begins at first contact with family.</a:t>
            </a:r>
            <a:endParaRPr lang="en-US" dirty="0"/>
          </a:p>
        </p:txBody>
      </p:sp>
      <p:sp>
        <p:nvSpPr>
          <p:cNvPr id="4" name="Slide Number Placeholder 3"/>
          <p:cNvSpPr>
            <a:spLocks noGrp="1"/>
          </p:cNvSpPr>
          <p:nvPr>
            <p:ph type="sldNum" sz="quarter" idx="10"/>
          </p:nvPr>
        </p:nvSpPr>
        <p:spPr/>
        <p:txBody>
          <a:bodyPr/>
          <a:lstStyle/>
          <a:p>
            <a:fld id="{A10DD447-DD28-41F4-9EAF-1F3C69D043E9}" type="slidenum">
              <a:rPr lang="en-US" smtClean="0"/>
              <a:pPr/>
              <a:t>28</a:t>
            </a:fld>
            <a:endParaRPr lang="en-US"/>
          </a:p>
        </p:txBody>
      </p:sp>
    </p:spTree>
    <p:extLst>
      <p:ext uri="{BB962C8B-B14F-4D97-AF65-F5344CB8AC3E}">
        <p14:creationId xmlns:p14="http://schemas.microsoft.com/office/powerpoint/2010/main" val="169532447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extension request</a:t>
            </a:r>
            <a:r>
              <a:rPr lang="en-US" baseline="0" dirty="0"/>
              <a:t>s should be rare.  The DR team should be working to implement services rapidly in order to close the case within 30 days.  A second 15 day extension should be very rare in the DR cases.</a:t>
            </a:r>
          </a:p>
          <a:p>
            <a:endParaRPr lang="en-US" baseline="0" dirty="0"/>
          </a:p>
          <a:p>
            <a:r>
              <a:rPr lang="en-US" baseline="0" dirty="0"/>
              <a:t>ACTIVITY:  POLICY REVIEW HANDOUT- work in groups to answer policy questions</a:t>
            </a:r>
            <a:endParaRPr lang="en-US" dirty="0"/>
          </a:p>
        </p:txBody>
      </p:sp>
      <p:sp>
        <p:nvSpPr>
          <p:cNvPr id="4" name="Slide Number Placeholder 3"/>
          <p:cNvSpPr>
            <a:spLocks noGrp="1"/>
          </p:cNvSpPr>
          <p:nvPr>
            <p:ph type="sldNum" sz="quarter" idx="10"/>
          </p:nvPr>
        </p:nvSpPr>
        <p:spPr/>
        <p:txBody>
          <a:bodyPr/>
          <a:lstStyle/>
          <a:p>
            <a:fld id="{A10DD447-DD28-41F4-9EAF-1F3C69D043E9}" type="slidenum">
              <a:rPr lang="en-US" smtClean="0"/>
              <a:pPr/>
              <a:t>29</a:t>
            </a:fld>
            <a:endParaRPr lang="en-US"/>
          </a:p>
        </p:txBody>
      </p:sp>
    </p:spTree>
    <p:extLst>
      <p:ext uri="{BB962C8B-B14F-4D97-AF65-F5344CB8AC3E}">
        <p14:creationId xmlns:p14="http://schemas.microsoft.com/office/powerpoint/2010/main" val="3606693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Give Pre-test</a:t>
            </a:r>
          </a:p>
          <a:p>
            <a:r>
              <a:rPr lang="en-US" dirty="0"/>
              <a:t>Ice Breaker Activity</a:t>
            </a:r>
          </a:p>
        </p:txBody>
      </p:sp>
      <p:sp>
        <p:nvSpPr>
          <p:cNvPr id="4" name="Slide Number Placeholder 3"/>
          <p:cNvSpPr>
            <a:spLocks noGrp="1"/>
          </p:cNvSpPr>
          <p:nvPr>
            <p:ph type="sldNum" sz="quarter" idx="10"/>
          </p:nvPr>
        </p:nvSpPr>
        <p:spPr/>
        <p:txBody>
          <a:bodyPr/>
          <a:lstStyle/>
          <a:p>
            <a:fld id="{A10DD447-DD28-41F4-9EAF-1F3C69D043E9}" type="slidenum">
              <a:rPr lang="en-US" smtClean="0"/>
              <a:pPr/>
              <a:t>3</a:t>
            </a:fld>
            <a:endParaRPr lang="en-US"/>
          </a:p>
        </p:txBody>
      </p:sp>
    </p:spTree>
    <p:extLst>
      <p:ext uri="{BB962C8B-B14F-4D97-AF65-F5344CB8AC3E}">
        <p14:creationId xmlns:p14="http://schemas.microsoft.com/office/powerpoint/2010/main" val="18090157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UTL and compare the similarities</a:t>
            </a:r>
            <a:r>
              <a:rPr lang="en-US" baseline="0" dirty="0"/>
              <a:t> with closing an investigation UTL.  According to policy a DR assessment can go back to investigation if the DR worker is unable to locate the family and the staff feel the children could be at a substantial risk.  This would be a rare occasion as DR staff should be using the same methods of contacting a family that an investigator would.</a:t>
            </a:r>
            <a:endParaRPr lang="en-US" dirty="0"/>
          </a:p>
        </p:txBody>
      </p:sp>
      <p:sp>
        <p:nvSpPr>
          <p:cNvPr id="4" name="Slide Number Placeholder 3"/>
          <p:cNvSpPr>
            <a:spLocks noGrp="1"/>
          </p:cNvSpPr>
          <p:nvPr>
            <p:ph type="sldNum" sz="quarter" idx="10"/>
          </p:nvPr>
        </p:nvSpPr>
        <p:spPr/>
        <p:txBody>
          <a:bodyPr/>
          <a:lstStyle/>
          <a:p>
            <a:fld id="{A10DD447-DD28-41F4-9EAF-1F3C69D043E9}" type="slidenum">
              <a:rPr lang="en-US" smtClean="0"/>
              <a:pPr/>
              <a:t>30</a:t>
            </a:fld>
            <a:endParaRPr lang="en-US"/>
          </a:p>
        </p:txBody>
      </p:sp>
    </p:spTree>
    <p:extLst>
      <p:ext uri="{BB962C8B-B14F-4D97-AF65-F5344CB8AC3E}">
        <p14:creationId xmlns:p14="http://schemas.microsoft.com/office/powerpoint/2010/main" val="290352628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Documentation and its importance</a:t>
            </a:r>
            <a:r>
              <a:rPr lang="en-US" baseline="0" dirty="0"/>
              <a:t> enter information timely due to short nature of the case</a:t>
            </a:r>
            <a:endParaRPr lang="en-US" dirty="0"/>
          </a:p>
        </p:txBody>
      </p:sp>
      <p:sp>
        <p:nvSpPr>
          <p:cNvPr id="4" name="Slide Number Placeholder 3"/>
          <p:cNvSpPr>
            <a:spLocks noGrp="1"/>
          </p:cNvSpPr>
          <p:nvPr>
            <p:ph type="sldNum" sz="quarter" idx="10"/>
          </p:nvPr>
        </p:nvSpPr>
        <p:spPr/>
        <p:txBody>
          <a:bodyPr/>
          <a:lstStyle/>
          <a:p>
            <a:fld id="{A10DD447-DD28-41F4-9EAF-1F3C69D043E9}" type="slidenum">
              <a:rPr lang="en-US" smtClean="0"/>
              <a:pPr/>
              <a:t>31</a:t>
            </a:fld>
            <a:endParaRPr lang="en-US"/>
          </a:p>
        </p:txBody>
      </p:sp>
    </p:spTree>
    <p:extLst>
      <p:ext uri="{BB962C8B-B14F-4D97-AF65-F5344CB8AC3E}">
        <p14:creationId xmlns:p14="http://schemas.microsoft.com/office/powerpoint/2010/main" val="249179238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Needs-If the client has sufficient</a:t>
            </a:r>
            <a:r>
              <a:rPr lang="en-US" baseline="0" dirty="0"/>
              <a:t> levels</a:t>
            </a:r>
          </a:p>
          <a:p>
            <a:r>
              <a:rPr lang="en-US" baseline="0" dirty="0"/>
              <a:t>Example-need- For a mom with a new baby the need is the mom needs to gain an understanding of child development and age appropriate behaviors.  </a:t>
            </a:r>
          </a:p>
          <a:p>
            <a:r>
              <a:rPr lang="en-US" baseline="0" dirty="0"/>
              <a:t>Service for the above need-parenting class that focuses on early infant and childhood development</a:t>
            </a:r>
          </a:p>
          <a:p>
            <a:r>
              <a:rPr lang="en-US" baseline="0" dirty="0"/>
              <a:t>Example- need- mom and children need a clean living environment </a:t>
            </a:r>
          </a:p>
          <a:p>
            <a:r>
              <a:rPr lang="en-US" baseline="0" dirty="0"/>
              <a:t>Service-PA to teach housekeeping basics and financial assistance for trash disposal.</a:t>
            </a:r>
          </a:p>
          <a:p>
            <a:r>
              <a:rPr lang="en-US" baseline="0" dirty="0"/>
              <a:t>These align with the 3 C’s training that we have conducted over the past two years connect this back.  </a:t>
            </a:r>
            <a:endParaRPr lang="en-US" dirty="0"/>
          </a:p>
        </p:txBody>
      </p:sp>
      <p:sp>
        <p:nvSpPr>
          <p:cNvPr id="4" name="Slide Number Placeholder 3"/>
          <p:cNvSpPr>
            <a:spLocks noGrp="1"/>
          </p:cNvSpPr>
          <p:nvPr>
            <p:ph type="sldNum" sz="quarter" idx="10"/>
          </p:nvPr>
        </p:nvSpPr>
        <p:spPr/>
        <p:txBody>
          <a:bodyPr/>
          <a:lstStyle/>
          <a:p>
            <a:fld id="{A10DD447-DD28-41F4-9EAF-1F3C69D043E9}" type="slidenum">
              <a:rPr lang="en-US" smtClean="0"/>
              <a:pPr/>
              <a:t>32</a:t>
            </a:fld>
            <a:endParaRPr lang="en-US"/>
          </a:p>
        </p:txBody>
      </p:sp>
    </p:spTree>
    <p:extLst>
      <p:ext uri="{BB962C8B-B14F-4D97-AF65-F5344CB8AC3E}">
        <p14:creationId xmlns:p14="http://schemas.microsoft.com/office/powerpoint/2010/main" val="373240040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Shana</a:t>
            </a:r>
          </a:p>
        </p:txBody>
      </p:sp>
      <p:sp>
        <p:nvSpPr>
          <p:cNvPr id="4" name="Slide Number Placeholder 3"/>
          <p:cNvSpPr>
            <a:spLocks noGrp="1"/>
          </p:cNvSpPr>
          <p:nvPr>
            <p:ph type="sldNum" sz="quarter" idx="10"/>
          </p:nvPr>
        </p:nvSpPr>
        <p:spPr/>
        <p:txBody>
          <a:bodyPr/>
          <a:lstStyle/>
          <a:p>
            <a:fld id="{5CCEE046-1CA3-4359-A307-D555D4F71B7A}" type="slidenum">
              <a:rPr lang="en-US" smtClean="0"/>
              <a:pPr/>
              <a:t>33</a:t>
            </a:fld>
            <a:endParaRPr lang="en-US" dirty="0"/>
          </a:p>
        </p:txBody>
      </p:sp>
    </p:spTree>
    <p:extLst>
      <p:ext uri="{BB962C8B-B14F-4D97-AF65-F5344CB8AC3E}">
        <p14:creationId xmlns:p14="http://schemas.microsoft.com/office/powerpoint/2010/main" val="368266151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Shana</a:t>
            </a:r>
          </a:p>
        </p:txBody>
      </p:sp>
      <p:sp>
        <p:nvSpPr>
          <p:cNvPr id="4" name="Slide Number Placeholder 3"/>
          <p:cNvSpPr>
            <a:spLocks noGrp="1"/>
          </p:cNvSpPr>
          <p:nvPr>
            <p:ph type="sldNum" sz="quarter" idx="10"/>
          </p:nvPr>
        </p:nvSpPr>
        <p:spPr/>
        <p:txBody>
          <a:bodyPr/>
          <a:lstStyle/>
          <a:p>
            <a:fld id="{5CCEE046-1CA3-4359-A307-D555D4F71B7A}" type="slidenum">
              <a:rPr lang="en-US" smtClean="0"/>
              <a:pPr/>
              <a:t>34</a:t>
            </a:fld>
            <a:endParaRPr lang="en-US" dirty="0"/>
          </a:p>
        </p:txBody>
      </p:sp>
    </p:spTree>
    <p:extLst>
      <p:ext uri="{BB962C8B-B14F-4D97-AF65-F5344CB8AC3E}">
        <p14:creationId xmlns:p14="http://schemas.microsoft.com/office/powerpoint/2010/main" val="22986476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CEE046-1CA3-4359-A307-D555D4F71B7A}" type="slidenum">
              <a:rPr lang="en-US" smtClean="0">
                <a:solidFill>
                  <a:prstClr val="black"/>
                </a:solidFill>
              </a:rPr>
              <a:pPr/>
              <a:t>35</a:t>
            </a:fld>
            <a:endParaRPr lang="en-US" dirty="0">
              <a:solidFill>
                <a:prstClr val="black"/>
              </a:solidFill>
            </a:endParaRPr>
          </a:p>
        </p:txBody>
      </p:sp>
    </p:spTree>
    <p:extLst>
      <p:ext uri="{BB962C8B-B14F-4D97-AF65-F5344CB8AC3E}">
        <p14:creationId xmlns:p14="http://schemas.microsoft.com/office/powerpoint/2010/main" val="133908375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Mel</a:t>
            </a:r>
          </a:p>
        </p:txBody>
      </p:sp>
      <p:sp>
        <p:nvSpPr>
          <p:cNvPr id="4" name="Slide Number Placeholder 3"/>
          <p:cNvSpPr>
            <a:spLocks noGrp="1"/>
          </p:cNvSpPr>
          <p:nvPr>
            <p:ph type="sldNum" sz="quarter" idx="10"/>
          </p:nvPr>
        </p:nvSpPr>
        <p:spPr/>
        <p:txBody>
          <a:bodyPr/>
          <a:lstStyle/>
          <a:p>
            <a:fld id="{5CCEE046-1CA3-4359-A307-D555D4F71B7A}" type="slidenum">
              <a:rPr lang="en-US" smtClean="0">
                <a:solidFill>
                  <a:prstClr val="black"/>
                </a:solidFill>
              </a:rPr>
              <a:pPr/>
              <a:t>36</a:t>
            </a:fld>
            <a:endParaRPr lang="en-US" dirty="0">
              <a:solidFill>
                <a:prstClr val="black"/>
              </a:solidFill>
            </a:endParaRPr>
          </a:p>
        </p:txBody>
      </p:sp>
    </p:spTree>
    <p:extLst>
      <p:ext uri="{BB962C8B-B14F-4D97-AF65-F5344CB8AC3E}">
        <p14:creationId xmlns:p14="http://schemas.microsoft.com/office/powerpoint/2010/main" val="86686365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CEE046-1CA3-4359-A307-D555D4F71B7A}" type="slidenum">
              <a:rPr lang="en-US" smtClean="0">
                <a:solidFill>
                  <a:prstClr val="black"/>
                </a:solidFill>
              </a:rPr>
              <a:pPr/>
              <a:t>37</a:t>
            </a:fld>
            <a:endParaRPr lang="en-US" dirty="0">
              <a:solidFill>
                <a:prstClr val="black"/>
              </a:solidFill>
            </a:endParaRPr>
          </a:p>
        </p:txBody>
      </p:sp>
    </p:spTree>
    <p:extLst>
      <p:ext uri="{BB962C8B-B14F-4D97-AF65-F5344CB8AC3E}">
        <p14:creationId xmlns:p14="http://schemas.microsoft.com/office/powerpoint/2010/main" val="216938398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Shana</a:t>
            </a:r>
          </a:p>
        </p:txBody>
      </p:sp>
      <p:sp>
        <p:nvSpPr>
          <p:cNvPr id="4" name="Slide Number Placeholder 3"/>
          <p:cNvSpPr>
            <a:spLocks noGrp="1"/>
          </p:cNvSpPr>
          <p:nvPr>
            <p:ph type="sldNum" sz="quarter" idx="10"/>
          </p:nvPr>
        </p:nvSpPr>
        <p:spPr/>
        <p:txBody>
          <a:bodyPr/>
          <a:lstStyle/>
          <a:p>
            <a:fld id="{5CCEE046-1CA3-4359-A307-D555D4F71B7A}" type="slidenum">
              <a:rPr lang="en-US" smtClean="0"/>
              <a:pPr/>
              <a:t>38</a:t>
            </a:fld>
            <a:endParaRPr lang="en-US" dirty="0"/>
          </a:p>
        </p:txBody>
      </p:sp>
    </p:spTree>
    <p:extLst>
      <p:ext uri="{BB962C8B-B14F-4D97-AF65-F5344CB8AC3E}">
        <p14:creationId xmlns:p14="http://schemas.microsoft.com/office/powerpoint/2010/main" val="362589845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Using Protective Factors</a:t>
            </a:r>
            <a:r>
              <a:rPr lang="en-US" baseline="0" dirty="0"/>
              <a:t> handouts, have participants review front page then go to back and practice asking others in their group the questions and utilizing the skills.</a:t>
            </a:r>
            <a:endParaRPr lang="en-US" dirty="0"/>
          </a:p>
        </p:txBody>
      </p:sp>
      <p:sp>
        <p:nvSpPr>
          <p:cNvPr id="4" name="Slide Number Placeholder 3"/>
          <p:cNvSpPr>
            <a:spLocks noGrp="1"/>
          </p:cNvSpPr>
          <p:nvPr>
            <p:ph type="sldNum" sz="quarter" idx="10"/>
          </p:nvPr>
        </p:nvSpPr>
        <p:spPr/>
        <p:txBody>
          <a:bodyPr/>
          <a:lstStyle/>
          <a:p>
            <a:fld id="{5CCEE046-1CA3-4359-A307-D555D4F71B7A}" type="slidenum">
              <a:rPr lang="en-US" smtClean="0"/>
              <a:pPr/>
              <a:t>39</a:t>
            </a:fld>
            <a:endParaRPr lang="en-US" dirty="0"/>
          </a:p>
        </p:txBody>
      </p:sp>
    </p:spTree>
    <p:extLst>
      <p:ext uri="{BB962C8B-B14F-4D97-AF65-F5344CB8AC3E}">
        <p14:creationId xmlns:p14="http://schemas.microsoft.com/office/powerpoint/2010/main" val="567942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Define -Differential Response is a system reform that enables child protective services to differentiate its response to reports of child abuse and neglect based on several factors. </a:t>
            </a:r>
          </a:p>
          <a:p>
            <a:r>
              <a:rPr lang="en-US" dirty="0"/>
              <a:t>DR Emphasize</a:t>
            </a:r>
            <a:r>
              <a:rPr lang="en-US" baseline="0" dirty="0"/>
              <a:t> the importance of broadly assessing all families situations to identify and meet underlying needs. </a:t>
            </a:r>
            <a:endParaRPr lang="en-US" dirty="0"/>
          </a:p>
          <a:p>
            <a:endParaRPr lang="en-US" dirty="0"/>
          </a:p>
        </p:txBody>
      </p:sp>
      <p:sp>
        <p:nvSpPr>
          <p:cNvPr id="4" name="Slide Number Placeholder 3"/>
          <p:cNvSpPr>
            <a:spLocks noGrp="1"/>
          </p:cNvSpPr>
          <p:nvPr>
            <p:ph type="sldNum" sz="quarter" idx="10"/>
          </p:nvPr>
        </p:nvSpPr>
        <p:spPr/>
        <p:txBody>
          <a:bodyPr/>
          <a:lstStyle/>
          <a:p>
            <a:fld id="{A10DD447-DD28-41F4-9EAF-1F3C69D043E9}" type="slidenum">
              <a:rPr lang="en-US" smtClean="0"/>
              <a:pPr/>
              <a:t>4</a:t>
            </a:fld>
            <a:endParaRPr lang="en-US"/>
          </a:p>
        </p:txBody>
      </p:sp>
    </p:spTree>
    <p:extLst>
      <p:ext uri="{BB962C8B-B14F-4D97-AF65-F5344CB8AC3E}">
        <p14:creationId xmlns:p14="http://schemas.microsoft.com/office/powerpoint/2010/main" val="59500660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Using Protective Factors</a:t>
            </a:r>
            <a:r>
              <a:rPr lang="en-US" baseline="0" dirty="0"/>
              <a:t> handouts, have participants review front page then go to back and practice asking others in their group the questions and utilizing the skills.</a:t>
            </a:r>
            <a:endParaRPr lang="en-US" dirty="0"/>
          </a:p>
        </p:txBody>
      </p:sp>
      <p:sp>
        <p:nvSpPr>
          <p:cNvPr id="4" name="Slide Number Placeholder 3"/>
          <p:cNvSpPr>
            <a:spLocks noGrp="1"/>
          </p:cNvSpPr>
          <p:nvPr>
            <p:ph type="sldNum" sz="quarter" idx="10"/>
          </p:nvPr>
        </p:nvSpPr>
        <p:spPr/>
        <p:txBody>
          <a:bodyPr/>
          <a:lstStyle/>
          <a:p>
            <a:fld id="{5CCEE046-1CA3-4359-A307-D555D4F71B7A}" type="slidenum">
              <a:rPr lang="en-US" smtClean="0"/>
              <a:pPr/>
              <a:t>40</a:t>
            </a:fld>
            <a:endParaRPr lang="en-US" dirty="0"/>
          </a:p>
        </p:txBody>
      </p:sp>
    </p:spTree>
    <p:extLst>
      <p:ext uri="{BB962C8B-B14F-4D97-AF65-F5344CB8AC3E}">
        <p14:creationId xmlns:p14="http://schemas.microsoft.com/office/powerpoint/2010/main" val="330744081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Using Protective Factors</a:t>
            </a:r>
            <a:r>
              <a:rPr lang="en-US" baseline="0" dirty="0"/>
              <a:t> handouts, have participants review front page then go to back and practice asking others in their group the questions and utilizing the skills.</a:t>
            </a:r>
            <a:endParaRPr lang="en-US" dirty="0"/>
          </a:p>
        </p:txBody>
      </p:sp>
      <p:sp>
        <p:nvSpPr>
          <p:cNvPr id="4" name="Slide Number Placeholder 3"/>
          <p:cNvSpPr>
            <a:spLocks noGrp="1"/>
          </p:cNvSpPr>
          <p:nvPr>
            <p:ph type="sldNum" sz="quarter" idx="10"/>
          </p:nvPr>
        </p:nvSpPr>
        <p:spPr/>
        <p:txBody>
          <a:bodyPr/>
          <a:lstStyle/>
          <a:p>
            <a:fld id="{5CCEE046-1CA3-4359-A307-D555D4F71B7A}" type="slidenum">
              <a:rPr lang="en-US" smtClean="0"/>
              <a:pPr/>
              <a:t>41</a:t>
            </a:fld>
            <a:endParaRPr lang="en-US" dirty="0"/>
          </a:p>
        </p:txBody>
      </p:sp>
    </p:spTree>
    <p:extLst>
      <p:ext uri="{BB962C8B-B14F-4D97-AF65-F5344CB8AC3E}">
        <p14:creationId xmlns:p14="http://schemas.microsoft.com/office/powerpoint/2010/main" val="4650946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Using Protective Factors</a:t>
            </a:r>
            <a:r>
              <a:rPr lang="en-US" baseline="0" dirty="0"/>
              <a:t> handouts, have participants review front page then go to back and practice asking others in their group the questions and utilizing the skills.</a:t>
            </a:r>
            <a:endParaRPr lang="en-US" dirty="0"/>
          </a:p>
        </p:txBody>
      </p:sp>
      <p:sp>
        <p:nvSpPr>
          <p:cNvPr id="4" name="Slide Number Placeholder 3"/>
          <p:cNvSpPr>
            <a:spLocks noGrp="1"/>
          </p:cNvSpPr>
          <p:nvPr>
            <p:ph type="sldNum" sz="quarter" idx="10"/>
          </p:nvPr>
        </p:nvSpPr>
        <p:spPr/>
        <p:txBody>
          <a:bodyPr/>
          <a:lstStyle/>
          <a:p>
            <a:fld id="{5CCEE046-1CA3-4359-A307-D555D4F71B7A}" type="slidenum">
              <a:rPr lang="en-US" smtClean="0"/>
              <a:pPr/>
              <a:t>42</a:t>
            </a:fld>
            <a:endParaRPr lang="en-US" dirty="0"/>
          </a:p>
        </p:txBody>
      </p:sp>
    </p:spTree>
    <p:extLst>
      <p:ext uri="{BB962C8B-B14F-4D97-AF65-F5344CB8AC3E}">
        <p14:creationId xmlns:p14="http://schemas.microsoft.com/office/powerpoint/2010/main" val="411044251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Using Protective Factors</a:t>
            </a:r>
            <a:r>
              <a:rPr lang="en-US" baseline="0" dirty="0"/>
              <a:t> handouts, have participants review front page then go to back and practice asking others in their group the questions and utilizing the skills.</a:t>
            </a:r>
            <a:endParaRPr lang="en-US" dirty="0"/>
          </a:p>
        </p:txBody>
      </p:sp>
      <p:sp>
        <p:nvSpPr>
          <p:cNvPr id="4" name="Slide Number Placeholder 3"/>
          <p:cNvSpPr>
            <a:spLocks noGrp="1"/>
          </p:cNvSpPr>
          <p:nvPr>
            <p:ph type="sldNum" sz="quarter" idx="10"/>
          </p:nvPr>
        </p:nvSpPr>
        <p:spPr/>
        <p:txBody>
          <a:bodyPr/>
          <a:lstStyle/>
          <a:p>
            <a:fld id="{5CCEE046-1CA3-4359-A307-D555D4F71B7A}" type="slidenum">
              <a:rPr lang="en-US" smtClean="0">
                <a:solidFill>
                  <a:prstClr val="black"/>
                </a:solidFill>
              </a:rPr>
              <a:pPr/>
              <a:t>43</a:t>
            </a:fld>
            <a:endParaRPr lang="en-US" dirty="0">
              <a:solidFill>
                <a:prstClr val="black"/>
              </a:solidFill>
            </a:endParaRPr>
          </a:p>
        </p:txBody>
      </p:sp>
    </p:spTree>
    <p:extLst>
      <p:ext uri="{BB962C8B-B14F-4D97-AF65-F5344CB8AC3E}">
        <p14:creationId xmlns:p14="http://schemas.microsoft.com/office/powerpoint/2010/main" val="363381774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0DD447-DD28-41F4-9EAF-1F3C69D043E9}" type="slidenum">
              <a:rPr lang="en-US" smtClean="0"/>
              <a:pPr/>
              <a:t>44</a:t>
            </a:fld>
            <a:endParaRPr lang="en-US"/>
          </a:p>
        </p:txBody>
      </p:sp>
    </p:spTree>
    <p:extLst>
      <p:ext uri="{BB962C8B-B14F-4D97-AF65-F5344CB8AC3E}">
        <p14:creationId xmlns:p14="http://schemas.microsoft.com/office/powerpoint/2010/main" val="8533421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trend to create DR systems developed out of these circumstances as a way to continue to shift practice towards family-centered approaches by “providing interventions that more closely match the severity of the concern being reported and by engaging families in the assessment process, which results in more balanced assessment and planning for children.</a:t>
            </a:r>
          </a:p>
          <a:p>
            <a:r>
              <a:rPr lang="en-US" baseline="0" dirty="0"/>
              <a:t>There is also a focus on providing needed services to families without substantiating the report since many communities require this in order to offer services.  Even if the substantiation was not required, many families were not receiving services and were subsequently re-reported.</a:t>
            </a:r>
          </a:p>
          <a:p>
            <a:r>
              <a:rPr lang="en-US" baseline="0" dirty="0"/>
              <a:t>Some evaluators believe that DR had a positive impact in the way we related to families in child welfare and that creates positive outcome whether or not services are offered.</a:t>
            </a:r>
            <a:endParaRPr lang="en-US" dirty="0"/>
          </a:p>
        </p:txBody>
      </p:sp>
      <p:sp>
        <p:nvSpPr>
          <p:cNvPr id="4" name="Slide Number Placeholder 3"/>
          <p:cNvSpPr>
            <a:spLocks noGrp="1"/>
          </p:cNvSpPr>
          <p:nvPr>
            <p:ph type="sldNum" sz="quarter" idx="10"/>
          </p:nvPr>
        </p:nvSpPr>
        <p:spPr/>
        <p:txBody>
          <a:bodyPr/>
          <a:lstStyle/>
          <a:p>
            <a:fld id="{5DC33094-7271-4927-8B05-399AF1222AD4}" type="slidenum">
              <a:rPr lang="en-US" smtClean="0"/>
              <a:t>5</a:t>
            </a:fld>
            <a:endParaRPr lang="en-US"/>
          </a:p>
        </p:txBody>
      </p:sp>
    </p:spTree>
    <p:extLst>
      <p:ext uri="{BB962C8B-B14F-4D97-AF65-F5344CB8AC3E}">
        <p14:creationId xmlns:p14="http://schemas.microsoft.com/office/powerpoint/2010/main" val="23066406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0DD447-DD28-41F4-9EAF-1F3C69D043E9}" type="slidenum">
              <a:rPr lang="en-US" smtClean="0"/>
              <a:pPr/>
              <a:t>6</a:t>
            </a:fld>
            <a:endParaRPr lang="en-US"/>
          </a:p>
        </p:txBody>
      </p:sp>
    </p:spTree>
    <p:extLst>
      <p:ext uri="{BB962C8B-B14F-4D97-AF65-F5344CB8AC3E}">
        <p14:creationId xmlns:p14="http://schemas.microsoft.com/office/powerpoint/2010/main" val="1403023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DD40F57-99D8-4764-93F1-647E0F5D5390}" type="slidenum">
              <a:rPr lang="en-US" smtClean="0"/>
              <a:t>7</a:t>
            </a:fld>
            <a:endParaRPr lang="en-US"/>
          </a:p>
        </p:txBody>
      </p:sp>
    </p:spTree>
    <p:extLst>
      <p:ext uri="{BB962C8B-B14F-4D97-AF65-F5344CB8AC3E}">
        <p14:creationId xmlns:p14="http://schemas.microsoft.com/office/powerpoint/2010/main" val="42372621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formal determinations-workers</a:t>
            </a:r>
            <a:r>
              <a:rPr lang="en-US" baseline="0" dirty="0"/>
              <a:t> must assess safety of the children – assessment starts on day one and continues throughout intervention - staff must learn to connect clients to services and supports in </a:t>
            </a:r>
            <a:r>
              <a:rPr lang="en-US" baseline="0"/>
              <a:t>the community</a:t>
            </a:r>
            <a:endParaRPr lang="en-US" baseline="0" dirty="0"/>
          </a:p>
          <a:p>
            <a:r>
              <a:rPr lang="en-US" baseline="0" dirty="0"/>
              <a:t>Collaborative partnerships-will be those people and businesses you identified on your action plans.  Who in the community will we be asking for help?  Civic groups sororities fraternities youth groups church organizations</a:t>
            </a:r>
            <a:endParaRPr lang="en-US" dirty="0"/>
          </a:p>
        </p:txBody>
      </p:sp>
      <p:sp>
        <p:nvSpPr>
          <p:cNvPr id="4" name="Slide Number Placeholder 3"/>
          <p:cNvSpPr>
            <a:spLocks noGrp="1"/>
          </p:cNvSpPr>
          <p:nvPr>
            <p:ph type="sldNum" sz="quarter" idx="10"/>
          </p:nvPr>
        </p:nvSpPr>
        <p:spPr/>
        <p:txBody>
          <a:bodyPr/>
          <a:lstStyle/>
          <a:p>
            <a:fld id="{5DC33094-7271-4927-8B05-399AF1222AD4}" type="slidenum">
              <a:rPr lang="en-US" smtClean="0"/>
              <a:t>8</a:t>
            </a:fld>
            <a:endParaRPr lang="en-US"/>
          </a:p>
        </p:txBody>
      </p:sp>
    </p:spTree>
    <p:extLst>
      <p:ext uri="{BB962C8B-B14F-4D97-AF65-F5344CB8AC3E}">
        <p14:creationId xmlns:p14="http://schemas.microsoft.com/office/powerpoint/2010/main" val="8204892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Describe DR </a:t>
            </a:r>
            <a:r>
              <a:rPr lang="en-US" dirty="0" err="1"/>
              <a:t>vs</a:t>
            </a:r>
            <a:r>
              <a:rPr lang="en-US" dirty="0"/>
              <a:t> Investigation explain their differences</a:t>
            </a:r>
          </a:p>
          <a:p>
            <a:r>
              <a:rPr lang="en-US" dirty="0"/>
              <a:t>Stress importance</a:t>
            </a:r>
            <a:r>
              <a:rPr lang="en-US" baseline="0" dirty="0"/>
              <a:t> of safety issues. </a:t>
            </a:r>
          </a:p>
          <a:p>
            <a:endParaRPr lang="en-US" baseline="0" dirty="0"/>
          </a:p>
          <a:p>
            <a:r>
              <a:rPr lang="en-US" baseline="0" dirty="0"/>
              <a:t>ACTIVITY:  USING 14 SAFETY FACTORS-  working in groups answer questions on worksheet- report out responses and get group feedback</a:t>
            </a:r>
            <a:endParaRPr lang="en-US" dirty="0"/>
          </a:p>
        </p:txBody>
      </p:sp>
      <p:sp>
        <p:nvSpPr>
          <p:cNvPr id="4" name="Slide Number Placeholder 3"/>
          <p:cNvSpPr>
            <a:spLocks noGrp="1"/>
          </p:cNvSpPr>
          <p:nvPr>
            <p:ph type="sldNum" sz="quarter" idx="10"/>
          </p:nvPr>
        </p:nvSpPr>
        <p:spPr/>
        <p:txBody>
          <a:bodyPr/>
          <a:lstStyle/>
          <a:p>
            <a:fld id="{A10DD447-DD28-41F4-9EAF-1F3C69D043E9}" type="slidenum">
              <a:rPr lang="en-US" smtClean="0"/>
              <a:pPr/>
              <a:t>9</a:t>
            </a:fld>
            <a:endParaRPr lang="en-US"/>
          </a:p>
        </p:txBody>
      </p:sp>
    </p:spTree>
    <p:extLst>
      <p:ext uri="{BB962C8B-B14F-4D97-AF65-F5344CB8AC3E}">
        <p14:creationId xmlns:p14="http://schemas.microsoft.com/office/powerpoint/2010/main" val="1140807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8E198DA-2A99-486D-AB45-9C190F5688EB}" type="datetime1">
              <a:rPr lang="en-US" smtClean="0"/>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992AAA-820E-4476-8697-40625F82D751}" type="slidenum">
              <a:rPr lang="en-US" smtClean="0"/>
              <a:pPr/>
              <a:t>‹#›</a:t>
            </a:fld>
            <a:endParaRPr lang="en-US"/>
          </a:p>
        </p:txBody>
      </p:sp>
    </p:spTree>
    <p:extLst>
      <p:ext uri="{BB962C8B-B14F-4D97-AF65-F5344CB8AC3E}">
        <p14:creationId xmlns:p14="http://schemas.microsoft.com/office/powerpoint/2010/main" val="4167589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904394E-40B9-4D40-BEE5-692BB7B6A7C1}" type="datetime1">
              <a:rPr lang="en-US" smtClean="0"/>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992AAA-820E-4476-8697-40625F82D751}" type="slidenum">
              <a:rPr lang="en-US" smtClean="0"/>
              <a:pPr/>
              <a:t>‹#›</a:t>
            </a:fld>
            <a:endParaRPr lang="en-US"/>
          </a:p>
        </p:txBody>
      </p:sp>
    </p:spTree>
    <p:extLst>
      <p:ext uri="{BB962C8B-B14F-4D97-AF65-F5344CB8AC3E}">
        <p14:creationId xmlns:p14="http://schemas.microsoft.com/office/powerpoint/2010/main" val="1751476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3EB81E7-691F-4BF5-9FC8-D05469D251F1}" type="datetime1">
              <a:rPr lang="en-US" smtClean="0"/>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992AAA-820E-4476-8697-40625F82D751}" type="slidenum">
              <a:rPr lang="en-US" smtClean="0"/>
              <a:pPr/>
              <a:t>‹#›</a:t>
            </a:fld>
            <a:endParaRPr lang="en-US"/>
          </a:p>
        </p:txBody>
      </p:sp>
    </p:spTree>
    <p:extLst>
      <p:ext uri="{BB962C8B-B14F-4D97-AF65-F5344CB8AC3E}">
        <p14:creationId xmlns:p14="http://schemas.microsoft.com/office/powerpoint/2010/main" val="28097137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8" y="1447800"/>
            <a:ext cx="6001049"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448177" y="3771174"/>
            <a:ext cx="546115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E7CAF9E-B4F8-4EE0-AD4A-DFB0DF0C0146}" type="datetime1">
              <a:rPr lang="en-US" smtClean="0"/>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992AAA-820E-4476-8697-40625F82D751}" type="slidenum">
              <a:rPr lang="en-US" smtClean="0"/>
              <a:pPr/>
              <a:t>‹#›</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6999690" y="2613787"/>
            <a:ext cx="601591"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extLst>
      <p:ext uri="{BB962C8B-B14F-4D97-AF65-F5344CB8AC3E}">
        <p14:creationId xmlns:p14="http://schemas.microsoft.com/office/powerpoint/2010/main" val="22855776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2" y="3124201"/>
            <a:ext cx="6620968"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31BABC-A885-461B-8B16-1C62F7FF0A8D}" type="datetime1">
              <a:rPr lang="en-US" smtClean="0"/>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992AAA-820E-4476-8697-40625F82D751}" type="slidenum">
              <a:rPr lang="en-US" smtClean="0"/>
              <a:pPr/>
              <a:t>‹#›</a:t>
            </a:fld>
            <a:endParaRPr lang="en-US"/>
          </a:p>
        </p:txBody>
      </p:sp>
    </p:spTree>
    <p:extLst>
      <p:ext uri="{BB962C8B-B14F-4D97-AF65-F5344CB8AC3E}">
        <p14:creationId xmlns:p14="http://schemas.microsoft.com/office/powerpoint/2010/main" val="3976311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B70E0A8-F848-4BC1-9819-4CF7A0BB67E9}" type="datetime1">
              <a:rPr lang="en-US" smtClean="0"/>
              <a:t>5/6/2021</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992AAA-820E-4476-8697-40625F82D751}" type="slidenum">
              <a:rPr lang="en-US" smtClean="0"/>
              <a:pPr/>
              <a:t>‹#›</a:t>
            </a:fld>
            <a:endParaRPr lang="en-US"/>
          </a:p>
        </p:txBody>
      </p:sp>
    </p:spTree>
    <p:extLst>
      <p:ext uri="{BB962C8B-B14F-4D97-AF65-F5344CB8AC3E}">
        <p14:creationId xmlns:p14="http://schemas.microsoft.com/office/powerpoint/2010/main" val="16795151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21"/>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2"/>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9C5049E-F960-433A-A80C-B7A98B581DFA}" type="datetime1">
              <a:rPr lang="en-US" smtClean="0"/>
              <a:t>5/6/2021</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992AAA-820E-4476-8697-40625F82D751}" type="slidenum">
              <a:rPr lang="en-US" smtClean="0"/>
              <a:pPr/>
              <a:t>‹#›</a:t>
            </a:fld>
            <a:endParaRPr lang="en-US"/>
          </a:p>
        </p:txBody>
      </p:sp>
    </p:spTree>
    <p:extLst>
      <p:ext uri="{BB962C8B-B14F-4D97-AF65-F5344CB8AC3E}">
        <p14:creationId xmlns:p14="http://schemas.microsoft.com/office/powerpoint/2010/main" val="27505899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5973AE-4DA9-4A84-9871-6A76F5F8298D}" type="datetime1">
              <a:rPr lang="en-US" smtClean="0"/>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992AAA-820E-4476-8697-40625F82D751}" type="slidenum">
              <a:rPr lang="en-US" smtClean="0"/>
              <a:pPr/>
              <a:t>‹#›</a:t>
            </a:fld>
            <a:endParaRPr lang="en-US"/>
          </a:p>
        </p:txBody>
      </p:sp>
    </p:spTree>
    <p:extLst>
      <p:ext uri="{BB962C8B-B14F-4D97-AF65-F5344CB8AC3E}">
        <p14:creationId xmlns:p14="http://schemas.microsoft.com/office/powerpoint/2010/main" val="2903956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405670-6524-4F0B-948C-33ACC4F76E76}" type="datetime1">
              <a:rPr lang="en-US" smtClean="0"/>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992AAA-820E-4476-8697-40625F82D751}" type="slidenum">
              <a:rPr lang="en-US" smtClean="0"/>
              <a:pPr/>
              <a:t>‹#›</a:t>
            </a:fld>
            <a:endParaRPr lang="en-US"/>
          </a:p>
        </p:txBody>
      </p:sp>
    </p:spTree>
    <p:extLst>
      <p:ext uri="{BB962C8B-B14F-4D97-AF65-F5344CB8AC3E}">
        <p14:creationId xmlns:p14="http://schemas.microsoft.com/office/powerpoint/2010/main" val="1478445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46B11B-FAAC-4182-AF73-6967F6DF6120}" type="datetime1">
              <a:rPr lang="en-US" smtClean="0"/>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992AAA-820E-4476-8697-40625F82D751}" type="slidenum">
              <a:rPr lang="en-US" smtClean="0"/>
              <a:pPr/>
              <a:t>‹#›</a:t>
            </a:fld>
            <a:endParaRPr lang="en-US"/>
          </a:p>
        </p:txBody>
      </p:sp>
    </p:spTree>
    <p:extLst>
      <p:ext uri="{BB962C8B-B14F-4D97-AF65-F5344CB8AC3E}">
        <p14:creationId xmlns:p14="http://schemas.microsoft.com/office/powerpoint/2010/main" val="4193245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E65DF9-4FDB-4D07-A36A-A19D52363BBE}" type="datetime1">
              <a:rPr lang="en-US" smtClean="0"/>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992AAA-820E-4476-8697-40625F82D751}" type="slidenum">
              <a:rPr lang="en-US" smtClean="0"/>
              <a:pPr/>
              <a:t>‹#›</a:t>
            </a:fld>
            <a:endParaRPr lang="en-US"/>
          </a:p>
        </p:txBody>
      </p:sp>
    </p:spTree>
    <p:extLst>
      <p:ext uri="{BB962C8B-B14F-4D97-AF65-F5344CB8AC3E}">
        <p14:creationId xmlns:p14="http://schemas.microsoft.com/office/powerpoint/2010/main" val="1896859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3E16B3D-CA11-4DB6-BAB4-A13486149C87}" type="datetime1">
              <a:rPr lang="en-US" smtClean="0"/>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992AAA-820E-4476-8697-40625F82D751}" type="slidenum">
              <a:rPr lang="en-US" smtClean="0"/>
              <a:pPr/>
              <a:t>‹#›</a:t>
            </a:fld>
            <a:endParaRPr lang="en-US"/>
          </a:p>
        </p:txBody>
      </p:sp>
    </p:spTree>
    <p:extLst>
      <p:ext uri="{BB962C8B-B14F-4D97-AF65-F5344CB8AC3E}">
        <p14:creationId xmlns:p14="http://schemas.microsoft.com/office/powerpoint/2010/main" val="668061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9A149B-4C0F-472C-BB5F-700D09A05213}" type="datetime1">
              <a:rPr lang="en-US" smtClean="0"/>
              <a:t>5/6/2021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992AAA-820E-4476-8697-40625F82D751}" type="slidenum">
              <a:rPr lang="en-US" smtClean="0"/>
              <a:pPr/>
              <a:t>‹#›</a:t>
            </a:fld>
            <a:endParaRPr lang="en-US"/>
          </a:p>
        </p:txBody>
      </p:sp>
    </p:spTree>
    <p:extLst>
      <p:ext uri="{BB962C8B-B14F-4D97-AF65-F5344CB8AC3E}">
        <p14:creationId xmlns:p14="http://schemas.microsoft.com/office/powerpoint/2010/main" val="2635845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5518362F-502B-4978-B538-04D8A72F2F8F}" type="datetime1">
              <a:rPr lang="en-US" smtClean="0"/>
              <a:t>5/6/2021</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F7992AAA-820E-4476-8697-40625F82D751}" type="slidenum">
              <a:rPr lang="en-US" smtClean="0"/>
              <a:pPr/>
              <a:t>‹#›</a:t>
            </a:fld>
            <a:endParaRPr lang="en-US"/>
          </a:p>
        </p:txBody>
      </p:sp>
    </p:spTree>
    <p:extLst>
      <p:ext uri="{BB962C8B-B14F-4D97-AF65-F5344CB8AC3E}">
        <p14:creationId xmlns:p14="http://schemas.microsoft.com/office/powerpoint/2010/main" val="4242897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D7116895-0F2B-4777-9D95-D845E953485E}" type="datetime1">
              <a:rPr lang="en-US" smtClean="0"/>
              <a:t>5/6/2021</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F7992AAA-820E-4476-8697-40625F82D751}" type="slidenum">
              <a:rPr lang="en-US" smtClean="0"/>
              <a:pPr/>
              <a:t>‹#›</a:t>
            </a:fld>
            <a:endParaRPr lang="en-US"/>
          </a:p>
        </p:txBody>
      </p:sp>
    </p:spTree>
    <p:extLst>
      <p:ext uri="{BB962C8B-B14F-4D97-AF65-F5344CB8AC3E}">
        <p14:creationId xmlns:p14="http://schemas.microsoft.com/office/powerpoint/2010/main" val="3247017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2" y="3129281"/>
            <a:ext cx="2551461"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26CED778-8FFD-4889-930F-4871BFCEAFF2}" type="datetime1">
              <a:rPr lang="en-US" smtClean="0"/>
              <a:t>5/6/2021</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F7992AAA-820E-4476-8697-40625F82D751}" type="slidenum">
              <a:rPr lang="en-US" smtClean="0"/>
              <a:pPr/>
              <a:t>‹#›</a:t>
            </a:fld>
            <a:endParaRPr lang="en-US"/>
          </a:p>
        </p:txBody>
      </p:sp>
    </p:spTree>
    <p:extLst>
      <p:ext uri="{BB962C8B-B14F-4D97-AF65-F5344CB8AC3E}">
        <p14:creationId xmlns:p14="http://schemas.microsoft.com/office/powerpoint/2010/main" val="140736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68181D-32A1-415C-A93C-D43E10716BE2}" type="datetime1">
              <a:rPr lang="en-US" smtClean="0"/>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992AAA-820E-4476-8697-40625F82D751}" type="slidenum">
              <a:rPr lang="en-US" smtClean="0"/>
              <a:pPr/>
              <a:t>‹#›</a:t>
            </a:fld>
            <a:endParaRPr lang="en-US"/>
          </a:p>
        </p:txBody>
      </p:sp>
    </p:spTree>
    <p:extLst>
      <p:ext uri="{BB962C8B-B14F-4D97-AF65-F5344CB8AC3E}">
        <p14:creationId xmlns:p14="http://schemas.microsoft.com/office/powerpoint/2010/main" val="3054300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A60497E-A2FC-4516-BD62-B3030D1E230C}" type="datetime1">
              <a:rPr lang="en-US" smtClean="0"/>
              <a:t>5/6/2021</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F7992AAA-820E-4476-8697-40625F82D751}" type="slidenum">
              <a:rPr lang="en-US" smtClean="0"/>
              <a:pPr/>
              <a:t>‹#›</a:t>
            </a:fld>
            <a:endParaRPr lang="en-US"/>
          </a:p>
        </p:txBody>
      </p:sp>
    </p:spTree>
    <p:extLst>
      <p:ext uri="{BB962C8B-B14F-4D97-AF65-F5344CB8AC3E}">
        <p14:creationId xmlns:p14="http://schemas.microsoft.com/office/powerpoint/2010/main" val="917925257"/>
      </p:ext>
    </p:extLst>
  </p:cSld>
  <p:clrMap bg1="dk1" tx1="lt1" bg2="dk2" tx2="lt2" accent1="accent1" accent2="accent2" accent3="accent3" accent4="accent4" accent5="accent5" accent6="accent6" hlink="hlink" folHlink="folHlink"/>
  <p:sldLayoutIdLst>
    <p:sldLayoutId id="2147483990" r:id="rId1"/>
    <p:sldLayoutId id="2147483991" r:id="rId2"/>
    <p:sldLayoutId id="2147483992" r:id="rId3"/>
    <p:sldLayoutId id="2147483993" r:id="rId4"/>
    <p:sldLayoutId id="2147483994" r:id="rId5"/>
    <p:sldLayoutId id="2147483995" r:id="rId6"/>
    <p:sldLayoutId id="2147483996" r:id="rId7"/>
    <p:sldLayoutId id="2147483997" r:id="rId8"/>
    <p:sldLayoutId id="2147483998" r:id="rId9"/>
    <p:sldLayoutId id="2147483999" r:id="rId10"/>
    <p:sldLayoutId id="2147484000" r:id="rId11"/>
    <p:sldLayoutId id="2147484001" r:id="rId12"/>
    <p:sldLayoutId id="2147484002" r:id="rId13"/>
    <p:sldLayoutId id="2147484003" r:id="rId14"/>
    <p:sldLayoutId id="2147484004" r:id="rId15"/>
    <p:sldLayoutId id="2147484005" r:id="rId16"/>
    <p:sldLayoutId id="2147484006" r:id="rId17"/>
  </p:sldLayoutIdLst>
  <p:hf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5.xml"/><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accent1">
                    <a:lumMod val="20000"/>
                    <a:lumOff val="80000"/>
                  </a:schemeClr>
                </a:solidFill>
              </a:rPr>
              <a:t>Differential Response</a:t>
            </a:r>
          </a:p>
        </p:txBody>
      </p:sp>
      <p:sp>
        <p:nvSpPr>
          <p:cNvPr id="3" name="Subtitle 2"/>
          <p:cNvSpPr>
            <a:spLocks noGrp="1"/>
          </p:cNvSpPr>
          <p:nvPr>
            <p:ph type="subTitle" idx="1"/>
          </p:nvPr>
        </p:nvSpPr>
        <p:spPr/>
        <p:txBody>
          <a:bodyPr>
            <a:normAutofit lnSpcReduction="10000"/>
          </a:bodyPr>
          <a:lstStyle/>
          <a:p>
            <a:r>
              <a:rPr lang="en-US" sz="5400" dirty="0">
                <a:solidFill>
                  <a:schemeClr val="accent1">
                    <a:lumMod val="20000"/>
                    <a:lumOff val="80000"/>
                  </a:schemeClr>
                </a:solidFill>
              </a:rPr>
              <a:t>Day 1</a:t>
            </a:r>
          </a:p>
        </p:txBody>
      </p:sp>
      <p:sp>
        <p:nvSpPr>
          <p:cNvPr id="5" name="Slide Number Placeholder 4"/>
          <p:cNvSpPr>
            <a:spLocks noGrp="1"/>
          </p:cNvSpPr>
          <p:nvPr>
            <p:ph type="sldNum" sz="quarter" idx="12"/>
          </p:nvPr>
        </p:nvSpPr>
        <p:spPr/>
        <p:txBody>
          <a:bodyPr/>
          <a:lstStyle/>
          <a:p>
            <a:fld id="{F7992AAA-820E-4476-8697-40625F82D751}" type="slidenum">
              <a:rPr lang="en-US" smtClean="0"/>
              <a:pPr/>
              <a:t>1</a:t>
            </a:fld>
            <a:endParaRPr lang="en-US"/>
          </a:p>
        </p:txBody>
      </p:sp>
    </p:spTree>
    <p:extLst>
      <p:ext uri="{BB962C8B-B14F-4D97-AF65-F5344CB8AC3E}">
        <p14:creationId xmlns:p14="http://schemas.microsoft.com/office/powerpoint/2010/main" val="2350416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solidFill>
                  <a:schemeClr val="accent1">
                    <a:lumMod val="20000"/>
                    <a:lumOff val="80000"/>
                  </a:schemeClr>
                </a:solidFill>
              </a:rPr>
              <a:t>Some AR Practice Model Goals and Principles as Related to Best Practice</a:t>
            </a:r>
          </a:p>
        </p:txBody>
      </p:sp>
      <p:sp>
        <p:nvSpPr>
          <p:cNvPr id="3" name="Content Placeholder 2"/>
          <p:cNvSpPr>
            <a:spLocks noGrp="1"/>
          </p:cNvSpPr>
          <p:nvPr>
            <p:ph idx="1"/>
          </p:nvPr>
        </p:nvSpPr>
        <p:spPr>
          <a:xfrm>
            <a:off x="914400" y="2209800"/>
            <a:ext cx="7125112" cy="4051437"/>
          </a:xfrm>
        </p:spPr>
        <p:txBody>
          <a:bodyPr/>
          <a:lstStyle/>
          <a:p>
            <a:r>
              <a:rPr lang="en-US" sz="2000" dirty="0">
                <a:solidFill>
                  <a:schemeClr val="accent1">
                    <a:lumMod val="20000"/>
                    <a:lumOff val="80000"/>
                  </a:schemeClr>
                </a:solidFill>
              </a:rPr>
              <a:t>Safely keep children with their families</a:t>
            </a:r>
          </a:p>
          <a:p>
            <a:r>
              <a:rPr lang="en-US" sz="2000" dirty="0">
                <a:solidFill>
                  <a:schemeClr val="accent1">
                    <a:lumMod val="20000"/>
                    <a:lumOff val="80000"/>
                  </a:schemeClr>
                </a:solidFill>
              </a:rPr>
              <a:t>Enhance well-being in all of our practice with families</a:t>
            </a:r>
          </a:p>
          <a:p>
            <a:r>
              <a:rPr lang="en-US" sz="2000" dirty="0">
                <a:solidFill>
                  <a:schemeClr val="accent1">
                    <a:lumMod val="20000"/>
                    <a:lumOff val="80000"/>
                  </a:schemeClr>
                </a:solidFill>
              </a:rPr>
              <a:t>Safety for children is achieved through positive protective relationships with caring family and community members</a:t>
            </a:r>
          </a:p>
          <a:p>
            <a:r>
              <a:rPr lang="en-US" sz="2000" dirty="0">
                <a:solidFill>
                  <a:schemeClr val="accent1">
                    <a:lumMod val="20000"/>
                    <a:lumOff val="80000"/>
                  </a:schemeClr>
                </a:solidFill>
              </a:rPr>
              <a:t>Behavior change and the work of change is a part of our daily challenge</a:t>
            </a:r>
          </a:p>
          <a:p>
            <a:r>
              <a:rPr lang="en-US" sz="2000" dirty="0">
                <a:solidFill>
                  <a:schemeClr val="accent1">
                    <a:lumMod val="20000"/>
                    <a:lumOff val="80000"/>
                  </a:schemeClr>
                </a:solidFill>
              </a:rPr>
              <a:t>Meaningful decisions require close family participation in decision making</a:t>
            </a:r>
          </a:p>
          <a:p>
            <a:endParaRPr lang="en-US" dirty="0">
              <a:solidFill>
                <a:schemeClr val="accent1">
                  <a:lumMod val="20000"/>
                  <a:lumOff val="80000"/>
                </a:schemeClr>
              </a:solidFill>
            </a:endParaRPr>
          </a:p>
          <a:p>
            <a:endParaRPr lang="en-US" dirty="0">
              <a:solidFill>
                <a:schemeClr val="accent1">
                  <a:lumMod val="20000"/>
                  <a:lumOff val="80000"/>
                </a:schemeClr>
              </a:solidFill>
            </a:endParaRPr>
          </a:p>
        </p:txBody>
      </p:sp>
      <p:sp>
        <p:nvSpPr>
          <p:cNvPr id="4" name="Slide Number Placeholder 3"/>
          <p:cNvSpPr>
            <a:spLocks noGrp="1"/>
          </p:cNvSpPr>
          <p:nvPr>
            <p:ph type="sldNum" sz="quarter" idx="12"/>
          </p:nvPr>
        </p:nvSpPr>
        <p:spPr/>
        <p:txBody>
          <a:bodyPr/>
          <a:lstStyle/>
          <a:p>
            <a:fld id="{F7992AAA-820E-4476-8697-40625F82D751}" type="slidenum">
              <a:rPr lang="en-US" smtClean="0"/>
              <a:pPr/>
              <a:t>10</a:t>
            </a:fld>
            <a:endParaRPr lang="en-US"/>
          </a:p>
        </p:txBody>
      </p:sp>
    </p:spTree>
    <p:extLst>
      <p:ext uri="{BB962C8B-B14F-4D97-AF65-F5344CB8AC3E}">
        <p14:creationId xmlns:p14="http://schemas.microsoft.com/office/powerpoint/2010/main" val="3679313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20000"/>
                    <a:lumOff val="80000"/>
                  </a:schemeClr>
                </a:solidFill>
              </a:rPr>
              <a:t>Continued</a:t>
            </a:r>
          </a:p>
        </p:txBody>
      </p:sp>
      <p:sp>
        <p:nvSpPr>
          <p:cNvPr id="3" name="Content Placeholder 2"/>
          <p:cNvSpPr>
            <a:spLocks noGrp="1"/>
          </p:cNvSpPr>
          <p:nvPr>
            <p:ph idx="1"/>
          </p:nvPr>
        </p:nvSpPr>
        <p:spPr/>
        <p:txBody>
          <a:bodyPr>
            <a:normAutofit/>
          </a:bodyPr>
          <a:lstStyle/>
          <a:p>
            <a:r>
              <a:rPr lang="en-US" sz="2000" dirty="0">
                <a:solidFill>
                  <a:schemeClr val="accent1">
                    <a:lumMod val="20000"/>
                    <a:lumOff val="80000"/>
                  </a:schemeClr>
                </a:solidFill>
              </a:rPr>
              <a:t>Strengths of families and supporting these strengths contribute to life-long permanent relationships for children</a:t>
            </a:r>
          </a:p>
          <a:p>
            <a:r>
              <a:rPr lang="en-US" sz="2000" dirty="0">
                <a:solidFill>
                  <a:schemeClr val="accent1">
                    <a:lumMod val="20000"/>
                    <a:lumOff val="80000"/>
                  </a:schemeClr>
                </a:solidFill>
              </a:rPr>
              <a:t>Families’ success depends on community involvement and shared problem solving</a:t>
            </a:r>
          </a:p>
          <a:p>
            <a:r>
              <a:rPr lang="en-US" sz="2000" dirty="0">
                <a:solidFill>
                  <a:schemeClr val="accent1">
                    <a:lumMod val="20000"/>
                    <a:lumOff val="80000"/>
                  </a:schemeClr>
                </a:solidFill>
              </a:rPr>
              <a:t>Practice with families is interrelated at every step of the casework process</a:t>
            </a:r>
          </a:p>
          <a:p>
            <a:r>
              <a:rPr lang="en-US" sz="2000" dirty="0">
                <a:solidFill>
                  <a:schemeClr val="accent1">
                    <a:lumMod val="20000"/>
                    <a:lumOff val="80000"/>
                  </a:schemeClr>
                </a:solidFill>
              </a:rPr>
              <a:t>Sustainable success with families is the work of a team</a:t>
            </a:r>
          </a:p>
        </p:txBody>
      </p:sp>
      <p:sp>
        <p:nvSpPr>
          <p:cNvPr id="4" name="Slide Number Placeholder 3"/>
          <p:cNvSpPr>
            <a:spLocks noGrp="1"/>
          </p:cNvSpPr>
          <p:nvPr>
            <p:ph type="sldNum" sz="quarter" idx="12"/>
          </p:nvPr>
        </p:nvSpPr>
        <p:spPr/>
        <p:txBody>
          <a:bodyPr/>
          <a:lstStyle/>
          <a:p>
            <a:fld id="{F7992AAA-820E-4476-8697-40625F82D751}" type="slidenum">
              <a:rPr lang="en-US" smtClean="0"/>
              <a:pPr/>
              <a:t>11</a:t>
            </a:fld>
            <a:endParaRPr lang="en-US"/>
          </a:p>
        </p:txBody>
      </p:sp>
    </p:spTree>
    <p:extLst>
      <p:ext uri="{BB962C8B-B14F-4D97-AF65-F5344CB8AC3E}">
        <p14:creationId xmlns:p14="http://schemas.microsoft.com/office/powerpoint/2010/main" val="13438343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Activity </a:t>
            </a:r>
            <a:br>
              <a:rPr lang="en-US" dirty="0"/>
            </a:br>
            <a:br>
              <a:rPr lang="en-US" dirty="0"/>
            </a:br>
            <a:r>
              <a:rPr lang="en-US" dirty="0"/>
              <a:t>The Difference Between Family Driven and System Driven Practice</a:t>
            </a:r>
          </a:p>
        </p:txBody>
      </p:sp>
      <p:sp>
        <p:nvSpPr>
          <p:cNvPr id="3" name="Slide Number Placeholder 2"/>
          <p:cNvSpPr>
            <a:spLocks noGrp="1"/>
          </p:cNvSpPr>
          <p:nvPr>
            <p:ph type="sldNum" sz="quarter" idx="12"/>
          </p:nvPr>
        </p:nvSpPr>
        <p:spPr/>
        <p:txBody>
          <a:bodyPr/>
          <a:lstStyle/>
          <a:p>
            <a:fld id="{F7992AAA-820E-4476-8697-40625F82D751}" type="slidenum">
              <a:rPr lang="en-US" smtClean="0"/>
              <a:pPr/>
              <a:t>12</a:t>
            </a:fld>
            <a:endParaRPr lang="en-US"/>
          </a:p>
        </p:txBody>
      </p:sp>
    </p:spTree>
    <p:extLst>
      <p:ext uri="{BB962C8B-B14F-4D97-AF65-F5344CB8AC3E}">
        <p14:creationId xmlns:p14="http://schemas.microsoft.com/office/powerpoint/2010/main" val="10106699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The Difference Between Family Driven and System Driven Practice</a:t>
            </a:r>
          </a:p>
        </p:txBody>
      </p:sp>
      <p:sp>
        <p:nvSpPr>
          <p:cNvPr id="4" name="Text Placeholder 3"/>
          <p:cNvSpPr>
            <a:spLocks noGrp="1"/>
          </p:cNvSpPr>
          <p:nvPr>
            <p:ph type="body" idx="1"/>
          </p:nvPr>
        </p:nvSpPr>
        <p:spPr/>
        <p:txBody>
          <a:bodyPr/>
          <a:lstStyle/>
          <a:p>
            <a:r>
              <a:rPr lang="en-US" dirty="0"/>
              <a:t>Family Driven	</a:t>
            </a:r>
          </a:p>
        </p:txBody>
      </p:sp>
      <p:sp>
        <p:nvSpPr>
          <p:cNvPr id="5" name="Content Placeholder 4"/>
          <p:cNvSpPr>
            <a:spLocks noGrp="1"/>
          </p:cNvSpPr>
          <p:nvPr>
            <p:ph sz="half" idx="2"/>
          </p:nvPr>
        </p:nvSpPr>
        <p:spPr/>
        <p:txBody>
          <a:bodyPr>
            <a:normAutofit/>
          </a:bodyPr>
          <a:lstStyle/>
          <a:p>
            <a:r>
              <a:rPr lang="en-US" dirty="0"/>
              <a:t>Expectation of collaboration and engagement</a:t>
            </a:r>
          </a:p>
          <a:p>
            <a:r>
              <a:rPr lang="en-US" dirty="0"/>
              <a:t>Families are the experts </a:t>
            </a:r>
          </a:p>
          <a:p>
            <a:r>
              <a:rPr lang="en-US" dirty="0"/>
              <a:t>Builds safety around children</a:t>
            </a:r>
          </a:p>
          <a:p>
            <a:r>
              <a:rPr lang="en-US" dirty="0"/>
              <a:t>Solution focused</a:t>
            </a:r>
          </a:p>
          <a:p>
            <a:r>
              <a:rPr lang="en-US" dirty="0"/>
              <a:t>Focus on the holistic view of the family</a:t>
            </a:r>
          </a:p>
        </p:txBody>
      </p:sp>
      <p:sp>
        <p:nvSpPr>
          <p:cNvPr id="6" name="Text Placeholder 5"/>
          <p:cNvSpPr>
            <a:spLocks noGrp="1"/>
          </p:cNvSpPr>
          <p:nvPr>
            <p:ph type="body" sz="quarter" idx="3"/>
          </p:nvPr>
        </p:nvSpPr>
        <p:spPr/>
        <p:txBody>
          <a:bodyPr/>
          <a:lstStyle/>
          <a:p>
            <a:r>
              <a:rPr lang="en-US" dirty="0"/>
              <a:t>System Driven</a:t>
            </a:r>
          </a:p>
        </p:txBody>
      </p:sp>
      <p:sp>
        <p:nvSpPr>
          <p:cNvPr id="7" name="Content Placeholder 6"/>
          <p:cNvSpPr>
            <a:spLocks noGrp="1"/>
          </p:cNvSpPr>
          <p:nvPr>
            <p:ph sz="quarter" idx="4"/>
          </p:nvPr>
        </p:nvSpPr>
        <p:spPr/>
        <p:txBody>
          <a:bodyPr>
            <a:normAutofit/>
          </a:bodyPr>
          <a:lstStyle/>
          <a:p>
            <a:r>
              <a:rPr lang="en-US" dirty="0"/>
              <a:t>Expectation of compliance</a:t>
            </a:r>
          </a:p>
          <a:p>
            <a:r>
              <a:rPr lang="en-US" dirty="0"/>
              <a:t>The system/worker is the expert</a:t>
            </a:r>
          </a:p>
          <a:p>
            <a:r>
              <a:rPr lang="en-US" dirty="0"/>
              <a:t>Protect children from abuser/perpetrator</a:t>
            </a:r>
          </a:p>
          <a:p>
            <a:r>
              <a:rPr lang="en-US" dirty="0"/>
              <a:t>Problem focused</a:t>
            </a:r>
          </a:p>
          <a:p>
            <a:r>
              <a:rPr lang="en-US" dirty="0"/>
              <a:t>Focus on what brought the family into the system</a:t>
            </a:r>
          </a:p>
        </p:txBody>
      </p:sp>
      <p:sp>
        <p:nvSpPr>
          <p:cNvPr id="3" name="Slide Number Placeholder 2"/>
          <p:cNvSpPr>
            <a:spLocks noGrp="1"/>
          </p:cNvSpPr>
          <p:nvPr>
            <p:ph type="sldNum" sz="quarter" idx="12"/>
          </p:nvPr>
        </p:nvSpPr>
        <p:spPr/>
        <p:txBody>
          <a:bodyPr/>
          <a:lstStyle/>
          <a:p>
            <a:fld id="{5F3AB132-28FE-45C5-8977-A1420B7E4EF1}" type="slidenum">
              <a:rPr lang="en-US" smtClean="0"/>
              <a:t>13</a:t>
            </a:fld>
            <a:endParaRPr lang="en-US"/>
          </a:p>
        </p:txBody>
      </p:sp>
    </p:spTree>
    <p:extLst>
      <p:ext uri="{BB962C8B-B14F-4D97-AF65-F5344CB8AC3E}">
        <p14:creationId xmlns:p14="http://schemas.microsoft.com/office/powerpoint/2010/main" val="22284238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6">
                    <a:lumMod val="20000"/>
                    <a:lumOff val="80000"/>
                  </a:schemeClr>
                </a:solidFill>
              </a:rPr>
              <a:t>Values of Differential Response </a:t>
            </a:r>
          </a:p>
        </p:txBody>
      </p:sp>
      <p:sp>
        <p:nvSpPr>
          <p:cNvPr id="3" name="Content Placeholder 2"/>
          <p:cNvSpPr>
            <a:spLocks noGrp="1"/>
          </p:cNvSpPr>
          <p:nvPr>
            <p:ph idx="1"/>
          </p:nvPr>
        </p:nvSpPr>
        <p:spPr/>
        <p:txBody>
          <a:bodyPr>
            <a:normAutofit fontScale="92500" lnSpcReduction="10000"/>
          </a:bodyPr>
          <a:lstStyle/>
          <a:p>
            <a:r>
              <a:rPr lang="en-US" sz="2400" dirty="0">
                <a:solidFill>
                  <a:schemeClr val="accent6">
                    <a:lumMod val="20000"/>
                    <a:lumOff val="80000"/>
                  </a:schemeClr>
                </a:solidFill>
              </a:rPr>
              <a:t>Family engagement</a:t>
            </a:r>
          </a:p>
          <a:p>
            <a:r>
              <a:rPr lang="en-US" sz="2400" dirty="0">
                <a:solidFill>
                  <a:schemeClr val="accent6">
                    <a:lumMod val="20000"/>
                    <a:lumOff val="80000"/>
                  </a:schemeClr>
                </a:solidFill>
              </a:rPr>
              <a:t>Strengths based perspective</a:t>
            </a:r>
          </a:p>
          <a:p>
            <a:r>
              <a:rPr lang="en-US" sz="2400" dirty="0">
                <a:solidFill>
                  <a:schemeClr val="accent6">
                    <a:lumMod val="20000"/>
                    <a:lumOff val="80000"/>
                  </a:schemeClr>
                </a:solidFill>
              </a:rPr>
              <a:t>Thinking outside of the box to involve family input</a:t>
            </a:r>
          </a:p>
          <a:p>
            <a:r>
              <a:rPr lang="en-US" sz="2400" dirty="0">
                <a:solidFill>
                  <a:schemeClr val="accent6">
                    <a:lumMod val="20000"/>
                    <a:lumOff val="80000"/>
                  </a:schemeClr>
                </a:solidFill>
              </a:rPr>
              <a:t>Allow the family to lead with things they think they need to work on</a:t>
            </a:r>
          </a:p>
          <a:p>
            <a:r>
              <a:rPr lang="en-US" sz="2400" dirty="0">
                <a:solidFill>
                  <a:schemeClr val="accent6">
                    <a:lumMod val="20000"/>
                    <a:lumOff val="80000"/>
                  </a:schemeClr>
                </a:solidFill>
              </a:rPr>
              <a:t>Ask the family to identify sources of support for them</a:t>
            </a:r>
          </a:p>
          <a:p>
            <a:r>
              <a:rPr lang="en-US" sz="2400" b="1" dirty="0">
                <a:solidFill>
                  <a:schemeClr val="accent6">
                    <a:lumMod val="20000"/>
                    <a:lumOff val="80000"/>
                  </a:schemeClr>
                </a:solidFill>
              </a:rPr>
              <a:t>Ensure that all service needs are addressed even if they are outside the scope of the original allegation</a:t>
            </a:r>
          </a:p>
          <a:p>
            <a:pPr marL="0" indent="0">
              <a:buNone/>
            </a:pPr>
            <a:endParaRPr lang="en-US" dirty="0">
              <a:solidFill>
                <a:schemeClr val="accent6">
                  <a:lumMod val="20000"/>
                  <a:lumOff val="80000"/>
                </a:schemeClr>
              </a:solidFill>
            </a:endParaRPr>
          </a:p>
          <a:p>
            <a:endParaRPr lang="en-US" dirty="0">
              <a:solidFill>
                <a:schemeClr val="accent6">
                  <a:lumMod val="20000"/>
                  <a:lumOff val="80000"/>
                </a:schemeClr>
              </a:solidFill>
            </a:endParaRPr>
          </a:p>
        </p:txBody>
      </p:sp>
      <p:sp>
        <p:nvSpPr>
          <p:cNvPr id="5" name="Slide Number Placeholder 4"/>
          <p:cNvSpPr>
            <a:spLocks noGrp="1"/>
          </p:cNvSpPr>
          <p:nvPr>
            <p:ph type="sldNum" sz="quarter" idx="12"/>
          </p:nvPr>
        </p:nvSpPr>
        <p:spPr/>
        <p:txBody>
          <a:bodyPr/>
          <a:lstStyle/>
          <a:p>
            <a:fld id="{F7992AAA-820E-4476-8697-40625F82D751}" type="slidenum">
              <a:rPr lang="en-US" smtClean="0"/>
              <a:pPr/>
              <a:t>14</a:t>
            </a:fld>
            <a:endParaRPr lang="en-US"/>
          </a:p>
        </p:txBody>
      </p:sp>
    </p:spTree>
    <p:extLst>
      <p:ext uri="{BB962C8B-B14F-4D97-AF65-F5344CB8AC3E}">
        <p14:creationId xmlns:p14="http://schemas.microsoft.com/office/powerpoint/2010/main" val="35662421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a:t>Commonalities of Traditional and Differential Response</a:t>
            </a:r>
          </a:p>
        </p:txBody>
      </p:sp>
      <p:sp>
        <p:nvSpPr>
          <p:cNvPr id="8" name="Content Placeholder 7"/>
          <p:cNvSpPr>
            <a:spLocks noGrp="1"/>
          </p:cNvSpPr>
          <p:nvPr>
            <p:ph idx="1"/>
          </p:nvPr>
        </p:nvSpPr>
        <p:spPr/>
        <p:txBody>
          <a:bodyPr>
            <a:normAutofit/>
          </a:bodyPr>
          <a:lstStyle/>
          <a:p>
            <a:r>
              <a:rPr lang="en-US" sz="2000" dirty="0"/>
              <a:t>Both are needed responses to child abuse and neglect reports</a:t>
            </a:r>
          </a:p>
          <a:p>
            <a:r>
              <a:rPr lang="en-US" sz="2000" dirty="0"/>
              <a:t>Both aim to achieve the three major child welfare outcomes: </a:t>
            </a:r>
            <a:r>
              <a:rPr lang="en-US" sz="2000" b="1" dirty="0"/>
              <a:t>child safety</a:t>
            </a:r>
            <a:r>
              <a:rPr lang="en-US" sz="2000" dirty="0"/>
              <a:t>, promotion of </a:t>
            </a:r>
            <a:r>
              <a:rPr lang="en-US" sz="2000" b="1" dirty="0"/>
              <a:t>permanency</a:t>
            </a:r>
            <a:r>
              <a:rPr lang="en-US" sz="2000" dirty="0"/>
              <a:t> and attunement of child </a:t>
            </a:r>
            <a:r>
              <a:rPr lang="en-US" sz="2000" b="1" dirty="0"/>
              <a:t>well-being</a:t>
            </a:r>
          </a:p>
          <a:p>
            <a:r>
              <a:rPr lang="en-US" sz="2000" dirty="0"/>
              <a:t>Both recognize agency’s authority to make decisions about placement and court involvement</a:t>
            </a:r>
          </a:p>
          <a:p>
            <a:r>
              <a:rPr lang="en-US" sz="2000" dirty="0"/>
              <a:t>Both contribute to creating system flexibility so CPS can respond to family’s changing circumstances, needs and desires</a:t>
            </a:r>
          </a:p>
        </p:txBody>
      </p:sp>
      <p:sp>
        <p:nvSpPr>
          <p:cNvPr id="2" name="Slide Number Placeholder 1"/>
          <p:cNvSpPr>
            <a:spLocks noGrp="1"/>
          </p:cNvSpPr>
          <p:nvPr>
            <p:ph type="sldNum" sz="quarter" idx="12"/>
          </p:nvPr>
        </p:nvSpPr>
        <p:spPr/>
        <p:txBody>
          <a:bodyPr/>
          <a:lstStyle/>
          <a:p>
            <a:fld id="{5F3AB132-28FE-45C5-8977-A1420B7E4EF1}" type="slidenum">
              <a:rPr lang="en-US" smtClean="0"/>
              <a:t>15</a:t>
            </a:fld>
            <a:endParaRPr lang="en-US"/>
          </a:p>
        </p:txBody>
      </p:sp>
    </p:spTree>
    <p:extLst>
      <p:ext uri="{BB962C8B-B14F-4D97-AF65-F5344CB8AC3E}">
        <p14:creationId xmlns:p14="http://schemas.microsoft.com/office/powerpoint/2010/main" val="25419549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20000"/>
                    <a:lumOff val="80000"/>
                  </a:schemeClr>
                </a:solidFill>
              </a:rPr>
              <a:t>Process of Differential Response</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161836959"/>
              </p:ext>
            </p:extLst>
          </p:nvPr>
        </p:nvGraphicFramePr>
        <p:xfrm>
          <a:off x="827088" y="2052638"/>
          <a:ext cx="6711950" cy="41957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F7992AAA-820E-4476-8697-40625F82D751}" type="slidenum">
              <a:rPr lang="en-US" smtClean="0"/>
              <a:pPr/>
              <a:t>16</a:t>
            </a:fld>
            <a:endParaRPr lang="en-US"/>
          </a:p>
        </p:txBody>
      </p:sp>
    </p:spTree>
    <p:extLst>
      <p:ext uri="{BB962C8B-B14F-4D97-AF65-F5344CB8AC3E}">
        <p14:creationId xmlns:p14="http://schemas.microsoft.com/office/powerpoint/2010/main" val="638162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Hotline </a:t>
            </a:r>
          </a:p>
        </p:txBody>
      </p:sp>
      <p:sp>
        <p:nvSpPr>
          <p:cNvPr id="3" name="Content Placeholder 2"/>
          <p:cNvSpPr>
            <a:spLocks noGrp="1"/>
          </p:cNvSpPr>
          <p:nvPr>
            <p:ph idx="1"/>
          </p:nvPr>
        </p:nvSpPr>
        <p:spPr/>
        <p:txBody>
          <a:bodyPr>
            <a:normAutofit fontScale="92500" lnSpcReduction="10000"/>
          </a:bodyPr>
          <a:lstStyle/>
          <a:p>
            <a:r>
              <a:rPr lang="en-US" dirty="0"/>
              <a:t>The hotline will screen referrals as normal</a:t>
            </a:r>
          </a:p>
          <a:p>
            <a:r>
              <a:rPr lang="en-US" dirty="0"/>
              <a:t>The hotline staff will determine whether the criteria from the reporter meets the DR requirements</a:t>
            </a:r>
          </a:p>
          <a:p>
            <a:r>
              <a:rPr lang="en-US" dirty="0"/>
              <a:t>The information will be accepted and placed in the DR box for review.</a:t>
            </a:r>
          </a:p>
          <a:p>
            <a:r>
              <a:rPr lang="en-US" dirty="0"/>
              <a:t>The DR supervisor will then review and determine if  the referral meets all criteria for DR, if it does, then it will be assigned to a DR worker.</a:t>
            </a:r>
          </a:p>
          <a:p>
            <a:r>
              <a:rPr lang="en-US" dirty="0"/>
              <a:t>In the event that the referral doesn’t meet DR criteria the DR supervisor will request from the Central office DR unit a switch the referral to investigation. </a:t>
            </a:r>
          </a:p>
          <a:p>
            <a:pPr marL="0" indent="0">
              <a:buNone/>
            </a:pPr>
            <a:r>
              <a:rPr lang="en-US" dirty="0"/>
              <a:t>.</a:t>
            </a:r>
          </a:p>
          <a:p>
            <a:endParaRPr lang="en-US" dirty="0"/>
          </a:p>
        </p:txBody>
      </p:sp>
      <p:sp>
        <p:nvSpPr>
          <p:cNvPr id="4" name="Slide Number Placeholder 3"/>
          <p:cNvSpPr>
            <a:spLocks noGrp="1"/>
          </p:cNvSpPr>
          <p:nvPr>
            <p:ph type="sldNum" sz="quarter" idx="12"/>
          </p:nvPr>
        </p:nvSpPr>
        <p:spPr/>
        <p:txBody>
          <a:bodyPr/>
          <a:lstStyle/>
          <a:p>
            <a:fld id="{F7992AAA-820E-4476-8697-40625F82D751}" type="slidenum">
              <a:rPr lang="en-US" smtClean="0"/>
              <a:pPr/>
              <a:t>17</a:t>
            </a:fld>
            <a:endParaRPr lang="en-US"/>
          </a:p>
        </p:txBody>
      </p:sp>
    </p:spTree>
    <p:extLst>
      <p:ext uri="{BB962C8B-B14F-4D97-AF65-F5344CB8AC3E}">
        <p14:creationId xmlns:p14="http://schemas.microsoft.com/office/powerpoint/2010/main" val="38747880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chemeClr val="accent1">
                    <a:lumMod val="20000"/>
                    <a:lumOff val="80000"/>
                  </a:schemeClr>
                </a:solidFill>
              </a:rPr>
              <a:t>Allegations Accepted for the DR Pathway and Exclusions</a:t>
            </a:r>
            <a:endParaRPr lang="en-US" sz="3600" dirty="0"/>
          </a:p>
        </p:txBody>
      </p:sp>
      <p:sp>
        <p:nvSpPr>
          <p:cNvPr id="3" name="Content Placeholder 2"/>
          <p:cNvSpPr>
            <a:spLocks noGrp="1"/>
          </p:cNvSpPr>
          <p:nvPr>
            <p:ph idx="1"/>
          </p:nvPr>
        </p:nvSpPr>
        <p:spPr/>
        <p:txBody>
          <a:bodyPr>
            <a:normAutofit/>
          </a:bodyPr>
          <a:lstStyle/>
          <a:p>
            <a:r>
              <a:rPr lang="en-US" dirty="0">
                <a:solidFill>
                  <a:schemeClr val="accent1">
                    <a:lumMod val="20000"/>
                    <a:lumOff val="80000"/>
                  </a:schemeClr>
                </a:solidFill>
              </a:rPr>
              <a:t>Inadequate Supervision-excludes reports involving a child or children under the age of 5, or a child older than 5 years of age with a physical or mental disability which limits his or her skills in the areas of communication, self-care, and self-direction.</a:t>
            </a:r>
          </a:p>
          <a:p>
            <a:r>
              <a:rPr lang="en-US" dirty="0">
                <a:solidFill>
                  <a:schemeClr val="accent1">
                    <a:lumMod val="20000"/>
                    <a:lumOff val="80000"/>
                  </a:schemeClr>
                </a:solidFill>
              </a:rPr>
              <a:t>Educational Neglect-excludes reports involving a child that was never enrolled in an educational program</a:t>
            </a:r>
          </a:p>
          <a:p>
            <a:r>
              <a:rPr lang="en-US" dirty="0">
                <a:solidFill>
                  <a:schemeClr val="accent1">
                    <a:lumMod val="20000"/>
                    <a:lumOff val="80000"/>
                  </a:schemeClr>
                </a:solidFill>
              </a:rPr>
              <a:t>Environmental Neglect-exclusions involve children under the age of 3</a:t>
            </a:r>
            <a:endParaRPr lang="en-US" dirty="0"/>
          </a:p>
        </p:txBody>
      </p:sp>
      <p:sp>
        <p:nvSpPr>
          <p:cNvPr id="4" name="Slide Number Placeholder 3"/>
          <p:cNvSpPr>
            <a:spLocks noGrp="1"/>
          </p:cNvSpPr>
          <p:nvPr>
            <p:ph type="sldNum" sz="quarter" idx="12"/>
          </p:nvPr>
        </p:nvSpPr>
        <p:spPr/>
        <p:txBody>
          <a:bodyPr/>
          <a:lstStyle/>
          <a:p>
            <a:fld id="{F7992AAA-820E-4476-8697-40625F82D751}" type="slidenum">
              <a:rPr lang="en-US" smtClean="0"/>
              <a:pPr/>
              <a:t>18</a:t>
            </a:fld>
            <a:endParaRPr lang="en-US"/>
          </a:p>
        </p:txBody>
      </p:sp>
    </p:spTree>
    <p:extLst>
      <p:ext uri="{BB962C8B-B14F-4D97-AF65-F5344CB8AC3E}">
        <p14:creationId xmlns:p14="http://schemas.microsoft.com/office/powerpoint/2010/main" val="30532837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20000"/>
                    <a:lumOff val="80000"/>
                  </a:schemeClr>
                </a:solidFill>
              </a:rPr>
              <a:t>Continued</a:t>
            </a:r>
            <a:endParaRPr lang="en-US" dirty="0"/>
          </a:p>
        </p:txBody>
      </p:sp>
      <p:sp>
        <p:nvSpPr>
          <p:cNvPr id="3" name="Content Placeholder 2"/>
          <p:cNvSpPr>
            <a:spLocks noGrp="1"/>
          </p:cNvSpPr>
          <p:nvPr>
            <p:ph idx="1"/>
          </p:nvPr>
        </p:nvSpPr>
        <p:spPr/>
        <p:txBody>
          <a:bodyPr>
            <a:normAutofit/>
          </a:bodyPr>
          <a:lstStyle/>
          <a:p>
            <a:r>
              <a:rPr lang="en-US" sz="2000" dirty="0">
                <a:solidFill>
                  <a:schemeClr val="accent1">
                    <a:lumMod val="20000"/>
                    <a:lumOff val="80000"/>
                  </a:schemeClr>
                </a:solidFill>
              </a:rPr>
              <a:t>Lock Out-excluding any child under the age of 10</a:t>
            </a:r>
          </a:p>
          <a:p>
            <a:r>
              <a:rPr lang="en-US" sz="2000" dirty="0">
                <a:solidFill>
                  <a:schemeClr val="accent1">
                    <a:lumMod val="20000"/>
                    <a:lumOff val="80000"/>
                  </a:schemeClr>
                </a:solidFill>
              </a:rPr>
              <a:t>Medical Neglect-excluding any child under the age of 13 or a child with a severe medical condition that could become serious enough to cause long-term harm to the child if untreated</a:t>
            </a:r>
          </a:p>
          <a:p>
            <a:r>
              <a:rPr lang="en-US" sz="2000" dirty="0">
                <a:solidFill>
                  <a:schemeClr val="accent1">
                    <a:lumMod val="20000"/>
                    <a:lumOff val="80000"/>
                  </a:schemeClr>
                </a:solidFill>
              </a:rPr>
              <a:t>Inadequate Food </a:t>
            </a:r>
          </a:p>
          <a:p>
            <a:r>
              <a:rPr lang="en-US" sz="2000" dirty="0">
                <a:solidFill>
                  <a:schemeClr val="accent1">
                    <a:lumMod val="20000"/>
                    <a:lumOff val="80000"/>
                  </a:schemeClr>
                </a:solidFill>
              </a:rPr>
              <a:t>Inadequate Clothing</a:t>
            </a:r>
          </a:p>
          <a:p>
            <a:r>
              <a:rPr lang="en-US" sz="2000" dirty="0">
                <a:solidFill>
                  <a:schemeClr val="accent1">
                    <a:lumMod val="20000"/>
                    <a:lumOff val="80000"/>
                  </a:schemeClr>
                </a:solidFill>
              </a:rPr>
              <a:t>Inadequate Shelter</a:t>
            </a:r>
          </a:p>
          <a:p>
            <a:endParaRPr lang="en-US" dirty="0"/>
          </a:p>
        </p:txBody>
      </p:sp>
      <p:sp>
        <p:nvSpPr>
          <p:cNvPr id="4" name="Slide Number Placeholder 3"/>
          <p:cNvSpPr>
            <a:spLocks noGrp="1"/>
          </p:cNvSpPr>
          <p:nvPr>
            <p:ph type="sldNum" sz="quarter" idx="12"/>
          </p:nvPr>
        </p:nvSpPr>
        <p:spPr/>
        <p:txBody>
          <a:bodyPr/>
          <a:lstStyle/>
          <a:p>
            <a:fld id="{F7992AAA-820E-4476-8697-40625F82D751}" type="slidenum">
              <a:rPr lang="en-US" smtClean="0"/>
              <a:pPr/>
              <a:t>19</a:t>
            </a:fld>
            <a:endParaRPr lang="en-US"/>
          </a:p>
        </p:txBody>
      </p:sp>
    </p:spTree>
    <p:extLst>
      <p:ext uri="{BB962C8B-B14F-4D97-AF65-F5344CB8AC3E}">
        <p14:creationId xmlns:p14="http://schemas.microsoft.com/office/powerpoint/2010/main" val="747979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Lets get to it </a:t>
            </a:r>
          </a:p>
        </p:txBody>
      </p:sp>
      <p:sp>
        <p:nvSpPr>
          <p:cNvPr id="5" name="Text Placeholder 4"/>
          <p:cNvSpPr>
            <a:spLocks noGrp="1"/>
          </p:cNvSpPr>
          <p:nvPr>
            <p:ph type="body" idx="1"/>
          </p:nvPr>
        </p:nvSpPr>
        <p:spPr/>
        <p:txBody>
          <a:bodyPr/>
          <a:lstStyle/>
          <a:p>
            <a:r>
              <a:rPr lang="en-US" dirty="0"/>
              <a:t>Housekeeping</a:t>
            </a:r>
          </a:p>
        </p:txBody>
      </p:sp>
      <p:sp>
        <p:nvSpPr>
          <p:cNvPr id="3" name="Content Placeholder 2"/>
          <p:cNvSpPr>
            <a:spLocks noGrp="1"/>
          </p:cNvSpPr>
          <p:nvPr>
            <p:ph sz="half" idx="2"/>
          </p:nvPr>
        </p:nvSpPr>
        <p:spPr/>
        <p:txBody>
          <a:bodyPr/>
          <a:lstStyle/>
          <a:p>
            <a:r>
              <a:rPr lang="en-US" dirty="0"/>
              <a:t>2, 10 minute breaks: one in the morning and the other in the afternoon.</a:t>
            </a:r>
          </a:p>
          <a:p>
            <a:r>
              <a:rPr lang="en-US" dirty="0"/>
              <a:t>Lunch will be on your own and for an hour</a:t>
            </a:r>
          </a:p>
          <a:p>
            <a:r>
              <a:rPr lang="en-US" dirty="0"/>
              <a:t>Bathrooms are……..</a:t>
            </a:r>
          </a:p>
          <a:p>
            <a:r>
              <a:rPr lang="en-US" dirty="0"/>
              <a:t>Cell phones and laptops</a:t>
            </a:r>
          </a:p>
          <a:p>
            <a:endParaRPr lang="en-US" dirty="0"/>
          </a:p>
          <a:p>
            <a:pPr marL="0" indent="0">
              <a:buNone/>
            </a:pPr>
            <a:endParaRPr lang="en-US" dirty="0"/>
          </a:p>
          <a:p>
            <a:endParaRPr lang="en-US" dirty="0"/>
          </a:p>
        </p:txBody>
      </p:sp>
      <p:sp>
        <p:nvSpPr>
          <p:cNvPr id="6" name="Text Placeholder 5"/>
          <p:cNvSpPr>
            <a:spLocks noGrp="1"/>
          </p:cNvSpPr>
          <p:nvPr>
            <p:ph type="body" sz="quarter" idx="3"/>
          </p:nvPr>
        </p:nvSpPr>
        <p:spPr/>
        <p:txBody>
          <a:bodyPr/>
          <a:lstStyle/>
          <a:p>
            <a:r>
              <a:rPr lang="en-US" dirty="0"/>
              <a:t>Note Books</a:t>
            </a:r>
          </a:p>
        </p:txBody>
      </p:sp>
      <p:sp>
        <p:nvSpPr>
          <p:cNvPr id="7" name="Content Placeholder 6"/>
          <p:cNvSpPr>
            <a:spLocks noGrp="1"/>
          </p:cNvSpPr>
          <p:nvPr>
            <p:ph sz="quarter" idx="4"/>
          </p:nvPr>
        </p:nvSpPr>
        <p:spPr/>
        <p:txBody>
          <a:bodyPr/>
          <a:lstStyle/>
          <a:p>
            <a:r>
              <a:rPr lang="en-US" dirty="0"/>
              <a:t>Yours to keep</a:t>
            </a:r>
          </a:p>
          <a:p>
            <a:r>
              <a:rPr lang="en-US" dirty="0"/>
              <a:t>Practice Model</a:t>
            </a:r>
          </a:p>
          <a:p>
            <a:r>
              <a:rPr lang="en-US" dirty="0"/>
              <a:t>Differential Response policy</a:t>
            </a:r>
          </a:p>
          <a:p>
            <a:r>
              <a:rPr lang="en-US" dirty="0"/>
              <a:t>Need vs. Services Definitions and examples</a:t>
            </a:r>
          </a:p>
          <a:p>
            <a:r>
              <a:rPr lang="en-US" dirty="0"/>
              <a:t>Resources</a:t>
            </a:r>
          </a:p>
          <a:p>
            <a:r>
              <a:rPr lang="en-US" dirty="0"/>
              <a:t>Expanded Health and Safety Factors</a:t>
            </a:r>
          </a:p>
          <a:p>
            <a:endParaRPr lang="en-US" dirty="0"/>
          </a:p>
          <a:p>
            <a:endParaRPr lang="en-US" dirty="0"/>
          </a:p>
        </p:txBody>
      </p:sp>
      <p:sp>
        <p:nvSpPr>
          <p:cNvPr id="4" name="Slide Number Placeholder 3"/>
          <p:cNvSpPr>
            <a:spLocks noGrp="1"/>
          </p:cNvSpPr>
          <p:nvPr>
            <p:ph type="sldNum" sz="quarter" idx="12"/>
          </p:nvPr>
        </p:nvSpPr>
        <p:spPr/>
        <p:txBody>
          <a:bodyPr/>
          <a:lstStyle/>
          <a:p>
            <a:fld id="{F7992AAA-820E-4476-8697-40625F82D751}" type="slidenum">
              <a:rPr lang="en-US" smtClean="0"/>
              <a:pPr/>
              <a:t>2</a:t>
            </a:fld>
            <a:endParaRPr lang="en-US"/>
          </a:p>
        </p:txBody>
      </p:sp>
      <p:pic>
        <p:nvPicPr>
          <p:cNvPr id="8" name="Picture 7"/>
          <p:cNvPicPr>
            <a:picLocks noChangeAspect="1"/>
          </p:cNvPicPr>
          <p:nvPr/>
        </p:nvPicPr>
        <p:blipFill>
          <a:blip r:embed="rId3"/>
          <a:stretch>
            <a:fillRect/>
          </a:stretch>
        </p:blipFill>
        <p:spPr>
          <a:xfrm>
            <a:off x="6858048" y="1470630"/>
            <a:ext cx="1816765" cy="1426588"/>
          </a:xfrm>
          <a:prstGeom prst="rect">
            <a:avLst/>
          </a:prstGeom>
        </p:spPr>
      </p:pic>
    </p:spTree>
    <p:extLst>
      <p:ext uri="{BB962C8B-B14F-4D97-AF65-F5344CB8AC3E}">
        <p14:creationId xmlns:p14="http://schemas.microsoft.com/office/powerpoint/2010/main" val="31670868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normAutofit fontScale="77500" lnSpcReduction="20000"/>
          </a:bodyPr>
          <a:lstStyle/>
          <a:p>
            <a:r>
              <a:rPr lang="en-US" sz="2200" dirty="0">
                <a:solidFill>
                  <a:schemeClr val="accent1">
                    <a:lumMod val="20000"/>
                    <a:lumOff val="80000"/>
                  </a:schemeClr>
                </a:solidFill>
              </a:rPr>
              <a:t>Human Bites</a:t>
            </a:r>
          </a:p>
          <a:p>
            <a:r>
              <a:rPr lang="en-US" sz="2200" dirty="0">
                <a:solidFill>
                  <a:schemeClr val="accent1">
                    <a:lumMod val="20000"/>
                    <a:lumOff val="80000"/>
                  </a:schemeClr>
                </a:solidFill>
              </a:rPr>
              <a:t>Sprains/dislocations</a:t>
            </a:r>
          </a:p>
          <a:p>
            <a:r>
              <a:rPr lang="en-US" sz="2200" dirty="0">
                <a:solidFill>
                  <a:schemeClr val="accent1">
                    <a:lumMod val="20000"/>
                    <a:lumOff val="80000"/>
                  </a:schemeClr>
                </a:solidFill>
              </a:rPr>
              <a:t>Striking a child age seven or older on the face</a:t>
            </a:r>
          </a:p>
          <a:p>
            <a:r>
              <a:rPr lang="en-US" sz="2200" dirty="0">
                <a:solidFill>
                  <a:schemeClr val="accent1">
                    <a:lumMod val="20000"/>
                    <a:lumOff val="80000"/>
                  </a:schemeClr>
                </a:solidFill>
              </a:rPr>
              <a:t>Striking a child with a closed fist</a:t>
            </a:r>
          </a:p>
          <a:p>
            <a:r>
              <a:rPr lang="en-US" sz="2200" dirty="0">
                <a:solidFill>
                  <a:schemeClr val="accent1">
                    <a:lumMod val="20000"/>
                    <a:lumOff val="80000"/>
                  </a:schemeClr>
                </a:solidFill>
              </a:rPr>
              <a:t>Throwing a child</a:t>
            </a:r>
          </a:p>
          <a:p>
            <a:pPr lvl="1"/>
            <a:r>
              <a:rPr lang="en-US" sz="2200" dirty="0">
                <a:solidFill>
                  <a:schemeClr val="accent1">
                    <a:lumMod val="20000"/>
                    <a:lumOff val="80000"/>
                  </a:schemeClr>
                </a:solidFill>
              </a:rPr>
              <a:t>Excludes events that happened less than one year ago; and or</a:t>
            </a:r>
          </a:p>
          <a:p>
            <a:pPr lvl="1"/>
            <a:r>
              <a:rPr lang="en-US" sz="2200" dirty="0">
                <a:solidFill>
                  <a:schemeClr val="accent1">
                    <a:lumMod val="20000"/>
                    <a:lumOff val="80000"/>
                  </a:schemeClr>
                </a:solidFill>
              </a:rPr>
              <a:t>The caller to the hotline can verify injury (physical signs, medical, date photograph)</a:t>
            </a:r>
          </a:p>
          <a:p>
            <a:pPr lvl="1"/>
            <a:endParaRPr lang="en-US" b="1" i="1" dirty="0">
              <a:solidFill>
                <a:schemeClr val="accent1">
                  <a:lumMod val="20000"/>
                  <a:lumOff val="80000"/>
                </a:schemeClr>
              </a:solidFill>
            </a:endParaRPr>
          </a:p>
          <a:p>
            <a:pPr marL="0" indent="0">
              <a:buNone/>
            </a:pPr>
            <a:r>
              <a:rPr lang="en-US" b="1" i="1" dirty="0">
                <a:solidFill>
                  <a:schemeClr val="accent1">
                    <a:lumMod val="20000"/>
                    <a:lumOff val="80000"/>
                  </a:schemeClr>
                </a:solidFill>
              </a:rPr>
              <a:t>All of these reports will be assessed by the hotline and any can be assigned to the investigative pathway if the hotline or DR Coordinator has cause for concern for the health and safety of the children.</a:t>
            </a:r>
          </a:p>
          <a:p>
            <a:endParaRPr lang="en-US" dirty="0"/>
          </a:p>
        </p:txBody>
      </p:sp>
      <p:sp>
        <p:nvSpPr>
          <p:cNvPr id="4" name="Slide Number Placeholder 3"/>
          <p:cNvSpPr>
            <a:spLocks noGrp="1"/>
          </p:cNvSpPr>
          <p:nvPr>
            <p:ph type="sldNum" sz="quarter" idx="12"/>
          </p:nvPr>
        </p:nvSpPr>
        <p:spPr/>
        <p:txBody>
          <a:bodyPr/>
          <a:lstStyle/>
          <a:p>
            <a:fld id="{F7992AAA-820E-4476-8697-40625F82D751}" type="slidenum">
              <a:rPr lang="en-US" smtClean="0"/>
              <a:pPr/>
              <a:t>20</a:t>
            </a:fld>
            <a:endParaRPr lang="en-US"/>
          </a:p>
        </p:txBody>
      </p:sp>
    </p:spTree>
    <p:extLst>
      <p:ext uri="{BB962C8B-B14F-4D97-AF65-F5344CB8AC3E}">
        <p14:creationId xmlns:p14="http://schemas.microsoft.com/office/powerpoint/2010/main" val="10863557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20000"/>
                    <a:lumOff val="80000"/>
                  </a:schemeClr>
                </a:solidFill>
              </a:rPr>
              <a:t>Role and Responsibilities of DR Team</a:t>
            </a:r>
          </a:p>
        </p:txBody>
      </p:sp>
      <p:sp>
        <p:nvSpPr>
          <p:cNvPr id="3" name="Content Placeholder 2"/>
          <p:cNvSpPr>
            <a:spLocks noGrp="1"/>
          </p:cNvSpPr>
          <p:nvPr>
            <p:ph idx="1"/>
          </p:nvPr>
        </p:nvSpPr>
        <p:spPr/>
        <p:txBody>
          <a:bodyPr>
            <a:normAutofit/>
          </a:bodyPr>
          <a:lstStyle/>
          <a:p>
            <a:r>
              <a:rPr lang="en-US" sz="3200" dirty="0">
                <a:solidFill>
                  <a:schemeClr val="accent1">
                    <a:lumMod val="20000"/>
                    <a:lumOff val="80000"/>
                  </a:schemeClr>
                </a:solidFill>
              </a:rPr>
              <a:t>Partner with Families </a:t>
            </a:r>
          </a:p>
          <a:p>
            <a:r>
              <a:rPr lang="en-US" sz="3200" dirty="0">
                <a:solidFill>
                  <a:schemeClr val="accent1">
                    <a:lumMod val="20000"/>
                    <a:lumOff val="80000"/>
                  </a:schemeClr>
                </a:solidFill>
              </a:rPr>
              <a:t>Work as a Team</a:t>
            </a:r>
          </a:p>
          <a:p>
            <a:r>
              <a:rPr lang="en-US" sz="3200" dirty="0">
                <a:solidFill>
                  <a:schemeClr val="accent1">
                    <a:lumMod val="20000"/>
                    <a:lumOff val="80000"/>
                  </a:schemeClr>
                </a:solidFill>
              </a:rPr>
              <a:t>Communicate with local office</a:t>
            </a:r>
          </a:p>
          <a:p>
            <a:r>
              <a:rPr lang="en-US" sz="3200" b="1" u="sng" dirty="0">
                <a:solidFill>
                  <a:schemeClr val="accent1">
                    <a:lumMod val="20000"/>
                    <a:lumOff val="80000"/>
                  </a:schemeClr>
                </a:solidFill>
              </a:rPr>
              <a:t>Know community resources</a:t>
            </a:r>
          </a:p>
        </p:txBody>
      </p:sp>
      <p:sp>
        <p:nvSpPr>
          <p:cNvPr id="4" name="Slide Number Placeholder 3"/>
          <p:cNvSpPr>
            <a:spLocks noGrp="1"/>
          </p:cNvSpPr>
          <p:nvPr>
            <p:ph type="sldNum" sz="quarter" idx="12"/>
          </p:nvPr>
        </p:nvSpPr>
        <p:spPr/>
        <p:txBody>
          <a:bodyPr/>
          <a:lstStyle/>
          <a:p>
            <a:fld id="{F7992AAA-820E-4476-8697-40625F82D751}" type="slidenum">
              <a:rPr lang="en-US" smtClean="0"/>
              <a:pPr/>
              <a:t>21</a:t>
            </a:fld>
            <a:endParaRPr lang="en-US"/>
          </a:p>
        </p:txBody>
      </p:sp>
    </p:spTree>
    <p:extLst>
      <p:ext uri="{BB962C8B-B14F-4D97-AF65-F5344CB8AC3E}">
        <p14:creationId xmlns:p14="http://schemas.microsoft.com/office/powerpoint/2010/main" val="9155425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20000"/>
                    <a:lumOff val="80000"/>
                  </a:schemeClr>
                </a:solidFill>
              </a:rPr>
              <a:t>DRT COORDINATOR\UNIT </a:t>
            </a:r>
          </a:p>
        </p:txBody>
      </p:sp>
      <p:sp>
        <p:nvSpPr>
          <p:cNvPr id="3" name="Content Placeholder 2"/>
          <p:cNvSpPr>
            <a:spLocks noGrp="1"/>
          </p:cNvSpPr>
          <p:nvPr>
            <p:ph idx="1"/>
          </p:nvPr>
        </p:nvSpPr>
        <p:spPr/>
        <p:txBody>
          <a:bodyPr/>
          <a:lstStyle/>
          <a:p>
            <a:pPr marL="0" indent="0">
              <a:buNone/>
            </a:pPr>
            <a:endParaRPr lang="en-US" dirty="0">
              <a:solidFill>
                <a:schemeClr val="accent1">
                  <a:lumMod val="20000"/>
                  <a:lumOff val="80000"/>
                </a:schemeClr>
              </a:solidFill>
            </a:endParaRPr>
          </a:p>
          <a:p>
            <a:r>
              <a:rPr lang="en-US" dirty="0">
                <a:solidFill>
                  <a:schemeClr val="accent1">
                    <a:lumMod val="20000"/>
                    <a:lumOff val="80000"/>
                  </a:schemeClr>
                </a:solidFill>
              </a:rPr>
              <a:t>Provide technical support for the DR Teams</a:t>
            </a:r>
          </a:p>
          <a:p>
            <a:r>
              <a:rPr lang="en-US" dirty="0">
                <a:solidFill>
                  <a:schemeClr val="accent1">
                    <a:lumMod val="20000"/>
                    <a:lumOff val="80000"/>
                  </a:schemeClr>
                </a:solidFill>
              </a:rPr>
              <a:t>Managing online reports in relation to time frames of DR assessments</a:t>
            </a:r>
          </a:p>
          <a:p>
            <a:r>
              <a:rPr lang="en-US" dirty="0">
                <a:solidFill>
                  <a:schemeClr val="accent1">
                    <a:lumMod val="20000"/>
                    <a:lumOff val="80000"/>
                  </a:schemeClr>
                </a:solidFill>
              </a:rPr>
              <a:t>Review closed DR referrals</a:t>
            </a:r>
          </a:p>
          <a:p>
            <a:r>
              <a:rPr lang="en-US" dirty="0">
                <a:solidFill>
                  <a:schemeClr val="accent1">
                    <a:lumMod val="20000"/>
                    <a:lumOff val="80000"/>
                  </a:schemeClr>
                </a:solidFill>
              </a:rPr>
              <a:t>Shadow DR workers</a:t>
            </a:r>
          </a:p>
          <a:p>
            <a:pPr marL="0" indent="0">
              <a:buNone/>
            </a:pPr>
            <a:endParaRPr lang="en-US" dirty="0">
              <a:solidFill>
                <a:schemeClr val="accent1">
                  <a:lumMod val="20000"/>
                  <a:lumOff val="80000"/>
                </a:schemeClr>
              </a:solidFill>
            </a:endParaRPr>
          </a:p>
        </p:txBody>
      </p:sp>
      <p:sp>
        <p:nvSpPr>
          <p:cNvPr id="5" name="Slide Number Placeholder 4"/>
          <p:cNvSpPr>
            <a:spLocks noGrp="1"/>
          </p:cNvSpPr>
          <p:nvPr>
            <p:ph type="sldNum" sz="quarter" idx="12"/>
          </p:nvPr>
        </p:nvSpPr>
        <p:spPr/>
        <p:txBody>
          <a:bodyPr/>
          <a:lstStyle/>
          <a:p>
            <a:fld id="{F7992AAA-820E-4476-8697-40625F82D751}" type="slidenum">
              <a:rPr lang="en-US" smtClean="0"/>
              <a:pPr/>
              <a:t>22</a:t>
            </a:fld>
            <a:endParaRPr lang="en-US"/>
          </a:p>
        </p:txBody>
      </p:sp>
    </p:spTree>
    <p:extLst>
      <p:ext uri="{BB962C8B-B14F-4D97-AF65-F5344CB8AC3E}">
        <p14:creationId xmlns:p14="http://schemas.microsoft.com/office/powerpoint/2010/main" val="30646287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20000"/>
                    <a:lumOff val="80000"/>
                  </a:schemeClr>
                </a:solidFill>
              </a:rPr>
              <a:t>DRT Supervisor</a:t>
            </a:r>
          </a:p>
        </p:txBody>
      </p:sp>
      <p:sp>
        <p:nvSpPr>
          <p:cNvPr id="3" name="Content Placeholder 2"/>
          <p:cNvSpPr>
            <a:spLocks noGrp="1"/>
          </p:cNvSpPr>
          <p:nvPr>
            <p:ph idx="1"/>
          </p:nvPr>
        </p:nvSpPr>
        <p:spPr/>
        <p:txBody>
          <a:bodyPr>
            <a:normAutofit fontScale="92500" lnSpcReduction="20000"/>
          </a:bodyPr>
          <a:lstStyle/>
          <a:p>
            <a:pPr marL="0" indent="0">
              <a:buNone/>
            </a:pPr>
            <a:endParaRPr lang="en-US" dirty="0">
              <a:solidFill>
                <a:schemeClr val="accent1">
                  <a:lumMod val="20000"/>
                  <a:lumOff val="80000"/>
                </a:schemeClr>
              </a:solidFill>
            </a:endParaRPr>
          </a:p>
          <a:p>
            <a:r>
              <a:rPr lang="en-US" dirty="0">
                <a:solidFill>
                  <a:schemeClr val="accent1">
                    <a:lumMod val="20000"/>
                    <a:lumOff val="80000"/>
                  </a:schemeClr>
                </a:solidFill>
              </a:rPr>
              <a:t>Screen out reports from hotline </a:t>
            </a:r>
            <a:r>
              <a:rPr lang="en-US">
                <a:solidFill>
                  <a:schemeClr val="accent1">
                    <a:lumMod val="20000"/>
                    <a:lumOff val="80000"/>
                  </a:schemeClr>
                </a:solidFill>
              </a:rPr>
              <a:t>and assigned </a:t>
            </a:r>
            <a:r>
              <a:rPr lang="en-US" dirty="0">
                <a:solidFill>
                  <a:schemeClr val="accent1">
                    <a:lumMod val="20000"/>
                    <a:lumOff val="80000"/>
                  </a:schemeClr>
                </a:solidFill>
              </a:rPr>
              <a:t>to DR staff </a:t>
            </a:r>
          </a:p>
          <a:p>
            <a:r>
              <a:rPr lang="en-US" dirty="0">
                <a:solidFill>
                  <a:schemeClr val="accent1">
                    <a:lumMod val="20000"/>
                    <a:lumOff val="80000"/>
                  </a:schemeClr>
                </a:solidFill>
              </a:rPr>
              <a:t>Supervisor will assign each report within 2 hours of receipt</a:t>
            </a:r>
          </a:p>
          <a:p>
            <a:r>
              <a:rPr lang="en-US" dirty="0">
                <a:solidFill>
                  <a:schemeClr val="accent1">
                    <a:lumMod val="20000"/>
                    <a:lumOff val="80000"/>
                  </a:schemeClr>
                </a:solidFill>
              </a:rPr>
              <a:t>Conference with DRT Specialist within 24 hours to determine whether report should be transferred to investigation</a:t>
            </a:r>
          </a:p>
          <a:p>
            <a:r>
              <a:rPr lang="en-US" dirty="0">
                <a:solidFill>
                  <a:schemeClr val="accent1">
                    <a:lumMod val="20000"/>
                    <a:lumOff val="80000"/>
                  </a:schemeClr>
                </a:solidFill>
              </a:rPr>
              <a:t>Conference with DRT Specialist regarding the facts and status of the DR case</a:t>
            </a:r>
          </a:p>
          <a:p>
            <a:r>
              <a:rPr lang="en-US" dirty="0">
                <a:solidFill>
                  <a:schemeClr val="accent1">
                    <a:lumMod val="20000"/>
                    <a:lumOff val="80000"/>
                  </a:schemeClr>
                </a:solidFill>
              </a:rPr>
              <a:t>Review DR case closures and requests for extensions</a:t>
            </a:r>
          </a:p>
          <a:p>
            <a:r>
              <a:rPr lang="en-US" dirty="0">
                <a:solidFill>
                  <a:schemeClr val="accent1">
                    <a:lumMod val="20000"/>
                    <a:lumOff val="80000"/>
                  </a:schemeClr>
                </a:solidFill>
              </a:rPr>
              <a:t>Review and approve appropriateness of case referrals, documentations, and extensions </a:t>
            </a:r>
          </a:p>
          <a:p>
            <a:endParaRPr lang="en-US" dirty="0"/>
          </a:p>
        </p:txBody>
      </p:sp>
      <p:sp>
        <p:nvSpPr>
          <p:cNvPr id="5" name="Slide Number Placeholder 4"/>
          <p:cNvSpPr>
            <a:spLocks noGrp="1"/>
          </p:cNvSpPr>
          <p:nvPr>
            <p:ph type="sldNum" sz="quarter" idx="12"/>
          </p:nvPr>
        </p:nvSpPr>
        <p:spPr/>
        <p:txBody>
          <a:bodyPr/>
          <a:lstStyle/>
          <a:p>
            <a:fld id="{F7992AAA-820E-4476-8697-40625F82D751}" type="slidenum">
              <a:rPr lang="en-US" smtClean="0"/>
              <a:pPr/>
              <a:t>23</a:t>
            </a:fld>
            <a:endParaRPr lang="en-US"/>
          </a:p>
        </p:txBody>
      </p:sp>
    </p:spTree>
    <p:extLst>
      <p:ext uri="{BB962C8B-B14F-4D97-AF65-F5344CB8AC3E}">
        <p14:creationId xmlns:p14="http://schemas.microsoft.com/office/powerpoint/2010/main" val="9466628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20000"/>
                    <a:lumOff val="80000"/>
                  </a:schemeClr>
                </a:solidFill>
              </a:rPr>
              <a:t>DRT Specialist</a:t>
            </a:r>
            <a:br>
              <a:rPr lang="en-US" dirty="0">
                <a:solidFill>
                  <a:schemeClr val="accent1">
                    <a:lumMod val="20000"/>
                    <a:lumOff val="80000"/>
                  </a:schemeClr>
                </a:solidFill>
              </a:rPr>
            </a:br>
            <a:endParaRPr lang="en-US" dirty="0">
              <a:solidFill>
                <a:schemeClr val="accent1">
                  <a:lumMod val="20000"/>
                  <a:lumOff val="80000"/>
                </a:schemeClr>
              </a:solidFill>
            </a:endParaRPr>
          </a:p>
        </p:txBody>
      </p:sp>
      <p:sp>
        <p:nvSpPr>
          <p:cNvPr id="3" name="Content Placeholder 2"/>
          <p:cNvSpPr>
            <a:spLocks noGrp="1"/>
          </p:cNvSpPr>
          <p:nvPr>
            <p:ph idx="1"/>
          </p:nvPr>
        </p:nvSpPr>
        <p:spPr/>
        <p:txBody>
          <a:bodyPr>
            <a:normAutofit fontScale="92500" lnSpcReduction="10000"/>
          </a:bodyPr>
          <a:lstStyle/>
          <a:p>
            <a:r>
              <a:rPr lang="en-US" dirty="0">
                <a:solidFill>
                  <a:schemeClr val="accent1">
                    <a:lumMod val="20000"/>
                    <a:lumOff val="80000"/>
                  </a:schemeClr>
                </a:solidFill>
              </a:rPr>
              <a:t>Upon receipt of DR the worker will conduct a CHRIS search, call the reporter, and call the family to set-up a face to face in home meeting</a:t>
            </a:r>
          </a:p>
          <a:p>
            <a:r>
              <a:rPr lang="en-US" dirty="0">
                <a:solidFill>
                  <a:schemeClr val="accent1">
                    <a:lumMod val="20000"/>
                    <a:lumOff val="80000"/>
                  </a:schemeClr>
                </a:solidFill>
              </a:rPr>
              <a:t>Initiates contact with the family within 72 hours and assumes the role of the family’s advocate and case manager</a:t>
            </a:r>
          </a:p>
          <a:p>
            <a:r>
              <a:rPr lang="en-US" dirty="0">
                <a:solidFill>
                  <a:schemeClr val="accent1">
                    <a:lumMod val="20000"/>
                    <a:lumOff val="80000"/>
                  </a:schemeClr>
                </a:solidFill>
              </a:rPr>
              <a:t>Ensures children’s safety upon initial and subsequent home visits</a:t>
            </a:r>
          </a:p>
          <a:p>
            <a:r>
              <a:rPr lang="en-US" dirty="0">
                <a:solidFill>
                  <a:schemeClr val="accent1">
                    <a:lumMod val="20000"/>
                    <a:lumOff val="80000"/>
                  </a:schemeClr>
                </a:solidFill>
              </a:rPr>
              <a:t>Determines whether the family needs services through safety assessment and the family’s expression of need</a:t>
            </a:r>
          </a:p>
          <a:p>
            <a:r>
              <a:rPr lang="en-US" dirty="0">
                <a:solidFill>
                  <a:schemeClr val="accent1">
                    <a:lumMod val="20000"/>
                    <a:lumOff val="80000"/>
                  </a:schemeClr>
                </a:solidFill>
              </a:rPr>
              <a:t>If it is determined that the family is in need of services Specialist will complete FSNA within 14 days</a:t>
            </a:r>
          </a:p>
          <a:p>
            <a:endParaRPr lang="en-US" dirty="0"/>
          </a:p>
          <a:p>
            <a:endParaRPr lang="en-US" dirty="0"/>
          </a:p>
        </p:txBody>
      </p:sp>
      <p:sp>
        <p:nvSpPr>
          <p:cNvPr id="5" name="Slide Number Placeholder 4"/>
          <p:cNvSpPr>
            <a:spLocks noGrp="1"/>
          </p:cNvSpPr>
          <p:nvPr>
            <p:ph type="sldNum" sz="quarter" idx="12"/>
          </p:nvPr>
        </p:nvSpPr>
        <p:spPr/>
        <p:txBody>
          <a:bodyPr/>
          <a:lstStyle/>
          <a:p>
            <a:fld id="{F7992AAA-820E-4476-8697-40625F82D751}" type="slidenum">
              <a:rPr lang="en-US" smtClean="0"/>
              <a:pPr/>
              <a:t>24</a:t>
            </a:fld>
            <a:endParaRPr lang="en-US"/>
          </a:p>
        </p:txBody>
      </p:sp>
    </p:spTree>
    <p:extLst>
      <p:ext uri="{BB962C8B-B14F-4D97-AF65-F5344CB8AC3E}">
        <p14:creationId xmlns:p14="http://schemas.microsoft.com/office/powerpoint/2010/main" val="34060908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20000"/>
                    <a:lumOff val="80000"/>
                  </a:schemeClr>
                </a:solidFill>
              </a:rPr>
              <a:t>DRT Specialist Continued</a:t>
            </a:r>
          </a:p>
        </p:txBody>
      </p:sp>
      <p:sp>
        <p:nvSpPr>
          <p:cNvPr id="3" name="Content Placeholder 2"/>
          <p:cNvSpPr>
            <a:spLocks noGrp="1"/>
          </p:cNvSpPr>
          <p:nvPr>
            <p:ph idx="1"/>
          </p:nvPr>
        </p:nvSpPr>
        <p:spPr/>
        <p:txBody>
          <a:bodyPr/>
          <a:lstStyle/>
          <a:p>
            <a:r>
              <a:rPr lang="en-US" dirty="0">
                <a:solidFill>
                  <a:schemeClr val="accent1">
                    <a:lumMod val="20000"/>
                    <a:lumOff val="80000"/>
                  </a:schemeClr>
                </a:solidFill>
              </a:rPr>
              <a:t>Family will be referred to appropriate services </a:t>
            </a:r>
          </a:p>
          <a:p>
            <a:r>
              <a:rPr lang="en-US" dirty="0">
                <a:solidFill>
                  <a:schemeClr val="accent1">
                    <a:lumMod val="20000"/>
                    <a:lumOff val="80000"/>
                  </a:schemeClr>
                </a:solidFill>
              </a:rPr>
              <a:t>Specialist will conference with supervisor throughout the life of the DR case</a:t>
            </a:r>
          </a:p>
          <a:p>
            <a:r>
              <a:rPr lang="en-US" dirty="0">
                <a:solidFill>
                  <a:schemeClr val="accent1">
                    <a:lumMod val="20000"/>
                    <a:lumOff val="80000"/>
                  </a:schemeClr>
                </a:solidFill>
              </a:rPr>
              <a:t>Documentation will be entered into CHRIS in a timely manner</a:t>
            </a:r>
          </a:p>
          <a:p>
            <a:r>
              <a:rPr lang="en-US" dirty="0">
                <a:solidFill>
                  <a:schemeClr val="accent1">
                    <a:lumMod val="20000"/>
                    <a:lumOff val="80000"/>
                  </a:schemeClr>
                </a:solidFill>
              </a:rPr>
              <a:t>Specialist will complete a family plan within 14 days of the hotline referral</a:t>
            </a:r>
          </a:p>
          <a:p>
            <a:pPr marL="0" indent="0">
              <a:buNone/>
            </a:pPr>
            <a:endParaRPr lang="en-US" dirty="0">
              <a:solidFill>
                <a:schemeClr val="accent1">
                  <a:lumMod val="20000"/>
                  <a:lumOff val="80000"/>
                </a:schemeClr>
              </a:solidFill>
            </a:endParaRPr>
          </a:p>
          <a:p>
            <a:endParaRPr lang="en-US" dirty="0">
              <a:solidFill>
                <a:schemeClr val="accent1">
                  <a:lumMod val="20000"/>
                  <a:lumOff val="80000"/>
                </a:schemeClr>
              </a:solidFill>
            </a:endParaRPr>
          </a:p>
          <a:p>
            <a:endParaRPr lang="en-US" dirty="0"/>
          </a:p>
        </p:txBody>
      </p:sp>
      <p:sp>
        <p:nvSpPr>
          <p:cNvPr id="5" name="Slide Number Placeholder 4"/>
          <p:cNvSpPr>
            <a:spLocks noGrp="1"/>
          </p:cNvSpPr>
          <p:nvPr>
            <p:ph type="sldNum" sz="quarter" idx="12"/>
          </p:nvPr>
        </p:nvSpPr>
        <p:spPr/>
        <p:txBody>
          <a:bodyPr/>
          <a:lstStyle/>
          <a:p>
            <a:fld id="{F7992AAA-820E-4476-8697-40625F82D751}" type="slidenum">
              <a:rPr lang="en-US" smtClean="0"/>
              <a:pPr/>
              <a:t>25</a:t>
            </a:fld>
            <a:endParaRPr lang="en-US"/>
          </a:p>
        </p:txBody>
      </p:sp>
    </p:spTree>
    <p:extLst>
      <p:ext uri="{BB962C8B-B14F-4D97-AF65-F5344CB8AC3E}">
        <p14:creationId xmlns:p14="http://schemas.microsoft.com/office/powerpoint/2010/main" val="27473565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20000"/>
                    <a:lumOff val="80000"/>
                  </a:schemeClr>
                </a:solidFill>
              </a:rPr>
              <a:t>DRT Program Assistant</a:t>
            </a:r>
          </a:p>
        </p:txBody>
      </p:sp>
      <p:sp>
        <p:nvSpPr>
          <p:cNvPr id="3" name="Content Placeholder 2"/>
          <p:cNvSpPr>
            <a:spLocks noGrp="1"/>
          </p:cNvSpPr>
          <p:nvPr>
            <p:ph idx="1"/>
          </p:nvPr>
        </p:nvSpPr>
        <p:spPr/>
        <p:txBody>
          <a:bodyPr>
            <a:normAutofit fontScale="92500" lnSpcReduction="20000"/>
          </a:bodyPr>
          <a:lstStyle/>
          <a:p>
            <a:r>
              <a:rPr lang="en-US" dirty="0">
                <a:solidFill>
                  <a:schemeClr val="accent1">
                    <a:lumMod val="20000"/>
                    <a:lumOff val="80000"/>
                  </a:schemeClr>
                </a:solidFill>
              </a:rPr>
              <a:t>Provide support and assistance to the DR families and FSW</a:t>
            </a:r>
          </a:p>
          <a:p>
            <a:r>
              <a:rPr lang="en-US" dirty="0">
                <a:solidFill>
                  <a:schemeClr val="accent1">
                    <a:lumMod val="20000"/>
                    <a:lumOff val="80000"/>
                  </a:schemeClr>
                </a:solidFill>
              </a:rPr>
              <a:t>Recruit community providers to help with service delivery</a:t>
            </a:r>
          </a:p>
          <a:p>
            <a:r>
              <a:rPr lang="en-US" dirty="0">
                <a:solidFill>
                  <a:schemeClr val="accent1">
                    <a:lumMod val="20000"/>
                    <a:lumOff val="80000"/>
                  </a:schemeClr>
                </a:solidFill>
              </a:rPr>
              <a:t>Provide transportation to clients as needed</a:t>
            </a:r>
          </a:p>
          <a:p>
            <a:r>
              <a:rPr lang="en-US" dirty="0">
                <a:solidFill>
                  <a:schemeClr val="accent1">
                    <a:lumMod val="20000"/>
                    <a:lumOff val="80000"/>
                  </a:schemeClr>
                </a:solidFill>
              </a:rPr>
              <a:t>Visits families in their home to teach and/or demonstrate how to improve parenting skills and protect their children</a:t>
            </a:r>
          </a:p>
          <a:p>
            <a:r>
              <a:rPr lang="en-US" dirty="0">
                <a:solidFill>
                  <a:schemeClr val="accent1">
                    <a:lumMod val="20000"/>
                    <a:lumOff val="80000"/>
                  </a:schemeClr>
                </a:solidFill>
              </a:rPr>
              <a:t>Conferences with specialist throughout life of the case</a:t>
            </a:r>
          </a:p>
          <a:p>
            <a:r>
              <a:rPr lang="en-US" dirty="0">
                <a:solidFill>
                  <a:schemeClr val="accent1">
                    <a:lumMod val="20000"/>
                    <a:lumOff val="80000"/>
                  </a:schemeClr>
                </a:solidFill>
              </a:rPr>
              <a:t>Documentation will be entered into CHRIS in a timely manner</a:t>
            </a:r>
          </a:p>
          <a:p>
            <a:r>
              <a:rPr lang="en-US" dirty="0">
                <a:solidFill>
                  <a:schemeClr val="accent1">
                    <a:lumMod val="20000"/>
                    <a:lumOff val="80000"/>
                  </a:schemeClr>
                </a:solidFill>
              </a:rPr>
              <a:t>Work as a part of the DR Team</a:t>
            </a:r>
          </a:p>
        </p:txBody>
      </p:sp>
      <p:sp>
        <p:nvSpPr>
          <p:cNvPr id="5" name="Slide Number Placeholder 4"/>
          <p:cNvSpPr>
            <a:spLocks noGrp="1"/>
          </p:cNvSpPr>
          <p:nvPr>
            <p:ph type="sldNum" sz="quarter" idx="12"/>
          </p:nvPr>
        </p:nvSpPr>
        <p:spPr/>
        <p:txBody>
          <a:bodyPr/>
          <a:lstStyle/>
          <a:p>
            <a:fld id="{F7992AAA-820E-4476-8697-40625F82D751}" type="slidenum">
              <a:rPr lang="en-US" smtClean="0"/>
              <a:pPr/>
              <a:t>26</a:t>
            </a:fld>
            <a:endParaRPr lang="en-US"/>
          </a:p>
        </p:txBody>
      </p:sp>
    </p:spTree>
    <p:extLst>
      <p:ext uri="{BB962C8B-B14F-4D97-AF65-F5344CB8AC3E}">
        <p14:creationId xmlns:p14="http://schemas.microsoft.com/office/powerpoint/2010/main" val="14395741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533400"/>
            <a:ext cx="7125113" cy="924475"/>
          </a:xfrm>
        </p:spPr>
        <p:txBody>
          <a:bodyPr/>
          <a:lstStyle/>
          <a:p>
            <a:r>
              <a:rPr lang="en-US" dirty="0">
                <a:solidFill>
                  <a:schemeClr val="accent1">
                    <a:lumMod val="20000"/>
                    <a:lumOff val="80000"/>
                  </a:schemeClr>
                </a:solidFill>
              </a:rPr>
              <a:t>On Call:</a:t>
            </a:r>
          </a:p>
        </p:txBody>
      </p:sp>
      <p:sp>
        <p:nvSpPr>
          <p:cNvPr id="3" name="Content Placeholder 2"/>
          <p:cNvSpPr>
            <a:spLocks noGrp="1"/>
          </p:cNvSpPr>
          <p:nvPr>
            <p:ph idx="1"/>
          </p:nvPr>
        </p:nvSpPr>
        <p:spPr/>
        <p:txBody>
          <a:bodyPr>
            <a:normAutofit/>
          </a:bodyPr>
          <a:lstStyle/>
          <a:p>
            <a:r>
              <a:rPr lang="en-US" sz="2800" dirty="0">
                <a:solidFill>
                  <a:schemeClr val="accent1">
                    <a:lumMod val="20000"/>
                    <a:lumOff val="80000"/>
                  </a:schemeClr>
                </a:solidFill>
              </a:rPr>
              <a:t>Area Directors are allowed to develop their own on call protocol for DR</a:t>
            </a:r>
          </a:p>
          <a:p>
            <a:r>
              <a:rPr lang="en-US" sz="2800" dirty="0">
                <a:solidFill>
                  <a:schemeClr val="accent1">
                    <a:lumMod val="20000"/>
                    <a:lumOff val="80000"/>
                  </a:schemeClr>
                </a:solidFill>
              </a:rPr>
              <a:t>Referrals will have to be initiated within 72 hours </a:t>
            </a:r>
          </a:p>
          <a:p>
            <a:r>
              <a:rPr lang="en-US" sz="2800" dirty="0">
                <a:solidFill>
                  <a:schemeClr val="accent1">
                    <a:lumMod val="20000"/>
                    <a:lumOff val="80000"/>
                  </a:schemeClr>
                </a:solidFill>
              </a:rPr>
              <a:t>During holiday breaks lasting more than 48 hours staff will have to initiate contact with the family</a:t>
            </a:r>
          </a:p>
        </p:txBody>
      </p:sp>
      <p:sp>
        <p:nvSpPr>
          <p:cNvPr id="5" name="Slide Number Placeholder 4"/>
          <p:cNvSpPr>
            <a:spLocks noGrp="1"/>
          </p:cNvSpPr>
          <p:nvPr>
            <p:ph type="sldNum" sz="quarter" idx="12"/>
          </p:nvPr>
        </p:nvSpPr>
        <p:spPr/>
        <p:txBody>
          <a:bodyPr/>
          <a:lstStyle/>
          <a:p>
            <a:fld id="{F7992AAA-820E-4476-8697-40625F82D751}" type="slidenum">
              <a:rPr lang="en-US" smtClean="0"/>
              <a:pPr/>
              <a:t>27</a:t>
            </a:fld>
            <a:endParaRPr lang="en-US"/>
          </a:p>
        </p:txBody>
      </p:sp>
    </p:spTree>
    <p:extLst>
      <p:ext uri="{BB962C8B-B14F-4D97-AF65-F5344CB8AC3E}">
        <p14:creationId xmlns:p14="http://schemas.microsoft.com/office/powerpoint/2010/main" val="11365264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accent1">
                    <a:lumMod val="20000"/>
                    <a:lumOff val="80000"/>
                  </a:schemeClr>
                </a:solidFill>
              </a:rPr>
              <a:t>Policy: Referral to Closure</a:t>
            </a:r>
          </a:p>
        </p:txBody>
      </p:sp>
      <p:sp>
        <p:nvSpPr>
          <p:cNvPr id="3" name="Content Placeholder 2"/>
          <p:cNvSpPr>
            <a:spLocks noGrp="1"/>
          </p:cNvSpPr>
          <p:nvPr>
            <p:ph idx="1"/>
          </p:nvPr>
        </p:nvSpPr>
        <p:spPr/>
        <p:txBody>
          <a:bodyPr>
            <a:normAutofit fontScale="92500"/>
          </a:bodyPr>
          <a:lstStyle/>
          <a:p>
            <a:r>
              <a:rPr lang="en-US" dirty="0">
                <a:solidFill>
                  <a:schemeClr val="accent1">
                    <a:lumMod val="20000"/>
                    <a:lumOff val="80000"/>
                  </a:schemeClr>
                </a:solidFill>
              </a:rPr>
              <a:t>DR accepted must see family face to face within 72 hours</a:t>
            </a:r>
          </a:p>
          <a:p>
            <a:r>
              <a:rPr lang="en-US" dirty="0">
                <a:solidFill>
                  <a:schemeClr val="accent1">
                    <a:lumMod val="20000"/>
                    <a:lumOff val="80000"/>
                  </a:schemeClr>
                </a:solidFill>
              </a:rPr>
              <a:t>Determine with family whether they need services through DR case or not</a:t>
            </a:r>
          </a:p>
          <a:p>
            <a:r>
              <a:rPr lang="en-US" dirty="0">
                <a:solidFill>
                  <a:schemeClr val="accent1">
                    <a:lumMod val="20000"/>
                    <a:lumOff val="80000"/>
                  </a:schemeClr>
                </a:solidFill>
              </a:rPr>
              <a:t>If no services required complete closure screens</a:t>
            </a:r>
          </a:p>
          <a:p>
            <a:r>
              <a:rPr lang="en-US" dirty="0">
                <a:solidFill>
                  <a:schemeClr val="accent1">
                    <a:lumMod val="20000"/>
                    <a:lumOff val="80000"/>
                  </a:schemeClr>
                </a:solidFill>
              </a:rPr>
              <a:t>If family needs DR services begin working </a:t>
            </a:r>
            <a:r>
              <a:rPr lang="en-US">
                <a:solidFill>
                  <a:schemeClr val="accent1">
                    <a:lumMod val="20000"/>
                    <a:lumOff val="80000"/>
                  </a:schemeClr>
                </a:solidFill>
              </a:rPr>
              <a:t>on FSNRA</a:t>
            </a:r>
            <a:endParaRPr lang="en-US" dirty="0">
              <a:solidFill>
                <a:schemeClr val="accent1">
                  <a:lumMod val="20000"/>
                  <a:lumOff val="80000"/>
                </a:schemeClr>
              </a:solidFill>
            </a:endParaRPr>
          </a:p>
          <a:p>
            <a:r>
              <a:rPr lang="en-US" dirty="0">
                <a:solidFill>
                  <a:schemeClr val="accent1">
                    <a:lumMod val="20000"/>
                    <a:lumOff val="80000"/>
                  </a:schemeClr>
                </a:solidFill>
              </a:rPr>
              <a:t>Complete FSNA with 14 days</a:t>
            </a:r>
          </a:p>
          <a:p>
            <a:r>
              <a:rPr lang="en-US" dirty="0">
                <a:solidFill>
                  <a:schemeClr val="accent1">
                    <a:lumMod val="20000"/>
                    <a:lumOff val="80000"/>
                  </a:schemeClr>
                </a:solidFill>
              </a:rPr>
              <a:t>Complete Family Plan within 14 days</a:t>
            </a:r>
          </a:p>
          <a:p>
            <a:r>
              <a:rPr lang="en-US" dirty="0">
                <a:solidFill>
                  <a:schemeClr val="accent1">
                    <a:lumMod val="20000"/>
                    <a:lumOff val="80000"/>
                  </a:schemeClr>
                </a:solidFill>
              </a:rPr>
              <a:t>Work with the family and connect to services</a:t>
            </a:r>
          </a:p>
          <a:p>
            <a:r>
              <a:rPr lang="en-US" dirty="0">
                <a:solidFill>
                  <a:schemeClr val="accent1">
                    <a:lumMod val="20000"/>
                    <a:lumOff val="80000"/>
                  </a:schemeClr>
                </a:solidFill>
              </a:rPr>
              <a:t>Request DR case closure within 30 days if appropriate</a:t>
            </a:r>
          </a:p>
        </p:txBody>
      </p:sp>
      <p:sp>
        <p:nvSpPr>
          <p:cNvPr id="5" name="Slide Number Placeholder 4"/>
          <p:cNvSpPr>
            <a:spLocks noGrp="1"/>
          </p:cNvSpPr>
          <p:nvPr>
            <p:ph type="sldNum" sz="quarter" idx="12"/>
          </p:nvPr>
        </p:nvSpPr>
        <p:spPr/>
        <p:txBody>
          <a:bodyPr/>
          <a:lstStyle/>
          <a:p>
            <a:fld id="{F7992AAA-820E-4476-8697-40625F82D751}" type="slidenum">
              <a:rPr lang="en-US" smtClean="0"/>
              <a:pPr/>
              <a:t>28</a:t>
            </a:fld>
            <a:endParaRPr lang="en-US"/>
          </a:p>
        </p:txBody>
      </p:sp>
    </p:spTree>
    <p:extLst>
      <p:ext uri="{BB962C8B-B14F-4D97-AF65-F5344CB8AC3E}">
        <p14:creationId xmlns:p14="http://schemas.microsoft.com/office/powerpoint/2010/main" val="26377688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chemeClr val="accent1">
                    <a:lumMod val="20000"/>
                    <a:lumOff val="80000"/>
                  </a:schemeClr>
                </a:solidFill>
              </a:rPr>
              <a:t>Continued</a:t>
            </a:r>
          </a:p>
        </p:txBody>
      </p:sp>
      <p:sp>
        <p:nvSpPr>
          <p:cNvPr id="5" name="Content Placeholder 4"/>
          <p:cNvSpPr>
            <a:spLocks noGrp="1"/>
          </p:cNvSpPr>
          <p:nvPr>
            <p:ph idx="1"/>
          </p:nvPr>
        </p:nvSpPr>
        <p:spPr/>
        <p:txBody>
          <a:bodyPr/>
          <a:lstStyle/>
          <a:p>
            <a:r>
              <a:rPr lang="en-US" sz="2000" dirty="0">
                <a:solidFill>
                  <a:schemeClr val="accent1">
                    <a:lumMod val="20000"/>
                    <a:lumOff val="80000"/>
                  </a:schemeClr>
                </a:solidFill>
              </a:rPr>
              <a:t>Specialist will request 15 day extension if the family needs further services</a:t>
            </a:r>
          </a:p>
          <a:p>
            <a:r>
              <a:rPr lang="en-US" sz="2000" dirty="0">
                <a:solidFill>
                  <a:schemeClr val="accent1">
                    <a:lumMod val="20000"/>
                    <a:lumOff val="80000"/>
                  </a:schemeClr>
                </a:solidFill>
              </a:rPr>
              <a:t>Specialist can request a second 15 day extension but must close within 60 days</a:t>
            </a:r>
          </a:p>
          <a:p>
            <a:r>
              <a:rPr lang="en-US" sz="2000" dirty="0">
                <a:solidFill>
                  <a:schemeClr val="accent1">
                    <a:lumMod val="20000"/>
                    <a:lumOff val="80000"/>
                  </a:schemeClr>
                </a:solidFill>
              </a:rPr>
              <a:t>Request DR case closure within 60 days</a:t>
            </a:r>
          </a:p>
          <a:p>
            <a:r>
              <a:rPr lang="en-US" sz="2000" dirty="0">
                <a:solidFill>
                  <a:schemeClr val="accent1">
                    <a:lumMod val="20000"/>
                    <a:lumOff val="80000"/>
                  </a:schemeClr>
                </a:solidFill>
              </a:rPr>
              <a:t>Conference with supervisor if family requires the opening of a Supportive Services Case</a:t>
            </a:r>
          </a:p>
          <a:p>
            <a:endParaRPr lang="en-US" dirty="0"/>
          </a:p>
        </p:txBody>
      </p:sp>
      <p:sp>
        <p:nvSpPr>
          <p:cNvPr id="3" name="Slide Number Placeholder 2"/>
          <p:cNvSpPr>
            <a:spLocks noGrp="1"/>
          </p:cNvSpPr>
          <p:nvPr>
            <p:ph type="sldNum" sz="quarter" idx="12"/>
          </p:nvPr>
        </p:nvSpPr>
        <p:spPr/>
        <p:txBody>
          <a:bodyPr/>
          <a:lstStyle/>
          <a:p>
            <a:fld id="{F7992AAA-820E-4476-8697-40625F82D751}" type="slidenum">
              <a:rPr lang="en-US" smtClean="0"/>
              <a:pPr/>
              <a:t>29</a:t>
            </a:fld>
            <a:endParaRPr lang="en-US"/>
          </a:p>
        </p:txBody>
      </p:sp>
    </p:spTree>
    <p:extLst>
      <p:ext uri="{BB962C8B-B14F-4D97-AF65-F5344CB8AC3E}">
        <p14:creationId xmlns:p14="http://schemas.microsoft.com/office/powerpoint/2010/main" val="3905639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Learning Objectives </a:t>
            </a:r>
          </a:p>
        </p:txBody>
      </p:sp>
      <p:sp>
        <p:nvSpPr>
          <p:cNvPr id="5" name="Content Placeholder 4"/>
          <p:cNvSpPr>
            <a:spLocks noGrp="1"/>
          </p:cNvSpPr>
          <p:nvPr>
            <p:ph sz="half" idx="1"/>
          </p:nvPr>
        </p:nvSpPr>
        <p:spPr/>
        <p:txBody>
          <a:bodyPr>
            <a:normAutofit/>
          </a:bodyPr>
          <a:lstStyle/>
          <a:p>
            <a:r>
              <a:rPr lang="en-US" dirty="0"/>
              <a:t>Understand Differential Response (DR)</a:t>
            </a:r>
          </a:p>
          <a:p>
            <a:r>
              <a:rPr lang="en-US" dirty="0"/>
              <a:t>Understand the steps of Differential Response</a:t>
            </a:r>
          </a:p>
          <a:p>
            <a:r>
              <a:rPr lang="en-US" dirty="0"/>
              <a:t>Understand Differential Response policy and how to apply it to DR practice</a:t>
            </a:r>
          </a:p>
          <a:p>
            <a:pPr marL="0" indent="0">
              <a:buNone/>
            </a:pPr>
            <a:endParaRPr lang="en-US" dirty="0"/>
          </a:p>
        </p:txBody>
      </p:sp>
      <p:sp>
        <p:nvSpPr>
          <p:cNvPr id="6" name="Content Placeholder 5"/>
          <p:cNvSpPr>
            <a:spLocks noGrp="1"/>
          </p:cNvSpPr>
          <p:nvPr>
            <p:ph sz="half" idx="2"/>
          </p:nvPr>
        </p:nvSpPr>
        <p:spPr/>
        <p:txBody>
          <a:bodyPr>
            <a:normAutofit/>
          </a:bodyPr>
          <a:lstStyle/>
          <a:p>
            <a:r>
              <a:rPr lang="en-US" dirty="0"/>
              <a:t>Understand the Roles and Responsibilities of DR Team</a:t>
            </a:r>
          </a:p>
          <a:p>
            <a:r>
              <a:rPr lang="en-US" dirty="0"/>
              <a:t>Understand the allegations Accepted for Differential Response</a:t>
            </a:r>
          </a:p>
          <a:p>
            <a:r>
              <a:rPr lang="en-US" dirty="0"/>
              <a:t>Understand Engagement and its role in Differential Response</a:t>
            </a:r>
          </a:p>
          <a:p>
            <a:endParaRPr lang="en-US" dirty="0"/>
          </a:p>
        </p:txBody>
      </p:sp>
      <p:sp>
        <p:nvSpPr>
          <p:cNvPr id="4" name="Slide Number Placeholder 3"/>
          <p:cNvSpPr>
            <a:spLocks noGrp="1"/>
          </p:cNvSpPr>
          <p:nvPr>
            <p:ph type="sldNum" sz="quarter" idx="12"/>
          </p:nvPr>
        </p:nvSpPr>
        <p:spPr/>
        <p:txBody>
          <a:bodyPr/>
          <a:lstStyle/>
          <a:p>
            <a:fld id="{F7992AAA-820E-4476-8697-40625F82D751}" type="slidenum">
              <a:rPr lang="en-US" smtClean="0"/>
              <a:pPr/>
              <a:t>3</a:t>
            </a:fld>
            <a:endParaRPr lang="en-US"/>
          </a:p>
        </p:txBody>
      </p:sp>
    </p:spTree>
    <p:extLst>
      <p:ext uri="{BB962C8B-B14F-4D97-AF65-F5344CB8AC3E}">
        <p14:creationId xmlns:p14="http://schemas.microsoft.com/office/powerpoint/2010/main" val="11035033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20000"/>
                    <a:lumOff val="80000"/>
                  </a:schemeClr>
                </a:solidFill>
              </a:rPr>
              <a:t>Unable to Locate: Due Diligence</a:t>
            </a:r>
          </a:p>
        </p:txBody>
      </p:sp>
      <p:sp>
        <p:nvSpPr>
          <p:cNvPr id="3" name="Content Placeholder 2"/>
          <p:cNvSpPr>
            <a:spLocks noGrp="1"/>
          </p:cNvSpPr>
          <p:nvPr>
            <p:ph idx="1"/>
          </p:nvPr>
        </p:nvSpPr>
        <p:spPr/>
        <p:txBody>
          <a:bodyPr>
            <a:normAutofit fontScale="92500" lnSpcReduction="10000"/>
          </a:bodyPr>
          <a:lstStyle/>
          <a:p>
            <a:r>
              <a:rPr lang="en-US" dirty="0">
                <a:solidFill>
                  <a:schemeClr val="accent1">
                    <a:lumMod val="20000"/>
                    <a:lumOff val="80000"/>
                  </a:schemeClr>
                </a:solidFill>
              </a:rPr>
              <a:t>Conduct DCO record check</a:t>
            </a:r>
          </a:p>
          <a:p>
            <a:r>
              <a:rPr lang="en-US" dirty="0">
                <a:solidFill>
                  <a:schemeClr val="accent1">
                    <a:lumMod val="20000"/>
                    <a:lumOff val="80000"/>
                  </a:schemeClr>
                </a:solidFill>
              </a:rPr>
              <a:t>Ask local, county, and state law enforcement agencies to check their records for information that may locate the child and family</a:t>
            </a:r>
          </a:p>
          <a:p>
            <a:r>
              <a:rPr lang="en-US" dirty="0">
                <a:solidFill>
                  <a:schemeClr val="accent1">
                    <a:lumMod val="20000"/>
                    <a:lumOff val="80000"/>
                  </a:schemeClr>
                </a:solidFill>
              </a:rPr>
              <a:t>Ask relatives and friends of the subjects to provide information to help locate the family</a:t>
            </a:r>
          </a:p>
          <a:p>
            <a:r>
              <a:rPr lang="en-US" dirty="0">
                <a:solidFill>
                  <a:schemeClr val="accent1">
                    <a:lumMod val="20000"/>
                    <a:lumOff val="80000"/>
                  </a:schemeClr>
                </a:solidFill>
              </a:rPr>
              <a:t>Contact local post office, utility companies, and schools </a:t>
            </a:r>
          </a:p>
          <a:p>
            <a:r>
              <a:rPr lang="en-US" dirty="0">
                <a:solidFill>
                  <a:schemeClr val="accent1">
                    <a:lumMod val="20000"/>
                    <a:lumOff val="80000"/>
                  </a:schemeClr>
                </a:solidFill>
              </a:rPr>
              <a:t>Conduct Lexis </a:t>
            </a:r>
            <a:r>
              <a:rPr lang="en-US" dirty="0" err="1">
                <a:solidFill>
                  <a:schemeClr val="accent1">
                    <a:lumMod val="20000"/>
                    <a:lumOff val="80000"/>
                  </a:schemeClr>
                </a:solidFill>
              </a:rPr>
              <a:t>Nexis</a:t>
            </a:r>
            <a:r>
              <a:rPr lang="en-US" dirty="0">
                <a:solidFill>
                  <a:schemeClr val="accent1">
                    <a:lumMod val="20000"/>
                    <a:lumOff val="80000"/>
                  </a:schemeClr>
                </a:solidFill>
              </a:rPr>
              <a:t> search</a:t>
            </a:r>
          </a:p>
          <a:p>
            <a:r>
              <a:rPr lang="en-US" dirty="0">
                <a:solidFill>
                  <a:schemeClr val="accent1">
                    <a:lumMod val="20000"/>
                    <a:lumOff val="80000"/>
                  </a:schemeClr>
                </a:solidFill>
              </a:rPr>
              <a:t>3 announced and/or unannounced visits</a:t>
            </a:r>
          </a:p>
          <a:p>
            <a:r>
              <a:rPr lang="en-US" dirty="0">
                <a:solidFill>
                  <a:schemeClr val="accent1">
                    <a:lumMod val="20000"/>
                    <a:lumOff val="80000"/>
                  </a:schemeClr>
                </a:solidFill>
              </a:rPr>
              <a:t>If unable to locate the family after these have been completed the worker can UTL the DR case</a:t>
            </a:r>
          </a:p>
        </p:txBody>
      </p:sp>
      <p:sp>
        <p:nvSpPr>
          <p:cNvPr id="5" name="Slide Number Placeholder 4"/>
          <p:cNvSpPr>
            <a:spLocks noGrp="1"/>
          </p:cNvSpPr>
          <p:nvPr>
            <p:ph type="sldNum" sz="quarter" idx="12"/>
          </p:nvPr>
        </p:nvSpPr>
        <p:spPr/>
        <p:txBody>
          <a:bodyPr/>
          <a:lstStyle/>
          <a:p>
            <a:fld id="{F7992AAA-820E-4476-8697-40625F82D751}" type="slidenum">
              <a:rPr lang="en-US" smtClean="0"/>
              <a:pPr/>
              <a:t>30</a:t>
            </a:fld>
            <a:endParaRPr lang="en-US"/>
          </a:p>
        </p:txBody>
      </p:sp>
    </p:spTree>
    <p:extLst>
      <p:ext uri="{BB962C8B-B14F-4D97-AF65-F5344CB8AC3E}">
        <p14:creationId xmlns:p14="http://schemas.microsoft.com/office/powerpoint/2010/main" val="34037967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20000"/>
                    <a:lumOff val="80000"/>
                  </a:schemeClr>
                </a:solidFill>
              </a:rPr>
              <a:t>Documentation</a:t>
            </a:r>
            <a:r>
              <a:rPr lang="en-US" dirty="0"/>
              <a:t>	</a:t>
            </a:r>
          </a:p>
        </p:txBody>
      </p:sp>
      <p:sp>
        <p:nvSpPr>
          <p:cNvPr id="3" name="Content Placeholder 2"/>
          <p:cNvSpPr>
            <a:spLocks noGrp="1"/>
          </p:cNvSpPr>
          <p:nvPr>
            <p:ph idx="1"/>
          </p:nvPr>
        </p:nvSpPr>
        <p:spPr/>
        <p:txBody>
          <a:bodyPr/>
          <a:lstStyle/>
          <a:p>
            <a:r>
              <a:rPr lang="en-US" dirty="0">
                <a:solidFill>
                  <a:schemeClr val="accent1">
                    <a:lumMod val="20000"/>
                    <a:lumOff val="80000"/>
                  </a:schemeClr>
                </a:solidFill>
              </a:rPr>
              <a:t>DR Team must document all activities in Chris within 24 hours of contact</a:t>
            </a:r>
          </a:p>
          <a:p>
            <a:r>
              <a:rPr lang="en-US" dirty="0">
                <a:solidFill>
                  <a:schemeClr val="accent1">
                    <a:lumMod val="20000"/>
                    <a:lumOff val="80000"/>
                  </a:schemeClr>
                </a:solidFill>
              </a:rPr>
              <a:t>Due to the short life of the DR case the team must document as contacts are completed in order to meet all short timelines</a:t>
            </a:r>
          </a:p>
          <a:p>
            <a:r>
              <a:rPr lang="en-US" dirty="0">
                <a:solidFill>
                  <a:schemeClr val="accent1">
                    <a:lumMod val="20000"/>
                    <a:lumOff val="80000"/>
                  </a:schemeClr>
                </a:solidFill>
              </a:rPr>
              <a:t>Documentation should reflect the facts as they occur during the contact with the family</a:t>
            </a:r>
          </a:p>
          <a:p>
            <a:endParaRPr lang="en-US" dirty="0"/>
          </a:p>
        </p:txBody>
      </p:sp>
      <p:sp>
        <p:nvSpPr>
          <p:cNvPr id="5" name="Slide Number Placeholder 4"/>
          <p:cNvSpPr>
            <a:spLocks noGrp="1"/>
          </p:cNvSpPr>
          <p:nvPr>
            <p:ph type="sldNum" sz="quarter" idx="12"/>
          </p:nvPr>
        </p:nvSpPr>
        <p:spPr/>
        <p:txBody>
          <a:bodyPr/>
          <a:lstStyle/>
          <a:p>
            <a:fld id="{F7992AAA-820E-4476-8697-40625F82D751}" type="slidenum">
              <a:rPr lang="en-US" smtClean="0"/>
              <a:pPr/>
              <a:t>31</a:t>
            </a:fld>
            <a:endParaRPr lang="en-US"/>
          </a:p>
        </p:txBody>
      </p:sp>
    </p:spTree>
    <p:extLst>
      <p:ext uri="{BB962C8B-B14F-4D97-AF65-F5344CB8AC3E}">
        <p14:creationId xmlns:p14="http://schemas.microsoft.com/office/powerpoint/2010/main" val="28699436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solidFill>
                  <a:schemeClr val="accent1">
                    <a:lumMod val="20000"/>
                    <a:lumOff val="80000"/>
                  </a:schemeClr>
                </a:solidFill>
              </a:rPr>
              <a:t>Definition of Needs and Services</a:t>
            </a:r>
          </a:p>
        </p:txBody>
      </p:sp>
      <p:sp>
        <p:nvSpPr>
          <p:cNvPr id="7" name="Content Placeholder 6"/>
          <p:cNvSpPr>
            <a:spLocks noGrp="1"/>
          </p:cNvSpPr>
          <p:nvPr>
            <p:ph idx="1"/>
          </p:nvPr>
        </p:nvSpPr>
        <p:spPr/>
        <p:txBody>
          <a:bodyPr>
            <a:normAutofit/>
          </a:bodyPr>
          <a:lstStyle/>
          <a:p>
            <a:r>
              <a:rPr lang="en-US" sz="2400" dirty="0">
                <a:solidFill>
                  <a:schemeClr val="accent1">
                    <a:lumMod val="20000"/>
                    <a:lumOff val="80000"/>
                  </a:schemeClr>
                </a:solidFill>
              </a:rPr>
              <a:t>Needs-the resources and capacities that would allow the client to live free of safety threats without professional/formal services</a:t>
            </a:r>
          </a:p>
          <a:p>
            <a:r>
              <a:rPr lang="en-US" sz="2400" dirty="0">
                <a:solidFill>
                  <a:schemeClr val="accent1">
                    <a:lumMod val="20000"/>
                    <a:lumOff val="80000"/>
                  </a:schemeClr>
                </a:solidFill>
              </a:rPr>
              <a:t>Services-professional and formal/informal resources used to assist the client in meeting their needs and removing barriers </a:t>
            </a:r>
          </a:p>
        </p:txBody>
      </p:sp>
      <p:sp>
        <p:nvSpPr>
          <p:cNvPr id="4" name="Slide Number Placeholder 3"/>
          <p:cNvSpPr>
            <a:spLocks noGrp="1"/>
          </p:cNvSpPr>
          <p:nvPr>
            <p:ph type="sldNum" sz="quarter" idx="12"/>
          </p:nvPr>
        </p:nvSpPr>
        <p:spPr/>
        <p:txBody>
          <a:bodyPr/>
          <a:lstStyle/>
          <a:p>
            <a:fld id="{F7992AAA-820E-4476-8697-40625F82D751}" type="slidenum">
              <a:rPr lang="en-US" smtClean="0"/>
              <a:pPr/>
              <a:t>32</a:t>
            </a:fld>
            <a:endParaRPr lang="en-US"/>
          </a:p>
        </p:txBody>
      </p:sp>
    </p:spTree>
    <p:extLst>
      <p:ext uri="{BB962C8B-B14F-4D97-AF65-F5344CB8AC3E}">
        <p14:creationId xmlns:p14="http://schemas.microsoft.com/office/powerpoint/2010/main" val="4842416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Strengthening Families</a:t>
            </a:r>
          </a:p>
        </p:txBody>
      </p:sp>
      <p:sp>
        <p:nvSpPr>
          <p:cNvPr id="3" name="Content Placeholder 2"/>
          <p:cNvSpPr>
            <a:spLocks noGrp="1"/>
          </p:cNvSpPr>
          <p:nvPr>
            <p:ph idx="1"/>
          </p:nvPr>
        </p:nvSpPr>
        <p:spPr/>
        <p:txBody>
          <a:bodyPr>
            <a:normAutofit/>
          </a:bodyPr>
          <a:lstStyle/>
          <a:p>
            <a:r>
              <a:rPr lang="en-US" sz="2400" dirty="0"/>
              <a:t>Research-based and evidence-informed</a:t>
            </a:r>
          </a:p>
          <a:p>
            <a:r>
              <a:rPr lang="en-US" sz="2400" dirty="0"/>
              <a:t>An approach-not a model, a program or a curriculum</a:t>
            </a:r>
          </a:p>
          <a:p>
            <a:r>
              <a:rPr lang="en-US" sz="2400" dirty="0"/>
              <a:t>A framework of five protective factors</a:t>
            </a:r>
          </a:p>
          <a:p>
            <a:r>
              <a:rPr lang="en-US" sz="2400" dirty="0"/>
              <a:t>Designed to promote optimal development and stronger families-and prevent child maltreatment</a:t>
            </a:r>
          </a:p>
          <a:p>
            <a:r>
              <a:rPr lang="en-US" sz="2400" dirty="0"/>
              <a:t>Being applied in many fields that touch the lives of children and families</a:t>
            </a:r>
          </a:p>
        </p:txBody>
      </p:sp>
      <p:sp>
        <p:nvSpPr>
          <p:cNvPr id="4" name="Slide Number Placeholder 3"/>
          <p:cNvSpPr>
            <a:spLocks noGrp="1"/>
          </p:cNvSpPr>
          <p:nvPr>
            <p:ph type="sldNum" sz="quarter" idx="12"/>
          </p:nvPr>
        </p:nvSpPr>
        <p:spPr/>
        <p:txBody>
          <a:bodyPr/>
          <a:lstStyle/>
          <a:p>
            <a:fld id="{BFF07D26-9E7C-4634-A47E-8BAFDA2AB154}" type="slidenum">
              <a:rPr lang="en-US" smtClean="0"/>
              <a:pPr/>
              <a:t>33</a:t>
            </a:fld>
            <a:endParaRPr lang="en-US" dirty="0"/>
          </a:p>
        </p:txBody>
      </p:sp>
    </p:spTree>
    <p:extLst>
      <p:ext uri="{BB962C8B-B14F-4D97-AF65-F5344CB8AC3E}">
        <p14:creationId xmlns:p14="http://schemas.microsoft.com/office/powerpoint/2010/main" val="17764929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Strengthening Families</a:t>
            </a:r>
          </a:p>
        </p:txBody>
      </p:sp>
      <p:sp>
        <p:nvSpPr>
          <p:cNvPr id="3" name="Content Placeholder 2"/>
          <p:cNvSpPr>
            <a:spLocks noGrp="1"/>
          </p:cNvSpPr>
          <p:nvPr>
            <p:ph idx="1"/>
          </p:nvPr>
        </p:nvSpPr>
        <p:spPr>
          <a:xfrm>
            <a:off x="990600" y="2209800"/>
            <a:ext cx="7125112" cy="4051437"/>
          </a:xfrm>
        </p:spPr>
        <p:txBody>
          <a:bodyPr>
            <a:normAutofit/>
          </a:bodyPr>
          <a:lstStyle/>
          <a:p>
            <a:pPr marL="0" indent="0" algn="ctr">
              <a:buNone/>
            </a:pPr>
            <a:r>
              <a:rPr lang="en-US" sz="2400" b="1" i="1" dirty="0"/>
              <a:t>Protective factors </a:t>
            </a:r>
            <a:r>
              <a:rPr lang="en-US" sz="2400" i="1" dirty="0"/>
              <a:t>are conditions in families and communities that, when present, increase the health and well-being of children and families. These attributes serve as buffers, helping parents to find resources, supports, or coping strategies that allow them to parent effectively, even under stress.</a:t>
            </a:r>
          </a:p>
        </p:txBody>
      </p:sp>
      <p:sp>
        <p:nvSpPr>
          <p:cNvPr id="4" name="Slide Number Placeholder 3"/>
          <p:cNvSpPr>
            <a:spLocks noGrp="1"/>
          </p:cNvSpPr>
          <p:nvPr>
            <p:ph type="sldNum" sz="quarter" idx="12"/>
          </p:nvPr>
        </p:nvSpPr>
        <p:spPr/>
        <p:txBody>
          <a:bodyPr/>
          <a:lstStyle/>
          <a:p>
            <a:fld id="{BFF07D26-9E7C-4634-A47E-8BAFDA2AB154}" type="slidenum">
              <a:rPr lang="en-US" smtClean="0"/>
              <a:pPr/>
              <a:t>34</a:t>
            </a:fld>
            <a:endParaRPr lang="en-US" dirty="0"/>
          </a:p>
        </p:txBody>
      </p:sp>
    </p:spTree>
    <p:extLst>
      <p:ext uri="{BB962C8B-B14F-4D97-AF65-F5344CB8AC3E}">
        <p14:creationId xmlns:p14="http://schemas.microsoft.com/office/powerpoint/2010/main" val="1865323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Child Safety</a:t>
            </a:r>
          </a:p>
        </p:txBody>
      </p:sp>
      <p:sp>
        <p:nvSpPr>
          <p:cNvPr id="3" name="Text Placeholder 2"/>
          <p:cNvSpPr>
            <a:spLocks noGrp="1"/>
          </p:cNvSpPr>
          <p:nvPr>
            <p:ph idx="1"/>
          </p:nvPr>
        </p:nvSpPr>
        <p:spPr/>
        <p:txBody>
          <a:bodyPr>
            <a:normAutofit/>
          </a:bodyPr>
          <a:lstStyle/>
          <a:p>
            <a:endParaRPr lang="en-US" dirty="0"/>
          </a:p>
        </p:txBody>
      </p:sp>
      <p:sp>
        <p:nvSpPr>
          <p:cNvPr id="8" name="Content Placeholder 7"/>
          <p:cNvSpPr>
            <a:spLocks noGrp="1"/>
          </p:cNvSpPr>
          <p:nvPr>
            <p:ph type="body" sz="half" idx="2"/>
          </p:nvPr>
        </p:nvSpPr>
        <p:spPr/>
        <p:txBody>
          <a:bodyPr>
            <a:normAutofit fontScale="92500"/>
          </a:bodyPr>
          <a:lstStyle/>
          <a:p>
            <a:r>
              <a:rPr lang="en-US" dirty="0"/>
              <a:t>A child is unsafe when there are imminent dangers to a child within the home and the </a:t>
            </a:r>
            <a:r>
              <a:rPr lang="en-US" b="1" i="1" dirty="0"/>
              <a:t>protective factors </a:t>
            </a:r>
            <a:r>
              <a:rPr lang="en-US" dirty="0"/>
              <a:t>within the home cannot control the dangers and outside intervention is necessary.</a:t>
            </a:r>
          </a:p>
          <a:p>
            <a:r>
              <a:rPr lang="en-US" dirty="0"/>
              <a:t>A child is safe when there is no imminent danger to the child within the home or when </a:t>
            </a:r>
            <a:r>
              <a:rPr lang="en-US" b="1" i="1" dirty="0"/>
              <a:t>protective factors </a:t>
            </a:r>
            <a:r>
              <a:rPr lang="en-US" dirty="0"/>
              <a:t>within the home can control the dangers</a:t>
            </a:r>
          </a:p>
          <a:p>
            <a:endParaRPr lang="en-US" dirty="0"/>
          </a:p>
        </p:txBody>
      </p:sp>
      <p:sp>
        <p:nvSpPr>
          <p:cNvPr id="9" name="Footer Placeholder 8"/>
          <p:cNvSpPr>
            <a:spLocks noGrp="1"/>
          </p:cNvSpPr>
          <p:nvPr>
            <p:ph type="ftr" sz="quarter" idx="11"/>
          </p:nvPr>
        </p:nvSpPr>
        <p:spPr/>
        <p:txBody>
          <a:bodyPr/>
          <a:lstStyle/>
          <a:p>
            <a:r>
              <a:rPr lang="en-US">
                <a:solidFill>
                  <a:prstClr val="white">
                    <a:tint val="75000"/>
                  </a:prstClr>
                </a:solidFill>
              </a:rPr>
              <a:t>Structured Decision Making</a:t>
            </a:r>
            <a:endParaRPr lang="en-US" dirty="0">
              <a:solidFill>
                <a:prstClr val="white">
                  <a:tint val="75000"/>
                </a:prstClr>
              </a:solidFill>
            </a:endParaRPr>
          </a:p>
        </p:txBody>
      </p:sp>
      <p:sp>
        <p:nvSpPr>
          <p:cNvPr id="4" name="Slide Number Placeholder 3"/>
          <p:cNvSpPr>
            <a:spLocks noGrp="1"/>
          </p:cNvSpPr>
          <p:nvPr>
            <p:ph type="sldNum" sz="quarter" idx="12"/>
          </p:nvPr>
        </p:nvSpPr>
        <p:spPr/>
        <p:txBody>
          <a:bodyPr/>
          <a:lstStyle/>
          <a:p>
            <a:fld id="{BFF07D26-9E7C-4634-A47E-8BAFDA2AB154}" type="slidenum">
              <a:rPr lang="en-US" smtClean="0">
                <a:solidFill>
                  <a:prstClr val="white">
                    <a:tint val="75000"/>
                  </a:prstClr>
                </a:solidFill>
              </a:rPr>
              <a:pPr/>
              <a:t>35</a:t>
            </a:fld>
            <a:endParaRPr lang="en-US" dirty="0">
              <a:solidFill>
                <a:prstClr val="white">
                  <a:tint val="75000"/>
                </a:prstClr>
              </a:solidFill>
            </a:endParaRPr>
          </a:p>
        </p:txBody>
      </p:sp>
      <p:pic>
        <p:nvPicPr>
          <p:cNvPr id="1033" name="Picture 9" descr="C:\Users\cjcashaw\AppData\Local\Microsoft\Windows\Temporary Internet Files\Content.IE5\AS932UBT\stronger-families[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4800" y="1257300"/>
            <a:ext cx="2914650" cy="3829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79738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Risk to Children</a:t>
            </a:r>
          </a:p>
        </p:txBody>
      </p:sp>
      <p:sp>
        <p:nvSpPr>
          <p:cNvPr id="3" name="Content Placeholder 2"/>
          <p:cNvSpPr>
            <a:spLocks noGrp="1"/>
          </p:cNvSpPr>
          <p:nvPr>
            <p:ph idx="1"/>
          </p:nvPr>
        </p:nvSpPr>
        <p:spPr>
          <a:xfrm>
            <a:off x="838200" y="1524000"/>
            <a:ext cx="7125112" cy="3365637"/>
          </a:xfrm>
        </p:spPr>
        <p:txBody>
          <a:bodyPr/>
          <a:lstStyle/>
          <a:p>
            <a:r>
              <a:rPr lang="en-US" dirty="0"/>
              <a:t>Likelihood of future maltreatment</a:t>
            </a:r>
          </a:p>
          <a:p>
            <a:r>
              <a:rPr lang="en-US" dirty="0"/>
              <a:t>Varying degrees of risk can occur within a family</a:t>
            </a:r>
          </a:p>
          <a:p>
            <a:r>
              <a:rPr lang="en-US" dirty="0"/>
              <a:t>Presence of high risk factors does not necessarily mean that imminent danger exists.</a:t>
            </a:r>
          </a:p>
          <a:p>
            <a:r>
              <a:rPr lang="en-US" dirty="0"/>
              <a:t>Risk factors are generally categorized as “high”. “medium” or “low”</a:t>
            </a:r>
          </a:p>
        </p:txBody>
      </p:sp>
      <p:sp>
        <p:nvSpPr>
          <p:cNvPr id="5" name="Footer Placeholder 4"/>
          <p:cNvSpPr>
            <a:spLocks noGrp="1"/>
          </p:cNvSpPr>
          <p:nvPr>
            <p:ph type="ftr" sz="quarter" idx="11"/>
          </p:nvPr>
        </p:nvSpPr>
        <p:spPr/>
        <p:txBody>
          <a:bodyPr/>
          <a:lstStyle/>
          <a:p>
            <a:r>
              <a:rPr lang="en-US">
                <a:solidFill>
                  <a:prstClr val="white">
                    <a:tint val="75000"/>
                  </a:prstClr>
                </a:solidFill>
              </a:rPr>
              <a:t>Structured Decision Making</a:t>
            </a:r>
            <a:endParaRPr lang="en-US" dirty="0">
              <a:solidFill>
                <a:prstClr val="white">
                  <a:tint val="75000"/>
                </a:prstClr>
              </a:solidFill>
            </a:endParaRPr>
          </a:p>
        </p:txBody>
      </p:sp>
      <p:sp>
        <p:nvSpPr>
          <p:cNvPr id="4" name="Slide Number Placeholder 3"/>
          <p:cNvSpPr>
            <a:spLocks noGrp="1"/>
          </p:cNvSpPr>
          <p:nvPr>
            <p:ph type="sldNum" sz="quarter" idx="12"/>
          </p:nvPr>
        </p:nvSpPr>
        <p:spPr/>
        <p:txBody>
          <a:bodyPr/>
          <a:lstStyle/>
          <a:p>
            <a:fld id="{BFF07D26-9E7C-4634-A47E-8BAFDA2AB154}" type="slidenum">
              <a:rPr lang="en-US" smtClean="0">
                <a:solidFill>
                  <a:prstClr val="white">
                    <a:tint val="75000"/>
                  </a:prstClr>
                </a:solidFill>
              </a:rPr>
              <a:pPr/>
              <a:t>36</a:t>
            </a:fld>
            <a:endParaRPr lang="en-US" dirty="0">
              <a:solidFill>
                <a:prstClr val="white">
                  <a:tint val="75000"/>
                </a:prstClr>
              </a:solidFill>
            </a:endParaRPr>
          </a:p>
        </p:txBody>
      </p:sp>
    </p:spTree>
    <p:extLst>
      <p:ext uri="{BB962C8B-B14F-4D97-AF65-F5344CB8AC3E}">
        <p14:creationId xmlns:p14="http://schemas.microsoft.com/office/powerpoint/2010/main" val="42337259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Imminent Dangers</a:t>
            </a:r>
          </a:p>
        </p:txBody>
      </p:sp>
      <p:sp>
        <p:nvSpPr>
          <p:cNvPr id="6" name="Content Placeholder 5"/>
          <p:cNvSpPr>
            <a:spLocks noGrp="1"/>
          </p:cNvSpPr>
          <p:nvPr>
            <p:ph idx="1"/>
          </p:nvPr>
        </p:nvSpPr>
        <p:spPr/>
        <p:txBody>
          <a:bodyPr>
            <a:normAutofit/>
          </a:bodyPr>
          <a:lstStyle/>
          <a:p>
            <a:r>
              <a:rPr lang="en-US" dirty="0"/>
              <a:t>Imminent dangers are specific family behaviors, situations, emotions or capacities which are out of control and likely to have severe effects on a child.</a:t>
            </a:r>
          </a:p>
          <a:p>
            <a:r>
              <a:rPr lang="en-US" b="1" i="1" dirty="0"/>
              <a:t>Specific and observable</a:t>
            </a:r>
            <a:r>
              <a:rPr lang="en-US" dirty="0"/>
              <a:t>. A CPS worker can know without a doubt that dangers are present</a:t>
            </a:r>
          </a:p>
          <a:p>
            <a:r>
              <a:rPr lang="en-US" b="1" i="1" dirty="0"/>
              <a:t>Out of control</a:t>
            </a:r>
            <a:r>
              <a:rPr lang="en-US" dirty="0"/>
              <a:t>. Without intervention, the behavior or situation cannot be controlled or managed.</a:t>
            </a:r>
          </a:p>
          <a:p>
            <a:r>
              <a:rPr lang="en-US" b="1" i="1" dirty="0"/>
              <a:t>Effects are likely to be severe</a:t>
            </a:r>
            <a:r>
              <a:rPr lang="en-US" dirty="0"/>
              <a:t>. Because the situation is out of control and the effects are likely to be severe, it is reasonable to assume the worst.</a:t>
            </a:r>
          </a:p>
        </p:txBody>
      </p:sp>
      <p:sp>
        <p:nvSpPr>
          <p:cNvPr id="7" name="Footer Placeholder 6"/>
          <p:cNvSpPr>
            <a:spLocks noGrp="1"/>
          </p:cNvSpPr>
          <p:nvPr>
            <p:ph type="ftr" sz="quarter" idx="11"/>
          </p:nvPr>
        </p:nvSpPr>
        <p:spPr/>
        <p:txBody>
          <a:bodyPr/>
          <a:lstStyle/>
          <a:p>
            <a:r>
              <a:rPr lang="en-US">
                <a:solidFill>
                  <a:prstClr val="white">
                    <a:tint val="75000"/>
                  </a:prstClr>
                </a:solidFill>
              </a:rPr>
              <a:t>Structured Decision Making</a:t>
            </a:r>
            <a:endParaRPr lang="en-US" dirty="0">
              <a:solidFill>
                <a:prstClr val="white">
                  <a:tint val="75000"/>
                </a:prstClr>
              </a:solidFill>
            </a:endParaRPr>
          </a:p>
        </p:txBody>
      </p:sp>
      <p:sp>
        <p:nvSpPr>
          <p:cNvPr id="3" name="Slide Number Placeholder 2"/>
          <p:cNvSpPr>
            <a:spLocks noGrp="1"/>
          </p:cNvSpPr>
          <p:nvPr>
            <p:ph type="sldNum" sz="quarter" idx="12"/>
          </p:nvPr>
        </p:nvSpPr>
        <p:spPr/>
        <p:txBody>
          <a:bodyPr/>
          <a:lstStyle/>
          <a:p>
            <a:fld id="{BFF07D26-9E7C-4634-A47E-8BAFDA2AB154}" type="slidenum">
              <a:rPr lang="en-US" smtClean="0">
                <a:solidFill>
                  <a:prstClr val="white">
                    <a:tint val="75000"/>
                  </a:prstClr>
                </a:solidFill>
              </a:rPr>
              <a:pPr/>
              <a:t>37</a:t>
            </a:fld>
            <a:endParaRPr lang="en-US" dirty="0">
              <a:solidFill>
                <a:prstClr val="white">
                  <a:tint val="75000"/>
                </a:prstClr>
              </a:solidFill>
            </a:endParaRPr>
          </a:p>
        </p:txBody>
      </p:sp>
    </p:spTree>
    <p:extLst>
      <p:ext uri="{BB962C8B-B14F-4D97-AF65-F5344CB8AC3E}">
        <p14:creationId xmlns:p14="http://schemas.microsoft.com/office/powerpoint/2010/main" val="35187797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Five Protective Factors</a:t>
            </a:r>
          </a:p>
        </p:txBody>
      </p:sp>
      <p:sp>
        <p:nvSpPr>
          <p:cNvPr id="3" name="Content Placeholder 2"/>
          <p:cNvSpPr>
            <a:spLocks noGrp="1"/>
          </p:cNvSpPr>
          <p:nvPr>
            <p:ph idx="1"/>
          </p:nvPr>
        </p:nvSpPr>
        <p:spPr/>
        <p:txBody>
          <a:bodyPr>
            <a:normAutofit/>
          </a:bodyPr>
          <a:lstStyle/>
          <a:p>
            <a:r>
              <a:rPr lang="en-US" sz="2400" dirty="0"/>
              <a:t>Parental resilience</a:t>
            </a:r>
          </a:p>
          <a:p>
            <a:r>
              <a:rPr lang="en-US" sz="2400" dirty="0"/>
              <a:t>Social Connections</a:t>
            </a:r>
          </a:p>
          <a:p>
            <a:r>
              <a:rPr lang="en-US" sz="2400" dirty="0"/>
              <a:t>Knowledge of parenting and child development</a:t>
            </a:r>
          </a:p>
          <a:p>
            <a:r>
              <a:rPr lang="en-US" sz="2400" dirty="0"/>
              <a:t>Concrete support in times of need</a:t>
            </a:r>
          </a:p>
          <a:p>
            <a:r>
              <a:rPr lang="en-US" sz="2400" dirty="0"/>
              <a:t>Social and emotional competence of children</a:t>
            </a:r>
          </a:p>
        </p:txBody>
      </p:sp>
      <p:sp>
        <p:nvSpPr>
          <p:cNvPr id="4" name="Slide Number Placeholder 3"/>
          <p:cNvSpPr>
            <a:spLocks noGrp="1"/>
          </p:cNvSpPr>
          <p:nvPr>
            <p:ph type="sldNum" sz="quarter" idx="12"/>
          </p:nvPr>
        </p:nvSpPr>
        <p:spPr/>
        <p:txBody>
          <a:bodyPr/>
          <a:lstStyle/>
          <a:p>
            <a:fld id="{BFF07D26-9E7C-4634-A47E-8BAFDA2AB154}" type="slidenum">
              <a:rPr lang="en-US" smtClean="0"/>
              <a:pPr/>
              <a:t>38</a:t>
            </a:fld>
            <a:endParaRPr lang="en-US" dirty="0"/>
          </a:p>
        </p:txBody>
      </p:sp>
    </p:spTree>
    <p:extLst>
      <p:ext uri="{BB962C8B-B14F-4D97-AF65-F5344CB8AC3E}">
        <p14:creationId xmlns:p14="http://schemas.microsoft.com/office/powerpoint/2010/main" val="38599077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oter Placeholder 9"/>
          <p:cNvSpPr>
            <a:spLocks noGrp="1"/>
          </p:cNvSpPr>
          <p:nvPr>
            <p:ph type="ftr" sz="quarter" idx="11"/>
          </p:nvPr>
        </p:nvSpPr>
        <p:spPr/>
        <p:txBody>
          <a:bodyPr/>
          <a:lstStyle/>
          <a:p>
            <a:r>
              <a:rPr lang="en-US"/>
              <a:t>Center for the Study of Social Policy (CSSP)</a:t>
            </a:r>
            <a:endParaRPr lang="en-US" dirty="0"/>
          </a:p>
        </p:txBody>
      </p:sp>
      <p:sp>
        <p:nvSpPr>
          <p:cNvPr id="4" name="Slide Number Placeholder 3"/>
          <p:cNvSpPr>
            <a:spLocks noGrp="1"/>
          </p:cNvSpPr>
          <p:nvPr>
            <p:ph type="sldNum" sz="quarter" idx="12"/>
          </p:nvPr>
        </p:nvSpPr>
        <p:spPr/>
        <p:txBody>
          <a:bodyPr/>
          <a:lstStyle/>
          <a:p>
            <a:fld id="{BFF07D26-9E7C-4634-A47E-8BAFDA2AB154}" type="slidenum">
              <a:rPr lang="en-US" smtClean="0"/>
              <a:pPr/>
              <a:t>39</a:t>
            </a:fld>
            <a:endParaRPr lang="en-US" dirty="0"/>
          </a:p>
        </p:txBody>
      </p:sp>
      <p:sp>
        <p:nvSpPr>
          <p:cNvPr id="2" name="Title 1"/>
          <p:cNvSpPr>
            <a:spLocks noGrp="1"/>
          </p:cNvSpPr>
          <p:nvPr>
            <p:ph type="title" idx="4294967295"/>
          </p:nvPr>
        </p:nvSpPr>
        <p:spPr>
          <a:xfrm>
            <a:off x="0" y="304800"/>
            <a:ext cx="5143500" cy="771525"/>
          </a:xfrm>
        </p:spPr>
        <p:txBody>
          <a:bodyPr>
            <a:normAutofit/>
          </a:bodyPr>
          <a:lstStyle/>
          <a:p>
            <a:r>
              <a:rPr lang="en-US" dirty="0"/>
              <a:t>Parental resilience</a:t>
            </a:r>
          </a:p>
        </p:txBody>
      </p:sp>
      <p:sp>
        <p:nvSpPr>
          <p:cNvPr id="5" name="Content Placeholder 4"/>
          <p:cNvSpPr>
            <a:spLocks noGrp="1"/>
          </p:cNvSpPr>
          <p:nvPr>
            <p:ph sz="half" idx="4294967295"/>
          </p:nvPr>
        </p:nvSpPr>
        <p:spPr>
          <a:xfrm>
            <a:off x="0" y="2389188"/>
            <a:ext cx="3471863" cy="3471862"/>
          </a:xfrm>
        </p:spPr>
        <p:txBody>
          <a:bodyPr/>
          <a:lstStyle/>
          <a:p>
            <a:pPr marL="0" indent="0">
              <a:buNone/>
            </a:pPr>
            <a:endParaRPr lang="en-US" dirty="0"/>
          </a:p>
          <a:p>
            <a:pPr marL="0" indent="0">
              <a:buNone/>
            </a:pPr>
            <a:r>
              <a:rPr lang="en-US" dirty="0"/>
              <a:t>	</a:t>
            </a:r>
          </a:p>
        </p:txBody>
      </p:sp>
      <p:sp>
        <p:nvSpPr>
          <p:cNvPr id="6" name="Content Placeholder 5"/>
          <p:cNvSpPr>
            <a:spLocks noGrp="1"/>
          </p:cNvSpPr>
          <p:nvPr>
            <p:ph sz="quarter" idx="4294967295"/>
          </p:nvPr>
        </p:nvSpPr>
        <p:spPr>
          <a:xfrm>
            <a:off x="0" y="2667000"/>
            <a:ext cx="6248400" cy="3471863"/>
          </a:xfrm>
        </p:spPr>
        <p:txBody>
          <a:bodyPr>
            <a:normAutofit/>
          </a:bodyPr>
          <a:lstStyle/>
          <a:p>
            <a:r>
              <a:rPr lang="en-US" dirty="0"/>
              <a:t>Hope, optimism, self confidence</a:t>
            </a:r>
          </a:p>
          <a:p>
            <a:r>
              <a:rPr lang="en-US" dirty="0"/>
              <a:t>Problem solving skills</a:t>
            </a:r>
          </a:p>
          <a:p>
            <a:r>
              <a:rPr lang="en-US" dirty="0"/>
              <a:t>Self care and willingness to ask for help</a:t>
            </a:r>
          </a:p>
          <a:p>
            <a:r>
              <a:rPr lang="en-US" dirty="0"/>
              <a:t>Ability to manage negative emotions</a:t>
            </a:r>
          </a:p>
          <a:p>
            <a:r>
              <a:rPr lang="en-US" dirty="0"/>
              <a:t>Not allowing stress to interfere with nurturing</a:t>
            </a:r>
          </a:p>
          <a:p>
            <a:r>
              <a:rPr lang="en-US" dirty="0"/>
              <a:t>Positive attitude about parenting and child</a:t>
            </a:r>
          </a:p>
        </p:txBody>
      </p:sp>
      <p:sp>
        <p:nvSpPr>
          <p:cNvPr id="7" name="Text Placeholder 6"/>
          <p:cNvSpPr>
            <a:spLocks noGrp="1"/>
          </p:cNvSpPr>
          <p:nvPr>
            <p:ph type="body" idx="4294967295"/>
          </p:nvPr>
        </p:nvSpPr>
        <p:spPr>
          <a:xfrm>
            <a:off x="0" y="1066800"/>
            <a:ext cx="8534400" cy="788988"/>
          </a:xfrm>
        </p:spPr>
        <p:txBody>
          <a:bodyPr>
            <a:normAutofit/>
          </a:bodyPr>
          <a:lstStyle/>
          <a:p>
            <a:pPr marL="0" indent="0">
              <a:buNone/>
            </a:pPr>
            <a:r>
              <a:rPr lang="en-US" i="1" dirty="0"/>
              <a:t>Managing stress and functioning well when faced with challenges, adversity and trauma.</a:t>
            </a:r>
          </a:p>
          <a:p>
            <a:pPr marL="0" indent="0">
              <a:buNone/>
            </a:pPr>
            <a:endParaRPr lang="en-US" i="1" dirty="0"/>
          </a:p>
        </p:txBody>
      </p:sp>
      <p:sp>
        <p:nvSpPr>
          <p:cNvPr id="8" name="Text Placeholder 7"/>
          <p:cNvSpPr>
            <a:spLocks noGrp="1"/>
          </p:cNvSpPr>
          <p:nvPr>
            <p:ph type="body" sz="quarter" idx="4294967295"/>
          </p:nvPr>
        </p:nvSpPr>
        <p:spPr>
          <a:xfrm>
            <a:off x="0" y="1905000"/>
            <a:ext cx="3962400" cy="1143000"/>
          </a:xfrm>
        </p:spPr>
        <p:txBody>
          <a:bodyPr>
            <a:normAutofit/>
          </a:bodyPr>
          <a:lstStyle/>
          <a:p>
            <a:pPr marL="0" indent="0">
              <a:buNone/>
            </a:pPr>
            <a:r>
              <a:rPr lang="en-US" sz="2400" i="1" dirty="0"/>
              <a:t>What it looks like</a:t>
            </a:r>
          </a:p>
          <a:p>
            <a:pPr marL="0" indent="0">
              <a:buNone/>
            </a:pPr>
            <a:r>
              <a:rPr lang="en-US" b="1" i="1" dirty="0"/>
              <a:t>Resilience to general life stress</a:t>
            </a:r>
          </a:p>
        </p:txBody>
      </p:sp>
    </p:spTree>
    <p:extLst>
      <p:ext uri="{BB962C8B-B14F-4D97-AF65-F5344CB8AC3E}">
        <p14:creationId xmlns:p14="http://schemas.microsoft.com/office/powerpoint/2010/main" val="315612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accent6">
                    <a:lumMod val="20000"/>
                    <a:lumOff val="80000"/>
                  </a:schemeClr>
                </a:solidFill>
              </a:rPr>
              <a:t>Differential Response</a:t>
            </a:r>
          </a:p>
        </p:txBody>
      </p:sp>
      <p:sp>
        <p:nvSpPr>
          <p:cNvPr id="3" name="Content Placeholder 2"/>
          <p:cNvSpPr>
            <a:spLocks noGrp="1"/>
          </p:cNvSpPr>
          <p:nvPr>
            <p:ph idx="1"/>
          </p:nvPr>
        </p:nvSpPr>
        <p:spPr>
          <a:xfrm>
            <a:off x="828436" y="2055813"/>
            <a:ext cx="6711654" cy="4195481"/>
          </a:xfrm>
        </p:spPr>
        <p:txBody>
          <a:bodyPr>
            <a:normAutofit/>
          </a:bodyPr>
          <a:lstStyle/>
          <a:p>
            <a:pPr marL="0" indent="0" algn="ctr">
              <a:buNone/>
            </a:pPr>
            <a:r>
              <a:rPr lang="en-US" sz="2800" dirty="0">
                <a:solidFill>
                  <a:schemeClr val="accent6">
                    <a:lumMod val="20000"/>
                    <a:lumOff val="80000"/>
                  </a:schemeClr>
                </a:solidFill>
              </a:rPr>
              <a:t>A method that allows child welfare systems to respond to reports of specific allegations of child maltreatment through a  family assessment.  This focuses on the safety and well-being of the child and promotes permanency.</a:t>
            </a:r>
          </a:p>
        </p:txBody>
      </p:sp>
      <p:sp>
        <p:nvSpPr>
          <p:cNvPr id="5" name="Slide Number Placeholder 4"/>
          <p:cNvSpPr>
            <a:spLocks noGrp="1"/>
          </p:cNvSpPr>
          <p:nvPr>
            <p:ph type="sldNum" sz="quarter" idx="12"/>
          </p:nvPr>
        </p:nvSpPr>
        <p:spPr/>
        <p:txBody>
          <a:bodyPr/>
          <a:lstStyle/>
          <a:p>
            <a:fld id="{F7992AAA-820E-4476-8697-40625F82D751}" type="slidenum">
              <a:rPr lang="en-US" smtClean="0"/>
              <a:pPr/>
              <a:t>4</a:t>
            </a:fld>
            <a:endParaRPr lang="en-US"/>
          </a:p>
        </p:txBody>
      </p:sp>
      <p:sp>
        <p:nvSpPr>
          <p:cNvPr id="8" name="Content Placeholder 7"/>
          <p:cNvSpPr>
            <a:spLocks noGrp="1"/>
          </p:cNvSpPr>
          <p:nvPr>
            <p:ph sz="half" idx="4294967295"/>
          </p:nvPr>
        </p:nvSpPr>
        <p:spPr>
          <a:xfrm>
            <a:off x="5845175" y="2055813"/>
            <a:ext cx="3298825" cy="4200525"/>
          </a:xfrm>
        </p:spPr>
        <p:txBody>
          <a:bodyPr>
            <a:normAutofit/>
          </a:bodyPr>
          <a:lstStyle/>
          <a:p>
            <a:endParaRPr lang="en-US" dirty="0"/>
          </a:p>
          <a:p>
            <a:endParaRPr lang="en-US" dirty="0"/>
          </a:p>
        </p:txBody>
      </p:sp>
    </p:spTree>
    <p:extLst>
      <p:ext uri="{BB962C8B-B14F-4D97-AF65-F5344CB8AC3E}">
        <p14:creationId xmlns:p14="http://schemas.microsoft.com/office/powerpoint/2010/main" val="21973360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Center for the Study of Social Policy (CSSP)</a:t>
            </a:r>
            <a:endParaRPr lang="en-US" dirty="0"/>
          </a:p>
        </p:txBody>
      </p:sp>
      <p:sp>
        <p:nvSpPr>
          <p:cNvPr id="4" name="Slide Number Placeholder 3"/>
          <p:cNvSpPr>
            <a:spLocks noGrp="1"/>
          </p:cNvSpPr>
          <p:nvPr>
            <p:ph type="sldNum" sz="quarter" idx="12"/>
          </p:nvPr>
        </p:nvSpPr>
        <p:spPr/>
        <p:txBody>
          <a:bodyPr/>
          <a:lstStyle/>
          <a:p>
            <a:fld id="{BFF07D26-9E7C-4634-A47E-8BAFDA2AB154}" type="slidenum">
              <a:rPr lang="en-US" smtClean="0">
                <a:solidFill>
                  <a:prstClr val="black">
                    <a:lumMod val="75000"/>
                    <a:lumOff val="25000"/>
                  </a:prstClr>
                </a:solidFill>
              </a:rPr>
              <a:pPr/>
              <a:t>40</a:t>
            </a:fld>
            <a:endParaRPr lang="en-US" dirty="0">
              <a:solidFill>
                <a:prstClr val="black">
                  <a:lumMod val="75000"/>
                  <a:lumOff val="25000"/>
                </a:prstClr>
              </a:solidFill>
            </a:endParaRPr>
          </a:p>
        </p:txBody>
      </p:sp>
      <p:sp>
        <p:nvSpPr>
          <p:cNvPr id="2" name="Title 1"/>
          <p:cNvSpPr>
            <a:spLocks noGrp="1"/>
          </p:cNvSpPr>
          <p:nvPr>
            <p:ph type="title" idx="4294967295"/>
          </p:nvPr>
        </p:nvSpPr>
        <p:spPr>
          <a:xfrm>
            <a:off x="0" y="304800"/>
            <a:ext cx="5143500" cy="771525"/>
          </a:xfrm>
        </p:spPr>
        <p:txBody>
          <a:bodyPr>
            <a:normAutofit/>
          </a:bodyPr>
          <a:lstStyle/>
          <a:p>
            <a:r>
              <a:rPr lang="en-US" dirty="0"/>
              <a:t>Social connections</a:t>
            </a:r>
          </a:p>
        </p:txBody>
      </p:sp>
      <p:sp>
        <p:nvSpPr>
          <p:cNvPr id="5" name="Content Placeholder 4"/>
          <p:cNvSpPr>
            <a:spLocks noGrp="1"/>
          </p:cNvSpPr>
          <p:nvPr>
            <p:ph sz="half" idx="4294967295"/>
          </p:nvPr>
        </p:nvSpPr>
        <p:spPr>
          <a:xfrm>
            <a:off x="0" y="2389188"/>
            <a:ext cx="3471863" cy="3471862"/>
          </a:xfrm>
        </p:spPr>
        <p:txBody>
          <a:bodyPr/>
          <a:lstStyle/>
          <a:p>
            <a:pPr marL="0" indent="0">
              <a:buNone/>
            </a:pPr>
            <a:endParaRPr lang="en-US" dirty="0"/>
          </a:p>
          <a:p>
            <a:pPr marL="0" indent="0">
              <a:buNone/>
            </a:pPr>
            <a:r>
              <a:rPr lang="en-US" dirty="0"/>
              <a:t>	</a:t>
            </a:r>
          </a:p>
        </p:txBody>
      </p:sp>
      <p:sp>
        <p:nvSpPr>
          <p:cNvPr id="6" name="Content Placeholder 5"/>
          <p:cNvSpPr>
            <a:spLocks noGrp="1"/>
          </p:cNvSpPr>
          <p:nvPr>
            <p:ph sz="quarter" idx="4294967295"/>
          </p:nvPr>
        </p:nvSpPr>
        <p:spPr>
          <a:xfrm>
            <a:off x="0" y="2438400"/>
            <a:ext cx="6248400" cy="3124200"/>
          </a:xfrm>
        </p:spPr>
        <p:txBody>
          <a:bodyPr>
            <a:normAutofit/>
          </a:bodyPr>
          <a:lstStyle/>
          <a:p>
            <a:r>
              <a:rPr lang="en-US" dirty="0"/>
              <a:t>Multiple friendships and supportive relationships with others</a:t>
            </a:r>
          </a:p>
          <a:p>
            <a:r>
              <a:rPr lang="en-US" dirty="0"/>
              <a:t>Feeling respected and appreciated</a:t>
            </a:r>
          </a:p>
          <a:p>
            <a:r>
              <a:rPr lang="en-US" dirty="0"/>
              <a:t>Accepting help from others, and giving help to others</a:t>
            </a:r>
          </a:p>
          <a:p>
            <a:r>
              <a:rPr lang="en-US" dirty="0"/>
              <a:t>Skills for establishing and maintaining connections</a:t>
            </a:r>
          </a:p>
        </p:txBody>
      </p:sp>
      <p:sp>
        <p:nvSpPr>
          <p:cNvPr id="7" name="Text Placeholder 6"/>
          <p:cNvSpPr>
            <a:spLocks noGrp="1"/>
          </p:cNvSpPr>
          <p:nvPr>
            <p:ph type="body" idx="4294967295"/>
          </p:nvPr>
        </p:nvSpPr>
        <p:spPr>
          <a:xfrm>
            <a:off x="0" y="1066800"/>
            <a:ext cx="8534400" cy="788988"/>
          </a:xfrm>
        </p:spPr>
        <p:txBody>
          <a:bodyPr>
            <a:normAutofit/>
          </a:bodyPr>
          <a:lstStyle/>
          <a:p>
            <a:pPr marL="0" indent="0">
              <a:buNone/>
            </a:pPr>
            <a:r>
              <a:rPr lang="en-US" i="1" dirty="0"/>
              <a:t>Positive relationships that provide emotional, informational, instrumental and spiritual support.</a:t>
            </a:r>
          </a:p>
          <a:p>
            <a:pPr marL="0" indent="0">
              <a:buNone/>
            </a:pPr>
            <a:endParaRPr lang="en-US" i="1" dirty="0"/>
          </a:p>
        </p:txBody>
      </p:sp>
      <p:sp>
        <p:nvSpPr>
          <p:cNvPr id="8" name="Text Placeholder 7"/>
          <p:cNvSpPr>
            <a:spLocks noGrp="1"/>
          </p:cNvSpPr>
          <p:nvPr>
            <p:ph type="body" sz="quarter" idx="4294967295"/>
          </p:nvPr>
        </p:nvSpPr>
        <p:spPr>
          <a:xfrm>
            <a:off x="0" y="1905000"/>
            <a:ext cx="3962400" cy="1143000"/>
          </a:xfrm>
        </p:spPr>
        <p:txBody>
          <a:bodyPr>
            <a:normAutofit/>
          </a:bodyPr>
          <a:lstStyle/>
          <a:p>
            <a:pPr marL="0" indent="0">
              <a:buNone/>
            </a:pPr>
            <a:r>
              <a:rPr lang="en-US" sz="2400" i="1" dirty="0"/>
              <a:t>What it looks like</a:t>
            </a:r>
          </a:p>
          <a:p>
            <a:pPr marL="0" indent="0">
              <a:buNone/>
            </a:pPr>
            <a:endParaRPr lang="en-US" b="1" i="1" dirty="0"/>
          </a:p>
        </p:txBody>
      </p:sp>
    </p:spTree>
    <p:extLst>
      <p:ext uri="{BB962C8B-B14F-4D97-AF65-F5344CB8AC3E}">
        <p14:creationId xmlns:p14="http://schemas.microsoft.com/office/powerpoint/2010/main" val="35902291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Center for the Study of Social Policy (CSSP)</a:t>
            </a:r>
            <a:endParaRPr lang="en-US" dirty="0"/>
          </a:p>
        </p:txBody>
      </p:sp>
      <p:sp>
        <p:nvSpPr>
          <p:cNvPr id="4" name="Slide Number Placeholder 3"/>
          <p:cNvSpPr>
            <a:spLocks noGrp="1"/>
          </p:cNvSpPr>
          <p:nvPr>
            <p:ph type="sldNum" sz="quarter" idx="12"/>
          </p:nvPr>
        </p:nvSpPr>
        <p:spPr/>
        <p:txBody>
          <a:bodyPr/>
          <a:lstStyle/>
          <a:p>
            <a:fld id="{BFF07D26-9E7C-4634-A47E-8BAFDA2AB154}" type="slidenum">
              <a:rPr lang="en-US" smtClean="0"/>
              <a:pPr/>
              <a:t>41</a:t>
            </a:fld>
            <a:endParaRPr lang="en-US" dirty="0"/>
          </a:p>
        </p:txBody>
      </p:sp>
      <p:sp>
        <p:nvSpPr>
          <p:cNvPr id="2" name="Title 1"/>
          <p:cNvSpPr>
            <a:spLocks noGrp="1"/>
          </p:cNvSpPr>
          <p:nvPr>
            <p:ph type="title" idx="4294967295"/>
          </p:nvPr>
        </p:nvSpPr>
        <p:spPr>
          <a:xfrm>
            <a:off x="685800" y="304800"/>
            <a:ext cx="8458200" cy="609600"/>
          </a:xfrm>
        </p:spPr>
        <p:txBody>
          <a:bodyPr>
            <a:normAutofit/>
          </a:bodyPr>
          <a:lstStyle/>
          <a:p>
            <a:r>
              <a:rPr lang="en-US" sz="2400" b="1" dirty="0"/>
              <a:t>Knowledge of parenting and child development</a:t>
            </a:r>
          </a:p>
        </p:txBody>
      </p:sp>
      <p:sp>
        <p:nvSpPr>
          <p:cNvPr id="5" name="Content Placeholder 4"/>
          <p:cNvSpPr>
            <a:spLocks noGrp="1"/>
          </p:cNvSpPr>
          <p:nvPr>
            <p:ph sz="half" idx="4294967295"/>
          </p:nvPr>
        </p:nvSpPr>
        <p:spPr>
          <a:xfrm>
            <a:off x="0" y="2389188"/>
            <a:ext cx="3471863" cy="3471862"/>
          </a:xfrm>
        </p:spPr>
        <p:txBody>
          <a:bodyPr/>
          <a:lstStyle/>
          <a:p>
            <a:pPr marL="0" indent="0">
              <a:buNone/>
            </a:pPr>
            <a:endParaRPr lang="en-US" dirty="0"/>
          </a:p>
          <a:p>
            <a:pPr marL="0" indent="0">
              <a:buNone/>
            </a:pPr>
            <a:r>
              <a:rPr lang="en-US" dirty="0"/>
              <a:t>	</a:t>
            </a:r>
          </a:p>
        </p:txBody>
      </p:sp>
      <p:sp>
        <p:nvSpPr>
          <p:cNvPr id="6" name="Content Placeholder 5"/>
          <p:cNvSpPr>
            <a:spLocks noGrp="1"/>
          </p:cNvSpPr>
          <p:nvPr>
            <p:ph sz="quarter" idx="4294967295"/>
          </p:nvPr>
        </p:nvSpPr>
        <p:spPr>
          <a:xfrm>
            <a:off x="0" y="2667000"/>
            <a:ext cx="6248400" cy="3471863"/>
          </a:xfrm>
        </p:spPr>
        <p:txBody>
          <a:bodyPr>
            <a:normAutofit/>
          </a:bodyPr>
          <a:lstStyle/>
          <a:p>
            <a:r>
              <a:rPr lang="en-US" dirty="0"/>
              <a:t>Nurturing parenting behavior</a:t>
            </a:r>
          </a:p>
          <a:p>
            <a:r>
              <a:rPr lang="en-US" dirty="0"/>
              <a:t>Appropriate developmental expectations</a:t>
            </a:r>
          </a:p>
          <a:p>
            <a:r>
              <a:rPr lang="en-US" dirty="0"/>
              <a:t>Ability to create a developmentally supportive environment for child</a:t>
            </a:r>
          </a:p>
          <a:p>
            <a:r>
              <a:rPr lang="en-US" dirty="0"/>
              <a:t>Positive discipline techniques; ability to effectively manage child behavior</a:t>
            </a:r>
          </a:p>
          <a:p>
            <a:r>
              <a:rPr lang="en-US" dirty="0"/>
              <a:t>Recognizing and responding to your child’s specific needs.</a:t>
            </a:r>
          </a:p>
        </p:txBody>
      </p:sp>
      <p:sp>
        <p:nvSpPr>
          <p:cNvPr id="7" name="Text Placeholder 6"/>
          <p:cNvSpPr>
            <a:spLocks noGrp="1"/>
          </p:cNvSpPr>
          <p:nvPr>
            <p:ph type="body" idx="4294967295"/>
          </p:nvPr>
        </p:nvSpPr>
        <p:spPr>
          <a:xfrm>
            <a:off x="0" y="1371600"/>
            <a:ext cx="8534400" cy="788988"/>
          </a:xfrm>
        </p:spPr>
        <p:txBody>
          <a:bodyPr>
            <a:normAutofit fontScale="92500" lnSpcReduction="20000"/>
          </a:bodyPr>
          <a:lstStyle/>
          <a:p>
            <a:pPr marL="0" indent="0">
              <a:buNone/>
            </a:pPr>
            <a:r>
              <a:rPr lang="en-US" i="1" dirty="0"/>
              <a:t>Understanding child development and parenting strategies that support physical, cognitive, language, social and emotional development.</a:t>
            </a:r>
          </a:p>
          <a:p>
            <a:pPr marL="0" indent="0">
              <a:buNone/>
            </a:pPr>
            <a:endParaRPr lang="en-US" i="1" dirty="0"/>
          </a:p>
        </p:txBody>
      </p:sp>
      <p:sp>
        <p:nvSpPr>
          <p:cNvPr id="8" name="Text Placeholder 7"/>
          <p:cNvSpPr>
            <a:spLocks noGrp="1"/>
          </p:cNvSpPr>
          <p:nvPr>
            <p:ph type="body" sz="quarter" idx="4294967295"/>
          </p:nvPr>
        </p:nvSpPr>
        <p:spPr>
          <a:xfrm>
            <a:off x="0" y="2133600"/>
            <a:ext cx="3962400" cy="838200"/>
          </a:xfrm>
        </p:spPr>
        <p:txBody>
          <a:bodyPr>
            <a:normAutofit/>
          </a:bodyPr>
          <a:lstStyle/>
          <a:p>
            <a:pPr marL="0" indent="0">
              <a:buNone/>
            </a:pPr>
            <a:r>
              <a:rPr lang="en-US" sz="2400" i="1" dirty="0"/>
              <a:t>What it looks like</a:t>
            </a:r>
          </a:p>
        </p:txBody>
      </p:sp>
    </p:spTree>
    <p:extLst>
      <p:ext uri="{BB962C8B-B14F-4D97-AF65-F5344CB8AC3E}">
        <p14:creationId xmlns:p14="http://schemas.microsoft.com/office/powerpoint/2010/main" val="22461475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Center for the Study of Social Policy (CSSP)</a:t>
            </a:r>
          </a:p>
        </p:txBody>
      </p:sp>
      <p:sp>
        <p:nvSpPr>
          <p:cNvPr id="4" name="Slide Number Placeholder 3"/>
          <p:cNvSpPr>
            <a:spLocks noGrp="1"/>
          </p:cNvSpPr>
          <p:nvPr>
            <p:ph type="sldNum" sz="quarter" idx="12"/>
          </p:nvPr>
        </p:nvSpPr>
        <p:spPr/>
        <p:txBody>
          <a:bodyPr/>
          <a:lstStyle/>
          <a:p>
            <a:fld id="{BFF07D26-9E7C-4634-A47E-8BAFDA2AB154}" type="slidenum">
              <a:rPr lang="en-US" smtClean="0"/>
              <a:pPr/>
              <a:t>42</a:t>
            </a:fld>
            <a:endParaRPr lang="en-US" dirty="0"/>
          </a:p>
        </p:txBody>
      </p:sp>
      <p:sp>
        <p:nvSpPr>
          <p:cNvPr id="2" name="Title 1"/>
          <p:cNvSpPr>
            <a:spLocks noGrp="1"/>
          </p:cNvSpPr>
          <p:nvPr>
            <p:ph type="title" idx="4294967295"/>
          </p:nvPr>
        </p:nvSpPr>
        <p:spPr>
          <a:xfrm>
            <a:off x="609600" y="304800"/>
            <a:ext cx="8534400" cy="771525"/>
          </a:xfrm>
        </p:spPr>
        <p:txBody>
          <a:bodyPr>
            <a:normAutofit/>
          </a:bodyPr>
          <a:lstStyle/>
          <a:p>
            <a:r>
              <a:rPr lang="en-US" sz="3200" b="1" dirty="0"/>
              <a:t>Concrete support in times of need</a:t>
            </a:r>
          </a:p>
        </p:txBody>
      </p:sp>
      <p:sp>
        <p:nvSpPr>
          <p:cNvPr id="5" name="Content Placeholder 4"/>
          <p:cNvSpPr>
            <a:spLocks noGrp="1"/>
          </p:cNvSpPr>
          <p:nvPr>
            <p:ph sz="half" idx="4294967295"/>
          </p:nvPr>
        </p:nvSpPr>
        <p:spPr>
          <a:xfrm>
            <a:off x="0" y="2389188"/>
            <a:ext cx="3471863" cy="3471862"/>
          </a:xfrm>
        </p:spPr>
        <p:txBody>
          <a:bodyPr/>
          <a:lstStyle/>
          <a:p>
            <a:pPr marL="0" indent="0">
              <a:buNone/>
            </a:pPr>
            <a:endParaRPr lang="en-US" dirty="0"/>
          </a:p>
          <a:p>
            <a:pPr marL="0" indent="0">
              <a:buNone/>
            </a:pPr>
            <a:r>
              <a:rPr lang="en-US" dirty="0"/>
              <a:t>	</a:t>
            </a:r>
          </a:p>
        </p:txBody>
      </p:sp>
      <p:sp>
        <p:nvSpPr>
          <p:cNvPr id="6" name="Content Placeholder 5"/>
          <p:cNvSpPr>
            <a:spLocks noGrp="1"/>
          </p:cNvSpPr>
          <p:nvPr>
            <p:ph sz="quarter" idx="4294967295"/>
          </p:nvPr>
        </p:nvSpPr>
        <p:spPr>
          <a:xfrm>
            <a:off x="0" y="2667000"/>
            <a:ext cx="6248400" cy="3471863"/>
          </a:xfrm>
        </p:spPr>
        <p:txBody>
          <a:bodyPr>
            <a:normAutofit/>
          </a:bodyPr>
          <a:lstStyle/>
          <a:p>
            <a:r>
              <a:rPr lang="en-US" dirty="0"/>
              <a:t>Seeking and receiving support when needed</a:t>
            </a:r>
          </a:p>
          <a:p>
            <a:r>
              <a:rPr lang="en-US" dirty="0"/>
              <a:t>Knowing what services are available and how to access them</a:t>
            </a:r>
          </a:p>
          <a:p>
            <a:r>
              <a:rPr lang="en-US" dirty="0"/>
              <a:t>Adequate financial security; basic needs being met</a:t>
            </a:r>
          </a:p>
          <a:p>
            <a:r>
              <a:rPr lang="en-US" dirty="0"/>
              <a:t>Persistence</a:t>
            </a:r>
          </a:p>
          <a:p>
            <a:r>
              <a:rPr lang="en-US" dirty="0"/>
              <a:t>Advocating effectively for self and child to receive necessary help</a:t>
            </a:r>
          </a:p>
        </p:txBody>
      </p:sp>
      <p:sp>
        <p:nvSpPr>
          <p:cNvPr id="7" name="Text Placeholder 6"/>
          <p:cNvSpPr>
            <a:spLocks noGrp="1"/>
          </p:cNvSpPr>
          <p:nvPr>
            <p:ph type="body" idx="4294967295"/>
          </p:nvPr>
        </p:nvSpPr>
        <p:spPr>
          <a:xfrm>
            <a:off x="0" y="1295400"/>
            <a:ext cx="8534400" cy="788988"/>
          </a:xfrm>
        </p:spPr>
        <p:txBody>
          <a:bodyPr>
            <a:normAutofit/>
          </a:bodyPr>
          <a:lstStyle/>
          <a:p>
            <a:pPr marL="0" indent="0">
              <a:buNone/>
            </a:pPr>
            <a:r>
              <a:rPr lang="en-US" i="1" dirty="0"/>
              <a:t>Access to concrete support and services that address a family’s needs and help minimize stress caused by challenges</a:t>
            </a:r>
          </a:p>
          <a:p>
            <a:pPr marL="0" indent="0">
              <a:buNone/>
            </a:pPr>
            <a:endParaRPr lang="en-US" i="1" dirty="0"/>
          </a:p>
        </p:txBody>
      </p:sp>
      <p:sp>
        <p:nvSpPr>
          <p:cNvPr id="8" name="Text Placeholder 7"/>
          <p:cNvSpPr>
            <a:spLocks noGrp="1"/>
          </p:cNvSpPr>
          <p:nvPr>
            <p:ph type="body" sz="quarter" idx="4294967295"/>
          </p:nvPr>
        </p:nvSpPr>
        <p:spPr>
          <a:xfrm>
            <a:off x="0" y="1905000"/>
            <a:ext cx="3962400" cy="1143000"/>
          </a:xfrm>
        </p:spPr>
        <p:txBody>
          <a:bodyPr>
            <a:normAutofit/>
          </a:bodyPr>
          <a:lstStyle/>
          <a:p>
            <a:pPr marL="0" indent="0">
              <a:buNone/>
            </a:pPr>
            <a:r>
              <a:rPr lang="en-US" sz="2400" i="1" dirty="0"/>
              <a:t>What it looks like</a:t>
            </a:r>
          </a:p>
          <a:p>
            <a:pPr marL="0" indent="0">
              <a:buNone/>
            </a:pPr>
            <a:endParaRPr lang="en-US" b="1" i="1" dirty="0"/>
          </a:p>
        </p:txBody>
      </p:sp>
    </p:spTree>
    <p:extLst>
      <p:ext uri="{BB962C8B-B14F-4D97-AF65-F5344CB8AC3E}">
        <p14:creationId xmlns:p14="http://schemas.microsoft.com/office/powerpoint/2010/main" val="32390763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solidFill>
                  <a:prstClr val="white">
                    <a:tint val="75000"/>
                  </a:prstClr>
                </a:solidFill>
              </a:rPr>
              <a:t>Center for the Study of Social Policy (CSSP)</a:t>
            </a:r>
          </a:p>
        </p:txBody>
      </p:sp>
      <p:sp>
        <p:nvSpPr>
          <p:cNvPr id="4" name="Slide Number Placeholder 3"/>
          <p:cNvSpPr>
            <a:spLocks noGrp="1"/>
          </p:cNvSpPr>
          <p:nvPr>
            <p:ph type="sldNum" sz="quarter" idx="12"/>
          </p:nvPr>
        </p:nvSpPr>
        <p:spPr/>
        <p:txBody>
          <a:bodyPr/>
          <a:lstStyle/>
          <a:p>
            <a:fld id="{BFF07D26-9E7C-4634-A47E-8BAFDA2AB154}" type="slidenum">
              <a:rPr lang="en-US" smtClean="0">
                <a:solidFill>
                  <a:prstClr val="white">
                    <a:tint val="75000"/>
                  </a:prstClr>
                </a:solidFill>
              </a:rPr>
              <a:pPr/>
              <a:t>43</a:t>
            </a:fld>
            <a:endParaRPr lang="en-US" dirty="0">
              <a:solidFill>
                <a:prstClr val="white">
                  <a:tint val="75000"/>
                </a:prstClr>
              </a:solidFill>
            </a:endParaRPr>
          </a:p>
        </p:txBody>
      </p:sp>
      <p:sp>
        <p:nvSpPr>
          <p:cNvPr id="2" name="Title 1"/>
          <p:cNvSpPr>
            <a:spLocks noGrp="1"/>
          </p:cNvSpPr>
          <p:nvPr>
            <p:ph type="title" idx="4294967295"/>
          </p:nvPr>
        </p:nvSpPr>
        <p:spPr>
          <a:xfrm>
            <a:off x="0" y="304800"/>
            <a:ext cx="8991600" cy="771525"/>
          </a:xfrm>
        </p:spPr>
        <p:txBody>
          <a:bodyPr>
            <a:normAutofit/>
          </a:bodyPr>
          <a:lstStyle/>
          <a:p>
            <a:r>
              <a:rPr lang="en-US" sz="2800" b="1" dirty="0"/>
              <a:t>Social &amp; emotional competence of children</a:t>
            </a:r>
          </a:p>
        </p:txBody>
      </p:sp>
      <p:sp>
        <p:nvSpPr>
          <p:cNvPr id="5" name="Content Placeholder 4"/>
          <p:cNvSpPr>
            <a:spLocks noGrp="1"/>
          </p:cNvSpPr>
          <p:nvPr>
            <p:ph sz="half" idx="4294967295"/>
          </p:nvPr>
        </p:nvSpPr>
        <p:spPr>
          <a:xfrm>
            <a:off x="0" y="2389188"/>
            <a:ext cx="3471863" cy="3471862"/>
          </a:xfrm>
        </p:spPr>
        <p:txBody>
          <a:bodyPr/>
          <a:lstStyle/>
          <a:p>
            <a:pPr marL="0" indent="0">
              <a:buNone/>
            </a:pPr>
            <a:endParaRPr lang="en-US" dirty="0"/>
          </a:p>
          <a:p>
            <a:pPr marL="0" indent="0">
              <a:buNone/>
            </a:pPr>
            <a:r>
              <a:rPr lang="en-US" dirty="0"/>
              <a:t>	</a:t>
            </a:r>
          </a:p>
        </p:txBody>
      </p:sp>
      <p:sp>
        <p:nvSpPr>
          <p:cNvPr id="6" name="Content Placeholder 5"/>
          <p:cNvSpPr>
            <a:spLocks noGrp="1"/>
          </p:cNvSpPr>
          <p:nvPr>
            <p:ph sz="quarter" idx="4294967295"/>
          </p:nvPr>
        </p:nvSpPr>
        <p:spPr>
          <a:xfrm>
            <a:off x="0" y="2667000"/>
            <a:ext cx="2667000" cy="3471863"/>
          </a:xfrm>
        </p:spPr>
        <p:txBody>
          <a:bodyPr>
            <a:normAutofit lnSpcReduction="10000"/>
          </a:bodyPr>
          <a:lstStyle/>
          <a:p>
            <a:r>
              <a:rPr lang="en-US" dirty="0"/>
              <a:t>Warm and consistent responses that foster a strong and secure attachment with the child</a:t>
            </a:r>
          </a:p>
          <a:p>
            <a:r>
              <a:rPr lang="en-US" dirty="0"/>
              <a:t>Encouraging and reinforcing social skills; setting limits</a:t>
            </a:r>
          </a:p>
        </p:txBody>
      </p:sp>
      <p:sp>
        <p:nvSpPr>
          <p:cNvPr id="7" name="Text Placeholder 6"/>
          <p:cNvSpPr>
            <a:spLocks noGrp="1"/>
          </p:cNvSpPr>
          <p:nvPr>
            <p:ph type="body" idx="4294967295"/>
          </p:nvPr>
        </p:nvSpPr>
        <p:spPr>
          <a:xfrm>
            <a:off x="0" y="1066800"/>
            <a:ext cx="8534400" cy="788988"/>
          </a:xfrm>
        </p:spPr>
        <p:txBody>
          <a:bodyPr>
            <a:normAutofit fontScale="85000" lnSpcReduction="20000"/>
          </a:bodyPr>
          <a:lstStyle/>
          <a:p>
            <a:pPr marL="0" indent="0">
              <a:buNone/>
            </a:pPr>
            <a:r>
              <a:rPr lang="en-US" i="1" dirty="0"/>
              <a:t>Family and child interactions that help children develop the ability to communicate clearly, recognize and regulate their emotions and establish and maintain relationships</a:t>
            </a:r>
          </a:p>
          <a:p>
            <a:pPr marL="0" indent="0">
              <a:buNone/>
            </a:pPr>
            <a:endParaRPr lang="en-US" i="1" dirty="0"/>
          </a:p>
        </p:txBody>
      </p:sp>
      <p:sp>
        <p:nvSpPr>
          <p:cNvPr id="8" name="Text Placeholder 7"/>
          <p:cNvSpPr>
            <a:spLocks noGrp="1"/>
          </p:cNvSpPr>
          <p:nvPr>
            <p:ph type="body" sz="quarter" idx="4294967295"/>
          </p:nvPr>
        </p:nvSpPr>
        <p:spPr>
          <a:xfrm>
            <a:off x="0" y="1600200"/>
            <a:ext cx="3962400" cy="1143000"/>
          </a:xfrm>
        </p:spPr>
        <p:txBody>
          <a:bodyPr>
            <a:normAutofit/>
          </a:bodyPr>
          <a:lstStyle/>
          <a:p>
            <a:pPr marL="0" indent="0">
              <a:buNone/>
            </a:pPr>
            <a:r>
              <a:rPr lang="en-US" sz="2400" i="1" dirty="0"/>
              <a:t>What it looks like</a:t>
            </a:r>
          </a:p>
          <a:p>
            <a:pPr marL="0" indent="0">
              <a:buNone/>
            </a:pPr>
            <a:r>
              <a:rPr lang="en-US" sz="2400" b="1" i="1" dirty="0"/>
              <a:t>For the Parent</a:t>
            </a:r>
            <a:r>
              <a:rPr lang="en-US" sz="2400" i="1" dirty="0"/>
              <a:t>:</a:t>
            </a:r>
          </a:p>
        </p:txBody>
      </p:sp>
      <p:sp>
        <p:nvSpPr>
          <p:cNvPr id="9" name="Text Placeholder 7"/>
          <p:cNvSpPr txBox="1">
            <a:spLocks/>
          </p:cNvSpPr>
          <p:nvPr/>
        </p:nvSpPr>
        <p:spPr>
          <a:xfrm>
            <a:off x="4648200" y="1600200"/>
            <a:ext cx="3962400" cy="1143000"/>
          </a:xfrm>
          <a:prstGeom prst="rect">
            <a:avLst/>
          </a:prstGeom>
        </p:spPr>
        <p:txBody>
          <a:bodyPr vert="horz" lIns="91440" tIns="45720" rIns="91440" bIns="45720" rtlCol="0" anchor="ctr">
            <a:normAutofit/>
          </a:bodyPr>
          <a:lst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Clr>
                <a:prstClr val="white">
                  <a:lumMod val="75000"/>
                  <a:lumOff val="25000"/>
                </a:prstClr>
              </a:buClr>
              <a:buFont typeface="Wingdings 2" charset="2"/>
              <a:buNone/>
            </a:pPr>
            <a:r>
              <a:rPr lang="en-US" sz="2400" i="1" dirty="0">
                <a:solidFill>
                  <a:prstClr val="white">
                    <a:lumMod val="75000"/>
                    <a:lumOff val="25000"/>
                  </a:prstClr>
                </a:solidFill>
              </a:rPr>
              <a:t>What it looks like</a:t>
            </a:r>
          </a:p>
          <a:p>
            <a:pPr marL="0" indent="0">
              <a:buClr>
                <a:prstClr val="white">
                  <a:lumMod val="75000"/>
                  <a:lumOff val="25000"/>
                </a:prstClr>
              </a:buClr>
              <a:buFont typeface="Wingdings 2" charset="2"/>
              <a:buNone/>
            </a:pPr>
            <a:r>
              <a:rPr lang="en-US" sz="2400" b="1" i="1" dirty="0">
                <a:solidFill>
                  <a:prstClr val="white">
                    <a:lumMod val="75000"/>
                    <a:lumOff val="25000"/>
                  </a:prstClr>
                </a:solidFill>
              </a:rPr>
              <a:t>For the child</a:t>
            </a:r>
            <a:r>
              <a:rPr lang="en-US" sz="2400" i="1" dirty="0">
                <a:solidFill>
                  <a:prstClr val="white">
                    <a:lumMod val="75000"/>
                    <a:lumOff val="25000"/>
                  </a:prstClr>
                </a:solidFill>
              </a:rPr>
              <a:t>:</a:t>
            </a:r>
          </a:p>
        </p:txBody>
      </p:sp>
      <p:sp>
        <p:nvSpPr>
          <p:cNvPr id="10" name="Content Placeholder 5"/>
          <p:cNvSpPr txBox="1">
            <a:spLocks/>
          </p:cNvSpPr>
          <p:nvPr/>
        </p:nvSpPr>
        <p:spPr>
          <a:xfrm>
            <a:off x="4800600" y="2971800"/>
            <a:ext cx="2667000" cy="3471862"/>
          </a:xfrm>
          <a:prstGeom prst="rect">
            <a:avLst/>
          </a:prstGeom>
        </p:spPr>
        <p:txBody>
          <a:bodyPr vert="horz" lIns="91440" tIns="45720" rIns="91440" bIns="45720" rtlCol="0" anchor="ctr">
            <a:normAutofit lnSpcReduction="10000"/>
          </a:bodyPr>
          <a:lst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Clr>
                <a:prstClr val="white">
                  <a:lumMod val="75000"/>
                  <a:lumOff val="25000"/>
                </a:prstClr>
              </a:buClr>
            </a:pPr>
            <a:r>
              <a:rPr lang="en-US" dirty="0">
                <a:solidFill>
                  <a:prstClr val="white">
                    <a:lumMod val="75000"/>
                    <a:lumOff val="25000"/>
                  </a:prstClr>
                </a:solidFill>
              </a:rPr>
              <a:t>Age appropriate self-regulation</a:t>
            </a:r>
          </a:p>
          <a:p>
            <a:pPr>
              <a:buClr>
                <a:prstClr val="white">
                  <a:lumMod val="75000"/>
                  <a:lumOff val="25000"/>
                </a:prstClr>
              </a:buClr>
            </a:pPr>
            <a:r>
              <a:rPr lang="en-US" dirty="0">
                <a:solidFill>
                  <a:prstClr val="white">
                    <a:lumMod val="75000"/>
                    <a:lumOff val="25000"/>
                  </a:prstClr>
                </a:solidFill>
              </a:rPr>
              <a:t>Ability to form and maintain relationships with others</a:t>
            </a:r>
          </a:p>
          <a:p>
            <a:pPr>
              <a:buClr>
                <a:prstClr val="white">
                  <a:lumMod val="75000"/>
                  <a:lumOff val="25000"/>
                </a:prstClr>
              </a:buClr>
            </a:pPr>
            <a:r>
              <a:rPr lang="en-US" dirty="0">
                <a:solidFill>
                  <a:prstClr val="white">
                    <a:lumMod val="75000"/>
                    <a:lumOff val="25000"/>
                  </a:prstClr>
                </a:solidFill>
              </a:rPr>
              <a:t>Positive interactions with others</a:t>
            </a:r>
          </a:p>
          <a:p>
            <a:pPr>
              <a:buClr>
                <a:prstClr val="white">
                  <a:lumMod val="75000"/>
                  <a:lumOff val="25000"/>
                </a:prstClr>
              </a:buClr>
            </a:pPr>
            <a:r>
              <a:rPr lang="en-US" dirty="0">
                <a:solidFill>
                  <a:prstClr val="white">
                    <a:lumMod val="75000"/>
                    <a:lumOff val="25000"/>
                  </a:prstClr>
                </a:solidFill>
              </a:rPr>
              <a:t>Effective communication</a:t>
            </a:r>
          </a:p>
        </p:txBody>
      </p:sp>
    </p:spTree>
    <p:extLst>
      <p:ext uri="{BB962C8B-B14F-4D97-AF65-F5344CB8AC3E}">
        <p14:creationId xmlns:p14="http://schemas.microsoft.com/office/powerpoint/2010/main" val="298073067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t>Wrap up and review </a:t>
            </a:r>
          </a:p>
        </p:txBody>
      </p:sp>
      <p:sp>
        <p:nvSpPr>
          <p:cNvPr id="2" name="Slide Number Placeholder 1"/>
          <p:cNvSpPr>
            <a:spLocks noGrp="1"/>
          </p:cNvSpPr>
          <p:nvPr>
            <p:ph type="sldNum" sz="quarter" idx="12"/>
          </p:nvPr>
        </p:nvSpPr>
        <p:spPr/>
        <p:txBody>
          <a:bodyPr/>
          <a:lstStyle/>
          <a:p>
            <a:fld id="{F7992AAA-820E-4476-8697-40625F82D751}" type="slidenum">
              <a:rPr lang="en-US" smtClean="0"/>
              <a:pPr/>
              <a:t>44</a:t>
            </a:fld>
            <a:endParaRPr lang="en-US"/>
          </a:p>
        </p:txBody>
      </p:sp>
    </p:spTree>
    <p:extLst>
      <p:ext uri="{BB962C8B-B14F-4D97-AF65-F5344CB8AC3E}">
        <p14:creationId xmlns:p14="http://schemas.microsoft.com/office/powerpoint/2010/main" val="67216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Big Picture: General Philosophy and History of DR</a:t>
            </a:r>
          </a:p>
        </p:txBody>
      </p:sp>
      <p:sp>
        <p:nvSpPr>
          <p:cNvPr id="3" name="Content Placeholder 2"/>
          <p:cNvSpPr>
            <a:spLocks noGrp="1"/>
          </p:cNvSpPr>
          <p:nvPr>
            <p:ph idx="1"/>
          </p:nvPr>
        </p:nvSpPr>
        <p:spPr/>
        <p:txBody>
          <a:bodyPr>
            <a:normAutofit/>
          </a:bodyPr>
          <a:lstStyle/>
          <a:p>
            <a:r>
              <a:rPr lang="en-US" sz="2000" dirty="0"/>
              <a:t>DR has been developed out of “system” need to respond more appropriately to the variety of child abuse and neglect reports being assessed within the child welfare system.</a:t>
            </a:r>
          </a:p>
          <a:p>
            <a:r>
              <a:rPr lang="en-US" sz="2000" dirty="0"/>
              <a:t>Including differential response in triage procedures for the appropriate referral of a child not at risk of imminent harm to a community organization or voluntary preventive service (section 106(b)(2)(B)</a:t>
            </a:r>
          </a:p>
          <a:p>
            <a:r>
              <a:rPr lang="en-US" sz="2000" dirty="0"/>
              <a:t>Volume increases lead to practice shift</a:t>
            </a:r>
          </a:p>
          <a:p>
            <a:r>
              <a:rPr lang="en-US" sz="2000" dirty="0"/>
              <a:t>Differential Response approach developed</a:t>
            </a:r>
          </a:p>
        </p:txBody>
      </p:sp>
      <p:sp>
        <p:nvSpPr>
          <p:cNvPr id="4" name="Slide Number Placeholder 3"/>
          <p:cNvSpPr>
            <a:spLocks noGrp="1"/>
          </p:cNvSpPr>
          <p:nvPr>
            <p:ph type="sldNum" sz="quarter" idx="12"/>
          </p:nvPr>
        </p:nvSpPr>
        <p:spPr/>
        <p:txBody>
          <a:bodyPr/>
          <a:lstStyle/>
          <a:p>
            <a:fld id="{5F3AB132-28FE-45C5-8977-A1420B7E4EF1}" type="slidenum">
              <a:rPr lang="en-US" smtClean="0"/>
              <a:t>5</a:t>
            </a:fld>
            <a:endParaRPr lang="en-US"/>
          </a:p>
        </p:txBody>
      </p:sp>
    </p:spTree>
    <p:extLst>
      <p:ext uri="{BB962C8B-B14F-4D97-AF65-F5344CB8AC3E}">
        <p14:creationId xmlns:p14="http://schemas.microsoft.com/office/powerpoint/2010/main" val="968916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20000"/>
                    <a:lumOff val="80000"/>
                  </a:schemeClr>
                </a:solidFill>
              </a:rPr>
              <a:t>Federal Mandate and State Law</a:t>
            </a:r>
          </a:p>
        </p:txBody>
      </p:sp>
      <p:sp>
        <p:nvSpPr>
          <p:cNvPr id="3" name="Content Placeholder 2"/>
          <p:cNvSpPr>
            <a:spLocks noGrp="1"/>
          </p:cNvSpPr>
          <p:nvPr>
            <p:ph idx="1"/>
          </p:nvPr>
        </p:nvSpPr>
        <p:spPr/>
        <p:txBody>
          <a:bodyPr>
            <a:normAutofit/>
          </a:bodyPr>
          <a:lstStyle/>
          <a:p>
            <a:r>
              <a:rPr lang="en-US" sz="2400" dirty="0"/>
              <a:t>Child Abuse Prevention and Treatment Act Reauthorization Act of 2010 Public Law 111-320 issuance date 2-15-2011</a:t>
            </a:r>
          </a:p>
          <a:p>
            <a:r>
              <a:rPr lang="en-US" sz="2400" dirty="0"/>
              <a:t>Including differential response in triage procedures for the appropriate referral of a child not at risk of imminent harm to a community organization or voluntary preventive service</a:t>
            </a:r>
            <a:r>
              <a:rPr lang="en-US" sz="2400" dirty="0">
                <a:solidFill>
                  <a:srgbClr val="FF0000"/>
                </a:solidFill>
              </a:rPr>
              <a:t> </a:t>
            </a:r>
            <a:r>
              <a:rPr lang="en-US" sz="2400" dirty="0"/>
              <a:t>(section 106(b)(2)(B)</a:t>
            </a:r>
          </a:p>
        </p:txBody>
      </p:sp>
      <p:sp>
        <p:nvSpPr>
          <p:cNvPr id="4" name="Slide Number Placeholder 3"/>
          <p:cNvSpPr>
            <a:spLocks noGrp="1"/>
          </p:cNvSpPr>
          <p:nvPr>
            <p:ph type="sldNum" sz="quarter" idx="12"/>
          </p:nvPr>
        </p:nvSpPr>
        <p:spPr/>
        <p:txBody>
          <a:bodyPr/>
          <a:lstStyle/>
          <a:p>
            <a:fld id="{F7992AAA-820E-4476-8697-40625F82D751}" type="slidenum">
              <a:rPr lang="en-US" smtClean="0"/>
              <a:pPr/>
              <a:t>6</a:t>
            </a:fld>
            <a:endParaRPr lang="en-US"/>
          </a:p>
        </p:txBody>
      </p:sp>
    </p:spTree>
    <p:extLst>
      <p:ext uri="{BB962C8B-B14F-4D97-AF65-F5344CB8AC3E}">
        <p14:creationId xmlns:p14="http://schemas.microsoft.com/office/powerpoint/2010/main" val="2800827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9442" y="675725"/>
            <a:ext cx="7125113" cy="619675"/>
          </a:xfrm>
        </p:spPr>
        <p:txBody>
          <a:bodyPr>
            <a:normAutofit fontScale="90000"/>
          </a:bodyPr>
          <a:lstStyle/>
          <a:p>
            <a:r>
              <a:rPr lang="en-US" dirty="0"/>
              <a:t>Where is DR implemented…</a:t>
            </a:r>
          </a:p>
        </p:txBody>
      </p:sp>
      <p:sp>
        <p:nvSpPr>
          <p:cNvPr id="3" name="Content Placeholder 2"/>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205FF38D-7169-4F70-8424-BC2ACBDCF422}"/>
              </a:ext>
            </a:extLst>
          </p:cNvPr>
          <p:cNvSpPr>
            <a:spLocks noGrp="1"/>
          </p:cNvSpPr>
          <p:nvPr>
            <p:ph type="sldNum" sz="quarter" idx="12"/>
          </p:nvPr>
        </p:nvSpPr>
        <p:spPr/>
        <p:txBody>
          <a:bodyPr/>
          <a:lstStyle/>
          <a:p>
            <a:fld id="{F7992AAA-820E-4476-8697-40625F82D751}" type="slidenum">
              <a:rPr lang="en-US" smtClean="0"/>
              <a:pPr/>
              <a:t>7</a:t>
            </a:fld>
            <a:endParaRPr lang="en-US"/>
          </a:p>
        </p:txBody>
      </p:sp>
      <p:pic>
        <p:nvPicPr>
          <p:cNvPr id="1026" name="Picture 2" descr="C:\Users\cjcashaw\AppData\Local\Microsoft\Windows\Temporary Internet Files\Content.Outlook\I123ZEIX\DR Map as of April 9 201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600200"/>
            <a:ext cx="7315200" cy="48818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3300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Differential Response</a:t>
            </a:r>
          </a:p>
        </p:txBody>
      </p:sp>
      <p:sp>
        <p:nvSpPr>
          <p:cNvPr id="3" name="Content Placeholder 2"/>
          <p:cNvSpPr>
            <a:spLocks noGrp="1"/>
          </p:cNvSpPr>
          <p:nvPr>
            <p:ph idx="1"/>
          </p:nvPr>
        </p:nvSpPr>
        <p:spPr/>
        <p:txBody>
          <a:bodyPr/>
          <a:lstStyle/>
          <a:p>
            <a:r>
              <a:rPr lang="en-US" sz="2000" dirty="0"/>
              <a:t>Focuses less on investigative fact finding and more on family engagement while assessing and ensuring child safety</a:t>
            </a:r>
          </a:p>
          <a:p>
            <a:r>
              <a:rPr lang="en-US" sz="2000" dirty="0"/>
              <a:t>Seeks safety through family engagement and collaborative partnerships</a:t>
            </a:r>
          </a:p>
          <a:p>
            <a:r>
              <a:rPr lang="en-US" sz="2000" dirty="0"/>
              <a:t>Allows and encourages agencies to provide services without formal determination of abuse or neglect</a:t>
            </a:r>
          </a:p>
          <a:p>
            <a:endParaRPr lang="en-US" dirty="0"/>
          </a:p>
        </p:txBody>
      </p:sp>
      <p:sp>
        <p:nvSpPr>
          <p:cNvPr id="4" name="Slide Number Placeholder 3"/>
          <p:cNvSpPr>
            <a:spLocks noGrp="1"/>
          </p:cNvSpPr>
          <p:nvPr>
            <p:ph type="sldNum" sz="quarter" idx="12"/>
          </p:nvPr>
        </p:nvSpPr>
        <p:spPr/>
        <p:txBody>
          <a:bodyPr/>
          <a:lstStyle/>
          <a:p>
            <a:fld id="{5F3AB132-28FE-45C5-8977-A1420B7E4EF1}" type="slidenum">
              <a:rPr lang="en-US" smtClean="0"/>
              <a:t>8</a:t>
            </a:fld>
            <a:endParaRPr lang="en-US"/>
          </a:p>
        </p:txBody>
      </p:sp>
    </p:spTree>
    <p:extLst>
      <p:ext uri="{BB962C8B-B14F-4D97-AF65-F5344CB8AC3E}">
        <p14:creationId xmlns:p14="http://schemas.microsoft.com/office/powerpoint/2010/main" val="1398854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20000"/>
                    <a:lumOff val="80000"/>
                  </a:schemeClr>
                </a:solidFill>
              </a:rPr>
              <a:t>Investigation Vs. Family Assessment</a:t>
            </a:r>
          </a:p>
        </p:txBody>
      </p:sp>
      <p:sp>
        <p:nvSpPr>
          <p:cNvPr id="3" name="Content Placeholder 2"/>
          <p:cNvSpPr>
            <a:spLocks noGrp="1"/>
          </p:cNvSpPr>
          <p:nvPr>
            <p:ph idx="1"/>
          </p:nvPr>
        </p:nvSpPr>
        <p:spPr/>
        <p:txBody>
          <a:bodyPr>
            <a:normAutofit/>
          </a:bodyPr>
          <a:lstStyle/>
          <a:p>
            <a:r>
              <a:rPr lang="en-US" dirty="0">
                <a:solidFill>
                  <a:schemeClr val="accent6">
                    <a:lumMod val="20000"/>
                    <a:lumOff val="80000"/>
                  </a:schemeClr>
                </a:solidFill>
              </a:rPr>
              <a:t>Investigations require gathering of forensic evidence and formal determinations as to whether the abuse/neglect occurred.  </a:t>
            </a:r>
          </a:p>
          <a:p>
            <a:r>
              <a:rPr lang="en-US" dirty="0">
                <a:solidFill>
                  <a:schemeClr val="accent6">
                    <a:lumMod val="20000"/>
                    <a:lumOff val="80000"/>
                  </a:schemeClr>
                </a:solidFill>
              </a:rPr>
              <a:t>Family assessments are non-adversarial and non-accusatory responses and there is no formal finding of substantiated or unsubstantiated.  The family is treated as a whole and does not identify a perpetrator or victim.</a:t>
            </a:r>
          </a:p>
          <a:p>
            <a:r>
              <a:rPr lang="en-US" dirty="0">
                <a:solidFill>
                  <a:schemeClr val="accent6">
                    <a:lumMod val="20000"/>
                    <a:lumOff val="80000"/>
                  </a:schemeClr>
                </a:solidFill>
              </a:rPr>
              <a:t>The health and safety checklist is completed.  Safety of the children is paramount.</a:t>
            </a:r>
          </a:p>
          <a:p>
            <a:r>
              <a:rPr lang="en-US" dirty="0">
                <a:solidFill>
                  <a:schemeClr val="accent6">
                    <a:lumMod val="20000"/>
                    <a:lumOff val="80000"/>
                  </a:schemeClr>
                </a:solidFill>
              </a:rPr>
              <a:t>DR is family driven </a:t>
            </a:r>
          </a:p>
        </p:txBody>
      </p:sp>
      <p:sp>
        <p:nvSpPr>
          <p:cNvPr id="5" name="Slide Number Placeholder 4"/>
          <p:cNvSpPr>
            <a:spLocks noGrp="1"/>
          </p:cNvSpPr>
          <p:nvPr>
            <p:ph type="sldNum" sz="quarter" idx="12"/>
          </p:nvPr>
        </p:nvSpPr>
        <p:spPr/>
        <p:txBody>
          <a:bodyPr/>
          <a:lstStyle/>
          <a:p>
            <a:fld id="{F7992AAA-820E-4476-8697-40625F82D751}" type="slidenum">
              <a:rPr lang="en-US" smtClean="0"/>
              <a:pPr/>
              <a:t>9</a:t>
            </a:fld>
            <a:endParaRPr lang="en-US"/>
          </a:p>
        </p:txBody>
      </p:sp>
    </p:spTree>
    <p:extLst>
      <p:ext uri="{BB962C8B-B14F-4D97-AF65-F5344CB8AC3E}">
        <p14:creationId xmlns:p14="http://schemas.microsoft.com/office/powerpoint/2010/main" val="34872971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6DD74B66F681F41B3F749E129A5B985" ma:contentTypeVersion="4" ma:contentTypeDescription="Create a new document." ma:contentTypeScope="" ma:versionID="4f03d831e184684ac6bae2f06bc69679">
  <xsd:schema xmlns:xsd="http://www.w3.org/2001/XMLSchema" xmlns:xs="http://www.w3.org/2001/XMLSchema" xmlns:p="http://schemas.microsoft.com/office/2006/metadata/properties" xmlns:ns2="66b87fd6-9627-4acd-9a2f-425ed11ed09d" xmlns:ns3="34354bcd-9f19-49ff-be41-0a8edec883ce" targetNamespace="http://schemas.microsoft.com/office/2006/metadata/properties" ma:root="true" ma:fieldsID="034d3702ade2455f73c2066eb1c7bf0f" ns2:_="" ns3:_="">
    <xsd:import namespace="66b87fd6-9627-4acd-9a2f-425ed11ed09d"/>
    <xsd:import namespace="34354bcd-9f19-49ff-be41-0a8edec883c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b87fd6-9627-4acd-9a2f-425ed11ed0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4354bcd-9f19-49ff-be41-0a8edec883c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CFDDDFB-366D-457F-88D7-AF60558910B0}">
  <ds:schemaRefs>
    <ds:schemaRef ds:uri="http://schemas.microsoft.com/sharepoint/v3/contenttype/forms"/>
  </ds:schemaRefs>
</ds:datastoreItem>
</file>

<file path=customXml/itemProps2.xml><?xml version="1.0" encoding="utf-8"?>
<ds:datastoreItem xmlns:ds="http://schemas.openxmlformats.org/officeDocument/2006/customXml" ds:itemID="{532D6460-F937-4B4F-B007-84F0B5A9A6E8}">
  <ds:schemaRefs>
    <ds:schemaRef ds:uri="http://schemas.openxmlformats.org/package/2006/metadata/core-properties"/>
    <ds:schemaRef ds:uri="http://www.w3.org/XML/1998/namespace"/>
    <ds:schemaRef ds:uri="34354bcd-9f19-49ff-be41-0a8edec883ce"/>
    <ds:schemaRef ds:uri="http://purl.org/dc/dcmitype/"/>
    <ds:schemaRef ds:uri="http://purl.org/dc/terms/"/>
    <ds:schemaRef ds:uri="http://schemas.microsoft.com/office/2006/documentManagement/types"/>
    <ds:schemaRef ds:uri="http://purl.org/dc/elements/1.1/"/>
    <ds:schemaRef ds:uri="http://schemas.microsoft.com/office/infopath/2007/PartnerControls"/>
    <ds:schemaRef ds:uri="66b87fd6-9627-4acd-9a2f-425ed11ed09d"/>
    <ds:schemaRef ds:uri="http://schemas.microsoft.com/office/2006/metadata/properties"/>
  </ds:schemaRefs>
</ds:datastoreItem>
</file>

<file path=customXml/itemProps3.xml><?xml version="1.0" encoding="utf-8"?>
<ds:datastoreItem xmlns:ds="http://schemas.openxmlformats.org/officeDocument/2006/customXml" ds:itemID="{20768238-95CC-4BE1-9FAF-3D304A59E3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b87fd6-9627-4acd-9a2f-425ed11ed09d"/>
    <ds:schemaRef ds:uri="34354bcd-9f19-49ff-be41-0a8edec883c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Ion</Template>
  <TotalTime>0</TotalTime>
  <Words>3672</Words>
  <Application>Microsoft Office PowerPoint</Application>
  <PresentationFormat>On-screen Show (4:3)</PresentationFormat>
  <Paragraphs>417</Paragraphs>
  <Slides>44</Slides>
  <Notes>44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44</vt:i4>
      </vt:variant>
    </vt:vector>
  </HeadingPairs>
  <TitlesOfParts>
    <vt:vector size="50" baseType="lpstr">
      <vt:lpstr>Arial</vt:lpstr>
      <vt:lpstr>Calibri</vt:lpstr>
      <vt:lpstr>Century Gothic</vt:lpstr>
      <vt:lpstr>Wingdings 2</vt:lpstr>
      <vt:lpstr>Wingdings 3</vt:lpstr>
      <vt:lpstr>Ion</vt:lpstr>
      <vt:lpstr>Differential Response</vt:lpstr>
      <vt:lpstr>Lets get to it </vt:lpstr>
      <vt:lpstr>Learning Objectives </vt:lpstr>
      <vt:lpstr>Differential Response</vt:lpstr>
      <vt:lpstr>The Big Picture: General Philosophy and History of DR</vt:lpstr>
      <vt:lpstr>Federal Mandate and State Law</vt:lpstr>
      <vt:lpstr>Where is DR implemented…</vt:lpstr>
      <vt:lpstr>Differential Response</vt:lpstr>
      <vt:lpstr>Investigation Vs. Family Assessment</vt:lpstr>
      <vt:lpstr>Some AR Practice Model Goals and Principles as Related to Best Practice</vt:lpstr>
      <vt:lpstr>Continued</vt:lpstr>
      <vt:lpstr>Activity   The Difference Between Family Driven and System Driven Practice</vt:lpstr>
      <vt:lpstr>The Difference Between Family Driven and System Driven Practice</vt:lpstr>
      <vt:lpstr>Values of Differential Response </vt:lpstr>
      <vt:lpstr>Commonalities of Traditional and Differential Response</vt:lpstr>
      <vt:lpstr>Process of Differential Response</vt:lpstr>
      <vt:lpstr>Hotline </vt:lpstr>
      <vt:lpstr>Allegations Accepted for the DR Pathway and Exclusions</vt:lpstr>
      <vt:lpstr>Continued</vt:lpstr>
      <vt:lpstr>Continued</vt:lpstr>
      <vt:lpstr>Role and Responsibilities of DR Team</vt:lpstr>
      <vt:lpstr>DRT COORDINATOR\UNIT </vt:lpstr>
      <vt:lpstr>DRT Supervisor</vt:lpstr>
      <vt:lpstr>DRT Specialist </vt:lpstr>
      <vt:lpstr>DRT Specialist Continued</vt:lpstr>
      <vt:lpstr>DRT Program Assistant</vt:lpstr>
      <vt:lpstr>On Call:</vt:lpstr>
      <vt:lpstr>Policy: Referral to Closure</vt:lpstr>
      <vt:lpstr>Continued</vt:lpstr>
      <vt:lpstr>Unable to Locate: Due Diligence</vt:lpstr>
      <vt:lpstr>Documentation </vt:lpstr>
      <vt:lpstr>Definition of Needs and Services</vt:lpstr>
      <vt:lpstr>Strengthening Families</vt:lpstr>
      <vt:lpstr>Strengthening Families</vt:lpstr>
      <vt:lpstr>Child Safety</vt:lpstr>
      <vt:lpstr>Risk to Children</vt:lpstr>
      <vt:lpstr>Imminent Dangers</vt:lpstr>
      <vt:lpstr>Five Protective Factors</vt:lpstr>
      <vt:lpstr>Parental resilience</vt:lpstr>
      <vt:lpstr>Social connections</vt:lpstr>
      <vt:lpstr>Knowledge of parenting and child development</vt:lpstr>
      <vt:lpstr>Concrete support in times of need</vt:lpstr>
      <vt:lpstr>Social &amp; emotional competence of children</vt:lpstr>
      <vt:lpstr>Wrap up and review </vt:lpstr>
    </vt:vector>
  </TitlesOfParts>
  <Company>DHS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Differential Response</dc:title>
  <dc:creator>Lindsay McCoy</dc:creator>
  <cp:lastModifiedBy>Margurite Aluqdah</cp:lastModifiedBy>
  <cp:revision>175</cp:revision>
  <cp:lastPrinted>2018-09-06T12:21:13Z</cp:lastPrinted>
  <dcterms:created xsi:type="dcterms:W3CDTF">2012-07-24T13:59:27Z</dcterms:created>
  <dcterms:modified xsi:type="dcterms:W3CDTF">2021-05-06T13:56:08Z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0x01010076DD74B66F681F41B3F749E129A5B985</vt:lpwstr>
  </property>
</Properties>
</file>