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5" r:id="rId7"/>
    <p:sldId id="266" r:id="rId8"/>
    <p:sldId id="267" r:id="rId9"/>
    <p:sldId id="268" r:id="rId10"/>
    <p:sldId id="269" r:id="rId11"/>
    <p:sldId id="270" r:id="rId12"/>
    <p:sldId id="271" r:id="rId13"/>
    <p:sldId id="272" r:id="rId14"/>
    <p:sldId id="273" r:id="rId15"/>
    <p:sldId id="284" r:id="rId16"/>
    <p:sldId id="288"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43D5D-C1C4-4794-81BA-BE6AB1FC061F}" type="datetimeFigureOut">
              <a:rPr lang="en-US" smtClean="0"/>
              <a:t>5/6/2021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22BDE-B808-4FC9-A879-E6634B094C87}" type="slidenum">
              <a:rPr lang="en-US" smtClean="0"/>
              <a:t>‹#›</a:t>
            </a:fld>
            <a:endParaRPr lang="en-US"/>
          </a:p>
        </p:txBody>
      </p:sp>
    </p:spTree>
    <p:extLst>
      <p:ext uri="{BB962C8B-B14F-4D97-AF65-F5344CB8AC3E}">
        <p14:creationId xmlns:p14="http://schemas.microsoft.com/office/powerpoint/2010/main" val="161731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you sign in, you can change your status to Ready to make yourself available for calls. The buttons in the call control area change depending on the situation. For example, when you are on a call, Consult, Direct Transfer, Hold, Keypad, and End buttons are available. When you have a call on hold and are on a consult call, Conference, Transfer, Retrieve, and End buttons are available. When you are on a conference call, buttons for Hold, Consult, Direct Transfer, Keypad, and End are available. </a:t>
            </a:r>
          </a:p>
          <a:p>
            <a:r>
              <a:rPr lang="en-US" sz="1200" kern="1200" dirty="0">
                <a:solidFill>
                  <a:schemeClr val="tx1"/>
                </a:solidFill>
                <a:effectLst/>
                <a:latin typeface="+mn-lt"/>
                <a:ea typeface="+mn-ea"/>
                <a:cs typeface="+mn-cs"/>
              </a:rPr>
              <a:t>The Finesse agent desktop provides the following out-of-the-box functionality: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Basic call control: Answer, hold, retrieve, end and make calls. </a:t>
            </a:r>
          </a:p>
          <a:p>
            <a:pPr marL="171450" lvl="0" indent="-171450">
              <a:buFont typeface="Arial"/>
              <a:buChar char="•"/>
            </a:pPr>
            <a:r>
              <a:rPr lang="en-US" sz="1200" kern="1200" dirty="0">
                <a:solidFill>
                  <a:schemeClr val="tx1"/>
                </a:solidFill>
                <a:effectLst/>
                <a:latin typeface="+mn-lt"/>
                <a:ea typeface="+mn-ea"/>
                <a:cs typeface="+mn-cs"/>
              </a:rPr>
              <a:t>Advanced call control: Make a consultation call and transfer or conference the call after the consultation. </a:t>
            </a:r>
          </a:p>
          <a:p>
            <a:pPr marL="171450" lvl="0" indent="-171450">
              <a:buFont typeface="Arial"/>
              <a:buChar char="•"/>
            </a:pPr>
            <a:r>
              <a:rPr lang="en-US" sz="1200" kern="1200" dirty="0">
                <a:solidFill>
                  <a:schemeClr val="tx1"/>
                </a:solidFill>
                <a:effectLst/>
                <a:latin typeface="+mn-lt"/>
                <a:ea typeface="+mn-ea"/>
                <a:cs typeface="+mn-cs"/>
              </a:rPr>
              <a:t>Agent state and call timers: The agent state timer indicates the length of time in Ready or Not Ready state. The call timer indicates total call time, hold time, and wrap-up time. </a:t>
            </a:r>
          </a:p>
          <a:p>
            <a:pPr marL="171450" lvl="0" indent="-171450">
              <a:buFont typeface="Arial"/>
              <a:buChar char="•"/>
            </a:pPr>
            <a:r>
              <a:rPr lang="en-US" sz="1200" kern="1200" dirty="0">
                <a:solidFill>
                  <a:schemeClr val="tx1"/>
                </a:solidFill>
                <a:effectLst/>
                <a:latin typeface="+mn-lt"/>
                <a:ea typeface="+mn-ea"/>
                <a:cs typeface="+mn-cs"/>
              </a:rPr>
              <a:t>Single-step transfer: Transfer a call without the need to first initiate a consultation call. </a:t>
            </a:r>
          </a:p>
          <a:p>
            <a:pPr marL="171450" lvl="0" indent="-171450">
              <a:buFont typeface="Arial"/>
              <a:buChar char="•"/>
            </a:pPr>
            <a:r>
              <a:rPr lang="en-US" sz="1200" kern="1200" dirty="0">
                <a:solidFill>
                  <a:schemeClr val="tx1"/>
                </a:solidFill>
                <a:effectLst/>
                <a:latin typeface="+mn-lt"/>
                <a:ea typeface="+mn-ea"/>
                <a:cs typeface="+mn-cs"/>
              </a:rPr>
              <a:t>Preview Outbound calls: Preview the customer information for the call before you choose to accept,  reject, or close the contact. </a:t>
            </a:r>
          </a:p>
          <a:p>
            <a:pPr marL="171450" lvl="0" indent="-171450">
              <a:buFont typeface="Arial"/>
              <a:buChar char="•"/>
            </a:pPr>
            <a:r>
              <a:rPr lang="en-US" sz="1200" kern="1200" dirty="0">
                <a:solidFill>
                  <a:schemeClr val="tx1"/>
                </a:solidFill>
                <a:effectLst/>
                <a:latin typeface="+mn-lt"/>
                <a:ea typeface="+mn-ea"/>
                <a:cs typeface="+mn-cs"/>
              </a:rPr>
              <a:t>Preview Outbound Personal Callback calls: After you preview a personal callback call, you can choose to accept or reject the contact. </a:t>
            </a:r>
          </a:p>
          <a:p>
            <a:pPr marL="171450" lvl="0" indent="-171450">
              <a:buFont typeface="Arial"/>
              <a:buChar char="•"/>
            </a:pPr>
            <a:r>
              <a:rPr lang="en-US" sz="1200" kern="1200" dirty="0">
                <a:solidFill>
                  <a:schemeClr val="tx1"/>
                </a:solidFill>
                <a:effectLst/>
                <a:latin typeface="+mn-lt"/>
                <a:ea typeface="+mn-ea"/>
                <a:cs typeface="+mn-cs"/>
              </a:rPr>
              <a:t>Send DTMF digits: Send DTMF digits to interact with an IVR system. </a:t>
            </a:r>
          </a:p>
          <a:p>
            <a:pPr marL="171450" lvl="0" indent="-171450">
              <a:buFont typeface="Arial"/>
              <a:buChar char="•"/>
            </a:pPr>
            <a:r>
              <a:rPr lang="en-US" sz="1200" kern="1200" dirty="0">
                <a:solidFill>
                  <a:schemeClr val="tx1"/>
                </a:solidFill>
                <a:effectLst/>
                <a:latin typeface="+mn-lt"/>
                <a:ea typeface="+mn-ea"/>
                <a:cs typeface="+mn-cs"/>
              </a:rPr>
              <a:t>Not Ready and Sign Out reason codes: Code to indicate why you are changing your status to Not Ready  or signing out (your administrator defines these codes).  </a:t>
            </a:r>
          </a:p>
          <a:p>
            <a:r>
              <a:rPr lang="en-US" sz="1200" kern="1200" dirty="0">
                <a:solidFill>
                  <a:schemeClr val="tx1"/>
                </a:solidFill>
                <a:effectLst/>
                <a:latin typeface="+mn-lt"/>
                <a:ea typeface="+mn-ea"/>
                <a:cs typeface="+mn-cs"/>
              </a:rPr>
              <a:t>The Finesse agent desktop also provides a Queue Statistics gadget. The Queue Statistics gadget displays information about the queues to which you are assigned. You can click the column headers to sort information in ascending or descending order. The Queue Statistics gadget provides information about the following: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Queue Name: The name of the queue.</a:t>
            </a:r>
          </a:p>
          <a:p>
            <a:pPr marL="171450" lvl="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lvl="0" indent="-171450">
              <a:buFont typeface="Arial"/>
              <a:buChar char="•"/>
            </a:pPr>
            <a:r>
              <a:rPr lang="en-US" sz="1200" kern="1200" dirty="0">
                <a:solidFill>
                  <a:schemeClr val="tx1"/>
                </a:solidFill>
                <a:effectLst/>
                <a:latin typeface="+mn-lt"/>
                <a:ea typeface="+mn-ea"/>
                <a:cs typeface="+mn-cs"/>
              </a:rPr>
              <a:t>Max Time: The length of time the oldest call has been in the queue.</a:t>
            </a:r>
          </a:p>
          <a:p>
            <a:pPr marL="171450" lvl="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lvl="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lvl="0" indent="-171450">
              <a:buFont typeface="Arial"/>
              <a:buChar char="•"/>
            </a:pPr>
            <a:r>
              <a:rPr lang="en-US" sz="1200" kern="1200" dirty="0">
                <a:solidFill>
                  <a:schemeClr val="tx1"/>
                </a:solidFill>
                <a:effectLst/>
                <a:latin typeface="+mn-lt"/>
                <a:ea typeface="+mn-ea"/>
                <a:cs typeface="+mn-cs"/>
              </a:rPr>
              <a:t>Active </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 ◦</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lvl="1" indent="-171450">
              <a:buFont typeface="Arial"/>
              <a:buChar char="•"/>
            </a:pPr>
            <a:r>
              <a:rPr lang="en-US" sz="1200" kern="1200" dirty="0">
                <a:solidFill>
                  <a:schemeClr val="tx1"/>
                </a:solidFill>
                <a:effectLst/>
                <a:latin typeface="+mn-lt"/>
                <a:ea typeface="+mn-ea"/>
                <a:cs typeface="+mn-cs"/>
              </a:rPr>
              <a:t>Other: The number of agents assigned to the queue who are on internal consult calls.</a:t>
            </a:r>
          </a:p>
          <a:p>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3</a:t>
            </a:fld>
            <a:endParaRPr lang="en-US"/>
          </a:p>
        </p:txBody>
      </p:sp>
    </p:spTree>
    <p:extLst>
      <p:ext uri="{BB962C8B-B14F-4D97-AF65-F5344CB8AC3E}">
        <p14:creationId xmlns:p14="http://schemas.microsoft.com/office/powerpoint/2010/main" val="21941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you sign in, you can change your status to Ready to make yourself available for calls. The buttons in the call control area change depending on the situation. For example, when you are on a call, Consult, Direct Transfer, Hold, Keypad, and End buttons are available. When you have a call on hold and are on a consult call, Conference, Transfer, Retrieve, and End buttons are available. When you are on a conference call, buttons for Hold, Consult, Direct Transfer, Keypad, and End are available. </a:t>
            </a:r>
          </a:p>
          <a:p>
            <a:r>
              <a:rPr lang="en-US" sz="1200" kern="1200" dirty="0">
                <a:solidFill>
                  <a:schemeClr val="tx1"/>
                </a:solidFill>
                <a:effectLst/>
                <a:latin typeface="+mn-lt"/>
                <a:ea typeface="+mn-ea"/>
                <a:cs typeface="+mn-cs"/>
              </a:rPr>
              <a:t>The Finesse agent desktop provides the following out-of-the-box functionality: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Basic call control: Answer, hold, retrieve, end and make calls. </a:t>
            </a:r>
          </a:p>
          <a:p>
            <a:pPr marL="171450" lvl="0" indent="-171450">
              <a:buFont typeface="Arial"/>
              <a:buChar char="•"/>
            </a:pPr>
            <a:r>
              <a:rPr lang="en-US" sz="1200" kern="1200" dirty="0">
                <a:solidFill>
                  <a:schemeClr val="tx1"/>
                </a:solidFill>
                <a:effectLst/>
                <a:latin typeface="+mn-lt"/>
                <a:ea typeface="+mn-ea"/>
                <a:cs typeface="+mn-cs"/>
              </a:rPr>
              <a:t>Advanced call control: Make a consultation call and transfer or conference the call after the consultation. </a:t>
            </a:r>
          </a:p>
          <a:p>
            <a:pPr marL="171450" lvl="0" indent="-171450">
              <a:buFont typeface="Arial"/>
              <a:buChar char="•"/>
            </a:pPr>
            <a:r>
              <a:rPr lang="en-US" sz="1200" kern="1200" dirty="0">
                <a:solidFill>
                  <a:schemeClr val="tx1"/>
                </a:solidFill>
                <a:effectLst/>
                <a:latin typeface="+mn-lt"/>
                <a:ea typeface="+mn-ea"/>
                <a:cs typeface="+mn-cs"/>
              </a:rPr>
              <a:t>Agent state and call timers: The agent state timer indicates the length of time in Ready or Not Ready state. The call timer indicates total call time, hold time, and wrap-up time. </a:t>
            </a:r>
          </a:p>
          <a:p>
            <a:pPr marL="171450" lvl="0" indent="-171450">
              <a:buFont typeface="Arial"/>
              <a:buChar char="•"/>
            </a:pPr>
            <a:r>
              <a:rPr lang="en-US" sz="1200" kern="1200" dirty="0">
                <a:solidFill>
                  <a:schemeClr val="tx1"/>
                </a:solidFill>
                <a:effectLst/>
                <a:latin typeface="+mn-lt"/>
                <a:ea typeface="+mn-ea"/>
                <a:cs typeface="+mn-cs"/>
              </a:rPr>
              <a:t>Single-step transfer: Transfer a call without the need to first initiate a consultation call. </a:t>
            </a:r>
          </a:p>
          <a:p>
            <a:pPr marL="171450" lvl="0" indent="-171450">
              <a:buFont typeface="Arial"/>
              <a:buChar char="•"/>
            </a:pPr>
            <a:r>
              <a:rPr lang="en-US" sz="1200" kern="1200" dirty="0">
                <a:solidFill>
                  <a:schemeClr val="tx1"/>
                </a:solidFill>
                <a:effectLst/>
                <a:latin typeface="+mn-lt"/>
                <a:ea typeface="+mn-ea"/>
                <a:cs typeface="+mn-cs"/>
              </a:rPr>
              <a:t>Preview Outbound calls: Preview the customer information for the call before you choose to accept,  reject, or close the contact. </a:t>
            </a:r>
          </a:p>
          <a:p>
            <a:pPr marL="171450" lvl="0" indent="-171450">
              <a:buFont typeface="Arial"/>
              <a:buChar char="•"/>
            </a:pPr>
            <a:r>
              <a:rPr lang="en-US" sz="1200" kern="1200" dirty="0">
                <a:solidFill>
                  <a:schemeClr val="tx1"/>
                </a:solidFill>
                <a:effectLst/>
                <a:latin typeface="+mn-lt"/>
                <a:ea typeface="+mn-ea"/>
                <a:cs typeface="+mn-cs"/>
              </a:rPr>
              <a:t>Preview Outbound Personal Callback calls: After you preview a personal callback call, you can choose to accept or reject the contact. </a:t>
            </a:r>
          </a:p>
          <a:p>
            <a:pPr marL="171450" lvl="0" indent="-171450">
              <a:buFont typeface="Arial"/>
              <a:buChar char="•"/>
            </a:pPr>
            <a:r>
              <a:rPr lang="en-US" sz="1200" kern="1200" dirty="0">
                <a:solidFill>
                  <a:schemeClr val="tx1"/>
                </a:solidFill>
                <a:effectLst/>
                <a:latin typeface="+mn-lt"/>
                <a:ea typeface="+mn-ea"/>
                <a:cs typeface="+mn-cs"/>
              </a:rPr>
              <a:t>Send DTMF digits: Send DTMF digits to interact with an IVR system. </a:t>
            </a:r>
          </a:p>
          <a:p>
            <a:pPr marL="171450" lvl="0" indent="-171450">
              <a:buFont typeface="Arial"/>
              <a:buChar char="•"/>
            </a:pPr>
            <a:r>
              <a:rPr lang="en-US" sz="1200" kern="1200" dirty="0">
                <a:solidFill>
                  <a:schemeClr val="tx1"/>
                </a:solidFill>
                <a:effectLst/>
                <a:latin typeface="+mn-lt"/>
                <a:ea typeface="+mn-ea"/>
                <a:cs typeface="+mn-cs"/>
              </a:rPr>
              <a:t>Not Ready and Sign Out reason codes: Code to indicate why you are changing your status to Not Ready  or signing out (your administrator defines these codes).  </a:t>
            </a:r>
          </a:p>
          <a:p>
            <a:r>
              <a:rPr lang="en-US" sz="1200" kern="1200" dirty="0">
                <a:solidFill>
                  <a:schemeClr val="tx1"/>
                </a:solidFill>
                <a:effectLst/>
                <a:latin typeface="+mn-lt"/>
                <a:ea typeface="+mn-ea"/>
                <a:cs typeface="+mn-cs"/>
              </a:rPr>
              <a:t>The Finesse agent desktop also provides a Queue Statistics gadget. The Queue Statistics gadget displays information about the queues to which you are assigned. You can click the column headers to sort information in ascending or descending order. The Queue Statistics gadget provides information about the following: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Queue Name: The name of the queue.</a:t>
            </a:r>
          </a:p>
          <a:p>
            <a:pPr marL="171450" lvl="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lvl="0" indent="-171450">
              <a:buFont typeface="Arial"/>
              <a:buChar char="•"/>
            </a:pPr>
            <a:r>
              <a:rPr lang="en-US" sz="1200" kern="1200" dirty="0">
                <a:solidFill>
                  <a:schemeClr val="tx1"/>
                </a:solidFill>
                <a:effectLst/>
                <a:latin typeface="+mn-lt"/>
                <a:ea typeface="+mn-ea"/>
                <a:cs typeface="+mn-cs"/>
              </a:rPr>
              <a:t>Max Time: The length of time the oldest call has been in the queue.</a:t>
            </a:r>
          </a:p>
          <a:p>
            <a:pPr marL="171450" lvl="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lvl="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lvl="0" indent="-171450">
              <a:buFont typeface="Arial"/>
              <a:buChar char="•"/>
            </a:pPr>
            <a:r>
              <a:rPr lang="en-US" sz="1200" kern="1200" dirty="0">
                <a:solidFill>
                  <a:schemeClr val="tx1"/>
                </a:solidFill>
                <a:effectLst/>
                <a:latin typeface="+mn-lt"/>
                <a:ea typeface="+mn-ea"/>
                <a:cs typeface="+mn-cs"/>
              </a:rPr>
              <a:t>Active </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 ◦</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lvl="1" indent="-171450">
              <a:buFont typeface="Arial"/>
              <a:buChar char="•"/>
            </a:pPr>
            <a:r>
              <a:rPr lang="en-US" sz="1200" kern="1200" dirty="0">
                <a:solidFill>
                  <a:schemeClr val="tx1"/>
                </a:solidFill>
                <a:effectLst/>
                <a:latin typeface="+mn-lt"/>
                <a:ea typeface="+mn-ea"/>
                <a:cs typeface="+mn-cs"/>
              </a:rPr>
              <a:t>Other: The number of agents assigned to the queue who are on internal consult calls.</a:t>
            </a:r>
          </a:p>
          <a:p>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4</a:t>
            </a:fld>
            <a:endParaRPr lang="en-US"/>
          </a:p>
        </p:txBody>
      </p:sp>
    </p:spTree>
    <p:extLst>
      <p:ext uri="{BB962C8B-B14F-4D97-AF65-F5344CB8AC3E}">
        <p14:creationId xmlns:p14="http://schemas.microsoft.com/office/powerpoint/2010/main" val="21941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you sign in, you can change your status to Ready to make yourself available for calls. The buttons in the call control area change depending on the situation. For example, when you are on a call, Consult, Direct Transfer, Hold, Keypad, and End buttons are available. When you have a call on hold and are on a consult call, Conference, Transfer, Retrieve, and End buttons are available. When you are on a conference call, buttons for Hold, Consult, Direct Transfer, Keypad, and End are available. </a:t>
            </a:r>
          </a:p>
          <a:p>
            <a:r>
              <a:rPr lang="en-US" sz="1200" kern="1200" dirty="0">
                <a:solidFill>
                  <a:schemeClr val="tx1"/>
                </a:solidFill>
                <a:effectLst/>
                <a:latin typeface="+mn-lt"/>
                <a:ea typeface="+mn-ea"/>
                <a:cs typeface="+mn-cs"/>
              </a:rPr>
              <a:t>The Finesse agent desktop provides the following out-of-the-box functionality: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Basic call control: Answer, hold, retrieve, end and make calls. </a:t>
            </a:r>
          </a:p>
          <a:p>
            <a:pPr marL="171450" lvl="0" indent="-171450">
              <a:buFont typeface="Arial"/>
              <a:buChar char="•"/>
            </a:pPr>
            <a:r>
              <a:rPr lang="en-US" sz="1200" kern="1200" dirty="0">
                <a:solidFill>
                  <a:schemeClr val="tx1"/>
                </a:solidFill>
                <a:effectLst/>
                <a:latin typeface="+mn-lt"/>
                <a:ea typeface="+mn-ea"/>
                <a:cs typeface="+mn-cs"/>
              </a:rPr>
              <a:t>Advanced call control: Make a consultation call and transfer or conference the call after the consultation. </a:t>
            </a:r>
          </a:p>
          <a:p>
            <a:pPr marL="171450" lvl="0" indent="-171450">
              <a:buFont typeface="Arial"/>
              <a:buChar char="•"/>
            </a:pPr>
            <a:r>
              <a:rPr lang="en-US" sz="1200" kern="1200" dirty="0">
                <a:solidFill>
                  <a:schemeClr val="tx1"/>
                </a:solidFill>
                <a:effectLst/>
                <a:latin typeface="+mn-lt"/>
                <a:ea typeface="+mn-ea"/>
                <a:cs typeface="+mn-cs"/>
              </a:rPr>
              <a:t>Agent state and call timers: The agent state timer indicates the length of time in Ready or Not Ready state. The call timer indicates total call time, hold time, and wrap-up time. </a:t>
            </a:r>
          </a:p>
          <a:p>
            <a:pPr marL="171450" lvl="0" indent="-171450">
              <a:buFont typeface="Arial"/>
              <a:buChar char="•"/>
            </a:pPr>
            <a:r>
              <a:rPr lang="en-US" sz="1200" kern="1200" dirty="0">
                <a:solidFill>
                  <a:schemeClr val="tx1"/>
                </a:solidFill>
                <a:effectLst/>
                <a:latin typeface="+mn-lt"/>
                <a:ea typeface="+mn-ea"/>
                <a:cs typeface="+mn-cs"/>
              </a:rPr>
              <a:t>Single-step transfer: Transfer a call without the need to first initiate a consultation call. </a:t>
            </a:r>
          </a:p>
          <a:p>
            <a:pPr marL="171450" lvl="0" indent="-171450">
              <a:buFont typeface="Arial"/>
              <a:buChar char="•"/>
            </a:pPr>
            <a:r>
              <a:rPr lang="en-US" sz="1200" kern="1200" dirty="0">
                <a:solidFill>
                  <a:schemeClr val="tx1"/>
                </a:solidFill>
                <a:effectLst/>
                <a:latin typeface="+mn-lt"/>
                <a:ea typeface="+mn-ea"/>
                <a:cs typeface="+mn-cs"/>
              </a:rPr>
              <a:t>Preview Outbound calls: Preview the customer information for the call before you choose to accept,  reject, or close the contact. </a:t>
            </a:r>
          </a:p>
          <a:p>
            <a:pPr marL="171450" lvl="0" indent="-171450">
              <a:buFont typeface="Arial"/>
              <a:buChar char="•"/>
            </a:pPr>
            <a:r>
              <a:rPr lang="en-US" sz="1200" kern="1200" dirty="0">
                <a:solidFill>
                  <a:schemeClr val="tx1"/>
                </a:solidFill>
                <a:effectLst/>
                <a:latin typeface="+mn-lt"/>
                <a:ea typeface="+mn-ea"/>
                <a:cs typeface="+mn-cs"/>
              </a:rPr>
              <a:t>Preview Outbound Personal Callback calls: After you preview a personal callback call, you can choose to accept or reject the contact. </a:t>
            </a:r>
          </a:p>
          <a:p>
            <a:pPr marL="171450" lvl="0" indent="-171450">
              <a:buFont typeface="Arial"/>
              <a:buChar char="•"/>
            </a:pPr>
            <a:r>
              <a:rPr lang="en-US" sz="1200" kern="1200" dirty="0">
                <a:solidFill>
                  <a:schemeClr val="tx1"/>
                </a:solidFill>
                <a:effectLst/>
                <a:latin typeface="+mn-lt"/>
                <a:ea typeface="+mn-ea"/>
                <a:cs typeface="+mn-cs"/>
              </a:rPr>
              <a:t>Send DTMF digits: Send DTMF digits to interact with an IVR system. </a:t>
            </a:r>
          </a:p>
          <a:p>
            <a:pPr marL="171450" lvl="0" indent="-171450">
              <a:buFont typeface="Arial"/>
              <a:buChar char="•"/>
            </a:pPr>
            <a:r>
              <a:rPr lang="en-US" sz="1200" kern="1200" dirty="0">
                <a:solidFill>
                  <a:schemeClr val="tx1"/>
                </a:solidFill>
                <a:effectLst/>
                <a:latin typeface="+mn-lt"/>
                <a:ea typeface="+mn-ea"/>
                <a:cs typeface="+mn-cs"/>
              </a:rPr>
              <a:t>Not Ready and Sign Out reason codes: Code to indicate why you are changing your status to Not Ready  or signing out (your administrator defines these codes).  </a:t>
            </a:r>
          </a:p>
          <a:p>
            <a:r>
              <a:rPr lang="en-US" sz="1200" kern="1200" dirty="0">
                <a:solidFill>
                  <a:schemeClr val="tx1"/>
                </a:solidFill>
                <a:effectLst/>
                <a:latin typeface="+mn-lt"/>
                <a:ea typeface="+mn-ea"/>
                <a:cs typeface="+mn-cs"/>
              </a:rPr>
              <a:t>The Finesse agent desktop also provides a Queue Statistics gadget. The Queue Statistics gadget displays information about the queues to which you are assigned. You can click the column headers to sort information in ascending or descending order. The Queue Statistics gadget provides information about the following: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Queue Name: The name of the queue.</a:t>
            </a:r>
          </a:p>
          <a:p>
            <a:pPr marL="171450" lvl="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lvl="0" indent="-171450">
              <a:buFont typeface="Arial"/>
              <a:buChar char="•"/>
            </a:pPr>
            <a:r>
              <a:rPr lang="en-US" sz="1200" kern="1200" dirty="0">
                <a:solidFill>
                  <a:schemeClr val="tx1"/>
                </a:solidFill>
                <a:effectLst/>
                <a:latin typeface="+mn-lt"/>
                <a:ea typeface="+mn-ea"/>
                <a:cs typeface="+mn-cs"/>
              </a:rPr>
              <a:t>Max Time: The length of time the oldest call has been in the queue.</a:t>
            </a:r>
          </a:p>
          <a:p>
            <a:pPr marL="171450" lvl="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lvl="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lvl="0" indent="-171450">
              <a:buFont typeface="Arial"/>
              <a:buChar char="•"/>
            </a:pPr>
            <a:r>
              <a:rPr lang="en-US" sz="1200" kern="1200" dirty="0">
                <a:solidFill>
                  <a:schemeClr val="tx1"/>
                </a:solidFill>
                <a:effectLst/>
                <a:latin typeface="+mn-lt"/>
                <a:ea typeface="+mn-ea"/>
                <a:cs typeface="+mn-cs"/>
              </a:rPr>
              <a:t>Active </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 ◦</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lvl="1" indent="-171450">
              <a:buFont typeface="Arial"/>
              <a:buChar char="•"/>
            </a:pPr>
            <a:r>
              <a:rPr lang="en-US" sz="1200" kern="1200" dirty="0">
                <a:solidFill>
                  <a:schemeClr val="tx1"/>
                </a:solidFill>
                <a:effectLst/>
                <a:latin typeface="+mn-lt"/>
                <a:ea typeface="+mn-ea"/>
                <a:cs typeface="+mn-cs"/>
              </a:rPr>
              <a:t>Other: The number of agents assigned to the queue who are on internal consult calls.</a:t>
            </a:r>
          </a:p>
          <a:p>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5</a:t>
            </a:fld>
            <a:endParaRPr lang="en-US"/>
          </a:p>
        </p:txBody>
      </p:sp>
    </p:spTree>
    <p:extLst>
      <p:ext uri="{BB962C8B-B14F-4D97-AF65-F5344CB8AC3E}">
        <p14:creationId xmlns:p14="http://schemas.microsoft.com/office/powerpoint/2010/main" val="21941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Team Performance gadget, you can select a team from a list of teams assigned to you. You can view the agents on that team, their current state, the time in state, and their extension. You can click the column headers to sort the information by Agent Name, State, Time in State, or Extension. </a:t>
            </a:r>
            <a:endParaRPr lang="en-US" dirty="0"/>
          </a:p>
          <a:p>
            <a:r>
              <a:rPr lang="en-US" sz="1200" kern="1200" dirty="0">
                <a:solidFill>
                  <a:schemeClr val="tx1"/>
                </a:solidFill>
                <a:effectLst/>
                <a:latin typeface="+mn-lt"/>
                <a:ea typeface="+mn-ea"/>
                <a:cs typeface="+mn-cs"/>
              </a:rPr>
              <a:t>The Time in State field refreshes every 10 seconds. When an agent's state changes, the Finesse server sends out an agent state notification and the timer resets to 0. An agent state change includes changing from Not Ready with a reason code to Not Ready with a new reason code.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Team Performance gadget also provides the following functionality:</a:t>
            </a:r>
          </a:p>
          <a:p>
            <a:pPr marL="171450" indent="-171450">
              <a:buFont typeface="Arial"/>
              <a:buChar char="•"/>
            </a:pPr>
            <a:r>
              <a:rPr lang="en-US" sz="1200" b="1" kern="1200" dirty="0">
                <a:solidFill>
                  <a:schemeClr val="tx1"/>
                </a:solidFill>
                <a:effectLst/>
                <a:latin typeface="+mn-lt"/>
                <a:ea typeface="+mn-ea"/>
                <a:cs typeface="+mn-cs"/>
              </a:rPr>
              <a:t>Silent monitoring</a:t>
            </a:r>
            <a:r>
              <a:rPr lang="en-US" sz="1200" kern="1200" dirty="0">
                <a:solidFill>
                  <a:schemeClr val="tx1"/>
                </a:solidFill>
                <a:effectLst/>
                <a:latin typeface="+mn-lt"/>
                <a:ea typeface="+mn-ea"/>
                <a:cs typeface="+mn-cs"/>
              </a:rPr>
              <a:t>: Silently monitor an agent call.</a:t>
            </a:r>
          </a:p>
          <a:p>
            <a:pPr marL="171450" indent="-171450">
              <a:buFont typeface="Arial"/>
              <a:buChar char="•"/>
            </a:pPr>
            <a:r>
              <a:rPr lang="en-US" sz="1200" kern="1200" dirty="0">
                <a:solidFill>
                  <a:schemeClr val="tx1"/>
                </a:solidFill>
                <a:effectLst/>
                <a:latin typeface="+mn-lt"/>
                <a:ea typeface="+mn-ea"/>
                <a:cs typeface="+mn-cs"/>
              </a:rPr>
              <a:t>Force state change: Force an agent into Ready or Not Ready state or sign out an agent.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silently monitor an agent, a Barge In button appears in the call control area. You can click this button to barge in to a call between the agent and customer. After you barge in, you can choose to intercept the call by dropping the agent. </a:t>
            </a:r>
            <a:endParaRPr lang="en-US" dirty="0"/>
          </a:p>
          <a:p>
            <a:r>
              <a:rPr lang="en-US" sz="1200" kern="1200" dirty="0">
                <a:solidFill>
                  <a:schemeClr val="tx1"/>
                </a:solidFill>
                <a:effectLst/>
                <a:latin typeface="+mn-lt"/>
                <a:ea typeface="+mn-ea"/>
                <a:cs typeface="+mn-cs"/>
              </a:rPr>
              <a:t>The Queue Statistics gadget displays a list of the queues for which you are responsible. You can click the column headers to sort the information in ascending or descending order. </a:t>
            </a:r>
          </a:p>
          <a:p>
            <a:endParaRPr lang="en-US" dirty="0"/>
          </a:p>
          <a:p>
            <a:pPr marL="0" indent="0">
              <a:buFont typeface="Arial"/>
              <a:buNone/>
            </a:pPr>
            <a:r>
              <a:rPr lang="en-US" sz="1200" b="1" kern="1200" dirty="0">
                <a:solidFill>
                  <a:schemeClr val="tx1"/>
                </a:solidFill>
                <a:effectLst/>
                <a:latin typeface="+mn-lt"/>
                <a:ea typeface="+mn-ea"/>
                <a:cs typeface="+mn-cs"/>
              </a:rPr>
              <a:t>The Queue Statistics gadget provides the following columns:</a:t>
            </a:r>
          </a:p>
          <a:p>
            <a:pPr marL="171450" indent="-171450">
              <a:buFont typeface="Arial"/>
              <a:buChar char="•"/>
            </a:pPr>
            <a:r>
              <a:rPr lang="en-US" sz="1200" kern="1200" dirty="0">
                <a:solidFill>
                  <a:schemeClr val="tx1"/>
                </a:solidFill>
                <a:effectLst/>
                <a:latin typeface="+mn-lt"/>
                <a:ea typeface="+mn-ea"/>
                <a:cs typeface="+mn-cs"/>
              </a:rPr>
              <a:t>Queue Name: The name of the queue</a:t>
            </a:r>
          </a:p>
          <a:p>
            <a:pPr marL="17145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indent="-171450">
              <a:buFont typeface="Arial"/>
              <a:buChar char="•"/>
            </a:pPr>
            <a:r>
              <a:rPr lang="en-US" sz="1200" kern="1200" dirty="0">
                <a:solidFill>
                  <a:schemeClr val="tx1"/>
                </a:solidFill>
                <a:effectLst/>
                <a:latin typeface="+mn-lt"/>
                <a:ea typeface="+mn-ea"/>
                <a:cs typeface="+mn-cs"/>
              </a:rPr>
              <a:t>Max Time: The length of time the oldest call has been in the queue </a:t>
            </a:r>
          </a:p>
          <a:p>
            <a:pPr marL="17145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indent="-171450">
              <a:buFont typeface="Arial"/>
              <a:buChar char="•"/>
            </a:pPr>
            <a:r>
              <a:rPr lang="en-US" sz="1200" kern="1200" dirty="0">
                <a:solidFill>
                  <a:schemeClr val="tx1"/>
                </a:solidFill>
                <a:effectLst/>
                <a:latin typeface="+mn-lt"/>
                <a:ea typeface="+mn-ea"/>
                <a:cs typeface="+mn-cs"/>
              </a:rPr>
              <a:t>Active</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Other: The number of agents assigned to the queue who are on internal consult calls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pPr marL="171450" lvl="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14</a:t>
            </a:fld>
            <a:endParaRPr lang="en-US"/>
          </a:p>
        </p:txBody>
      </p:sp>
    </p:spTree>
    <p:extLst>
      <p:ext uri="{BB962C8B-B14F-4D97-AF65-F5344CB8AC3E}">
        <p14:creationId xmlns:p14="http://schemas.microsoft.com/office/powerpoint/2010/main" val="81019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Team Performance gadget, you can select a team from a list of teams assigned to you. You can view the agents on that team, their current state, the time in state, and their extension. You can click the column headers to sort the information by Agent Name, State, Time in State, or Extension. </a:t>
            </a:r>
            <a:endParaRPr lang="en-US" dirty="0"/>
          </a:p>
          <a:p>
            <a:r>
              <a:rPr lang="en-US" sz="1200" kern="1200" dirty="0">
                <a:solidFill>
                  <a:schemeClr val="tx1"/>
                </a:solidFill>
                <a:effectLst/>
                <a:latin typeface="+mn-lt"/>
                <a:ea typeface="+mn-ea"/>
                <a:cs typeface="+mn-cs"/>
              </a:rPr>
              <a:t>The Time in State field refreshes every 10 seconds. When an agent's state changes, the Finesse server sends out an agent state notification and the timer resets to 0. An agent state change includes changing from Not Ready with a reason code to Not Ready with a new reason code.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Team Performance gadget also provides the following functionality:</a:t>
            </a:r>
          </a:p>
          <a:p>
            <a:pPr marL="171450" indent="-171450">
              <a:buFont typeface="Arial"/>
              <a:buChar char="•"/>
            </a:pPr>
            <a:r>
              <a:rPr lang="en-US" sz="1200" b="1" kern="1200" dirty="0">
                <a:solidFill>
                  <a:schemeClr val="tx1"/>
                </a:solidFill>
                <a:effectLst/>
                <a:latin typeface="+mn-lt"/>
                <a:ea typeface="+mn-ea"/>
                <a:cs typeface="+mn-cs"/>
              </a:rPr>
              <a:t>Silent monitoring</a:t>
            </a:r>
            <a:r>
              <a:rPr lang="en-US" sz="1200" kern="1200" dirty="0">
                <a:solidFill>
                  <a:schemeClr val="tx1"/>
                </a:solidFill>
                <a:effectLst/>
                <a:latin typeface="+mn-lt"/>
                <a:ea typeface="+mn-ea"/>
                <a:cs typeface="+mn-cs"/>
              </a:rPr>
              <a:t>: Silently monitor an agent call.</a:t>
            </a:r>
          </a:p>
          <a:p>
            <a:pPr marL="171450" indent="-171450">
              <a:buFont typeface="Arial"/>
              <a:buChar char="•"/>
            </a:pPr>
            <a:r>
              <a:rPr lang="en-US" sz="1200" kern="1200" dirty="0">
                <a:solidFill>
                  <a:schemeClr val="tx1"/>
                </a:solidFill>
                <a:effectLst/>
                <a:latin typeface="+mn-lt"/>
                <a:ea typeface="+mn-ea"/>
                <a:cs typeface="+mn-cs"/>
              </a:rPr>
              <a:t>Force state change: Force an agent into Ready or Not Ready state or sign out an agent.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silently monitor an agent, a Barge In button appears in the call control area. You can click this button to barge in to a call between the agent and customer. After you barge in, you can choose to intercept the call by dropping the agent. </a:t>
            </a:r>
            <a:endParaRPr lang="en-US" dirty="0"/>
          </a:p>
          <a:p>
            <a:r>
              <a:rPr lang="en-US" sz="1200" kern="1200" dirty="0">
                <a:solidFill>
                  <a:schemeClr val="tx1"/>
                </a:solidFill>
                <a:effectLst/>
                <a:latin typeface="+mn-lt"/>
                <a:ea typeface="+mn-ea"/>
                <a:cs typeface="+mn-cs"/>
              </a:rPr>
              <a:t>The Queue Statistics gadget displays a list of the queues for which you are responsible. You can click the column headers to sort the information in ascending or descending order. </a:t>
            </a:r>
          </a:p>
          <a:p>
            <a:endParaRPr lang="en-US" dirty="0"/>
          </a:p>
          <a:p>
            <a:pPr marL="0" indent="0">
              <a:buFont typeface="Arial"/>
              <a:buNone/>
            </a:pPr>
            <a:r>
              <a:rPr lang="en-US" sz="1200" b="1" kern="1200" dirty="0">
                <a:solidFill>
                  <a:schemeClr val="tx1"/>
                </a:solidFill>
                <a:effectLst/>
                <a:latin typeface="+mn-lt"/>
                <a:ea typeface="+mn-ea"/>
                <a:cs typeface="+mn-cs"/>
              </a:rPr>
              <a:t>The Queue Statistics gadget provides the following columns:</a:t>
            </a:r>
          </a:p>
          <a:p>
            <a:pPr marL="171450" indent="-171450">
              <a:buFont typeface="Arial"/>
              <a:buChar char="•"/>
            </a:pPr>
            <a:r>
              <a:rPr lang="en-US" sz="1200" kern="1200" dirty="0">
                <a:solidFill>
                  <a:schemeClr val="tx1"/>
                </a:solidFill>
                <a:effectLst/>
                <a:latin typeface="+mn-lt"/>
                <a:ea typeface="+mn-ea"/>
                <a:cs typeface="+mn-cs"/>
              </a:rPr>
              <a:t>Queue Name: The name of the queue</a:t>
            </a:r>
          </a:p>
          <a:p>
            <a:pPr marL="17145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indent="-171450">
              <a:buFont typeface="Arial"/>
              <a:buChar char="•"/>
            </a:pPr>
            <a:r>
              <a:rPr lang="en-US" sz="1200" kern="1200" dirty="0">
                <a:solidFill>
                  <a:schemeClr val="tx1"/>
                </a:solidFill>
                <a:effectLst/>
                <a:latin typeface="+mn-lt"/>
                <a:ea typeface="+mn-ea"/>
                <a:cs typeface="+mn-cs"/>
              </a:rPr>
              <a:t>Max Time: The length of time the oldest call has been in the queue </a:t>
            </a:r>
          </a:p>
          <a:p>
            <a:pPr marL="17145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indent="-171450">
              <a:buFont typeface="Arial"/>
              <a:buChar char="•"/>
            </a:pPr>
            <a:r>
              <a:rPr lang="en-US" sz="1200" kern="1200" dirty="0">
                <a:solidFill>
                  <a:schemeClr val="tx1"/>
                </a:solidFill>
                <a:effectLst/>
                <a:latin typeface="+mn-lt"/>
                <a:ea typeface="+mn-ea"/>
                <a:cs typeface="+mn-cs"/>
              </a:rPr>
              <a:t>Active</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Other: The number of agents assigned to the queue who are on internal consult calls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pPr marL="171450" lvl="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15</a:t>
            </a:fld>
            <a:endParaRPr lang="en-US"/>
          </a:p>
        </p:txBody>
      </p:sp>
    </p:spTree>
    <p:extLst>
      <p:ext uri="{BB962C8B-B14F-4D97-AF65-F5344CB8AC3E}">
        <p14:creationId xmlns:p14="http://schemas.microsoft.com/office/powerpoint/2010/main" val="81019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Team Performance gadget, you can select a team from a list of teams assigned to you. You can view the agents on that team, their current state, the time in state, and their extension. You can click the column headers to sort the information by Agent Name, State, Time in State, or Extension. </a:t>
            </a:r>
            <a:endParaRPr lang="en-US" dirty="0"/>
          </a:p>
          <a:p>
            <a:r>
              <a:rPr lang="en-US" sz="1200" kern="1200" dirty="0">
                <a:solidFill>
                  <a:schemeClr val="tx1"/>
                </a:solidFill>
                <a:effectLst/>
                <a:latin typeface="+mn-lt"/>
                <a:ea typeface="+mn-ea"/>
                <a:cs typeface="+mn-cs"/>
              </a:rPr>
              <a:t>The Time in State field refreshes every 10 seconds. When an agent's state changes, the Finesse server sends out an agent state notification and the timer resets to 0. An agent state change includes changing from Not Ready with a reason code to Not Ready with a new reason code.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Team Performance gadget also provides the following functionality:</a:t>
            </a:r>
          </a:p>
          <a:p>
            <a:pPr marL="171450" indent="-171450">
              <a:buFont typeface="Arial"/>
              <a:buChar char="•"/>
            </a:pPr>
            <a:r>
              <a:rPr lang="en-US" sz="1200" b="1" kern="1200" dirty="0">
                <a:solidFill>
                  <a:schemeClr val="tx1"/>
                </a:solidFill>
                <a:effectLst/>
                <a:latin typeface="+mn-lt"/>
                <a:ea typeface="+mn-ea"/>
                <a:cs typeface="+mn-cs"/>
              </a:rPr>
              <a:t>Silent monitoring</a:t>
            </a:r>
            <a:r>
              <a:rPr lang="en-US" sz="1200" kern="1200" dirty="0">
                <a:solidFill>
                  <a:schemeClr val="tx1"/>
                </a:solidFill>
                <a:effectLst/>
                <a:latin typeface="+mn-lt"/>
                <a:ea typeface="+mn-ea"/>
                <a:cs typeface="+mn-cs"/>
              </a:rPr>
              <a:t>: Silently monitor an agent call.</a:t>
            </a:r>
          </a:p>
          <a:p>
            <a:pPr marL="171450" indent="-171450">
              <a:buFont typeface="Arial"/>
              <a:buChar char="•"/>
            </a:pPr>
            <a:r>
              <a:rPr lang="en-US" sz="1200" kern="1200" dirty="0">
                <a:solidFill>
                  <a:schemeClr val="tx1"/>
                </a:solidFill>
                <a:effectLst/>
                <a:latin typeface="+mn-lt"/>
                <a:ea typeface="+mn-ea"/>
                <a:cs typeface="+mn-cs"/>
              </a:rPr>
              <a:t>Force state change: Force an agent into Ready or Not Ready state or sign out an agent.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silently monitor an agent, a Barge In button appears in the call control area. You can click this button to barge in to a call between the agent and customer. After you barge in, you can choose to intercept the call by dropping the agent. </a:t>
            </a:r>
            <a:endParaRPr lang="en-US" dirty="0"/>
          </a:p>
          <a:p>
            <a:r>
              <a:rPr lang="en-US" sz="1200" kern="1200" dirty="0">
                <a:solidFill>
                  <a:schemeClr val="tx1"/>
                </a:solidFill>
                <a:effectLst/>
                <a:latin typeface="+mn-lt"/>
                <a:ea typeface="+mn-ea"/>
                <a:cs typeface="+mn-cs"/>
              </a:rPr>
              <a:t>The Queue Statistics gadget displays a list of the queues for which you are responsible. You can click the column headers to sort the information in ascending or descending order. </a:t>
            </a:r>
          </a:p>
          <a:p>
            <a:endParaRPr lang="en-US" dirty="0"/>
          </a:p>
          <a:p>
            <a:pPr marL="0" indent="0">
              <a:buFont typeface="Arial"/>
              <a:buNone/>
            </a:pPr>
            <a:r>
              <a:rPr lang="en-US" sz="1200" b="1" kern="1200" dirty="0">
                <a:solidFill>
                  <a:schemeClr val="tx1"/>
                </a:solidFill>
                <a:effectLst/>
                <a:latin typeface="+mn-lt"/>
                <a:ea typeface="+mn-ea"/>
                <a:cs typeface="+mn-cs"/>
              </a:rPr>
              <a:t>The Queue Statistics gadget provides the following columns:</a:t>
            </a:r>
          </a:p>
          <a:p>
            <a:pPr marL="171450" indent="-171450">
              <a:buFont typeface="Arial"/>
              <a:buChar char="•"/>
            </a:pPr>
            <a:r>
              <a:rPr lang="en-US" sz="1200" kern="1200" dirty="0">
                <a:solidFill>
                  <a:schemeClr val="tx1"/>
                </a:solidFill>
                <a:effectLst/>
                <a:latin typeface="+mn-lt"/>
                <a:ea typeface="+mn-ea"/>
                <a:cs typeface="+mn-cs"/>
              </a:rPr>
              <a:t>Queue Name: The name of the queue</a:t>
            </a:r>
          </a:p>
          <a:p>
            <a:pPr marL="17145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indent="-171450">
              <a:buFont typeface="Arial"/>
              <a:buChar char="•"/>
            </a:pPr>
            <a:r>
              <a:rPr lang="en-US" sz="1200" kern="1200" dirty="0">
                <a:solidFill>
                  <a:schemeClr val="tx1"/>
                </a:solidFill>
                <a:effectLst/>
                <a:latin typeface="+mn-lt"/>
                <a:ea typeface="+mn-ea"/>
                <a:cs typeface="+mn-cs"/>
              </a:rPr>
              <a:t>Max Time: The length of time the oldest call has been in the queue </a:t>
            </a:r>
          </a:p>
          <a:p>
            <a:pPr marL="17145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indent="-171450">
              <a:buFont typeface="Arial"/>
              <a:buChar char="•"/>
            </a:pPr>
            <a:r>
              <a:rPr lang="en-US" sz="1200" kern="1200" dirty="0">
                <a:solidFill>
                  <a:schemeClr val="tx1"/>
                </a:solidFill>
                <a:effectLst/>
                <a:latin typeface="+mn-lt"/>
                <a:ea typeface="+mn-ea"/>
                <a:cs typeface="+mn-cs"/>
              </a:rPr>
              <a:t>Active</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Other: The number of agents assigned to the queue who are on internal consult calls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pPr marL="171450" lvl="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16</a:t>
            </a:fld>
            <a:endParaRPr lang="en-US"/>
          </a:p>
        </p:txBody>
      </p:sp>
    </p:spTree>
    <p:extLst>
      <p:ext uri="{BB962C8B-B14F-4D97-AF65-F5344CB8AC3E}">
        <p14:creationId xmlns:p14="http://schemas.microsoft.com/office/powerpoint/2010/main" val="81019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3C8534-A005-40C5-9DC1-49D941D4FB8D}"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398049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3C8534-A005-40C5-9DC1-49D941D4FB8D}"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54279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3C8534-A005-40C5-9DC1-49D941D4FB8D}"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3364636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7" name="Picture 6" descr="divider slide_presidio blue_12pt lines.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695046" y="2124075"/>
            <a:ext cx="3765021" cy="1719792"/>
          </a:xfrm>
        </p:spPr>
        <p:txBody>
          <a:bodyPr anchor="t">
            <a:noAutofit/>
          </a:bodyPr>
          <a:lstStyle>
            <a:lvl1pPr algn="l">
              <a:defRPr sz="3200" b="0" cap="all">
                <a:solidFill>
                  <a:schemeClr val="tx2"/>
                </a:solidFill>
              </a:defRPr>
            </a:lvl1pPr>
          </a:lstStyle>
          <a:p>
            <a:r>
              <a:rPr lang="en-US" dirty="0"/>
              <a:t>Divider Slide Content Goes Here</a:t>
            </a:r>
          </a:p>
        </p:txBody>
      </p:sp>
    </p:spTree>
    <p:extLst>
      <p:ext uri="{BB962C8B-B14F-4D97-AF65-F5344CB8AC3E}">
        <p14:creationId xmlns:p14="http://schemas.microsoft.com/office/powerpoint/2010/main" val="411144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3C8534-A005-40C5-9DC1-49D941D4FB8D}"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90571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C8534-A005-40C5-9DC1-49D941D4FB8D}"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361786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3C8534-A005-40C5-9DC1-49D941D4FB8D}"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74957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3C8534-A005-40C5-9DC1-49D941D4FB8D}"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408205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3C8534-A005-40C5-9DC1-49D941D4FB8D}"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56853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C8534-A005-40C5-9DC1-49D941D4FB8D}"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42300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C8534-A005-40C5-9DC1-49D941D4FB8D}"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99800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C8534-A005-40C5-9DC1-49D941D4FB8D}"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385698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C8534-A005-40C5-9DC1-49D941D4FB8D}" type="datetimeFigureOut">
              <a:rPr lang="en-US" smtClean="0"/>
              <a:t>5/6/2021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3689-2025-4E8A-905C-43EF7094B1AB}" type="slidenum">
              <a:rPr lang="en-US" smtClean="0"/>
              <a:t>‹#›</a:t>
            </a:fld>
            <a:endParaRPr lang="en-US"/>
          </a:p>
        </p:txBody>
      </p:sp>
    </p:spTree>
    <p:extLst>
      <p:ext uri="{BB962C8B-B14F-4D97-AF65-F5344CB8AC3E}">
        <p14:creationId xmlns:p14="http://schemas.microsoft.com/office/powerpoint/2010/main" val="3194459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discvpfns01.ivr.arkgov.ne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discvpfns01.ivr.arkgov.ne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46" y="2489811"/>
            <a:ext cx="3765021" cy="1354055"/>
          </a:xfrm>
        </p:spPr>
        <p:txBody>
          <a:bodyPr/>
          <a:lstStyle/>
          <a:p>
            <a:pPr algn="ctr"/>
            <a:r>
              <a:rPr lang="en-US" dirty="0"/>
              <a:t>Finesse</a:t>
            </a:r>
            <a:br>
              <a:rPr lang="en-US" dirty="0"/>
            </a:br>
            <a:r>
              <a:rPr lang="en-US" dirty="0"/>
              <a:t>Agent</a:t>
            </a:r>
          </a:p>
        </p:txBody>
      </p:sp>
    </p:spTree>
    <p:extLst>
      <p:ext uri="{BB962C8B-B14F-4D97-AF65-F5344CB8AC3E}">
        <p14:creationId xmlns:p14="http://schemas.microsoft.com/office/powerpoint/2010/main" val="291612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46" y="2489811"/>
            <a:ext cx="3765021" cy="1354055"/>
          </a:xfrm>
        </p:spPr>
        <p:txBody>
          <a:bodyPr/>
          <a:lstStyle/>
          <a:p>
            <a:pPr algn="ctr"/>
            <a:r>
              <a:rPr lang="en-US" dirty="0"/>
              <a:t>Finesse</a:t>
            </a:r>
            <a:br>
              <a:rPr lang="en-US" dirty="0"/>
            </a:br>
            <a:r>
              <a:rPr lang="en-US" dirty="0"/>
              <a:t>SUPERVISOR</a:t>
            </a:r>
          </a:p>
        </p:txBody>
      </p:sp>
      <p:pic>
        <p:nvPicPr>
          <p:cNvPr id="3" name="Picture 4" descr="j02923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399" y="4712172"/>
            <a:ext cx="15922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75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856208" cy="949324"/>
          </a:xfrm>
        </p:spPr>
        <p:txBody>
          <a:bodyPr>
            <a:normAutofit/>
          </a:bodyPr>
          <a:lstStyle/>
          <a:p>
            <a:r>
              <a:rPr lang="en-US" sz="3200" dirty="0"/>
              <a:t>Finesse Supervisor Login</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95630" y="1233176"/>
            <a:ext cx="5486400" cy="2106295"/>
          </a:xfrm>
          <a:prstGeom prst="rect">
            <a:avLst/>
          </a:prstGeom>
          <a:noFill/>
          <a:ln>
            <a:noFill/>
          </a:ln>
        </p:spPr>
      </p:pic>
      <p:sp>
        <p:nvSpPr>
          <p:cNvPr id="9" name="Rectangle 8"/>
          <p:cNvSpPr/>
          <p:nvPr/>
        </p:nvSpPr>
        <p:spPr>
          <a:xfrm>
            <a:off x="776087" y="3306539"/>
            <a:ext cx="7925486" cy="2246769"/>
          </a:xfrm>
          <a:prstGeom prst="rect">
            <a:avLst/>
          </a:prstGeom>
        </p:spPr>
        <p:txBody>
          <a:bodyPr wrap="square">
            <a:spAutoFit/>
          </a:bodyPr>
          <a:lstStyle/>
          <a:p>
            <a:pPr marL="285750" lvl="0" indent="-285750">
              <a:buFont typeface="Arial"/>
              <a:buChar char="•"/>
            </a:pPr>
            <a:r>
              <a:rPr lang="en-US" sz="3200" dirty="0">
                <a:solidFill>
                  <a:srgbClr val="008DB4"/>
                </a:solidFill>
              </a:rPr>
              <a:t>The </a:t>
            </a:r>
            <a:r>
              <a:rPr lang="en-US" sz="3200" b="1" dirty="0">
                <a:solidFill>
                  <a:srgbClr val="008DB4"/>
                </a:solidFill>
              </a:rPr>
              <a:t>User ID</a:t>
            </a:r>
            <a:r>
              <a:rPr lang="en-US" sz="3200" dirty="0">
                <a:solidFill>
                  <a:srgbClr val="008DB4"/>
                </a:solidFill>
              </a:rPr>
              <a:t> and </a:t>
            </a:r>
            <a:r>
              <a:rPr lang="en-US" sz="3200" b="1" dirty="0">
                <a:solidFill>
                  <a:srgbClr val="008DB4"/>
                </a:solidFill>
              </a:rPr>
              <a:t>password </a:t>
            </a:r>
            <a:r>
              <a:rPr lang="en-US" sz="3200" dirty="0">
                <a:solidFill>
                  <a:srgbClr val="008DB4"/>
                </a:solidFill>
              </a:rPr>
              <a:t>are case sensitive</a:t>
            </a:r>
            <a:r>
              <a:rPr lang="en-US" sz="3200" b="1" dirty="0">
                <a:solidFill>
                  <a:srgbClr val="008DB4"/>
                </a:solidFill>
              </a:rPr>
              <a:t>. </a:t>
            </a:r>
          </a:p>
          <a:p>
            <a:pPr marL="285750" lvl="0" indent="-285750">
              <a:buFont typeface="Arial"/>
              <a:buChar char="•"/>
            </a:pPr>
            <a:r>
              <a:rPr lang="en-US" sz="3200" dirty="0">
                <a:solidFill>
                  <a:srgbClr val="008DB4"/>
                </a:solidFill>
              </a:rPr>
              <a:t>Log in with your </a:t>
            </a:r>
            <a:r>
              <a:rPr lang="en-US" sz="3200" b="1" dirty="0">
                <a:solidFill>
                  <a:srgbClr val="008DB4"/>
                </a:solidFill>
              </a:rPr>
              <a:t>User ID </a:t>
            </a:r>
            <a:r>
              <a:rPr lang="en-US" sz="3200" dirty="0">
                <a:solidFill>
                  <a:srgbClr val="008DB4"/>
                </a:solidFill>
              </a:rPr>
              <a:t>and </a:t>
            </a:r>
            <a:r>
              <a:rPr lang="en-US" sz="3200" b="1" dirty="0">
                <a:solidFill>
                  <a:srgbClr val="008DB4"/>
                </a:solidFill>
              </a:rPr>
              <a:t>Password</a:t>
            </a:r>
          </a:p>
          <a:p>
            <a:pPr marL="285750" lvl="0" indent="-285750">
              <a:buFont typeface="Arial"/>
              <a:buChar char="•"/>
            </a:pPr>
            <a:r>
              <a:rPr lang="en-US" sz="3200" dirty="0">
                <a:solidFill>
                  <a:srgbClr val="008DB4"/>
                </a:solidFill>
              </a:rPr>
              <a:t>Use your 10 Digit Agent extension number </a:t>
            </a:r>
          </a:p>
          <a:p>
            <a:pPr lvl="0"/>
            <a:endParaRPr lang="en-US" sz="800" dirty="0">
              <a:solidFill>
                <a:srgbClr val="008DB4"/>
              </a:solidFill>
            </a:endParaRPr>
          </a:p>
          <a:p>
            <a:pPr lvl="0"/>
            <a:r>
              <a:rPr lang="en-US" b="1" dirty="0">
                <a:solidFill>
                  <a:srgbClr val="008DB4"/>
                </a:solidFill>
              </a:rPr>
              <a:t>Note: </a:t>
            </a:r>
            <a:r>
              <a:rPr lang="en-US" dirty="0">
                <a:solidFill>
                  <a:srgbClr val="008DB4"/>
                </a:solidFill>
              </a:rPr>
              <a:t>You will log in as an agent, but will have supervisor information as well. To make sure you don’t receive agent calls, keep yourself in the </a:t>
            </a:r>
            <a:r>
              <a:rPr lang="en-US" b="1" dirty="0">
                <a:solidFill>
                  <a:srgbClr val="FF0000"/>
                </a:solidFill>
              </a:rPr>
              <a:t>Not Ready </a:t>
            </a:r>
            <a:r>
              <a:rPr lang="en-US" dirty="0">
                <a:solidFill>
                  <a:srgbClr val="008DB4"/>
                </a:solidFill>
              </a:rPr>
              <a:t>state.</a:t>
            </a:r>
          </a:p>
        </p:txBody>
      </p:sp>
      <p:sp>
        <p:nvSpPr>
          <p:cNvPr id="8" name="Rectangle 7"/>
          <p:cNvSpPr/>
          <p:nvPr/>
        </p:nvSpPr>
        <p:spPr>
          <a:xfrm>
            <a:off x="0" y="762000"/>
            <a:ext cx="9144000" cy="461665"/>
          </a:xfrm>
          <a:prstGeom prst="rect">
            <a:avLst/>
          </a:prstGeom>
        </p:spPr>
        <p:txBody>
          <a:bodyPr wrap="square">
            <a:spAutoFit/>
          </a:bodyPr>
          <a:lstStyle/>
          <a:p>
            <a:pPr algn="ctr"/>
            <a:r>
              <a:rPr lang="en-US" sz="2400" dirty="0">
                <a:solidFill>
                  <a:schemeClr val="tx2">
                    <a:lumMod val="60000"/>
                    <a:lumOff val="40000"/>
                  </a:schemeClr>
                </a:solidFill>
                <a:hlinkClick r:id="rId3"/>
              </a:rPr>
              <a:t>http://discvpfns01.ivr.arkgov.net</a:t>
            </a:r>
            <a:r>
              <a:rPr lang="en-US" sz="2400" dirty="0">
                <a:solidFill>
                  <a:schemeClr val="tx2">
                    <a:lumMod val="60000"/>
                    <a:lumOff val="40000"/>
                  </a:schemeClr>
                </a:solidFill>
              </a:rPr>
              <a:t> </a:t>
            </a:r>
          </a:p>
        </p:txBody>
      </p:sp>
    </p:spTree>
    <p:extLst>
      <p:ext uri="{BB962C8B-B14F-4D97-AF65-F5344CB8AC3E}">
        <p14:creationId xmlns:p14="http://schemas.microsoft.com/office/powerpoint/2010/main" val="109237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573995" cy="949324"/>
          </a:xfrm>
        </p:spPr>
        <p:txBody>
          <a:bodyPr>
            <a:normAutofit/>
          </a:bodyPr>
          <a:lstStyle/>
          <a:p>
            <a:r>
              <a:rPr lang="en-US" sz="3200" dirty="0"/>
              <a:t>Finesse Supervisor desktop Overview</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24154" y="985315"/>
            <a:ext cx="7901134" cy="5622822"/>
          </a:xfrm>
          <a:prstGeom prst="rect">
            <a:avLst/>
          </a:prstGeom>
          <a:noFill/>
          <a:ln>
            <a:noFill/>
          </a:ln>
        </p:spPr>
      </p:pic>
    </p:spTree>
    <p:extLst>
      <p:ext uri="{BB962C8B-B14F-4D97-AF65-F5344CB8AC3E}">
        <p14:creationId xmlns:p14="http://schemas.microsoft.com/office/powerpoint/2010/main" val="166429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550477" cy="949324"/>
          </a:xfrm>
        </p:spPr>
        <p:txBody>
          <a:bodyPr>
            <a:normAutofit/>
          </a:bodyPr>
          <a:lstStyle/>
          <a:p>
            <a:r>
              <a:rPr lang="en-US" sz="3200" dirty="0"/>
              <a:t>Finesse Supervisor Selecting Team</a:t>
            </a:r>
          </a:p>
        </p:txBody>
      </p:sp>
      <p:pic>
        <p:nvPicPr>
          <p:cNvPr id="7" name="Picture 6"/>
          <p:cNvPicPr>
            <a:picLocks noChangeAspect="1"/>
          </p:cNvPicPr>
          <p:nvPr/>
        </p:nvPicPr>
        <p:blipFill>
          <a:blip r:embed="rId2"/>
          <a:stretch>
            <a:fillRect/>
          </a:stretch>
        </p:blipFill>
        <p:spPr>
          <a:xfrm>
            <a:off x="351127" y="1083558"/>
            <a:ext cx="8073982" cy="3443369"/>
          </a:xfrm>
          <a:prstGeom prst="rect">
            <a:avLst/>
          </a:prstGeom>
        </p:spPr>
      </p:pic>
      <p:sp>
        <p:nvSpPr>
          <p:cNvPr id="9" name="Rectangle 8"/>
          <p:cNvSpPr/>
          <p:nvPr/>
        </p:nvSpPr>
        <p:spPr>
          <a:xfrm>
            <a:off x="7199516" y="2453848"/>
            <a:ext cx="1149289" cy="109714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a:solidFill>
                  <a:srgbClr val="5F6062"/>
                </a:solidFill>
                <a:effectLst/>
                <a:ea typeface="Times New Roman"/>
                <a:cs typeface="Times New Roman"/>
              </a:rPr>
              <a:t> </a:t>
            </a:r>
            <a:endParaRPr lang="en-US" sz="1100">
              <a:solidFill>
                <a:srgbClr val="5F6062"/>
              </a:solidFill>
              <a:effectLst/>
              <a:ea typeface="Arial"/>
              <a:cs typeface="Times New Roman"/>
            </a:endParaRPr>
          </a:p>
        </p:txBody>
      </p:sp>
      <p:sp>
        <p:nvSpPr>
          <p:cNvPr id="4" name="Rectangle 3"/>
          <p:cNvSpPr/>
          <p:nvPr/>
        </p:nvSpPr>
        <p:spPr>
          <a:xfrm>
            <a:off x="448893" y="4658000"/>
            <a:ext cx="7878450" cy="1569660"/>
          </a:xfrm>
          <a:prstGeom prst="rect">
            <a:avLst/>
          </a:prstGeom>
        </p:spPr>
        <p:txBody>
          <a:bodyPr wrap="square">
            <a:spAutoFit/>
          </a:bodyPr>
          <a:lstStyle/>
          <a:p>
            <a:r>
              <a:rPr lang="en-US" sz="3200" dirty="0">
                <a:solidFill>
                  <a:srgbClr val="0087AC"/>
                </a:solidFill>
              </a:rPr>
              <a:t>The</a:t>
            </a:r>
            <a:r>
              <a:rPr lang="en-US" sz="3200" dirty="0"/>
              <a:t> </a:t>
            </a:r>
            <a:r>
              <a:rPr lang="en-US" sz="3200" b="1" dirty="0">
                <a:solidFill>
                  <a:srgbClr val="FF0000"/>
                </a:solidFill>
              </a:rPr>
              <a:t>Manage Team</a:t>
            </a:r>
            <a:r>
              <a:rPr lang="en-US" sz="3200" dirty="0">
                <a:solidFill>
                  <a:srgbClr val="0087AC"/>
                </a:solidFill>
              </a:rPr>
              <a:t> tab of the Supervisor Desktop allows you to select which team you will be monitoring.</a:t>
            </a:r>
          </a:p>
        </p:txBody>
      </p:sp>
    </p:spTree>
    <p:extLst>
      <p:ext uri="{BB962C8B-B14F-4D97-AF65-F5344CB8AC3E}">
        <p14:creationId xmlns:p14="http://schemas.microsoft.com/office/powerpoint/2010/main" val="248457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809173" cy="949324"/>
          </a:xfrm>
        </p:spPr>
        <p:txBody>
          <a:bodyPr>
            <a:normAutofit/>
          </a:bodyPr>
          <a:lstStyle/>
          <a:p>
            <a:r>
              <a:rPr lang="en-US" sz="3200" dirty="0"/>
              <a:t>Finesse Supervisor Managing Teams</a:t>
            </a:r>
          </a:p>
        </p:txBody>
      </p:sp>
      <p:pic>
        <p:nvPicPr>
          <p:cNvPr id="2" name="Picture 1"/>
          <p:cNvPicPr>
            <a:picLocks noChangeAspect="1"/>
          </p:cNvPicPr>
          <p:nvPr/>
        </p:nvPicPr>
        <p:blipFill>
          <a:blip r:embed="rId3"/>
          <a:stretch>
            <a:fillRect/>
          </a:stretch>
        </p:blipFill>
        <p:spPr>
          <a:xfrm>
            <a:off x="422148" y="1010475"/>
            <a:ext cx="7086600" cy="2806700"/>
          </a:xfrm>
          <a:prstGeom prst="rect">
            <a:avLst/>
          </a:prstGeom>
        </p:spPr>
      </p:pic>
      <p:sp>
        <p:nvSpPr>
          <p:cNvPr id="3" name="TextBox 2"/>
          <p:cNvSpPr txBox="1"/>
          <p:nvPr/>
        </p:nvSpPr>
        <p:spPr>
          <a:xfrm>
            <a:off x="422149" y="3791734"/>
            <a:ext cx="8067764" cy="2677656"/>
          </a:xfrm>
          <a:prstGeom prst="rect">
            <a:avLst/>
          </a:prstGeom>
          <a:noFill/>
        </p:spPr>
        <p:txBody>
          <a:bodyPr wrap="square" rtlCol="0">
            <a:spAutoFit/>
          </a:bodyPr>
          <a:lstStyle/>
          <a:p>
            <a:r>
              <a:rPr lang="en-US" sz="3200" b="1" dirty="0">
                <a:solidFill>
                  <a:srgbClr val="0087AC"/>
                </a:solidFill>
              </a:rPr>
              <a:t>Changing Agent State:</a:t>
            </a:r>
          </a:p>
          <a:p>
            <a:endParaRPr lang="en-US" sz="800" b="1" dirty="0">
              <a:solidFill>
                <a:srgbClr val="0087AC"/>
              </a:solidFill>
            </a:endParaRPr>
          </a:p>
          <a:p>
            <a:pPr marL="342900" indent="-342900">
              <a:buFont typeface="+mj-lt"/>
              <a:buAutoNum type="arabicPeriod"/>
            </a:pPr>
            <a:r>
              <a:rPr lang="en-US" sz="3200" dirty="0">
                <a:solidFill>
                  <a:srgbClr val="0087AC"/>
                </a:solidFill>
              </a:rPr>
              <a:t>In </a:t>
            </a:r>
            <a:r>
              <a:rPr lang="en-US" sz="3200" b="1" dirty="0">
                <a:solidFill>
                  <a:srgbClr val="FF0000"/>
                </a:solidFill>
              </a:rPr>
              <a:t>Team Performance Window</a:t>
            </a:r>
            <a:r>
              <a:rPr lang="en-US" sz="3200" dirty="0">
                <a:solidFill>
                  <a:srgbClr val="0087AC"/>
                </a:solidFill>
              </a:rPr>
              <a:t>, highlight agent who’s state you wish to change.</a:t>
            </a:r>
          </a:p>
          <a:p>
            <a:pPr marL="342900" indent="-342900">
              <a:buFont typeface="+mj-lt"/>
              <a:buAutoNum type="arabicPeriod"/>
            </a:pPr>
            <a:r>
              <a:rPr lang="en-US" sz="3200" dirty="0">
                <a:solidFill>
                  <a:srgbClr val="0087AC"/>
                </a:solidFill>
              </a:rPr>
              <a:t>Press </a:t>
            </a:r>
            <a:r>
              <a:rPr lang="en-US" sz="3200" b="1" dirty="0">
                <a:solidFill>
                  <a:srgbClr val="FF0000"/>
                </a:solidFill>
              </a:rPr>
              <a:t>Ready</a:t>
            </a:r>
            <a:r>
              <a:rPr lang="en-US" sz="3200" dirty="0">
                <a:solidFill>
                  <a:srgbClr val="0087AC"/>
                </a:solidFill>
              </a:rPr>
              <a:t>, </a:t>
            </a:r>
            <a:r>
              <a:rPr lang="en-US" sz="3200" b="1" dirty="0">
                <a:solidFill>
                  <a:srgbClr val="FF0000"/>
                </a:solidFill>
              </a:rPr>
              <a:t>Not Ready </a:t>
            </a:r>
            <a:r>
              <a:rPr lang="en-US" sz="3200" dirty="0">
                <a:solidFill>
                  <a:srgbClr val="0087AC"/>
                </a:solidFill>
              </a:rPr>
              <a:t>or </a:t>
            </a:r>
            <a:r>
              <a:rPr lang="en-US" sz="3200" b="1" dirty="0">
                <a:solidFill>
                  <a:srgbClr val="FF0000"/>
                </a:solidFill>
              </a:rPr>
              <a:t>Sign out </a:t>
            </a:r>
            <a:r>
              <a:rPr lang="en-US" sz="3200" dirty="0">
                <a:solidFill>
                  <a:srgbClr val="0087AC"/>
                </a:solidFill>
              </a:rPr>
              <a:t>button.</a:t>
            </a:r>
          </a:p>
        </p:txBody>
      </p:sp>
    </p:spTree>
    <p:extLst>
      <p:ext uri="{BB962C8B-B14F-4D97-AF65-F5344CB8AC3E}">
        <p14:creationId xmlns:p14="http://schemas.microsoft.com/office/powerpoint/2010/main" val="156505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6" y="37635"/>
            <a:ext cx="9016423" cy="949324"/>
          </a:xfrm>
        </p:spPr>
        <p:txBody>
          <a:bodyPr>
            <a:noAutofit/>
          </a:bodyPr>
          <a:lstStyle/>
          <a:p>
            <a:r>
              <a:rPr lang="en-US" sz="3200" dirty="0"/>
              <a:t>Finesse Supervisor CSQ Summary Report</a:t>
            </a:r>
          </a:p>
        </p:txBody>
      </p:sp>
      <p:sp>
        <p:nvSpPr>
          <p:cNvPr id="8" name="Text Box 8"/>
          <p:cNvSpPr txBox="1">
            <a:spLocks noChangeArrowheads="1"/>
          </p:cNvSpPr>
          <p:nvPr/>
        </p:nvSpPr>
        <p:spPr bwMode="auto">
          <a:xfrm>
            <a:off x="454187" y="2986799"/>
            <a:ext cx="808275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Arial" charset="0"/>
                <a:ea typeface="ＭＳ Ｐゴシック" charset="0"/>
                <a:cs typeface="Arial" charset="0"/>
              </a:defRPr>
            </a:lvl1pPr>
            <a:lvl2pPr marL="742950" indent="-285750" eaLnBrk="0" hangingPunct="0">
              <a:defRPr sz="3200">
                <a:solidFill>
                  <a:schemeClr val="tx1"/>
                </a:solidFill>
                <a:latin typeface="Arial" charset="0"/>
                <a:ea typeface="Arial" charset="0"/>
                <a:cs typeface="Arial" charset="0"/>
              </a:defRPr>
            </a:lvl2pPr>
            <a:lvl3pPr marL="1143000" indent="-228600" eaLnBrk="0" hangingPunct="0">
              <a:defRPr sz="3200">
                <a:solidFill>
                  <a:schemeClr val="tx1"/>
                </a:solidFill>
                <a:latin typeface="Arial" charset="0"/>
                <a:ea typeface="Arial" charset="0"/>
                <a:cs typeface="Arial" charset="0"/>
              </a:defRPr>
            </a:lvl3pPr>
            <a:lvl4pPr marL="1600200" indent="-228600" eaLnBrk="0" hangingPunct="0">
              <a:defRPr sz="3200">
                <a:solidFill>
                  <a:schemeClr val="tx1"/>
                </a:solidFill>
                <a:latin typeface="Arial" charset="0"/>
                <a:ea typeface="Arial" charset="0"/>
                <a:cs typeface="Arial" charset="0"/>
              </a:defRPr>
            </a:lvl4pPr>
            <a:lvl5pPr marL="2057400" indent="-228600" eaLnBrk="0" hangingPunct="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pPr marL="914400" lvl="1" indent="-457200">
              <a:buFont typeface="Arial"/>
              <a:buChar char="•"/>
            </a:pPr>
            <a:r>
              <a:rPr lang="en-US" b="1" dirty="0">
                <a:solidFill>
                  <a:srgbClr val="008DB4"/>
                </a:solidFill>
              </a:rPr>
              <a:t>Calls Waiting </a:t>
            </a:r>
            <a:r>
              <a:rPr lang="en-US" dirty="0">
                <a:solidFill>
                  <a:srgbClr val="008DB4"/>
                </a:solidFill>
              </a:rPr>
              <a:t>– Number of calls waiting in a queue.</a:t>
            </a:r>
          </a:p>
          <a:p>
            <a:pPr marL="914400" lvl="1" indent="-457200">
              <a:buFont typeface="Arial"/>
              <a:buChar char="•"/>
            </a:pPr>
            <a:r>
              <a:rPr lang="en-US" b="1" dirty="0">
                <a:solidFill>
                  <a:srgbClr val="008DB4"/>
                </a:solidFill>
              </a:rPr>
              <a:t>Longest Call in Queue </a:t>
            </a:r>
            <a:r>
              <a:rPr lang="en-US" dirty="0">
                <a:solidFill>
                  <a:srgbClr val="008DB4"/>
                </a:solidFill>
              </a:rPr>
              <a:t>– Elapsed wait time of the oldest call in the queue.</a:t>
            </a:r>
          </a:p>
        </p:txBody>
      </p:sp>
      <p:pic>
        <p:nvPicPr>
          <p:cNvPr id="3" name="Picture 2"/>
          <p:cNvPicPr>
            <a:picLocks noChangeAspect="1"/>
          </p:cNvPicPr>
          <p:nvPr/>
        </p:nvPicPr>
        <p:blipFill>
          <a:blip r:embed="rId3"/>
          <a:stretch>
            <a:fillRect/>
          </a:stretch>
        </p:blipFill>
        <p:spPr>
          <a:xfrm>
            <a:off x="458595" y="1281662"/>
            <a:ext cx="8078351" cy="1763598"/>
          </a:xfrm>
          <a:prstGeom prst="rect">
            <a:avLst/>
          </a:prstGeom>
        </p:spPr>
      </p:pic>
    </p:spTree>
    <p:extLst>
      <p:ext uri="{BB962C8B-B14F-4D97-AF65-F5344CB8AC3E}">
        <p14:creationId xmlns:p14="http://schemas.microsoft.com/office/powerpoint/2010/main" val="178034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6" y="37635"/>
            <a:ext cx="9016423" cy="949324"/>
          </a:xfrm>
        </p:spPr>
        <p:txBody>
          <a:bodyPr>
            <a:noAutofit/>
          </a:bodyPr>
          <a:lstStyle/>
          <a:p>
            <a:r>
              <a:rPr lang="en-US" sz="3200" dirty="0"/>
              <a:t>Finesse Supervisor CSQ Summary Report</a:t>
            </a:r>
          </a:p>
        </p:txBody>
      </p:sp>
      <p:sp>
        <p:nvSpPr>
          <p:cNvPr id="8" name="Text Box 8"/>
          <p:cNvSpPr txBox="1">
            <a:spLocks noChangeArrowheads="1"/>
          </p:cNvSpPr>
          <p:nvPr/>
        </p:nvSpPr>
        <p:spPr bwMode="auto">
          <a:xfrm>
            <a:off x="454187" y="2986799"/>
            <a:ext cx="808275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Arial" charset="0"/>
                <a:ea typeface="ＭＳ Ｐゴシック" charset="0"/>
                <a:cs typeface="Arial" charset="0"/>
              </a:defRPr>
            </a:lvl1pPr>
            <a:lvl2pPr marL="742950" indent="-285750" eaLnBrk="0" hangingPunct="0">
              <a:defRPr sz="3200">
                <a:solidFill>
                  <a:schemeClr val="tx1"/>
                </a:solidFill>
                <a:latin typeface="Arial" charset="0"/>
                <a:ea typeface="Arial" charset="0"/>
                <a:cs typeface="Arial" charset="0"/>
              </a:defRPr>
            </a:lvl2pPr>
            <a:lvl3pPr marL="1143000" indent="-228600" eaLnBrk="0" hangingPunct="0">
              <a:defRPr sz="3200">
                <a:solidFill>
                  <a:schemeClr val="tx1"/>
                </a:solidFill>
                <a:latin typeface="Arial" charset="0"/>
                <a:ea typeface="Arial" charset="0"/>
                <a:cs typeface="Arial" charset="0"/>
              </a:defRPr>
            </a:lvl3pPr>
            <a:lvl4pPr marL="1600200" indent="-228600" eaLnBrk="0" hangingPunct="0">
              <a:defRPr sz="3200">
                <a:solidFill>
                  <a:schemeClr val="tx1"/>
                </a:solidFill>
                <a:latin typeface="Arial" charset="0"/>
                <a:ea typeface="Arial" charset="0"/>
                <a:cs typeface="Arial" charset="0"/>
              </a:defRPr>
            </a:lvl4pPr>
            <a:lvl5pPr marL="2057400" indent="-228600" eaLnBrk="0" hangingPunct="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pPr marL="914400" lvl="1" indent="-457200">
              <a:buFont typeface="Arial"/>
              <a:buChar char="•"/>
            </a:pPr>
            <a:r>
              <a:rPr lang="en-US" b="1" dirty="0">
                <a:solidFill>
                  <a:srgbClr val="008DB4"/>
                </a:solidFill>
              </a:rPr>
              <a:t>Calls Waiting </a:t>
            </a:r>
            <a:r>
              <a:rPr lang="en-US" dirty="0">
                <a:solidFill>
                  <a:srgbClr val="008DB4"/>
                </a:solidFill>
              </a:rPr>
              <a:t>– Number of calls waiting in a queue.</a:t>
            </a:r>
          </a:p>
          <a:p>
            <a:pPr marL="914400" lvl="1" indent="-457200">
              <a:buFont typeface="Arial"/>
              <a:buChar char="•"/>
            </a:pPr>
            <a:r>
              <a:rPr lang="en-US" b="1" dirty="0">
                <a:solidFill>
                  <a:srgbClr val="008DB4"/>
                </a:solidFill>
              </a:rPr>
              <a:t>Longest Call in Queue </a:t>
            </a:r>
            <a:r>
              <a:rPr lang="en-US" dirty="0">
                <a:solidFill>
                  <a:srgbClr val="008DB4"/>
                </a:solidFill>
              </a:rPr>
              <a:t>– Elapsed wait time of the oldest call in the queue.</a:t>
            </a:r>
          </a:p>
        </p:txBody>
      </p:sp>
      <p:pic>
        <p:nvPicPr>
          <p:cNvPr id="3" name="Picture 2"/>
          <p:cNvPicPr>
            <a:picLocks noChangeAspect="1"/>
          </p:cNvPicPr>
          <p:nvPr/>
        </p:nvPicPr>
        <p:blipFill>
          <a:blip r:embed="rId3"/>
          <a:stretch>
            <a:fillRect/>
          </a:stretch>
        </p:blipFill>
        <p:spPr>
          <a:xfrm>
            <a:off x="458595" y="1281662"/>
            <a:ext cx="8078351" cy="1763598"/>
          </a:xfrm>
          <a:prstGeom prst="rect">
            <a:avLst/>
          </a:prstGeom>
        </p:spPr>
      </p:pic>
    </p:spTree>
    <p:extLst>
      <p:ext uri="{BB962C8B-B14F-4D97-AF65-F5344CB8AC3E}">
        <p14:creationId xmlns:p14="http://schemas.microsoft.com/office/powerpoint/2010/main" val="108003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46" y="2489811"/>
            <a:ext cx="3765021" cy="1354055"/>
          </a:xfrm>
        </p:spPr>
        <p:txBody>
          <a:bodyPr/>
          <a:lstStyle/>
          <a:p>
            <a:pPr algn="ctr"/>
            <a:r>
              <a:rPr lang="en-US" dirty="0"/>
              <a:t>END</a:t>
            </a:r>
          </a:p>
        </p:txBody>
      </p:sp>
      <p:pic>
        <p:nvPicPr>
          <p:cNvPr id="3" name="Picture 4" descr="j02923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399" y="4712172"/>
            <a:ext cx="15922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08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864023" cy="949324"/>
          </a:xfrm>
        </p:spPr>
        <p:txBody>
          <a:bodyPr>
            <a:normAutofit/>
          </a:bodyPr>
          <a:lstStyle/>
          <a:p>
            <a:r>
              <a:rPr lang="en-US" sz="3200" dirty="0"/>
              <a:t>Finesse Agent Login</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96739" y="1632948"/>
            <a:ext cx="5486400" cy="2106295"/>
          </a:xfrm>
          <a:prstGeom prst="rect">
            <a:avLst/>
          </a:prstGeom>
          <a:noFill/>
          <a:ln>
            <a:noFill/>
          </a:ln>
        </p:spPr>
      </p:pic>
      <p:sp>
        <p:nvSpPr>
          <p:cNvPr id="4" name="Rectangle 3"/>
          <p:cNvSpPr/>
          <p:nvPr/>
        </p:nvSpPr>
        <p:spPr>
          <a:xfrm>
            <a:off x="0" y="939926"/>
            <a:ext cx="9144000" cy="461665"/>
          </a:xfrm>
          <a:prstGeom prst="rect">
            <a:avLst/>
          </a:prstGeom>
        </p:spPr>
        <p:txBody>
          <a:bodyPr wrap="square">
            <a:spAutoFit/>
          </a:bodyPr>
          <a:lstStyle/>
          <a:p>
            <a:pPr algn="ctr"/>
            <a:r>
              <a:rPr lang="en-US" sz="2400" dirty="0">
                <a:solidFill>
                  <a:schemeClr val="tx2">
                    <a:lumMod val="60000"/>
                    <a:lumOff val="40000"/>
                  </a:schemeClr>
                </a:solidFill>
                <a:hlinkClick r:id="rId3"/>
              </a:rPr>
              <a:t>http://discvpfns01.ivr.arkgov.net</a:t>
            </a:r>
            <a:r>
              <a:rPr lang="en-US" sz="2400" dirty="0">
                <a:solidFill>
                  <a:schemeClr val="tx2">
                    <a:lumMod val="60000"/>
                    <a:lumOff val="40000"/>
                  </a:schemeClr>
                </a:solidFill>
              </a:rPr>
              <a:t> </a:t>
            </a:r>
          </a:p>
        </p:txBody>
      </p:sp>
      <p:sp>
        <p:nvSpPr>
          <p:cNvPr id="9" name="Rectangle 8"/>
          <p:cNvSpPr/>
          <p:nvPr/>
        </p:nvSpPr>
        <p:spPr>
          <a:xfrm>
            <a:off x="1129670" y="3929713"/>
            <a:ext cx="7220539" cy="2554545"/>
          </a:xfrm>
          <a:prstGeom prst="rect">
            <a:avLst/>
          </a:prstGeom>
        </p:spPr>
        <p:txBody>
          <a:bodyPr wrap="square">
            <a:spAutoFit/>
          </a:bodyPr>
          <a:lstStyle/>
          <a:p>
            <a:pPr marL="285750" lvl="0" indent="-285750">
              <a:buFont typeface="Arial"/>
              <a:buChar char="•"/>
            </a:pPr>
            <a:r>
              <a:rPr lang="en-US" sz="3200" dirty="0">
                <a:solidFill>
                  <a:srgbClr val="008DB4"/>
                </a:solidFill>
              </a:rPr>
              <a:t>The </a:t>
            </a:r>
            <a:r>
              <a:rPr lang="en-US" sz="3200" b="1" dirty="0">
                <a:solidFill>
                  <a:srgbClr val="008DB4"/>
                </a:solidFill>
              </a:rPr>
              <a:t>User ID</a:t>
            </a:r>
            <a:r>
              <a:rPr lang="en-US" sz="3200" dirty="0">
                <a:solidFill>
                  <a:srgbClr val="008DB4"/>
                </a:solidFill>
              </a:rPr>
              <a:t> and </a:t>
            </a:r>
            <a:r>
              <a:rPr lang="en-US" sz="3200" b="1" dirty="0">
                <a:solidFill>
                  <a:srgbClr val="008DB4"/>
                </a:solidFill>
              </a:rPr>
              <a:t>password </a:t>
            </a:r>
            <a:r>
              <a:rPr lang="en-US" sz="3200" dirty="0">
                <a:solidFill>
                  <a:srgbClr val="008DB4"/>
                </a:solidFill>
              </a:rPr>
              <a:t>are case sensitive</a:t>
            </a:r>
            <a:r>
              <a:rPr lang="en-US" sz="3200" b="1" dirty="0">
                <a:solidFill>
                  <a:srgbClr val="008DB4"/>
                </a:solidFill>
              </a:rPr>
              <a:t>. </a:t>
            </a:r>
          </a:p>
          <a:p>
            <a:pPr marL="285750" lvl="0" indent="-285750">
              <a:buFont typeface="Arial"/>
              <a:buChar char="•"/>
            </a:pPr>
            <a:r>
              <a:rPr lang="en-US" sz="3200" dirty="0">
                <a:solidFill>
                  <a:srgbClr val="008DB4"/>
                </a:solidFill>
              </a:rPr>
              <a:t>Log in with your </a:t>
            </a:r>
            <a:r>
              <a:rPr lang="en-US" sz="3200" b="1" dirty="0">
                <a:solidFill>
                  <a:srgbClr val="008DB4"/>
                </a:solidFill>
              </a:rPr>
              <a:t>User ID </a:t>
            </a:r>
            <a:r>
              <a:rPr lang="en-US" sz="3200" dirty="0">
                <a:solidFill>
                  <a:srgbClr val="008DB4"/>
                </a:solidFill>
              </a:rPr>
              <a:t>and </a:t>
            </a:r>
            <a:r>
              <a:rPr lang="en-US" sz="3200" b="1" dirty="0">
                <a:solidFill>
                  <a:srgbClr val="008DB4"/>
                </a:solidFill>
              </a:rPr>
              <a:t>Password</a:t>
            </a:r>
          </a:p>
          <a:p>
            <a:pPr marL="285750" lvl="0" indent="-285750">
              <a:buFont typeface="Arial"/>
              <a:buChar char="•"/>
            </a:pPr>
            <a:r>
              <a:rPr lang="en-US" sz="3200" dirty="0">
                <a:solidFill>
                  <a:srgbClr val="008DB4"/>
                </a:solidFill>
              </a:rPr>
              <a:t>Use your 10 Digit Agent extension number </a:t>
            </a:r>
          </a:p>
        </p:txBody>
      </p:sp>
    </p:spTree>
    <p:extLst>
      <p:ext uri="{BB962C8B-B14F-4D97-AF65-F5344CB8AC3E}">
        <p14:creationId xmlns:p14="http://schemas.microsoft.com/office/powerpoint/2010/main" val="243791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491683" cy="949324"/>
          </a:xfrm>
        </p:spPr>
        <p:txBody>
          <a:bodyPr>
            <a:normAutofit/>
          </a:bodyPr>
          <a:lstStyle/>
          <a:p>
            <a:r>
              <a:rPr lang="en-US" sz="3200" dirty="0"/>
              <a:t>Finesse Agent desktop Overview</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40030" y="939927"/>
            <a:ext cx="7132474" cy="4653663"/>
          </a:xfrm>
          <a:prstGeom prst="rect">
            <a:avLst/>
          </a:prstGeom>
          <a:noFill/>
          <a:ln>
            <a:noFill/>
          </a:ln>
        </p:spPr>
      </p:pic>
    </p:spTree>
    <p:extLst>
      <p:ext uri="{BB962C8B-B14F-4D97-AF65-F5344CB8AC3E}">
        <p14:creationId xmlns:p14="http://schemas.microsoft.com/office/powerpoint/2010/main" val="335894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864023" cy="949324"/>
          </a:xfrm>
        </p:spPr>
        <p:txBody>
          <a:bodyPr>
            <a:normAutofit/>
          </a:bodyPr>
          <a:lstStyle/>
          <a:p>
            <a:r>
              <a:rPr lang="en-US" sz="3200" dirty="0"/>
              <a:t>Finesse Agent state</a:t>
            </a:r>
          </a:p>
        </p:txBody>
      </p:sp>
      <p:pic>
        <p:nvPicPr>
          <p:cNvPr id="6" name="Picture 5" descr="http://www.cisco.com/c/dam/en/us/td/i/300001-400000/340001-350000/341001-342000/341143.jpg"/>
          <p:cNvPicPr/>
          <p:nvPr/>
        </p:nvPicPr>
        <p:blipFill>
          <a:blip r:embed="rId3">
            <a:extLst>
              <a:ext uri="{28A0092B-C50C-407E-A947-70E740481C1C}">
                <a14:useLocalDpi xmlns:a14="http://schemas.microsoft.com/office/drawing/2010/main" val="0"/>
              </a:ext>
            </a:extLst>
          </a:blip>
          <a:srcRect/>
          <a:stretch>
            <a:fillRect/>
          </a:stretch>
        </p:blipFill>
        <p:spPr bwMode="auto">
          <a:xfrm>
            <a:off x="3561863" y="1627957"/>
            <a:ext cx="4469765" cy="2499995"/>
          </a:xfrm>
          <a:prstGeom prst="rect">
            <a:avLst/>
          </a:prstGeom>
          <a:noFill/>
          <a:ln>
            <a:noFill/>
          </a:ln>
        </p:spPr>
      </p:pic>
      <p:sp>
        <p:nvSpPr>
          <p:cNvPr id="2" name="Rectangle 1"/>
          <p:cNvSpPr/>
          <p:nvPr/>
        </p:nvSpPr>
        <p:spPr>
          <a:xfrm>
            <a:off x="152868" y="1195279"/>
            <a:ext cx="3486038" cy="3046988"/>
          </a:xfrm>
          <a:prstGeom prst="rect">
            <a:avLst/>
          </a:prstGeom>
        </p:spPr>
        <p:txBody>
          <a:bodyPr wrap="square">
            <a:spAutoFit/>
          </a:bodyPr>
          <a:lstStyle/>
          <a:p>
            <a:r>
              <a:rPr lang="en-US" sz="3200" dirty="0">
                <a:solidFill>
                  <a:srgbClr val="008DB4"/>
                </a:solidFill>
              </a:rPr>
              <a:t>The </a:t>
            </a:r>
            <a:r>
              <a:rPr lang="en-US" sz="3200" b="1" dirty="0">
                <a:solidFill>
                  <a:srgbClr val="008DB4"/>
                </a:solidFill>
              </a:rPr>
              <a:t>Agent State</a:t>
            </a:r>
            <a:r>
              <a:rPr lang="en-US" sz="3200" dirty="0">
                <a:solidFill>
                  <a:srgbClr val="008DB4"/>
                </a:solidFill>
              </a:rPr>
              <a:t> pull down tab enables you to change your current agent state. </a:t>
            </a:r>
          </a:p>
        </p:txBody>
      </p:sp>
      <p:sp>
        <p:nvSpPr>
          <p:cNvPr id="3" name="Rectangle 2"/>
          <p:cNvSpPr/>
          <p:nvPr/>
        </p:nvSpPr>
        <p:spPr>
          <a:xfrm>
            <a:off x="2712511" y="4347355"/>
            <a:ext cx="6168468" cy="646331"/>
          </a:xfrm>
          <a:prstGeom prst="rect">
            <a:avLst/>
          </a:prstGeom>
        </p:spPr>
        <p:txBody>
          <a:bodyPr wrap="square">
            <a:spAutoFit/>
          </a:bodyPr>
          <a:lstStyle/>
          <a:p>
            <a:r>
              <a:rPr lang="en-US" b="1" dirty="0">
                <a:solidFill>
                  <a:srgbClr val="008DB4"/>
                </a:solidFill>
              </a:rPr>
              <a:t>Note: </a:t>
            </a:r>
            <a:r>
              <a:rPr lang="en-US" dirty="0">
                <a:solidFill>
                  <a:srgbClr val="008DB4"/>
                </a:solidFill>
              </a:rPr>
              <a:t>When you first log into the Agent desktop, you will be in a </a:t>
            </a:r>
            <a:r>
              <a:rPr lang="en-US" b="1" dirty="0">
                <a:solidFill>
                  <a:srgbClr val="008DB4"/>
                </a:solidFill>
              </a:rPr>
              <a:t>Not Ready </a:t>
            </a:r>
            <a:r>
              <a:rPr lang="en-US" dirty="0">
                <a:solidFill>
                  <a:srgbClr val="008DB4"/>
                </a:solidFill>
              </a:rPr>
              <a:t>state. </a:t>
            </a:r>
          </a:p>
        </p:txBody>
      </p:sp>
    </p:spTree>
    <p:extLst>
      <p:ext uri="{BB962C8B-B14F-4D97-AF65-F5344CB8AC3E}">
        <p14:creationId xmlns:p14="http://schemas.microsoft.com/office/powerpoint/2010/main" val="194286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402716" cy="949324"/>
          </a:xfrm>
        </p:spPr>
        <p:txBody>
          <a:bodyPr>
            <a:normAutofit/>
          </a:bodyPr>
          <a:lstStyle/>
          <a:p>
            <a:r>
              <a:rPr lang="en-US" sz="3200" dirty="0"/>
              <a:t>Finesse Agent Queue Status</a:t>
            </a:r>
          </a:p>
        </p:txBody>
      </p:sp>
      <p:grpSp>
        <p:nvGrpSpPr>
          <p:cNvPr id="6" name="Group 5"/>
          <p:cNvGrpSpPr/>
          <p:nvPr/>
        </p:nvGrpSpPr>
        <p:grpSpPr>
          <a:xfrm>
            <a:off x="914436" y="1083578"/>
            <a:ext cx="6711696" cy="2065781"/>
            <a:chOff x="0" y="0"/>
            <a:chExt cx="6711696" cy="2065781"/>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11696" cy="2065781"/>
            </a:xfrm>
            <a:prstGeom prst="rect">
              <a:avLst/>
            </a:prstGeom>
            <a:noFill/>
            <a:ln>
              <a:noFill/>
            </a:ln>
          </p:spPr>
        </p:pic>
        <p:sp>
          <p:nvSpPr>
            <p:cNvPr id="8" name="Rectangle 7"/>
            <p:cNvSpPr/>
            <p:nvPr/>
          </p:nvSpPr>
          <p:spPr>
            <a:xfrm>
              <a:off x="20820" y="1069519"/>
              <a:ext cx="6467143" cy="50658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a:solidFill>
                    <a:srgbClr val="5F6062"/>
                  </a:solidFill>
                  <a:effectLst/>
                  <a:ea typeface="Times New Roman"/>
                  <a:cs typeface="Times New Roman"/>
                </a:rPr>
                <a:t> </a:t>
              </a:r>
              <a:endParaRPr lang="en-US" sz="1100">
                <a:solidFill>
                  <a:srgbClr val="5F6062"/>
                </a:solidFill>
                <a:effectLst/>
                <a:ea typeface="Arial"/>
                <a:cs typeface="Times New Roman"/>
              </a:endParaRPr>
            </a:p>
          </p:txBody>
        </p:sp>
      </p:grpSp>
      <p:sp>
        <p:nvSpPr>
          <p:cNvPr id="2" name="Rectangle 1"/>
          <p:cNvSpPr/>
          <p:nvPr/>
        </p:nvSpPr>
        <p:spPr>
          <a:xfrm>
            <a:off x="450009" y="3611405"/>
            <a:ext cx="8203499" cy="2554545"/>
          </a:xfrm>
          <a:prstGeom prst="rect">
            <a:avLst/>
          </a:prstGeom>
        </p:spPr>
        <p:txBody>
          <a:bodyPr wrap="square">
            <a:spAutoFit/>
          </a:bodyPr>
          <a:lstStyle/>
          <a:p>
            <a:pPr marL="457200" lvl="0" indent="-457200">
              <a:buFont typeface="Wingdings" charset="2"/>
              <a:buChar char="§"/>
            </a:pPr>
            <a:r>
              <a:rPr lang="en-US" sz="3200" b="1" dirty="0">
                <a:solidFill>
                  <a:srgbClr val="008DB4"/>
                </a:solidFill>
              </a:rPr>
              <a:t>Queue Statistic Report</a:t>
            </a:r>
            <a:r>
              <a:rPr lang="en-US" sz="3200" dirty="0">
                <a:solidFill>
                  <a:srgbClr val="008DB4"/>
                </a:solidFill>
              </a:rPr>
              <a:t> on </a:t>
            </a:r>
            <a:r>
              <a:rPr lang="en-US" sz="3200" b="1" dirty="0">
                <a:solidFill>
                  <a:srgbClr val="008DB4"/>
                </a:solidFill>
              </a:rPr>
              <a:t>Home</a:t>
            </a:r>
            <a:r>
              <a:rPr lang="en-US" sz="3200" dirty="0">
                <a:solidFill>
                  <a:srgbClr val="008DB4"/>
                </a:solidFill>
              </a:rPr>
              <a:t> tab gives agent count of people waiting in queue.</a:t>
            </a:r>
          </a:p>
          <a:p>
            <a:pPr marL="457200" lvl="0" indent="-457200">
              <a:buFont typeface="Wingdings" charset="2"/>
              <a:buChar char="§"/>
            </a:pPr>
            <a:r>
              <a:rPr lang="en-US" sz="3200" dirty="0">
                <a:solidFill>
                  <a:srgbClr val="008DB4"/>
                </a:solidFill>
              </a:rPr>
              <a:t>Shows longest time someone has been waiting in the queue</a:t>
            </a:r>
          </a:p>
        </p:txBody>
      </p:sp>
    </p:spTree>
    <p:extLst>
      <p:ext uri="{BB962C8B-B14F-4D97-AF65-F5344CB8AC3E}">
        <p14:creationId xmlns:p14="http://schemas.microsoft.com/office/powerpoint/2010/main" val="129742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940223" cy="949324"/>
          </a:xfrm>
        </p:spPr>
        <p:txBody>
          <a:bodyPr>
            <a:normAutofit/>
          </a:bodyPr>
          <a:lstStyle/>
          <a:p>
            <a:r>
              <a:rPr lang="en-US" sz="3200" dirty="0"/>
              <a:t>Finesse Agent Making a call</a:t>
            </a:r>
          </a:p>
        </p:txBody>
      </p:sp>
      <p:sp>
        <p:nvSpPr>
          <p:cNvPr id="4" name="Rectangle 3"/>
          <p:cNvSpPr/>
          <p:nvPr/>
        </p:nvSpPr>
        <p:spPr>
          <a:xfrm>
            <a:off x="266700" y="3516055"/>
            <a:ext cx="8877300" cy="3046988"/>
          </a:xfrm>
          <a:prstGeom prst="rect">
            <a:avLst/>
          </a:prstGeom>
        </p:spPr>
        <p:txBody>
          <a:bodyPr wrap="square">
            <a:spAutoFit/>
          </a:bodyPr>
          <a:lstStyle/>
          <a:p>
            <a:r>
              <a:rPr lang="en-US" sz="3200" dirty="0">
                <a:solidFill>
                  <a:srgbClr val="0087AC"/>
                </a:solidFill>
              </a:rPr>
              <a:t>Agent must be in </a:t>
            </a:r>
            <a:r>
              <a:rPr lang="en-US" sz="3200" b="1" dirty="0">
                <a:solidFill>
                  <a:srgbClr val="0087AC"/>
                </a:solidFill>
              </a:rPr>
              <a:t>Not Ready</a:t>
            </a:r>
            <a:r>
              <a:rPr lang="en-US" sz="3200" dirty="0">
                <a:solidFill>
                  <a:srgbClr val="0087AC"/>
                </a:solidFill>
              </a:rPr>
              <a:t>, </a:t>
            </a:r>
          </a:p>
          <a:p>
            <a:pPr marL="914400" lvl="1" indent="-457200">
              <a:buFont typeface="Arial"/>
              <a:buChar char="•"/>
            </a:pPr>
            <a:r>
              <a:rPr lang="en-US" sz="3200" dirty="0">
                <a:solidFill>
                  <a:srgbClr val="0087AC"/>
                </a:solidFill>
              </a:rPr>
              <a:t>Select </a:t>
            </a:r>
            <a:r>
              <a:rPr lang="en-US" sz="3200" b="1" dirty="0">
                <a:solidFill>
                  <a:srgbClr val="0087AC"/>
                </a:solidFill>
              </a:rPr>
              <a:t>Make a New Call</a:t>
            </a:r>
            <a:r>
              <a:rPr lang="en-US" sz="3200" dirty="0">
                <a:solidFill>
                  <a:srgbClr val="0087AC"/>
                </a:solidFill>
              </a:rPr>
              <a:t>. A dial pad will appear. Dial using computer’s mouse to select the digits on Agent Desktop </a:t>
            </a:r>
          </a:p>
          <a:p>
            <a:pPr lvl="6"/>
            <a:r>
              <a:rPr lang="en-US" sz="3200" dirty="0">
                <a:solidFill>
                  <a:srgbClr val="0087AC"/>
                </a:solidFill>
              </a:rPr>
              <a:t>- or -</a:t>
            </a:r>
          </a:p>
          <a:p>
            <a:pPr marL="914400" lvl="1" indent="-457200">
              <a:buFont typeface="Arial"/>
              <a:buChar char="•"/>
            </a:pPr>
            <a:r>
              <a:rPr lang="en-US" sz="3200" dirty="0">
                <a:solidFill>
                  <a:srgbClr val="0087AC"/>
                </a:solidFill>
              </a:rPr>
              <a:t>Use the numbers keys on your keyboard </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66700" y="939927"/>
            <a:ext cx="8203168" cy="2590673"/>
          </a:xfrm>
          <a:prstGeom prst="rect">
            <a:avLst/>
          </a:prstGeom>
          <a:noFill/>
          <a:ln>
            <a:noFill/>
          </a:ln>
        </p:spPr>
      </p:pic>
    </p:spTree>
    <p:extLst>
      <p:ext uri="{BB962C8B-B14F-4D97-AF65-F5344CB8AC3E}">
        <p14:creationId xmlns:p14="http://schemas.microsoft.com/office/powerpoint/2010/main" val="56017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7544927" cy="949324"/>
          </a:xfrm>
        </p:spPr>
        <p:txBody>
          <a:bodyPr>
            <a:normAutofit/>
          </a:bodyPr>
          <a:lstStyle/>
          <a:p>
            <a:r>
              <a:rPr lang="en-US" sz="3200" dirty="0"/>
              <a:t>Finesse Agent Call Handling</a:t>
            </a:r>
          </a:p>
        </p:txBody>
      </p:sp>
      <p:sp>
        <p:nvSpPr>
          <p:cNvPr id="4" name="Rectangle 3"/>
          <p:cNvSpPr/>
          <p:nvPr/>
        </p:nvSpPr>
        <p:spPr>
          <a:xfrm>
            <a:off x="540400" y="1640663"/>
            <a:ext cx="8877300" cy="2554545"/>
          </a:xfrm>
          <a:prstGeom prst="rect">
            <a:avLst/>
          </a:prstGeom>
        </p:spPr>
        <p:txBody>
          <a:bodyPr wrap="square">
            <a:spAutoFit/>
          </a:bodyPr>
          <a:lstStyle/>
          <a:p>
            <a:pPr marL="914400" lvl="1" indent="-457200">
              <a:buFont typeface="Arial"/>
              <a:buChar char="•"/>
            </a:pPr>
            <a:r>
              <a:rPr lang="en-US" sz="3200" dirty="0">
                <a:solidFill>
                  <a:srgbClr val="0087AC"/>
                </a:solidFill>
              </a:rPr>
              <a:t>To Answer a call, click</a:t>
            </a:r>
          </a:p>
          <a:p>
            <a:pPr lvl="1"/>
            <a:r>
              <a:rPr lang="en-US" sz="800" dirty="0">
                <a:solidFill>
                  <a:srgbClr val="0087AC"/>
                </a:solidFill>
              </a:rPr>
              <a:t> </a:t>
            </a:r>
          </a:p>
          <a:p>
            <a:pPr marL="914400" lvl="1" indent="-457200">
              <a:buFont typeface="Arial"/>
              <a:buChar char="•"/>
            </a:pPr>
            <a:r>
              <a:rPr lang="en-US" sz="3200" dirty="0">
                <a:solidFill>
                  <a:srgbClr val="0087AC"/>
                </a:solidFill>
              </a:rPr>
              <a:t>To End a call, click</a:t>
            </a:r>
          </a:p>
          <a:p>
            <a:pPr marL="914400" lvl="1" indent="-457200">
              <a:buFont typeface="Arial"/>
              <a:buChar char="•"/>
            </a:pPr>
            <a:endParaRPr lang="en-US" sz="800" dirty="0">
              <a:solidFill>
                <a:srgbClr val="0087AC"/>
              </a:solidFill>
            </a:endParaRPr>
          </a:p>
          <a:p>
            <a:pPr marL="914400" lvl="1" indent="-457200">
              <a:buFont typeface="Arial"/>
              <a:buChar char="•"/>
            </a:pPr>
            <a:r>
              <a:rPr lang="en-US" sz="3200" dirty="0">
                <a:solidFill>
                  <a:srgbClr val="0087AC"/>
                </a:solidFill>
              </a:rPr>
              <a:t>Placing a call on Hold, click</a:t>
            </a:r>
          </a:p>
          <a:p>
            <a:pPr marL="914400" lvl="1" indent="-457200">
              <a:buFont typeface="Arial"/>
              <a:buChar char="•"/>
            </a:pPr>
            <a:endParaRPr lang="en-US" sz="800" dirty="0">
              <a:solidFill>
                <a:srgbClr val="0087AC"/>
              </a:solidFill>
            </a:endParaRPr>
          </a:p>
          <a:p>
            <a:pPr marL="914400" lvl="1" indent="-457200">
              <a:buFont typeface="Arial"/>
              <a:buChar char="•"/>
            </a:pPr>
            <a:r>
              <a:rPr lang="en-US" sz="3200" dirty="0">
                <a:solidFill>
                  <a:srgbClr val="0087AC"/>
                </a:solidFill>
              </a:rPr>
              <a:t>To Retrieve a held call, click</a:t>
            </a:r>
          </a:p>
          <a:p>
            <a:pPr marL="914400" lvl="1" indent="-457200">
              <a:buFont typeface="Arial"/>
              <a:buChar char="•"/>
            </a:pPr>
            <a:endParaRPr lang="en-US" sz="800" dirty="0">
              <a:solidFill>
                <a:srgbClr val="0087AC"/>
              </a:solidFill>
            </a:endParaRPr>
          </a:p>
        </p:txBody>
      </p:sp>
      <p:pic>
        <p:nvPicPr>
          <p:cNvPr id="6" name="Picture 5"/>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94682" y="1651613"/>
            <a:ext cx="1247590" cy="474968"/>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993837" y="2289063"/>
            <a:ext cx="863150" cy="439767"/>
          </a:xfrm>
          <a:prstGeom prst="rect">
            <a:avLst/>
          </a:prstGeom>
          <a:ln>
            <a:noFill/>
          </a:ln>
          <a:effectLst>
            <a:outerShdw blurRad="292100" dist="139700" dir="2700000" algn="tl" rotWithShape="0">
              <a:srgbClr val="333333">
                <a:alpha val="65000"/>
              </a:srgbClr>
            </a:outerShdw>
          </a:effec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704717" y="2954671"/>
            <a:ext cx="892939" cy="373756"/>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6667104" y="3555262"/>
            <a:ext cx="1105714" cy="408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733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729048" cy="949324"/>
          </a:xfrm>
        </p:spPr>
        <p:txBody>
          <a:bodyPr>
            <a:normAutofit/>
          </a:bodyPr>
          <a:lstStyle/>
          <a:p>
            <a:r>
              <a:rPr lang="en-US" sz="3200" dirty="0"/>
              <a:t>Finesse Agent Transfer/Conference</a:t>
            </a:r>
          </a:p>
        </p:txBody>
      </p:sp>
      <p:sp>
        <p:nvSpPr>
          <p:cNvPr id="4" name="Rectangle 3"/>
          <p:cNvSpPr/>
          <p:nvPr/>
        </p:nvSpPr>
        <p:spPr>
          <a:xfrm>
            <a:off x="266700" y="939927"/>
            <a:ext cx="8877300" cy="5016757"/>
          </a:xfrm>
          <a:prstGeom prst="rect">
            <a:avLst/>
          </a:prstGeom>
        </p:spPr>
        <p:txBody>
          <a:bodyPr wrap="square">
            <a:spAutoFit/>
          </a:bodyPr>
          <a:lstStyle/>
          <a:p>
            <a:pPr lvl="1"/>
            <a:r>
              <a:rPr lang="en-US" sz="3200" dirty="0">
                <a:solidFill>
                  <a:srgbClr val="0087AC"/>
                </a:solidFill>
              </a:rPr>
              <a:t>To transfer a call or create a conference call:</a:t>
            </a:r>
          </a:p>
          <a:p>
            <a:pPr lvl="1"/>
            <a:endParaRPr lang="en-US" sz="3200" dirty="0">
              <a:solidFill>
                <a:srgbClr val="0087AC"/>
              </a:solidFill>
            </a:endParaRPr>
          </a:p>
          <a:p>
            <a:pPr marL="971550" lvl="1" indent="-514350">
              <a:buFont typeface="+mj-lt"/>
              <a:buAutoNum type="arabicPeriod"/>
            </a:pPr>
            <a:r>
              <a:rPr lang="en-US" sz="3200" dirty="0">
                <a:solidFill>
                  <a:srgbClr val="0087AC"/>
                </a:solidFill>
              </a:rPr>
              <a:t>Click          </a:t>
            </a:r>
          </a:p>
          <a:p>
            <a:pPr marL="971550" lvl="1" indent="-514350">
              <a:buFont typeface="+mj-lt"/>
              <a:buAutoNum type="arabicPeriod"/>
            </a:pPr>
            <a:r>
              <a:rPr lang="en-US" sz="3200" dirty="0">
                <a:solidFill>
                  <a:srgbClr val="0087AC"/>
                </a:solidFill>
              </a:rPr>
              <a:t>Then dial the number to whom you wish to transfer the caller or add to your conference call.</a:t>
            </a:r>
          </a:p>
          <a:p>
            <a:pPr marL="971550" lvl="1" indent="-514350">
              <a:buFont typeface="+mj-lt"/>
              <a:buAutoNum type="arabicPeriod"/>
            </a:pPr>
            <a:r>
              <a:rPr lang="en-US" sz="3200" dirty="0">
                <a:solidFill>
                  <a:srgbClr val="0087AC"/>
                </a:solidFill>
              </a:rPr>
              <a:t>To complete the transfer, press</a:t>
            </a:r>
          </a:p>
          <a:p>
            <a:pPr lvl="4"/>
            <a:r>
              <a:rPr lang="en-US" sz="3200" dirty="0">
                <a:solidFill>
                  <a:srgbClr val="0087AC"/>
                </a:solidFill>
              </a:rPr>
              <a:t>	- or -</a:t>
            </a:r>
          </a:p>
          <a:p>
            <a:pPr lvl="1"/>
            <a:r>
              <a:rPr lang="en-US" sz="3200" dirty="0">
                <a:solidFill>
                  <a:srgbClr val="0087AC"/>
                </a:solidFill>
              </a:rPr>
              <a:t>	 To conference all parties together, </a:t>
            </a:r>
          </a:p>
          <a:p>
            <a:pPr lvl="1"/>
            <a:r>
              <a:rPr lang="en-US" sz="3200" dirty="0">
                <a:solidFill>
                  <a:srgbClr val="0087AC"/>
                </a:solidFill>
              </a:rPr>
              <a:t>	 press       </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287963" y="2005677"/>
            <a:ext cx="974406" cy="381152"/>
          </a:xfrm>
          <a:prstGeom prst="rect">
            <a:avLst/>
          </a:prstGeom>
          <a:ln>
            <a:noFill/>
          </a:ln>
          <a:effectLst>
            <a:outerShdw blurRad="292100" dist="139700" dir="2700000" algn="tl" rotWithShape="0">
              <a:srgbClr val="333333">
                <a:alpha val="65000"/>
              </a:srgbClr>
            </a:outerShdw>
          </a:effec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952327" y="3941624"/>
            <a:ext cx="1006593" cy="383118"/>
          </a:xfrm>
          <a:prstGeom prst="rect">
            <a:avLst/>
          </a:prstGeom>
          <a:ln>
            <a:noFill/>
          </a:ln>
          <a:effectLst>
            <a:outerShdw blurRad="292100" dist="139700" dir="2700000" algn="tl" rotWithShape="0">
              <a:srgbClr val="333333">
                <a:alpha val="65000"/>
              </a:srgbClr>
            </a:outerShdw>
          </a:effectLst>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441198" y="5346581"/>
            <a:ext cx="1313834" cy="430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042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762137" cy="949324"/>
          </a:xfrm>
        </p:spPr>
        <p:txBody>
          <a:bodyPr>
            <a:normAutofit/>
          </a:bodyPr>
          <a:lstStyle/>
          <a:p>
            <a:r>
              <a:rPr lang="en-US" sz="3200" dirty="0"/>
              <a:t>Finesse Agent End of work shift Sign out</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6096" y="1487615"/>
            <a:ext cx="7635733" cy="2620152"/>
          </a:xfrm>
          <a:prstGeom prst="rect">
            <a:avLst/>
          </a:prstGeom>
          <a:noFill/>
          <a:ln>
            <a:noFill/>
          </a:ln>
        </p:spPr>
      </p:pic>
      <p:sp>
        <p:nvSpPr>
          <p:cNvPr id="8" name="Oval 7"/>
          <p:cNvSpPr/>
          <p:nvPr/>
        </p:nvSpPr>
        <p:spPr>
          <a:xfrm>
            <a:off x="7526543" y="1425397"/>
            <a:ext cx="861768" cy="36906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1329323" y="1615963"/>
            <a:ext cx="861768" cy="36906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p:cNvSpPr/>
          <p:nvPr/>
        </p:nvSpPr>
        <p:spPr>
          <a:xfrm>
            <a:off x="776096" y="4337877"/>
            <a:ext cx="7635733" cy="1569660"/>
          </a:xfrm>
          <a:prstGeom prst="rect">
            <a:avLst/>
          </a:prstGeom>
        </p:spPr>
        <p:txBody>
          <a:bodyPr wrap="square">
            <a:spAutoFit/>
          </a:bodyPr>
          <a:lstStyle/>
          <a:p>
            <a:pPr marL="457200" lvl="0" indent="-457200">
              <a:buFont typeface="Arial"/>
              <a:buChar char="•"/>
            </a:pPr>
            <a:r>
              <a:rPr lang="en-US" sz="3200" dirty="0">
                <a:solidFill>
                  <a:srgbClr val="0087AC"/>
                </a:solidFill>
              </a:rPr>
              <a:t>To </a:t>
            </a:r>
            <a:r>
              <a:rPr lang="en-US" sz="3200" b="1" dirty="0">
                <a:solidFill>
                  <a:srgbClr val="0087AC"/>
                </a:solidFill>
              </a:rPr>
              <a:t>Sign Out</a:t>
            </a:r>
            <a:r>
              <a:rPr lang="en-US" sz="3200" dirty="0">
                <a:solidFill>
                  <a:srgbClr val="0087AC"/>
                </a:solidFill>
              </a:rPr>
              <a:t> of the Agent Desktop, you </a:t>
            </a:r>
            <a:r>
              <a:rPr lang="en-US" sz="3200" b="1" dirty="0">
                <a:solidFill>
                  <a:srgbClr val="0087AC"/>
                </a:solidFill>
              </a:rPr>
              <a:t>must</a:t>
            </a:r>
            <a:r>
              <a:rPr lang="en-US" sz="3200" dirty="0">
                <a:solidFill>
                  <a:srgbClr val="0087AC"/>
                </a:solidFill>
              </a:rPr>
              <a:t> put yourself in a </a:t>
            </a:r>
            <a:r>
              <a:rPr lang="en-US" sz="3200" b="1" dirty="0">
                <a:solidFill>
                  <a:srgbClr val="0087AC"/>
                </a:solidFill>
              </a:rPr>
              <a:t>Not Ready</a:t>
            </a:r>
            <a:r>
              <a:rPr lang="en-US" sz="3200" dirty="0">
                <a:solidFill>
                  <a:srgbClr val="0087AC"/>
                </a:solidFill>
              </a:rPr>
              <a:t> state.</a:t>
            </a:r>
          </a:p>
        </p:txBody>
      </p:sp>
    </p:spTree>
    <p:extLst>
      <p:ext uri="{BB962C8B-B14F-4D97-AF65-F5344CB8AC3E}">
        <p14:creationId xmlns:p14="http://schemas.microsoft.com/office/powerpoint/2010/main" val="1594683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2967</Words>
  <Application>Microsoft Office PowerPoint</Application>
  <PresentationFormat>On-screen Show (4:3)</PresentationFormat>
  <Paragraphs>197</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Finesse Agent</vt:lpstr>
      <vt:lpstr>Finesse Agent Login</vt:lpstr>
      <vt:lpstr>Finesse Agent desktop Overview</vt:lpstr>
      <vt:lpstr>Finesse Agent state</vt:lpstr>
      <vt:lpstr>Finesse Agent Queue Status</vt:lpstr>
      <vt:lpstr>Finesse Agent Making a call</vt:lpstr>
      <vt:lpstr>Finesse Agent Call Handling</vt:lpstr>
      <vt:lpstr>Finesse Agent Transfer/Conference</vt:lpstr>
      <vt:lpstr>Finesse Agent End of work shift Sign out</vt:lpstr>
      <vt:lpstr>Finesse SUPERVISOR</vt:lpstr>
      <vt:lpstr>Finesse Supervisor Login</vt:lpstr>
      <vt:lpstr>Finesse Supervisor desktop Overview</vt:lpstr>
      <vt:lpstr>Finesse Supervisor Selecting Team</vt:lpstr>
      <vt:lpstr>Finesse Supervisor Managing Teams</vt:lpstr>
      <vt:lpstr>Finesse Supervisor CSQ Summary Report</vt:lpstr>
      <vt:lpstr>Finesse Supervisor CSQ Summary Report</vt:lpstr>
      <vt:lpstr>END</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Finesse Agent</dc:title>
  <dc:creator>Chris Cockrell</dc:creator>
  <cp:lastModifiedBy>Margurite Aluqdah</cp:lastModifiedBy>
  <cp:revision>7</cp:revision>
  <dcterms:created xsi:type="dcterms:W3CDTF">2015-05-05T13:04:44Z</dcterms:created>
  <dcterms:modified xsi:type="dcterms:W3CDTF">2021-05-06T14:37:52Z</dcterms:modified>
</cp:coreProperties>
</file>