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sldIdLst>
    <p:sldId id="1334" r:id="rId5"/>
    <p:sldId id="1337" r:id="rId6"/>
    <p:sldId id="1338" r:id="rId7"/>
    <p:sldId id="1339" r:id="rId8"/>
    <p:sldId id="1381" r:id="rId9"/>
    <p:sldId id="1342" r:id="rId10"/>
    <p:sldId id="1351" r:id="rId11"/>
    <p:sldId id="1346" r:id="rId12"/>
    <p:sldId id="1382" r:id="rId13"/>
    <p:sldId id="1383" r:id="rId14"/>
    <p:sldId id="1399" r:id="rId15"/>
    <p:sldId id="1384" r:id="rId16"/>
    <p:sldId id="1352" r:id="rId17"/>
    <p:sldId id="1347" r:id="rId18"/>
    <p:sldId id="1340" r:id="rId19"/>
    <p:sldId id="1392" r:id="rId20"/>
    <p:sldId id="1393" r:id="rId21"/>
    <p:sldId id="1388" r:id="rId22"/>
    <p:sldId id="1385" r:id="rId23"/>
    <p:sldId id="1386" r:id="rId24"/>
    <p:sldId id="1387" r:id="rId25"/>
    <p:sldId id="1353" r:id="rId26"/>
    <p:sldId id="2147309543" r:id="rId27"/>
    <p:sldId id="1349" r:id="rId28"/>
    <p:sldId id="2142532396" r:id="rId29"/>
    <p:sldId id="2147309550" r:id="rId30"/>
    <p:sldId id="2147309549" r:id="rId31"/>
    <p:sldId id="1402" r:id="rId32"/>
    <p:sldId id="2147309551" r:id="rId33"/>
    <p:sldId id="1403" r:id="rId34"/>
    <p:sldId id="1354" r:id="rId35"/>
    <p:sldId id="1355" r:id="rId36"/>
    <p:sldId id="1356" r:id="rId37"/>
    <p:sldId id="1389" r:id="rId38"/>
    <p:sldId id="1357" r:id="rId39"/>
    <p:sldId id="1359" r:id="rId40"/>
    <p:sldId id="1358" r:id="rId41"/>
    <p:sldId id="1362" r:id="rId42"/>
    <p:sldId id="1361" r:id="rId43"/>
    <p:sldId id="1360" r:id="rId44"/>
    <p:sldId id="1365" r:id="rId45"/>
    <p:sldId id="1364" r:id="rId46"/>
    <p:sldId id="1367" r:id="rId47"/>
    <p:sldId id="1366" r:id="rId48"/>
    <p:sldId id="1369" r:id="rId49"/>
    <p:sldId id="259" r:id="rId50"/>
    <p:sldId id="2147309546" r:id="rId51"/>
    <p:sldId id="1373" r:id="rId52"/>
    <p:sldId id="1408" r:id="rId53"/>
    <p:sldId id="1372" r:id="rId54"/>
    <p:sldId id="257" r:id="rId55"/>
    <p:sldId id="1380" r:id="rId56"/>
    <p:sldId id="2147309544" r:id="rId57"/>
    <p:sldId id="1370" r:id="rId58"/>
    <p:sldId id="1375" r:id="rId59"/>
    <p:sldId id="1391" r:id="rId60"/>
    <p:sldId id="2147309545" r:id="rId61"/>
    <p:sldId id="1405" r:id="rId62"/>
    <p:sldId id="1374" r:id="rId63"/>
    <p:sldId id="1379" r:id="rId64"/>
    <p:sldId id="214730954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EB681F-130B-4507-B470-A6590782DAEC}">
          <p14:sldIdLst>
            <p14:sldId id="1334"/>
          </p14:sldIdLst>
        </p14:section>
        <p14:section name="Agenda" id="{4F0B4C57-9AB2-4C28-9301-5084712D3587}">
          <p14:sldIdLst>
            <p14:sldId id="1337"/>
          </p14:sldIdLst>
        </p14:section>
        <p14:section name="Strategic Vision" id="{914E9987-92A8-4826-B1DA-EF28186067EA}">
          <p14:sldIdLst>
            <p14:sldId id="1338"/>
          </p14:sldIdLst>
        </p14:section>
        <p14:section name="Health Incentives" id="{9ACD4C85-DBA5-4CD0-A20A-0C106C78F2D7}">
          <p14:sldIdLst>
            <p14:sldId id="1339"/>
            <p14:sldId id="1381"/>
            <p14:sldId id="1342"/>
            <p14:sldId id="1351"/>
            <p14:sldId id="1346"/>
            <p14:sldId id="1382"/>
            <p14:sldId id="1383"/>
            <p14:sldId id="1399"/>
            <p14:sldId id="1384"/>
            <p14:sldId id="1352"/>
          </p14:sldIdLst>
        </p14:section>
        <p14:section name="Communication Strategy" id="{A2881D23-4AD9-49F8-B9CD-5022D25F814F}">
          <p14:sldIdLst>
            <p14:sldId id="1347"/>
            <p14:sldId id="1340"/>
            <p14:sldId id="1392"/>
            <p14:sldId id="1393"/>
            <p14:sldId id="1388"/>
            <p14:sldId id="1385"/>
            <p14:sldId id="1386"/>
            <p14:sldId id="1387"/>
          </p14:sldIdLst>
        </p14:section>
        <p14:section name="Whole Person Approach" id="{C75CBDC6-B7AD-4F24-9808-29CB054B1025}">
          <p14:sldIdLst>
            <p14:sldId id="1353"/>
            <p14:sldId id="2147309543"/>
            <p14:sldId id="1349"/>
            <p14:sldId id="2142532396"/>
            <p14:sldId id="2147309550"/>
            <p14:sldId id="2147309549"/>
            <p14:sldId id="1402"/>
            <p14:sldId id="2147309551"/>
            <p14:sldId id="1403"/>
            <p14:sldId id="1354"/>
            <p14:sldId id="1355"/>
            <p14:sldId id="1356"/>
            <p14:sldId id="1389"/>
          </p14:sldIdLst>
        </p14:section>
        <p14:section name="Maternal Health" id="{19791D20-BC54-4A0C-BF3C-5807E46501D4}">
          <p14:sldIdLst>
            <p14:sldId id="1357"/>
            <p14:sldId id="1359"/>
            <p14:sldId id="1358"/>
            <p14:sldId id="1362"/>
            <p14:sldId id="1361"/>
            <p14:sldId id="1360"/>
            <p14:sldId id="1365"/>
            <p14:sldId id="1364"/>
            <p14:sldId id="1367"/>
          </p14:sldIdLst>
        </p14:section>
        <p14:section name="Behavioral Health" id="{4F24BACA-987C-471B-A7B4-64B77C38F0E1}">
          <p14:sldIdLst>
            <p14:sldId id="1366"/>
            <p14:sldId id="1369"/>
            <p14:sldId id="259"/>
            <p14:sldId id="2147309546"/>
            <p14:sldId id="1373"/>
            <p14:sldId id="1408"/>
            <p14:sldId id="1372"/>
            <p14:sldId id="257"/>
            <p14:sldId id="1380"/>
            <p14:sldId id="2147309544"/>
          </p14:sldIdLst>
        </p14:section>
        <p14:section name="Improving Access to Care" id="{DE03C836-5533-4432-AE60-796DEA9FB270}">
          <p14:sldIdLst>
            <p14:sldId id="1370"/>
            <p14:sldId id="1375"/>
            <p14:sldId id="1391"/>
            <p14:sldId id="2147309545"/>
            <p14:sldId id="1405"/>
            <p14:sldId id="1374"/>
            <p14:sldId id="1379"/>
            <p14:sldId id="214730954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03F16E-80B5-565C-5967-D12D342B738E}" name="Keylon, Jaycie" initials="JK" userId="S::jkeylon@arkbluecross.com::2bad14f2-c375-4a3d-9687-77bd2d822fef" providerId="AD"/>
  <p188:author id="{C32B8A6F-DBD7-E67C-3DD8-1B8B36F0A26E}" name="Nagy, Alyssa N" initials="AN" userId="S::annagy@arkbluecross.com::db932772-a9a7-4eeb-9ca2-23713b55dc94" providerId="AD"/>
  <p188:author id="{59F9B971-01B6-A89F-9404-AF43D66A976A}" name="Prout, Victoria K" initials="PK" userId="S::vkprout@arkbluecross.com::97d5d224-6854-4d0b-aa61-275d6af4338b" providerId="AD"/>
  <p188:author id="{E789687F-197E-780B-8448-AFA095A07466}" name="Bates, Kaitlin A" initials="KB" userId="S::kabates@arkbluecross.com::f6f50c53-ac36-4b1f-9a82-3d401eefedb2" providerId="AD"/>
  <p188:author id="{8B8FAAA1-D4A3-2994-7611-8B5E3FC20517}" name="Mason, Anna" initials="AM" userId="S::amason@arkbluecross.com::a655cc06-ed4e-4842-b8d7-f1cc100ae8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7B6"/>
    <a:srgbClr val="B370B0"/>
    <a:srgbClr val="EF3522"/>
    <a:srgbClr val="1F5F92"/>
    <a:srgbClr val="1672FD"/>
    <a:srgbClr val="29ADF7"/>
    <a:srgbClr val="3A77B5"/>
    <a:srgbClr val="2776B5"/>
    <a:srgbClr val="FFE07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29" autoAdjust="0"/>
  </p:normalViewPr>
  <p:slideViewPr>
    <p:cSldViewPr snapToGrid="0">
      <p:cViewPr varScale="1">
        <p:scale>
          <a:sx n="75" d="100"/>
          <a:sy n="75" d="100"/>
        </p:scale>
        <p:origin x="94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https://arkbluecross-my.sharepoint.com/personal/amason_arkbluecross_com/Documents/HealthMine23v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rkbluecross-my.sharepoint.com/personal/amason_arkbluecross_com/Documents/HealthMine23v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Mawhitlock\AppData\Local\Microsoft\Windows\INetCache\Content.Outlook\CKHU85ON\Executive%20Steering%20Committee.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Mawhitlock\AppData\Local\Microsoft\Windows\INetCache\Content.Outlook\CKHU85ON\Executive%20Steering%20Committe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Sheet1!$L$2</c:f>
              <c:strCache>
                <c:ptCount val="1"/>
                <c:pt idx="0">
                  <c:v>Registered</c:v>
                </c:pt>
              </c:strCache>
            </c:strRef>
          </c:tx>
          <c:spPr>
            <a:solidFill>
              <a:schemeClr val="accent1"/>
            </a:solidFill>
            <a:ln>
              <a:noFill/>
            </a:ln>
            <a:effectLst/>
          </c:spPr>
          <c:invertIfNegative val="0"/>
          <c:cat>
            <c:strRef>
              <c:f>Sheet1!$K$3:$K$21</c:f>
              <c:strCache>
                <c:ptCount val="18"/>
                <c:pt idx="0">
                  <c:v>A1c</c:v>
                </c:pt>
                <c:pt idx="1">
                  <c:v>Asthma</c:v>
                </c:pt>
                <c:pt idx="2">
                  <c:v>Blood Pressure</c:v>
                </c:pt>
                <c:pt idx="3">
                  <c:v>Career Readiness</c:v>
                </c:pt>
                <c:pt idx="4">
                  <c:v>Cervical Cancer</c:v>
                </c:pt>
                <c:pt idx="5">
                  <c:v>Health Questionnaire</c:v>
                </c:pt>
                <c:pt idx="6">
                  <c:v>Preventive Visit</c:v>
                </c:pt>
                <c:pt idx="7">
                  <c:v>Continuing Education</c:v>
                </c:pt>
                <c:pt idx="8">
                  <c:v>Engagement Alcohol</c:v>
                </c:pt>
                <c:pt idx="9">
                  <c:v>Establish PCP- Rural Only</c:v>
                </c:pt>
                <c:pt idx="10">
                  <c:v>FUH MH</c:v>
                </c:pt>
                <c:pt idx="11">
                  <c:v>FUH SU</c:v>
                </c:pt>
                <c:pt idx="12">
                  <c:v>Mammography</c:v>
                </c:pt>
                <c:pt idx="13">
                  <c:v>MH Med Adherence</c:v>
                </c:pt>
                <c:pt idx="14">
                  <c:v>Health Fair</c:v>
                </c:pt>
                <c:pt idx="15">
                  <c:v>Post Partum Care</c:v>
                </c:pt>
                <c:pt idx="16">
                  <c:v>Pregnancy Care Management</c:v>
                </c:pt>
                <c:pt idx="17">
                  <c:v>Prenatal Care</c:v>
                </c:pt>
              </c:strCache>
            </c:strRef>
          </c:cat>
          <c:val>
            <c:numRef>
              <c:f>Sheet1!$L$3:$L$21</c:f>
              <c:numCache>
                <c:formatCode>General</c:formatCode>
                <c:ptCount val="19"/>
                <c:pt idx="0">
                  <c:v>0.65471923536439669</c:v>
                </c:pt>
                <c:pt idx="1">
                  <c:v>0.5223367697594502</c:v>
                </c:pt>
                <c:pt idx="2">
                  <c:v>0.01</c:v>
                </c:pt>
                <c:pt idx="3">
                  <c:v>1.3113525665043087E-3</c:v>
                </c:pt>
                <c:pt idx="4">
                  <c:v>0.50398461115691129</c:v>
                </c:pt>
                <c:pt idx="5">
                  <c:v>0.47785108388312914</c:v>
                </c:pt>
                <c:pt idx="6">
                  <c:v>0.85968861376852368</c:v>
                </c:pt>
                <c:pt idx="7">
                  <c:v>9.7433014802323411E-3</c:v>
                </c:pt>
                <c:pt idx="8">
                  <c:v>0.11764705882352941</c:v>
                </c:pt>
                <c:pt idx="9">
                  <c:v>0.69417195614541261</c:v>
                </c:pt>
                <c:pt idx="10">
                  <c:v>0.4</c:v>
                </c:pt>
                <c:pt idx="11" formatCode="0.00000">
                  <c:v>0.375</c:v>
                </c:pt>
                <c:pt idx="12">
                  <c:v>0.64801627670396744</c:v>
                </c:pt>
                <c:pt idx="13">
                  <c:v>3.4985422740524783E-2</c:v>
                </c:pt>
                <c:pt idx="14">
                  <c:v>2.3081361800346219E-3</c:v>
                </c:pt>
                <c:pt idx="15">
                  <c:v>0.41558441558441561</c:v>
                </c:pt>
                <c:pt idx="16">
                  <c:v>0.22500000000000001</c:v>
                </c:pt>
                <c:pt idx="17">
                  <c:v>0.4885057471264368</c:v>
                </c:pt>
              </c:numCache>
            </c:numRef>
          </c:val>
          <c:extLst>
            <c:ext xmlns:c16="http://schemas.microsoft.com/office/drawing/2014/chart" uri="{C3380CC4-5D6E-409C-BE32-E72D297353CC}">
              <c16:uniqueId val="{00000000-B440-46DE-8052-BB89E04E6900}"/>
            </c:ext>
          </c:extLst>
        </c:ser>
        <c:ser>
          <c:idx val="1"/>
          <c:order val="1"/>
          <c:tx>
            <c:strRef>
              <c:f>Sheet1!$M$2</c:f>
              <c:strCache>
                <c:ptCount val="1"/>
                <c:pt idx="0">
                  <c:v>Unregistered</c:v>
                </c:pt>
              </c:strCache>
            </c:strRef>
          </c:tx>
          <c:spPr>
            <a:solidFill>
              <a:schemeClr val="accent2"/>
            </a:solidFill>
            <a:ln>
              <a:noFill/>
            </a:ln>
            <a:effectLst/>
          </c:spPr>
          <c:invertIfNegative val="0"/>
          <c:cat>
            <c:strRef>
              <c:f>Sheet1!$K$3:$K$21</c:f>
              <c:strCache>
                <c:ptCount val="18"/>
                <c:pt idx="0">
                  <c:v>A1c</c:v>
                </c:pt>
                <c:pt idx="1">
                  <c:v>Asthma</c:v>
                </c:pt>
                <c:pt idx="2">
                  <c:v>Blood Pressure</c:v>
                </c:pt>
                <c:pt idx="3">
                  <c:v>Career Readiness</c:v>
                </c:pt>
                <c:pt idx="4">
                  <c:v>Cervical Cancer</c:v>
                </c:pt>
                <c:pt idx="5">
                  <c:v>Health Questionnaire</c:v>
                </c:pt>
                <c:pt idx="6">
                  <c:v>Preventive Visit</c:v>
                </c:pt>
                <c:pt idx="7">
                  <c:v>Continuing Education</c:v>
                </c:pt>
                <c:pt idx="8">
                  <c:v>Engagement Alcohol</c:v>
                </c:pt>
                <c:pt idx="9">
                  <c:v>Establish PCP- Rural Only</c:v>
                </c:pt>
                <c:pt idx="10">
                  <c:v>FUH MH</c:v>
                </c:pt>
                <c:pt idx="11">
                  <c:v>FUH SU</c:v>
                </c:pt>
                <c:pt idx="12">
                  <c:v>Mammography</c:v>
                </c:pt>
                <c:pt idx="13">
                  <c:v>MH Med Adherence</c:v>
                </c:pt>
                <c:pt idx="14">
                  <c:v>Health Fair</c:v>
                </c:pt>
                <c:pt idx="15">
                  <c:v>Post Partum Care</c:v>
                </c:pt>
                <c:pt idx="16">
                  <c:v>Pregnancy Care Management</c:v>
                </c:pt>
                <c:pt idx="17">
                  <c:v>Prenatal Care</c:v>
                </c:pt>
              </c:strCache>
            </c:strRef>
          </c:cat>
          <c:val>
            <c:numRef>
              <c:f>Sheet1!$M$3:$M$21</c:f>
              <c:numCache>
                <c:formatCode>General</c:formatCode>
                <c:ptCount val="19"/>
                <c:pt idx="0">
                  <c:v>0.52084139889017933</c:v>
                </c:pt>
                <c:pt idx="1">
                  <c:v>0.49188056574122579</c:v>
                </c:pt>
                <c:pt idx="2">
                  <c:v>0</c:v>
                </c:pt>
                <c:pt idx="3">
                  <c:v>0</c:v>
                </c:pt>
                <c:pt idx="4">
                  <c:v>0.30790475154941827</c:v>
                </c:pt>
                <c:pt idx="5">
                  <c:v>0</c:v>
                </c:pt>
                <c:pt idx="6">
                  <c:v>0.22710618809244862</c:v>
                </c:pt>
                <c:pt idx="7">
                  <c:v>0</c:v>
                </c:pt>
                <c:pt idx="8">
                  <c:v>0.13064470320931554</c:v>
                </c:pt>
                <c:pt idx="9">
                  <c:v>0.47139069039327819</c:v>
                </c:pt>
                <c:pt idx="10">
                  <c:v>0.37834549878345497</c:v>
                </c:pt>
                <c:pt idx="11">
                  <c:v>0.28664495114006516</c:v>
                </c:pt>
                <c:pt idx="12">
                  <c:v>0.39610356318892592</c:v>
                </c:pt>
                <c:pt idx="13">
                  <c:v>6.4069707842132242E-2</c:v>
                </c:pt>
                <c:pt idx="14">
                  <c:v>0</c:v>
                </c:pt>
                <c:pt idx="15">
                  <c:v>0.34749455337690632</c:v>
                </c:pt>
                <c:pt idx="16">
                  <c:v>3.312444046553268E-2</c:v>
                </c:pt>
                <c:pt idx="17">
                  <c:v>0.41608876560332869</c:v>
                </c:pt>
              </c:numCache>
            </c:numRef>
          </c:val>
          <c:extLst>
            <c:ext xmlns:c16="http://schemas.microsoft.com/office/drawing/2014/chart" uri="{C3380CC4-5D6E-409C-BE32-E72D297353CC}">
              <c16:uniqueId val="{00000001-B440-46DE-8052-BB89E04E6900}"/>
            </c:ext>
          </c:extLst>
        </c:ser>
        <c:dLbls>
          <c:showLegendKey val="0"/>
          <c:showVal val="0"/>
          <c:showCatName val="0"/>
          <c:showSerName val="0"/>
          <c:showPercent val="0"/>
          <c:showBubbleSize val="0"/>
        </c:dLbls>
        <c:gapWidth val="219"/>
        <c:overlap val="-27"/>
        <c:axId val="846869584"/>
        <c:axId val="846871024"/>
      </c:barChart>
      <c:catAx>
        <c:axId val="84686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6871024"/>
        <c:crosses val="autoZero"/>
        <c:auto val="1"/>
        <c:lblAlgn val="ctr"/>
        <c:lblOffset val="100"/>
        <c:noMultiLvlLbl val="0"/>
      </c:catAx>
      <c:valAx>
        <c:axId val="846871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686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2024</a:t>
            </a:r>
          </a:p>
        </c:rich>
      </c:tx>
      <c:layout>
        <c:manualLayout>
          <c:xMode val="edge"/>
          <c:yMode val="edge"/>
          <c:x val="0.45048879430737504"/>
          <c:y val="1.70806597169452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Sheet1!$Q$2</c:f>
              <c:strCache>
                <c:ptCount val="1"/>
                <c:pt idx="0">
                  <c:v>Registered</c:v>
                </c:pt>
              </c:strCache>
            </c:strRef>
          </c:tx>
          <c:spPr>
            <a:solidFill>
              <a:schemeClr val="accent1"/>
            </a:solidFill>
            <a:ln>
              <a:noFill/>
            </a:ln>
            <a:effectLst/>
          </c:spPr>
          <c:invertIfNegative val="0"/>
          <c:cat>
            <c:strRef>
              <c:f>Sheet1!$P$3:$P$23</c:f>
              <c:strCache>
                <c:ptCount val="20"/>
                <c:pt idx="0">
                  <c:v>A1C</c:v>
                </c:pt>
                <c:pt idx="1">
                  <c:v>Asthma</c:v>
                </c:pt>
                <c:pt idx="2">
                  <c:v>Blood Pressure</c:v>
                </c:pt>
                <c:pt idx="3">
                  <c:v>Career Readiness</c:v>
                </c:pt>
                <c:pt idx="4">
                  <c:v>Cervical Cancer</c:v>
                </c:pt>
                <c:pt idx="5">
                  <c:v>Chlamydia Screening</c:v>
                </c:pt>
                <c:pt idx="6">
                  <c:v>Health Questionnaire</c:v>
                </c:pt>
                <c:pt idx="7">
                  <c:v>Preventive Visit</c:v>
                </c:pt>
                <c:pt idx="8">
                  <c:v>Continuing Education</c:v>
                </c:pt>
                <c:pt idx="9">
                  <c:v>Contraception PP</c:v>
                </c:pt>
                <c:pt idx="10">
                  <c:v>Engagement Alcohol</c:v>
                </c:pt>
                <c:pt idx="11">
                  <c:v>Establish PCP- Rural only</c:v>
                </c:pt>
                <c:pt idx="12">
                  <c:v>FUH MH</c:v>
                </c:pt>
                <c:pt idx="13">
                  <c:v>FUH SU</c:v>
                </c:pt>
                <c:pt idx="14">
                  <c:v>Mammography</c:v>
                </c:pt>
                <c:pt idx="15">
                  <c:v>MH Med Adherence</c:v>
                </c:pt>
                <c:pt idx="16">
                  <c:v>Health Fair</c:v>
                </c:pt>
                <c:pt idx="17">
                  <c:v>Post Partum Care</c:v>
                </c:pt>
                <c:pt idx="18">
                  <c:v>Pregnancy Care Management Engagement</c:v>
                </c:pt>
                <c:pt idx="19">
                  <c:v>Prenatal Care</c:v>
                </c:pt>
              </c:strCache>
            </c:strRef>
          </c:cat>
          <c:val>
            <c:numRef>
              <c:f>Sheet1!$Q$3:$Q$23</c:f>
              <c:numCache>
                <c:formatCode>General</c:formatCode>
                <c:ptCount val="21"/>
                <c:pt idx="0">
                  <c:v>0.47737355811889975</c:v>
                </c:pt>
                <c:pt idx="1">
                  <c:v>0</c:v>
                </c:pt>
                <c:pt idx="2">
                  <c:v>4.2033235581622676E-2</c:v>
                </c:pt>
                <c:pt idx="3">
                  <c:v>1.8558172733761599E-3</c:v>
                </c:pt>
                <c:pt idx="4">
                  <c:v>0.45852438516048355</c:v>
                </c:pt>
                <c:pt idx="5">
                  <c:v>0.24596774193548387</c:v>
                </c:pt>
                <c:pt idx="6">
                  <c:v>0.38625558276905347</c:v>
                </c:pt>
                <c:pt idx="7">
                  <c:v>0.34976357644361655</c:v>
                </c:pt>
                <c:pt idx="8">
                  <c:v>6.1384725196288363E-3</c:v>
                </c:pt>
                <c:pt idx="9">
                  <c:v>0.28000000000000003</c:v>
                </c:pt>
                <c:pt idx="10">
                  <c:v>0</c:v>
                </c:pt>
                <c:pt idx="11">
                  <c:v>0.45891089108910893</c:v>
                </c:pt>
                <c:pt idx="12">
                  <c:v>0.15384615384615385</c:v>
                </c:pt>
                <c:pt idx="13">
                  <c:v>9.0909090909090912E-2</c:v>
                </c:pt>
                <c:pt idx="14">
                  <c:v>0.60643015521064303</c:v>
                </c:pt>
                <c:pt idx="15">
                  <c:v>0</c:v>
                </c:pt>
                <c:pt idx="16">
                  <c:v>1.4844136566056407E-3</c:v>
                </c:pt>
                <c:pt idx="17">
                  <c:v>0.40654205607476634</c:v>
                </c:pt>
                <c:pt idx="18">
                  <c:v>0.17460317460317459</c:v>
                </c:pt>
                <c:pt idx="19">
                  <c:v>0.48449612403100772</c:v>
                </c:pt>
              </c:numCache>
            </c:numRef>
          </c:val>
          <c:extLst>
            <c:ext xmlns:c16="http://schemas.microsoft.com/office/drawing/2014/chart" uri="{C3380CC4-5D6E-409C-BE32-E72D297353CC}">
              <c16:uniqueId val="{00000000-A931-4B6B-9454-148A1140840C}"/>
            </c:ext>
          </c:extLst>
        </c:ser>
        <c:ser>
          <c:idx val="1"/>
          <c:order val="1"/>
          <c:tx>
            <c:strRef>
              <c:f>Sheet1!$R$2</c:f>
              <c:strCache>
                <c:ptCount val="1"/>
                <c:pt idx="0">
                  <c:v>Unregistered</c:v>
                </c:pt>
              </c:strCache>
            </c:strRef>
          </c:tx>
          <c:spPr>
            <a:solidFill>
              <a:schemeClr val="accent2"/>
            </a:solidFill>
            <a:ln>
              <a:noFill/>
            </a:ln>
            <a:effectLst/>
          </c:spPr>
          <c:invertIfNegative val="0"/>
          <c:cat>
            <c:strRef>
              <c:f>Sheet1!$P$3:$P$23</c:f>
              <c:strCache>
                <c:ptCount val="20"/>
                <c:pt idx="0">
                  <c:v>A1C</c:v>
                </c:pt>
                <c:pt idx="1">
                  <c:v>Asthma</c:v>
                </c:pt>
                <c:pt idx="2">
                  <c:v>Blood Pressure</c:v>
                </c:pt>
                <c:pt idx="3">
                  <c:v>Career Readiness</c:v>
                </c:pt>
                <c:pt idx="4">
                  <c:v>Cervical Cancer</c:v>
                </c:pt>
                <c:pt idx="5">
                  <c:v>Chlamydia Screening</c:v>
                </c:pt>
                <c:pt idx="6">
                  <c:v>Health Questionnaire</c:v>
                </c:pt>
                <c:pt idx="7">
                  <c:v>Preventive Visit</c:v>
                </c:pt>
                <c:pt idx="8">
                  <c:v>Continuing Education</c:v>
                </c:pt>
                <c:pt idx="9">
                  <c:v>Contraception PP</c:v>
                </c:pt>
                <c:pt idx="10">
                  <c:v>Engagement Alcohol</c:v>
                </c:pt>
                <c:pt idx="11">
                  <c:v>Establish PCP- Rural only</c:v>
                </c:pt>
                <c:pt idx="12">
                  <c:v>FUH MH</c:v>
                </c:pt>
                <c:pt idx="13">
                  <c:v>FUH SU</c:v>
                </c:pt>
                <c:pt idx="14">
                  <c:v>Mammography</c:v>
                </c:pt>
                <c:pt idx="15">
                  <c:v>MH Med Adherence</c:v>
                </c:pt>
                <c:pt idx="16">
                  <c:v>Health Fair</c:v>
                </c:pt>
                <c:pt idx="17">
                  <c:v>Post Partum Care</c:v>
                </c:pt>
                <c:pt idx="18">
                  <c:v>Pregnancy Care Management Engagement</c:v>
                </c:pt>
                <c:pt idx="19">
                  <c:v>Prenatal Care</c:v>
                </c:pt>
              </c:strCache>
            </c:strRef>
          </c:cat>
          <c:val>
            <c:numRef>
              <c:f>Sheet1!$R$3:$R$23</c:f>
              <c:numCache>
                <c:formatCode>General</c:formatCode>
                <c:ptCount val="21"/>
                <c:pt idx="0">
                  <c:v>0.35617643823561762</c:v>
                </c:pt>
                <c:pt idx="1">
                  <c:v>0</c:v>
                </c:pt>
                <c:pt idx="2">
                  <c:v>0</c:v>
                </c:pt>
                <c:pt idx="3">
                  <c:v>0</c:v>
                </c:pt>
                <c:pt idx="4">
                  <c:v>0.26256773325950244</c:v>
                </c:pt>
                <c:pt idx="5">
                  <c:v>0.16287183253764231</c:v>
                </c:pt>
                <c:pt idx="6">
                  <c:v>0</c:v>
                </c:pt>
                <c:pt idx="7">
                  <c:v>0.16471356069240287</c:v>
                </c:pt>
                <c:pt idx="8">
                  <c:v>0</c:v>
                </c:pt>
                <c:pt idx="9">
                  <c:v>0.26035502958579881</c:v>
                </c:pt>
                <c:pt idx="10">
                  <c:v>3.4482758620689655E-3</c:v>
                </c:pt>
                <c:pt idx="11">
                  <c:v>0.26434006661980869</c:v>
                </c:pt>
                <c:pt idx="12">
                  <c:v>0.17063492063492064</c:v>
                </c:pt>
                <c:pt idx="13">
                  <c:v>0.12558139534883722</c:v>
                </c:pt>
                <c:pt idx="14">
                  <c:v>0.35709313657246278</c:v>
                </c:pt>
                <c:pt idx="15">
                  <c:v>0</c:v>
                </c:pt>
                <c:pt idx="16">
                  <c:v>1.5278371936686426E-4</c:v>
                </c:pt>
                <c:pt idx="17">
                  <c:v>0.3479342956694873</c:v>
                </c:pt>
                <c:pt idx="18">
                  <c:v>1.4267185473411154E-2</c:v>
                </c:pt>
                <c:pt idx="19">
                  <c:v>0.44448640483383683</c:v>
                </c:pt>
              </c:numCache>
            </c:numRef>
          </c:val>
          <c:extLst>
            <c:ext xmlns:c16="http://schemas.microsoft.com/office/drawing/2014/chart" uri="{C3380CC4-5D6E-409C-BE32-E72D297353CC}">
              <c16:uniqueId val="{00000001-A931-4B6B-9454-148A1140840C}"/>
            </c:ext>
          </c:extLst>
        </c:ser>
        <c:dLbls>
          <c:showLegendKey val="0"/>
          <c:showVal val="0"/>
          <c:showCatName val="0"/>
          <c:showSerName val="0"/>
          <c:showPercent val="0"/>
          <c:showBubbleSize val="0"/>
        </c:dLbls>
        <c:gapWidth val="219"/>
        <c:overlap val="-27"/>
        <c:axId val="1895524815"/>
        <c:axId val="1895523855"/>
      </c:barChart>
      <c:catAx>
        <c:axId val="189552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5523855"/>
        <c:crosses val="autoZero"/>
        <c:auto val="1"/>
        <c:lblAlgn val="ctr"/>
        <c:lblOffset val="100"/>
        <c:noMultiLvlLbl val="0"/>
      </c:catAx>
      <c:valAx>
        <c:axId val="1895523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5524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ARHOME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ARHome!$C$1</c:f>
              <c:strCache>
                <c:ptCount val="1"/>
                <c:pt idx="0">
                  <c:v>PCMH</c:v>
                </c:pt>
              </c:strCache>
            </c:strRef>
          </c:tx>
          <c:spPr>
            <a:solidFill>
              <a:schemeClr val="accent1"/>
            </a:solidFill>
            <a:ln>
              <a:noFill/>
            </a:ln>
            <a:effectLst/>
          </c:spPr>
          <c:invertIfNegative val="0"/>
          <c:cat>
            <c:multiLvlStrRef>
              <c:f>ARHome!$A$2:$B$9</c:f>
              <c:multiLvlStrCache>
                <c:ptCount val="8"/>
                <c:lvl>
                  <c:pt idx="0">
                    <c:v>General</c:v>
                  </c:pt>
                  <c:pt idx="1">
                    <c:v>General</c:v>
                  </c:pt>
                  <c:pt idx="2">
                    <c:v>General</c:v>
                  </c:pt>
                  <c:pt idx="3">
                    <c:v>General</c:v>
                  </c:pt>
                  <c:pt idx="4">
                    <c:v>General</c:v>
                  </c:pt>
                  <c:pt idx="5">
                    <c:v>General</c:v>
                  </c:pt>
                  <c:pt idx="6">
                    <c:v>General</c:v>
                  </c:pt>
                  <c:pt idx="7">
                    <c:v>General</c:v>
                  </c:pt>
                </c:lvl>
                <c:lvl>
                  <c:pt idx="0">
                    <c:v>HTN Controlling Blood Pressure</c:v>
                  </c:pt>
                  <c:pt idx="1">
                    <c:v>Diabetes HbA1c Poor Controlled</c:v>
                  </c:pt>
                  <c:pt idx="2">
                    <c:v>Diabetes Rx Adherence</c:v>
                  </c:pt>
                  <c:pt idx="3">
                    <c:v>Breast Cancer Screening</c:v>
                  </c:pt>
                  <c:pt idx="4">
                    <c:v>Colorectal Cancer Screening</c:v>
                  </c:pt>
                  <c:pt idx="5">
                    <c:v>Cervical Cancer Screening</c:v>
                  </c:pt>
                  <c:pt idx="6">
                    <c:v>Antidepressant Medication Management</c:v>
                  </c:pt>
                  <c:pt idx="7">
                    <c:v>Asthma Medication Ratio</c:v>
                  </c:pt>
                </c:lvl>
              </c:multiLvlStrCache>
            </c:multiLvlStrRef>
          </c:cat>
          <c:val>
            <c:numRef>
              <c:f>ARHome!$C$2:$C$9</c:f>
              <c:numCache>
                <c:formatCode>0.00%</c:formatCode>
                <c:ptCount val="8"/>
                <c:pt idx="0">
                  <c:v>0.48973862536302032</c:v>
                </c:pt>
                <c:pt idx="1">
                  <c:v>0.48498419388830349</c:v>
                </c:pt>
                <c:pt idx="2">
                  <c:v>0.67433501078360891</c:v>
                </c:pt>
                <c:pt idx="3">
                  <c:v>0.61115260144386363</c:v>
                </c:pt>
                <c:pt idx="4">
                  <c:v>0.4801142157862533</c:v>
                </c:pt>
                <c:pt idx="5">
                  <c:v>0.56203972327605445</c:v>
                </c:pt>
                <c:pt idx="6">
                  <c:v>0.58156028368794321</c:v>
                </c:pt>
                <c:pt idx="7">
                  <c:v>0.74133333333333329</c:v>
                </c:pt>
              </c:numCache>
            </c:numRef>
          </c:val>
          <c:extLst>
            <c:ext xmlns:c16="http://schemas.microsoft.com/office/drawing/2014/chart" uri="{C3380CC4-5D6E-409C-BE32-E72D297353CC}">
              <c16:uniqueId val="{00000000-1C32-4C62-8D65-5EB01A15D2BA}"/>
            </c:ext>
          </c:extLst>
        </c:ser>
        <c:ser>
          <c:idx val="1"/>
          <c:order val="1"/>
          <c:tx>
            <c:strRef>
              <c:f>ARHome!$D$1</c:f>
              <c:strCache>
                <c:ptCount val="1"/>
                <c:pt idx="0">
                  <c:v>PCF</c:v>
                </c:pt>
              </c:strCache>
            </c:strRef>
          </c:tx>
          <c:spPr>
            <a:solidFill>
              <a:schemeClr val="accent2"/>
            </a:solidFill>
            <a:ln>
              <a:noFill/>
            </a:ln>
            <a:effectLst/>
          </c:spPr>
          <c:invertIfNegative val="0"/>
          <c:cat>
            <c:multiLvlStrRef>
              <c:f>ARHome!$A$2:$B$9</c:f>
              <c:multiLvlStrCache>
                <c:ptCount val="8"/>
                <c:lvl>
                  <c:pt idx="0">
                    <c:v>General</c:v>
                  </c:pt>
                  <c:pt idx="1">
                    <c:v>General</c:v>
                  </c:pt>
                  <c:pt idx="2">
                    <c:v>General</c:v>
                  </c:pt>
                  <c:pt idx="3">
                    <c:v>General</c:v>
                  </c:pt>
                  <c:pt idx="4">
                    <c:v>General</c:v>
                  </c:pt>
                  <c:pt idx="5">
                    <c:v>General</c:v>
                  </c:pt>
                  <c:pt idx="6">
                    <c:v>General</c:v>
                  </c:pt>
                  <c:pt idx="7">
                    <c:v>General</c:v>
                  </c:pt>
                </c:lvl>
                <c:lvl>
                  <c:pt idx="0">
                    <c:v>HTN Controlling Blood Pressure</c:v>
                  </c:pt>
                  <c:pt idx="1">
                    <c:v>Diabetes HbA1c Poor Controlled</c:v>
                  </c:pt>
                  <c:pt idx="2">
                    <c:v>Diabetes Rx Adherence</c:v>
                  </c:pt>
                  <c:pt idx="3">
                    <c:v>Breast Cancer Screening</c:v>
                  </c:pt>
                  <c:pt idx="4">
                    <c:v>Colorectal Cancer Screening</c:v>
                  </c:pt>
                  <c:pt idx="5">
                    <c:v>Cervical Cancer Screening</c:v>
                  </c:pt>
                  <c:pt idx="6">
                    <c:v>Antidepressant Medication Management</c:v>
                  </c:pt>
                  <c:pt idx="7">
                    <c:v>Asthma Medication Ratio</c:v>
                  </c:pt>
                </c:lvl>
              </c:multiLvlStrCache>
            </c:multiLvlStrRef>
          </c:cat>
          <c:val>
            <c:numRef>
              <c:f>ARHome!$D$2:$D$9</c:f>
              <c:numCache>
                <c:formatCode>0.00%</c:formatCode>
                <c:ptCount val="8"/>
                <c:pt idx="0">
                  <c:v>0.61529783393501802</c:v>
                </c:pt>
                <c:pt idx="1">
                  <c:v>0.3740409207161125</c:v>
                </c:pt>
                <c:pt idx="2">
                  <c:v>0.72811918063314707</c:v>
                </c:pt>
                <c:pt idx="3">
                  <c:v>0.6445086705202312</c:v>
                </c:pt>
                <c:pt idx="4">
                  <c:v>0.53314593581635039</c:v>
                </c:pt>
                <c:pt idx="5">
                  <c:v>0.58488690032314195</c:v>
                </c:pt>
                <c:pt idx="6">
                  <c:v>0.60624999999999996</c:v>
                </c:pt>
                <c:pt idx="7">
                  <c:v>0.70718232044198892</c:v>
                </c:pt>
              </c:numCache>
            </c:numRef>
          </c:val>
          <c:extLst>
            <c:ext xmlns:c16="http://schemas.microsoft.com/office/drawing/2014/chart" uri="{C3380CC4-5D6E-409C-BE32-E72D297353CC}">
              <c16:uniqueId val="{00000001-1C32-4C62-8D65-5EB01A15D2BA}"/>
            </c:ext>
          </c:extLst>
        </c:ser>
        <c:ser>
          <c:idx val="2"/>
          <c:order val="2"/>
          <c:tx>
            <c:strRef>
              <c:f>ARHome!$E$1</c:f>
              <c:strCache>
                <c:ptCount val="1"/>
                <c:pt idx="0">
                  <c:v>NVB</c:v>
                </c:pt>
              </c:strCache>
            </c:strRef>
          </c:tx>
          <c:spPr>
            <a:solidFill>
              <a:schemeClr val="accent3"/>
            </a:solidFill>
            <a:ln>
              <a:noFill/>
            </a:ln>
            <a:effectLst/>
          </c:spPr>
          <c:invertIfNegative val="0"/>
          <c:cat>
            <c:multiLvlStrRef>
              <c:f>ARHome!$A$2:$B$9</c:f>
              <c:multiLvlStrCache>
                <c:ptCount val="8"/>
                <c:lvl>
                  <c:pt idx="0">
                    <c:v>General</c:v>
                  </c:pt>
                  <c:pt idx="1">
                    <c:v>General</c:v>
                  </c:pt>
                  <c:pt idx="2">
                    <c:v>General</c:v>
                  </c:pt>
                  <c:pt idx="3">
                    <c:v>General</c:v>
                  </c:pt>
                  <c:pt idx="4">
                    <c:v>General</c:v>
                  </c:pt>
                  <c:pt idx="5">
                    <c:v>General</c:v>
                  </c:pt>
                  <c:pt idx="6">
                    <c:v>General</c:v>
                  </c:pt>
                  <c:pt idx="7">
                    <c:v>General</c:v>
                  </c:pt>
                </c:lvl>
                <c:lvl>
                  <c:pt idx="0">
                    <c:v>HTN Controlling Blood Pressure</c:v>
                  </c:pt>
                  <c:pt idx="1">
                    <c:v>Diabetes HbA1c Poor Controlled</c:v>
                  </c:pt>
                  <c:pt idx="2">
                    <c:v>Diabetes Rx Adherence</c:v>
                  </c:pt>
                  <c:pt idx="3">
                    <c:v>Breast Cancer Screening</c:v>
                  </c:pt>
                  <c:pt idx="4">
                    <c:v>Colorectal Cancer Screening</c:v>
                  </c:pt>
                  <c:pt idx="5">
                    <c:v>Cervical Cancer Screening</c:v>
                  </c:pt>
                  <c:pt idx="6">
                    <c:v>Antidepressant Medication Management</c:v>
                  </c:pt>
                  <c:pt idx="7">
                    <c:v>Asthma Medication Ratio</c:v>
                  </c:pt>
                </c:lvl>
              </c:multiLvlStrCache>
            </c:multiLvlStrRef>
          </c:cat>
          <c:val>
            <c:numRef>
              <c:f>ARHome!$E$2:$E$9</c:f>
              <c:numCache>
                <c:formatCode>0.00%</c:formatCode>
                <c:ptCount val="8"/>
                <c:pt idx="0">
                  <c:v>0.27155963302752295</c:v>
                </c:pt>
                <c:pt idx="1">
                  <c:v>0.65785714285714292</c:v>
                </c:pt>
                <c:pt idx="2">
                  <c:v>0.66328600405679516</c:v>
                </c:pt>
                <c:pt idx="3">
                  <c:v>0.52971744072750893</c:v>
                </c:pt>
                <c:pt idx="4">
                  <c:v>0.40377743746809597</c:v>
                </c:pt>
                <c:pt idx="5">
                  <c:v>0.52679235921607537</c:v>
                </c:pt>
                <c:pt idx="6">
                  <c:v>0.56269430051813474</c:v>
                </c:pt>
                <c:pt idx="7">
                  <c:v>0.70508474576271185</c:v>
                </c:pt>
              </c:numCache>
            </c:numRef>
          </c:val>
          <c:extLst>
            <c:ext xmlns:c16="http://schemas.microsoft.com/office/drawing/2014/chart" uri="{C3380CC4-5D6E-409C-BE32-E72D297353CC}">
              <c16:uniqueId val="{00000002-1C32-4C62-8D65-5EB01A15D2BA}"/>
            </c:ext>
          </c:extLst>
        </c:ser>
        <c:dLbls>
          <c:showLegendKey val="0"/>
          <c:showVal val="0"/>
          <c:showCatName val="0"/>
          <c:showSerName val="0"/>
          <c:showPercent val="0"/>
          <c:showBubbleSize val="0"/>
        </c:dLbls>
        <c:gapWidth val="219"/>
        <c:overlap val="-27"/>
        <c:axId val="2071921935"/>
        <c:axId val="93701103"/>
      </c:barChart>
      <c:catAx>
        <c:axId val="2071921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3701103"/>
        <c:crosses val="autoZero"/>
        <c:auto val="1"/>
        <c:lblAlgn val="ctr"/>
        <c:lblOffset val="100"/>
        <c:noMultiLvlLbl val="0"/>
      </c:catAx>
      <c:valAx>
        <c:axId val="937011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Performance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921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ARHOME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ARHOME!$B$1</c:f>
              <c:strCache>
                <c:ptCount val="1"/>
                <c:pt idx="0">
                  <c:v>ARHOME PCMH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ARHOME!$A$4:$A$5</c:f>
              <c:strCache>
                <c:ptCount val="2"/>
                <c:pt idx="0">
                  <c:v>ED</c:v>
                </c:pt>
                <c:pt idx="1">
                  <c:v>IP</c:v>
                </c:pt>
              </c:strCache>
            </c:strRef>
          </c:cat>
          <c:val>
            <c:numRef>
              <c:f>ARHOME!$B$4:$B$5</c:f>
              <c:numCache>
                <c:formatCode>_(* #,##0.00_);_(* \(#,##0.00\);_(* "-"??_);_(@_)</c:formatCode>
                <c:ptCount val="2"/>
                <c:pt idx="0">
                  <c:v>543.39595326326719</c:v>
                </c:pt>
                <c:pt idx="1">
                  <c:v>101.2186858460728</c:v>
                </c:pt>
              </c:numCache>
            </c:numRef>
          </c:val>
          <c:extLst>
            <c:ext xmlns:c16="http://schemas.microsoft.com/office/drawing/2014/chart" uri="{C3380CC4-5D6E-409C-BE32-E72D297353CC}">
              <c16:uniqueId val="{00000000-BCC0-4D8E-91DC-9EFAB7CA215D}"/>
            </c:ext>
          </c:extLst>
        </c:ser>
        <c:ser>
          <c:idx val="1"/>
          <c:order val="1"/>
          <c:tx>
            <c:strRef>
              <c:f>ARHOME!$C$1</c:f>
              <c:strCache>
                <c:ptCount val="1"/>
                <c:pt idx="0">
                  <c:v>ARHOME PCF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ARHOME!$A$4:$A$5</c:f>
              <c:strCache>
                <c:ptCount val="2"/>
                <c:pt idx="0">
                  <c:v>ED</c:v>
                </c:pt>
                <c:pt idx="1">
                  <c:v>IP</c:v>
                </c:pt>
              </c:strCache>
            </c:strRef>
          </c:cat>
          <c:val>
            <c:numRef>
              <c:f>ARHOME!$C$4:$C$5</c:f>
              <c:numCache>
                <c:formatCode>_(* #,##0.00_);_(* \(#,##0.00\);_(* "-"??_);_(@_)</c:formatCode>
                <c:ptCount val="2"/>
                <c:pt idx="0">
                  <c:v>463.56388214449765</c:v>
                </c:pt>
                <c:pt idx="1">
                  <c:v>90.557123170811735</c:v>
                </c:pt>
              </c:numCache>
            </c:numRef>
          </c:val>
          <c:extLst>
            <c:ext xmlns:c16="http://schemas.microsoft.com/office/drawing/2014/chart" uri="{C3380CC4-5D6E-409C-BE32-E72D297353CC}">
              <c16:uniqueId val="{00000001-BCC0-4D8E-91DC-9EFAB7CA215D}"/>
            </c:ext>
          </c:extLst>
        </c:ser>
        <c:ser>
          <c:idx val="2"/>
          <c:order val="2"/>
          <c:tx>
            <c:strRef>
              <c:f>ARHOME!$D$1</c:f>
              <c:strCache>
                <c:ptCount val="1"/>
                <c:pt idx="0">
                  <c:v>ARHOME VNP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ARHOME!$A$4:$A$5</c:f>
              <c:strCache>
                <c:ptCount val="2"/>
                <c:pt idx="0">
                  <c:v>ED</c:v>
                </c:pt>
                <c:pt idx="1">
                  <c:v>IP</c:v>
                </c:pt>
              </c:strCache>
            </c:strRef>
          </c:cat>
          <c:val>
            <c:numRef>
              <c:f>ARHOME!$D$4:$D$5</c:f>
              <c:numCache>
                <c:formatCode>_(* #,##0.00_);_(* \(#,##0.00\);_(* "-"??_);_(@_)</c:formatCode>
                <c:ptCount val="2"/>
                <c:pt idx="0">
                  <c:v>579.93442622950818</c:v>
                </c:pt>
                <c:pt idx="1">
                  <c:v>98.443336303824353</c:v>
                </c:pt>
              </c:numCache>
            </c:numRef>
          </c:val>
          <c:extLst>
            <c:ext xmlns:c16="http://schemas.microsoft.com/office/drawing/2014/chart" uri="{C3380CC4-5D6E-409C-BE32-E72D297353CC}">
              <c16:uniqueId val="{00000002-BCC0-4D8E-91DC-9EFAB7CA215D}"/>
            </c:ext>
          </c:extLst>
        </c:ser>
        <c:dLbls>
          <c:dLblPos val="outEnd"/>
          <c:showLegendKey val="0"/>
          <c:showVal val="1"/>
          <c:showCatName val="0"/>
          <c:showSerName val="0"/>
          <c:showPercent val="0"/>
          <c:showBubbleSize val="0"/>
        </c:dLbls>
        <c:gapWidth val="219"/>
        <c:overlap val="-27"/>
        <c:axId val="284993024"/>
        <c:axId val="274788592"/>
      </c:barChart>
      <c:catAx>
        <c:axId val="28499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74788592"/>
        <c:crosses val="autoZero"/>
        <c:auto val="1"/>
        <c:lblAlgn val="ctr"/>
        <c:lblOffset val="100"/>
        <c:noMultiLvlLbl val="0"/>
      </c:catAx>
      <c:valAx>
        <c:axId val="274788592"/>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993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ARHOME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139107611548558E-2"/>
          <c:y val="0.37496661910549761"/>
          <c:w val="0.88208311461067368"/>
          <c:h val="0.52350332047420245"/>
        </c:manualLayout>
      </c:layout>
      <c:barChart>
        <c:barDir val="col"/>
        <c:grouping val="clustered"/>
        <c:varyColors val="0"/>
        <c:ser>
          <c:idx val="0"/>
          <c:order val="0"/>
          <c:tx>
            <c:strRef>
              <c:f>ARHOME!$B$1</c:f>
              <c:strCache>
                <c:ptCount val="1"/>
                <c:pt idx="0">
                  <c:v>ARHOME PCMH</c:v>
                </c:pt>
              </c:strCache>
            </c:strRef>
          </c:tx>
          <c:spPr>
            <a:solidFill>
              <a:srgbClr val="008CC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ARHOME!$A$2</c:f>
              <c:strCache>
                <c:ptCount val="1"/>
                <c:pt idx="0">
                  <c:v>Generic Rate GEN</c:v>
                </c:pt>
              </c:strCache>
            </c:strRef>
          </c:cat>
          <c:val>
            <c:numRef>
              <c:f>ARHOME!$B$2</c:f>
              <c:numCache>
                <c:formatCode>0%</c:formatCode>
                <c:ptCount val="1"/>
                <c:pt idx="0">
                  <c:v>0.91178093441634267</c:v>
                </c:pt>
              </c:numCache>
            </c:numRef>
          </c:val>
          <c:extLst>
            <c:ext xmlns:c16="http://schemas.microsoft.com/office/drawing/2014/chart" uri="{C3380CC4-5D6E-409C-BE32-E72D297353CC}">
              <c16:uniqueId val="{00000000-FEA1-427B-87A6-1B1EDDBD4382}"/>
            </c:ext>
          </c:extLst>
        </c:ser>
        <c:ser>
          <c:idx val="1"/>
          <c:order val="1"/>
          <c:tx>
            <c:strRef>
              <c:f>ARHOME!$C$1</c:f>
              <c:strCache>
                <c:ptCount val="1"/>
                <c:pt idx="0">
                  <c:v>ARHOME PCF</c:v>
                </c:pt>
              </c:strCache>
            </c:strRef>
          </c:tx>
          <c:spPr>
            <a:solidFill>
              <a:srgbClr val="96CFF0"/>
            </a:solidFill>
            <a:ln>
              <a:noFill/>
            </a:ln>
            <a:effectLst/>
          </c:spPr>
          <c:invertIfNegative val="0"/>
          <c:dPt>
            <c:idx val="0"/>
            <c:invertIfNegative val="0"/>
            <c:bubble3D val="0"/>
            <c:spPr>
              <a:solidFill>
                <a:srgbClr val="133D65"/>
              </a:solidFill>
              <a:ln>
                <a:noFill/>
              </a:ln>
              <a:effectLst/>
            </c:spPr>
            <c:extLst>
              <c:ext xmlns:c16="http://schemas.microsoft.com/office/drawing/2014/chart" uri="{C3380CC4-5D6E-409C-BE32-E72D297353CC}">
                <c16:uniqueId val="{00000002-FEA1-427B-87A6-1B1EDDBD43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ARHOME!$A$2</c:f>
              <c:strCache>
                <c:ptCount val="1"/>
                <c:pt idx="0">
                  <c:v>Generic Rate GEN</c:v>
                </c:pt>
              </c:strCache>
            </c:strRef>
          </c:cat>
          <c:val>
            <c:numRef>
              <c:f>ARHOME!$C$2</c:f>
              <c:numCache>
                <c:formatCode>0%</c:formatCode>
                <c:ptCount val="1"/>
                <c:pt idx="0">
                  <c:v>0.90611406770187841</c:v>
                </c:pt>
              </c:numCache>
            </c:numRef>
          </c:val>
          <c:extLst>
            <c:ext xmlns:c16="http://schemas.microsoft.com/office/drawing/2014/chart" uri="{C3380CC4-5D6E-409C-BE32-E72D297353CC}">
              <c16:uniqueId val="{00000003-FEA1-427B-87A6-1B1EDDBD4382}"/>
            </c:ext>
          </c:extLst>
        </c:ser>
        <c:dLbls>
          <c:dLblPos val="outEnd"/>
          <c:showLegendKey val="0"/>
          <c:showVal val="1"/>
          <c:showCatName val="0"/>
          <c:showSerName val="0"/>
          <c:showPercent val="0"/>
          <c:showBubbleSize val="0"/>
        </c:dLbls>
        <c:gapWidth val="219"/>
        <c:overlap val="-27"/>
        <c:axId val="10639568"/>
        <c:axId val="15187120"/>
      </c:barChart>
      <c:catAx>
        <c:axId val="106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87120"/>
        <c:crosses val="autoZero"/>
        <c:auto val="1"/>
        <c:lblAlgn val="ctr"/>
        <c:lblOffset val="100"/>
        <c:noMultiLvlLbl val="0"/>
      </c:catAx>
      <c:valAx>
        <c:axId val="1518712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63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Rate of MH Events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Analysis!$B$14</c:f>
              <c:strCache>
                <c:ptCount val="1"/>
                <c:pt idx="0">
                  <c:v>Rate</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696A-4263-B9E6-0EB6E52443F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96A-4263-B9E6-0EB6E52443FA}"/>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696A-4263-B9E6-0EB6E52443FA}"/>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696A-4263-B9E6-0EB6E52443FA}"/>
              </c:ext>
            </c:extLst>
          </c:dPt>
          <c:cat>
            <c:strRef>
              <c:f>Analysis!$A$15:$A$19</c:f>
              <c:strCache>
                <c:ptCount val="5"/>
                <c:pt idx="0">
                  <c:v>Neither</c:v>
                </c:pt>
                <c:pt idx="1">
                  <c:v>Maven Engaged</c:v>
                </c:pt>
                <c:pt idx="2">
                  <c:v>Maven&amp;SD</c:v>
                </c:pt>
                <c:pt idx="3">
                  <c:v>Special Delivery</c:v>
                </c:pt>
                <c:pt idx="4">
                  <c:v>Grand Total</c:v>
                </c:pt>
              </c:strCache>
            </c:strRef>
          </c:cat>
          <c:val>
            <c:numRef>
              <c:f>Analysis!$B$15:$B$19</c:f>
              <c:numCache>
                <c:formatCode>General</c:formatCode>
                <c:ptCount val="5"/>
                <c:pt idx="0">
                  <c:v>0.20497304433931127</c:v>
                </c:pt>
                <c:pt idx="1">
                  <c:v>0.31736526946107785</c:v>
                </c:pt>
                <c:pt idx="2">
                  <c:v>0.27906976744186046</c:v>
                </c:pt>
                <c:pt idx="3">
                  <c:v>0.21052631578947367</c:v>
                </c:pt>
                <c:pt idx="4">
                  <c:v>0.20928278903706815</c:v>
                </c:pt>
              </c:numCache>
            </c:numRef>
          </c:val>
          <c:extLst>
            <c:ext xmlns:c16="http://schemas.microsoft.com/office/drawing/2014/chart" uri="{C3380CC4-5D6E-409C-BE32-E72D297353CC}">
              <c16:uniqueId val="{00000008-696A-4263-B9E6-0EB6E52443FA}"/>
            </c:ext>
          </c:extLst>
        </c:ser>
        <c:dLbls>
          <c:showLegendKey val="0"/>
          <c:showVal val="0"/>
          <c:showCatName val="0"/>
          <c:showSerName val="0"/>
          <c:showPercent val="0"/>
          <c:showBubbleSize val="0"/>
        </c:dLbls>
        <c:gapWidth val="219"/>
        <c:overlap val="-27"/>
        <c:axId val="1334739776"/>
        <c:axId val="1334735456"/>
      </c:barChart>
      <c:catAx>
        <c:axId val="133473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4735456"/>
        <c:crosses val="autoZero"/>
        <c:auto val="1"/>
        <c:lblAlgn val="ctr"/>
        <c:lblOffset val="100"/>
        <c:noMultiLvlLbl val="0"/>
      </c:catAx>
      <c:valAx>
        <c:axId val="1334735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4739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Analysis!$AD$15</c:f>
              <c:strCache>
                <c:ptCount val="1"/>
                <c:pt idx="0">
                  <c:v>NICU Rate</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A07F-42DD-8F13-2EFB0CB0C7F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07F-42DD-8F13-2EFB0CB0C7F3}"/>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A07F-42DD-8F13-2EFB0CB0C7F3}"/>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A07F-42DD-8F13-2EFB0CB0C7F3}"/>
              </c:ext>
            </c:extLst>
          </c:dPt>
          <c:cat>
            <c:strRef>
              <c:f>Analysis!$AC$16:$AC$20</c:f>
              <c:strCache>
                <c:ptCount val="5"/>
                <c:pt idx="0">
                  <c:v>Neither</c:v>
                </c:pt>
                <c:pt idx="1">
                  <c:v>Maven</c:v>
                </c:pt>
                <c:pt idx="2">
                  <c:v>Maven&amp;SD</c:v>
                </c:pt>
                <c:pt idx="3">
                  <c:v>Special Delivery</c:v>
                </c:pt>
                <c:pt idx="4">
                  <c:v>Total</c:v>
                </c:pt>
              </c:strCache>
            </c:strRef>
          </c:cat>
          <c:val>
            <c:numRef>
              <c:f>Analysis!$AD$16:$AD$20</c:f>
              <c:numCache>
                <c:formatCode>General</c:formatCode>
                <c:ptCount val="5"/>
                <c:pt idx="0">
                  <c:v>0.52569039498294645</c:v>
                </c:pt>
                <c:pt idx="1">
                  <c:v>0.36227544910179643</c:v>
                </c:pt>
                <c:pt idx="2">
                  <c:v>0.23255813953488372</c:v>
                </c:pt>
                <c:pt idx="3">
                  <c:v>0.31578947368421051</c:v>
                </c:pt>
                <c:pt idx="4">
                  <c:v>0.51737897721306314</c:v>
                </c:pt>
              </c:numCache>
            </c:numRef>
          </c:val>
          <c:extLst>
            <c:ext xmlns:c16="http://schemas.microsoft.com/office/drawing/2014/chart" uri="{C3380CC4-5D6E-409C-BE32-E72D297353CC}">
              <c16:uniqueId val="{00000008-A07F-42DD-8F13-2EFB0CB0C7F3}"/>
            </c:ext>
          </c:extLst>
        </c:ser>
        <c:dLbls>
          <c:showLegendKey val="0"/>
          <c:showVal val="0"/>
          <c:showCatName val="0"/>
          <c:showSerName val="0"/>
          <c:showPercent val="0"/>
          <c:showBubbleSize val="0"/>
        </c:dLbls>
        <c:gapWidth val="219"/>
        <c:overlap val="-27"/>
        <c:axId val="886459888"/>
        <c:axId val="886460368"/>
      </c:barChart>
      <c:catAx>
        <c:axId val="88645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6460368"/>
        <c:crosses val="autoZero"/>
        <c:auto val="1"/>
        <c:lblAlgn val="ctr"/>
        <c:lblOffset val="100"/>
        <c:noMultiLvlLbl val="0"/>
      </c:catAx>
      <c:valAx>
        <c:axId val="886460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6459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7712CF-5152-44BC-820B-B95DDEB4496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AC5532B-18BA-4DF6-BCEC-2CC95967C6F5}">
      <dgm:prSet/>
      <dgm:spPr/>
      <dgm:t>
        <a:bodyPr/>
        <a:lstStyle/>
        <a:p>
          <a:r>
            <a:rPr lang="en-US"/>
            <a:t>Considered 2023 quality performance to determine which quality metrics are priority and if an incentive needs optimization</a:t>
          </a:r>
        </a:p>
      </dgm:t>
    </dgm:pt>
    <dgm:pt modelId="{4A092068-F5A1-450F-B030-44B08FBDA953}" type="parTrans" cxnId="{9C2518E4-F21C-489D-A861-BB5205893DCB}">
      <dgm:prSet/>
      <dgm:spPr/>
      <dgm:t>
        <a:bodyPr/>
        <a:lstStyle/>
        <a:p>
          <a:endParaRPr lang="en-US"/>
        </a:p>
      </dgm:t>
    </dgm:pt>
    <dgm:pt modelId="{FDED8311-C35B-442A-A19E-82C9DCFBDC07}" type="sibTrans" cxnId="{9C2518E4-F21C-489D-A861-BB5205893DCB}">
      <dgm:prSet/>
      <dgm:spPr/>
      <dgm:t>
        <a:bodyPr/>
        <a:lstStyle/>
        <a:p>
          <a:endParaRPr lang="en-US"/>
        </a:p>
      </dgm:t>
    </dgm:pt>
    <dgm:pt modelId="{9C150922-B596-4D71-922E-F6E9817F8B06}">
      <dgm:prSet/>
      <dgm:spPr/>
      <dgm:t>
        <a:bodyPr/>
        <a:lstStyle/>
        <a:p>
          <a:r>
            <a:rPr lang="en-US"/>
            <a:t>Analyzed the efficacy of Blue Wellness Rewards on improving the performance in these quality measures: were active Blue Wellness Rewards members more likely to complete health actions? </a:t>
          </a:r>
        </a:p>
      </dgm:t>
    </dgm:pt>
    <dgm:pt modelId="{4667EE8F-3397-4818-8862-BB044457A787}" type="parTrans" cxnId="{41B6FC0F-1754-4876-91D3-B1122D3BAC43}">
      <dgm:prSet/>
      <dgm:spPr/>
      <dgm:t>
        <a:bodyPr/>
        <a:lstStyle/>
        <a:p>
          <a:endParaRPr lang="en-US"/>
        </a:p>
      </dgm:t>
    </dgm:pt>
    <dgm:pt modelId="{BFF3D78B-D3F7-4CDA-B4E8-513A3FCC69CC}" type="sibTrans" cxnId="{41B6FC0F-1754-4876-91D3-B1122D3BAC43}">
      <dgm:prSet/>
      <dgm:spPr/>
      <dgm:t>
        <a:bodyPr/>
        <a:lstStyle/>
        <a:p>
          <a:endParaRPr lang="en-US"/>
        </a:p>
      </dgm:t>
    </dgm:pt>
    <dgm:pt modelId="{0FE6446F-68FB-470A-8B6A-605E8CF6CCC2}">
      <dgm:prSet/>
      <dgm:spPr/>
      <dgm:t>
        <a:bodyPr/>
        <a:lstStyle/>
        <a:p>
          <a:r>
            <a:rPr lang="en-US"/>
            <a:t>Analyzed the success of communication campaigns which drove members to complete health actions: was frequency and mode of communication appropriate? Did members “click” on the communications? How did this impact health action performance?</a:t>
          </a:r>
        </a:p>
      </dgm:t>
    </dgm:pt>
    <dgm:pt modelId="{2402B50D-0C6C-4332-A561-5C838A2F10FC}" type="parTrans" cxnId="{2A2A025F-7DBC-4B53-8755-D13C655C56AE}">
      <dgm:prSet/>
      <dgm:spPr/>
      <dgm:t>
        <a:bodyPr/>
        <a:lstStyle/>
        <a:p>
          <a:endParaRPr lang="en-US"/>
        </a:p>
      </dgm:t>
    </dgm:pt>
    <dgm:pt modelId="{89C0A57E-6F3B-42EB-9BB0-5E05FD37F910}" type="sibTrans" cxnId="{2A2A025F-7DBC-4B53-8755-D13C655C56AE}">
      <dgm:prSet/>
      <dgm:spPr/>
      <dgm:t>
        <a:bodyPr/>
        <a:lstStyle/>
        <a:p>
          <a:endParaRPr lang="en-US"/>
        </a:p>
      </dgm:t>
    </dgm:pt>
    <dgm:pt modelId="{4662A89D-3AE2-407C-B01B-FDF746633D1C}">
      <dgm:prSet/>
      <dgm:spPr/>
      <dgm:t>
        <a:bodyPr/>
        <a:lstStyle/>
        <a:p>
          <a:r>
            <a:rPr lang="en-US"/>
            <a:t>Added new rewards and enhanced some existing rewards to drive quality performance, improve upon timeliness of the reward, and plan future communication campaigns</a:t>
          </a:r>
        </a:p>
      </dgm:t>
    </dgm:pt>
    <dgm:pt modelId="{AB7CDC69-6856-4CC4-98E1-950C1C3D9402}" type="parTrans" cxnId="{19B3C1DF-B5D5-4647-8767-FFCCB81F0F61}">
      <dgm:prSet/>
      <dgm:spPr/>
      <dgm:t>
        <a:bodyPr/>
        <a:lstStyle/>
        <a:p>
          <a:endParaRPr lang="en-US"/>
        </a:p>
      </dgm:t>
    </dgm:pt>
    <dgm:pt modelId="{7A424931-6183-4368-AC12-1E74C086037C}" type="sibTrans" cxnId="{19B3C1DF-B5D5-4647-8767-FFCCB81F0F61}">
      <dgm:prSet/>
      <dgm:spPr/>
      <dgm:t>
        <a:bodyPr/>
        <a:lstStyle/>
        <a:p>
          <a:endParaRPr lang="en-US"/>
        </a:p>
      </dgm:t>
    </dgm:pt>
    <dgm:pt modelId="{C40CF2DC-83E4-4CF6-B35F-B4F13726DBF4}" type="pres">
      <dgm:prSet presAssocID="{5E7712CF-5152-44BC-820B-B95DDEB4496D}" presName="Name0" presStyleCnt="0">
        <dgm:presLayoutVars>
          <dgm:dir/>
          <dgm:animLvl val="lvl"/>
          <dgm:resizeHandles val="exact"/>
        </dgm:presLayoutVars>
      </dgm:prSet>
      <dgm:spPr/>
    </dgm:pt>
    <dgm:pt modelId="{E55AA453-C57D-4197-9219-20B1C8ACC1B3}" type="pres">
      <dgm:prSet presAssocID="{EAC5532B-18BA-4DF6-BCEC-2CC95967C6F5}" presName="linNode" presStyleCnt="0"/>
      <dgm:spPr/>
    </dgm:pt>
    <dgm:pt modelId="{AAB784E2-945E-4761-B0F1-C88601B14093}" type="pres">
      <dgm:prSet presAssocID="{EAC5532B-18BA-4DF6-BCEC-2CC95967C6F5}" presName="parentText" presStyleLbl="node1" presStyleIdx="0" presStyleCnt="4" custScaleX="121497">
        <dgm:presLayoutVars>
          <dgm:chMax val="1"/>
          <dgm:bulletEnabled val="1"/>
        </dgm:presLayoutVars>
      </dgm:prSet>
      <dgm:spPr/>
    </dgm:pt>
    <dgm:pt modelId="{CF98E6DC-68FA-488C-855C-3CC708818FD8}" type="pres">
      <dgm:prSet presAssocID="{FDED8311-C35B-442A-A19E-82C9DCFBDC07}" presName="sp" presStyleCnt="0"/>
      <dgm:spPr/>
    </dgm:pt>
    <dgm:pt modelId="{CD6DCB35-6402-4C7F-BC2E-CD4A4FCFE6E6}" type="pres">
      <dgm:prSet presAssocID="{9C150922-B596-4D71-922E-F6E9817F8B06}" presName="linNode" presStyleCnt="0"/>
      <dgm:spPr/>
    </dgm:pt>
    <dgm:pt modelId="{709EEACD-16CE-4E9E-AE79-B732A9929DB8}" type="pres">
      <dgm:prSet presAssocID="{9C150922-B596-4D71-922E-F6E9817F8B06}" presName="parentText" presStyleLbl="node1" presStyleIdx="1" presStyleCnt="4" custScaleX="120596">
        <dgm:presLayoutVars>
          <dgm:chMax val="1"/>
          <dgm:bulletEnabled val="1"/>
        </dgm:presLayoutVars>
      </dgm:prSet>
      <dgm:spPr/>
    </dgm:pt>
    <dgm:pt modelId="{C9312AA8-0540-47FE-BEAD-A3113E5ED4A7}" type="pres">
      <dgm:prSet presAssocID="{BFF3D78B-D3F7-4CDA-B4E8-513A3FCC69CC}" presName="sp" presStyleCnt="0"/>
      <dgm:spPr/>
    </dgm:pt>
    <dgm:pt modelId="{F643BB67-D5E4-483D-B947-92C94B38D71D}" type="pres">
      <dgm:prSet presAssocID="{0FE6446F-68FB-470A-8B6A-605E8CF6CCC2}" presName="linNode" presStyleCnt="0"/>
      <dgm:spPr/>
    </dgm:pt>
    <dgm:pt modelId="{B5F15CAC-0027-4EC9-998D-86632F4DE47B}" type="pres">
      <dgm:prSet presAssocID="{0FE6446F-68FB-470A-8B6A-605E8CF6CCC2}" presName="parentText" presStyleLbl="node1" presStyleIdx="2" presStyleCnt="4" custScaleX="121047">
        <dgm:presLayoutVars>
          <dgm:chMax val="1"/>
          <dgm:bulletEnabled val="1"/>
        </dgm:presLayoutVars>
      </dgm:prSet>
      <dgm:spPr/>
    </dgm:pt>
    <dgm:pt modelId="{538D2705-AB99-4E69-BCF1-F74D649F9F63}" type="pres">
      <dgm:prSet presAssocID="{89C0A57E-6F3B-42EB-9BB0-5E05FD37F910}" presName="sp" presStyleCnt="0"/>
      <dgm:spPr/>
    </dgm:pt>
    <dgm:pt modelId="{B18BBB32-5AD5-4C33-813B-4307332A7032}" type="pres">
      <dgm:prSet presAssocID="{4662A89D-3AE2-407C-B01B-FDF746633D1C}" presName="linNode" presStyleCnt="0"/>
      <dgm:spPr/>
    </dgm:pt>
    <dgm:pt modelId="{7DD0BFBC-5AAC-482F-9789-2E17F83C9C38}" type="pres">
      <dgm:prSet presAssocID="{4662A89D-3AE2-407C-B01B-FDF746633D1C}" presName="parentText" presStyleLbl="node1" presStyleIdx="3" presStyleCnt="4" custScaleX="120596">
        <dgm:presLayoutVars>
          <dgm:chMax val="1"/>
          <dgm:bulletEnabled val="1"/>
        </dgm:presLayoutVars>
      </dgm:prSet>
      <dgm:spPr/>
    </dgm:pt>
  </dgm:ptLst>
  <dgm:cxnLst>
    <dgm:cxn modelId="{41B6FC0F-1754-4876-91D3-B1122D3BAC43}" srcId="{5E7712CF-5152-44BC-820B-B95DDEB4496D}" destId="{9C150922-B596-4D71-922E-F6E9817F8B06}" srcOrd="1" destOrd="0" parTransId="{4667EE8F-3397-4818-8862-BB044457A787}" sibTransId="{BFF3D78B-D3F7-4CDA-B4E8-513A3FCC69CC}"/>
    <dgm:cxn modelId="{2A2A025F-7DBC-4B53-8755-D13C655C56AE}" srcId="{5E7712CF-5152-44BC-820B-B95DDEB4496D}" destId="{0FE6446F-68FB-470A-8B6A-605E8CF6CCC2}" srcOrd="2" destOrd="0" parTransId="{2402B50D-0C6C-4332-A561-5C838A2F10FC}" sibTransId="{89C0A57E-6F3B-42EB-9BB0-5E05FD37F910}"/>
    <dgm:cxn modelId="{418AB18F-1118-4FE5-8370-E42E122ADF25}" type="presOf" srcId="{9C150922-B596-4D71-922E-F6E9817F8B06}" destId="{709EEACD-16CE-4E9E-AE79-B732A9929DB8}" srcOrd="0" destOrd="0" presId="urn:microsoft.com/office/officeart/2005/8/layout/vList5"/>
    <dgm:cxn modelId="{BC4C1FC6-233A-4581-8DAE-8E7D3CB80E06}" type="presOf" srcId="{5E7712CF-5152-44BC-820B-B95DDEB4496D}" destId="{C40CF2DC-83E4-4CF6-B35F-B4F13726DBF4}" srcOrd="0" destOrd="0" presId="urn:microsoft.com/office/officeart/2005/8/layout/vList5"/>
    <dgm:cxn modelId="{8F2ED4CE-A3A2-4CCA-888C-03F6F2502FDE}" type="presOf" srcId="{EAC5532B-18BA-4DF6-BCEC-2CC95967C6F5}" destId="{AAB784E2-945E-4761-B0F1-C88601B14093}" srcOrd="0" destOrd="0" presId="urn:microsoft.com/office/officeart/2005/8/layout/vList5"/>
    <dgm:cxn modelId="{19B3C1DF-B5D5-4647-8767-FFCCB81F0F61}" srcId="{5E7712CF-5152-44BC-820B-B95DDEB4496D}" destId="{4662A89D-3AE2-407C-B01B-FDF746633D1C}" srcOrd="3" destOrd="0" parTransId="{AB7CDC69-6856-4CC4-98E1-950C1C3D9402}" sibTransId="{7A424931-6183-4368-AC12-1E74C086037C}"/>
    <dgm:cxn modelId="{9C2518E4-F21C-489D-A861-BB5205893DCB}" srcId="{5E7712CF-5152-44BC-820B-B95DDEB4496D}" destId="{EAC5532B-18BA-4DF6-BCEC-2CC95967C6F5}" srcOrd="0" destOrd="0" parTransId="{4A092068-F5A1-450F-B030-44B08FBDA953}" sibTransId="{FDED8311-C35B-442A-A19E-82C9DCFBDC07}"/>
    <dgm:cxn modelId="{8ED67BEE-77CF-45F5-B376-E7A2A4264C26}" type="presOf" srcId="{0FE6446F-68FB-470A-8B6A-605E8CF6CCC2}" destId="{B5F15CAC-0027-4EC9-998D-86632F4DE47B}" srcOrd="0" destOrd="0" presId="urn:microsoft.com/office/officeart/2005/8/layout/vList5"/>
    <dgm:cxn modelId="{F5DF1DFA-C03F-4445-BEE5-A883A469A6AA}" type="presOf" srcId="{4662A89D-3AE2-407C-B01B-FDF746633D1C}" destId="{7DD0BFBC-5AAC-482F-9789-2E17F83C9C38}" srcOrd="0" destOrd="0" presId="urn:microsoft.com/office/officeart/2005/8/layout/vList5"/>
    <dgm:cxn modelId="{A7D4F29D-8213-48C9-9A0D-D7ED76FF83EA}" type="presParOf" srcId="{C40CF2DC-83E4-4CF6-B35F-B4F13726DBF4}" destId="{E55AA453-C57D-4197-9219-20B1C8ACC1B3}" srcOrd="0" destOrd="0" presId="urn:microsoft.com/office/officeart/2005/8/layout/vList5"/>
    <dgm:cxn modelId="{F82E62D2-C61E-45CC-AFAA-ABB893A05787}" type="presParOf" srcId="{E55AA453-C57D-4197-9219-20B1C8ACC1B3}" destId="{AAB784E2-945E-4761-B0F1-C88601B14093}" srcOrd="0" destOrd="0" presId="urn:microsoft.com/office/officeart/2005/8/layout/vList5"/>
    <dgm:cxn modelId="{26FAB0CC-4279-4C1D-A9A9-33CF683583FC}" type="presParOf" srcId="{C40CF2DC-83E4-4CF6-B35F-B4F13726DBF4}" destId="{CF98E6DC-68FA-488C-855C-3CC708818FD8}" srcOrd="1" destOrd="0" presId="urn:microsoft.com/office/officeart/2005/8/layout/vList5"/>
    <dgm:cxn modelId="{20B73C45-9EA4-45E5-811A-C2EBD6E8595C}" type="presParOf" srcId="{C40CF2DC-83E4-4CF6-B35F-B4F13726DBF4}" destId="{CD6DCB35-6402-4C7F-BC2E-CD4A4FCFE6E6}" srcOrd="2" destOrd="0" presId="urn:microsoft.com/office/officeart/2005/8/layout/vList5"/>
    <dgm:cxn modelId="{D9D5BAFA-0E01-4F49-B7F4-78E2FEB13ACB}" type="presParOf" srcId="{CD6DCB35-6402-4C7F-BC2E-CD4A4FCFE6E6}" destId="{709EEACD-16CE-4E9E-AE79-B732A9929DB8}" srcOrd="0" destOrd="0" presId="urn:microsoft.com/office/officeart/2005/8/layout/vList5"/>
    <dgm:cxn modelId="{E1497F88-64D5-4E1C-ACE1-70C0D526876E}" type="presParOf" srcId="{C40CF2DC-83E4-4CF6-B35F-B4F13726DBF4}" destId="{C9312AA8-0540-47FE-BEAD-A3113E5ED4A7}" srcOrd="3" destOrd="0" presId="urn:microsoft.com/office/officeart/2005/8/layout/vList5"/>
    <dgm:cxn modelId="{C63B28E7-EBCA-44CB-94ED-D0DA455C24DB}" type="presParOf" srcId="{C40CF2DC-83E4-4CF6-B35F-B4F13726DBF4}" destId="{F643BB67-D5E4-483D-B947-92C94B38D71D}" srcOrd="4" destOrd="0" presId="urn:microsoft.com/office/officeart/2005/8/layout/vList5"/>
    <dgm:cxn modelId="{18777EAB-27B3-4666-BB55-0BF248E229F9}" type="presParOf" srcId="{F643BB67-D5E4-483D-B947-92C94B38D71D}" destId="{B5F15CAC-0027-4EC9-998D-86632F4DE47B}" srcOrd="0" destOrd="0" presId="urn:microsoft.com/office/officeart/2005/8/layout/vList5"/>
    <dgm:cxn modelId="{779CB487-84D2-4FFD-9639-56FDDEDB0737}" type="presParOf" srcId="{C40CF2DC-83E4-4CF6-B35F-B4F13726DBF4}" destId="{538D2705-AB99-4E69-BCF1-F74D649F9F63}" srcOrd="5" destOrd="0" presId="urn:microsoft.com/office/officeart/2005/8/layout/vList5"/>
    <dgm:cxn modelId="{30FB1EF8-D0B5-4D5D-9505-0260AF5820F9}" type="presParOf" srcId="{C40CF2DC-83E4-4CF6-B35F-B4F13726DBF4}" destId="{B18BBB32-5AD5-4C33-813B-4307332A7032}" srcOrd="6" destOrd="0" presId="urn:microsoft.com/office/officeart/2005/8/layout/vList5"/>
    <dgm:cxn modelId="{9FAA1CCE-BE82-4BB5-BB28-27956C643061}" type="presParOf" srcId="{B18BBB32-5AD5-4C33-813B-4307332A7032}" destId="{7DD0BFBC-5AAC-482F-9789-2E17F83C9C3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2B4A1E-DC40-45CB-9EC1-36AF84CD930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703973B-187D-4F93-90D3-2F998F1BB0DC}">
      <dgm:prSet/>
      <dgm:spPr/>
      <dgm:t>
        <a:bodyPr/>
        <a:lstStyle/>
        <a:p>
          <a:r>
            <a:rPr lang="en-US"/>
            <a:t>A1c Pilot Background</a:t>
          </a:r>
        </a:p>
      </dgm:t>
    </dgm:pt>
    <dgm:pt modelId="{A7BAB659-E206-4557-9648-BDE78B5F58C5}" type="parTrans" cxnId="{26B94A7C-8952-45DE-A8AC-3EB550228232}">
      <dgm:prSet/>
      <dgm:spPr/>
      <dgm:t>
        <a:bodyPr/>
        <a:lstStyle/>
        <a:p>
          <a:endParaRPr lang="en-US"/>
        </a:p>
      </dgm:t>
    </dgm:pt>
    <dgm:pt modelId="{F4D42285-E6DE-4F71-8E16-25161C8ED325}" type="sibTrans" cxnId="{26B94A7C-8952-45DE-A8AC-3EB550228232}">
      <dgm:prSet/>
      <dgm:spPr/>
      <dgm:t>
        <a:bodyPr/>
        <a:lstStyle/>
        <a:p>
          <a:endParaRPr lang="en-US"/>
        </a:p>
      </dgm:t>
    </dgm:pt>
    <dgm:pt modelId="{2F701A4D-50A6-4415-A736-1B4139B251E1}">
      <dgm:prSet/>
      <dgm:spPr/>
      <dgm:t>
        <a:bodyPr/>
        <a:lstStyle/>
        <a:p>
          <a:r>
            <a:rPr lang="en-US"/>
            <a:t>ABCBS was selected by PQA to participate in a national pilot program to evaluate improvement in hemoglobin A1c (HbA1c) results </a:t>
          </a:r>
        </a:p>
      </dgm:t>
    </dgm:pt>
    <dgm:pt modelId="{F704FEE0-162B-46FC-AAE2-56858FF537C3}" type="parTrans" cxnId="{7A1A7539-2A35-4A10-BA94-A1F8C3F0AD84}">
      <dgm:prSet/>
      <dgm:spPr/>
      <dgm:t>
        <a:bodyPr/>
        <a:lstStyle/>
        <a:p>
          <a:endParaRPr lang="en-US"/>
        </a:p>
      </dgm:t>
    </dgm:pt>
    <dgm:pt modelId="{B1B6F5F2-644B-4BBE-830B-C6231FB772EB}" type="sibTrans" cxnId="{7A1A7539-2A35-4A10-BA94-A1F8C3F0AD84}">
      <dgm:prSet/>
      <dgm:spPr/>
      <dgm:t>
        <a:bodyPr/>
        <a:lstStyle/>
        <a:p>
          <a:endParaRPr lang="en-US"/>
        </a:p>
      </dgm:t>
    </dgm:pt>
    <dgm:pt modelId="{EB759D8A-79FC-4C09-86B1-BE79EDE222C2}">
      <dgm:prSet/>
      <dgm:spPr/>
      <dgm:t>
        <a:bodyPr/>
        <a:lstStyle/>
        <a:p>
          <a:r>
            <a:rPr lang="en-US"/>
            <a:t>Involved collaboration and value-based payment arrangement between health plans and community pharmacies </a:t>
          </a:r>
        </a:p>
      </dgm:t>
    </dgm:pt>
    <dgm:pt modelId="{5206CBCB-F601-4C51-B73D-4CF8A2F4B321}" type="parTrans" cxnId="{519F2E68-1CB9-4638-9265-AD42E7501748}">
      <dgm:prSet/>
      <dgm:spPr/>
      <dgm:t>
        <a:bodyPr/>
        <a:lstStyle/>
        <a:p>
          <a:endParaRPr lang="en-US"/>
        </a:p>
      </dgm:t>
    </dgm:pt>
    <dgm:pt modelId="{69440F80-7D97-4386-BDBF-494D04644860}" type="sibTrans" cxnId="{519F2E68-1CB9-4638-9265-AD42E7501748}">
      <dgm:prSet/>
      <dgm:spPr/>
      <dgm:t>
        <a:bodyPr/>
        <a:lstStyle/>
        <a:p>
          <a:endParaRPr lang="en-US"/>
        </a:p>
      </dgm:t>
    </dgm:pt>
    <dgm:pt modelId="{9F580EA3-DD44-4B63-9599-280992B9EC6C}">
      <dgm:prSet/>
      <dgm:spPr/>
      <dgm:t>
        <a:bodyPr/>
        <a:lstStyle/>
        <a:p>
          <a:r>
            <a:rPr lang="en-US"/>
            <a:t>A1c Pilot Program Objectives</a:t>
          </a:r>
        </a:p>
      </dgm:t>
    </dgm:pt>
    <dgm:pt modelId="{14F92B9B-81E1-44EB-A942-36A781A0F1EF}" type="parTrans" cxnId="{9753B560-2D45-414A-A52A-FC1902201D17}">
      <dgm:prSet/>
      <dgm:spPr/>
      <dgm:t>
        <a:bodyPr/>
        <a:lstStyle/>
        <a:p>
          <a:endParaRPr lang="en-US"/>
        </a:p>
      </dgm:t>
    </dgm:pt>
    <dgm:pt modelId="{D76A2A6C-D7C6-48C0-B225-FA443721A540}" type="sibTrans" cxnId="{9753B560-2D45-414A-A52A-FC1902201D17}">
      <dgm:prSet/>
      <dgm:spPr/>
      <dgm:t>
        <a:bodyPr/>
        <a:lstStyle/>
        <a:p>
          <a:endParaRPr lang="en-US"/>
        </a:p>
      </dgm:t>
    </dgm:pt>
    <dgm:pt modelId="{7F65D3FD-5E38-485A-ACD0-1F6591EB606A}">
      <dgm:prSet/>
      <dgm:spPr/>
      <dgm:t>
        <a:bodyPr/>
        <a:lstStyle/>
        <a:p>
          <a:r>
            <a:rPr lang="en-US"/>
            <a:t>Improve A1c control </a:t>
          </a:r>
        </a:p>
      </dgm:t>
    </dgm:pt>
    <dgm:pt modelId="{C3735A3C-9571-49C4-B9EB-E7A9DFA47281}" type="parTrans" cxnId="{2FB5EAB8-E4DB-4C25-A0A5-1921BAEF4ED0}">
      <dgm:prSet/>
      <dgm:spPr/>
      <dgm:t>
        <a:bodyPr/>
        <a:lstStyle/>
        <a:p>
          <a:endParaRPr lang="en-US"/>
        </a:p>
      </dgm:t>
    </dgm:pt>
    <dgm:pt modelId="{D9B65A6B-346B-4C83-8F49-3D5A6005F5D0}" type="sibTrans" cxnId="{2FB5EAB8-E4DB-4C25-A0A5-1921BAEF4ED0}">
      <dgm:prSet/>
      <dgm:spPr/>
      <dgm:t>
        <a:bodyPr/>
        <a:lstStyle/>
        <a:p>
          <a:endParaRPr lang="en-US"/>
        </a:p>
      </dgm:t>
    </dgm:pt>
    <dgm:pt modelId="{185BBEAA-BCBC-47FA-82F2-4231BB77A666}">
      <dgm:prSet/>
      <dgm:spPr/>
      <dgm:t>
        <a:bodyPr/>
        <a:lstStyle/>
        <a:p>
          <a:r>
            <a:rPr lang="en-US"/>
            <a:t>Improve comprehensive diabetes care </a:t>
          </a:r>
        </a:p>
      </dgm:t>
    </dgm:pt>
    <dgm:pt modelId="{E2DDFBB4-F26C-4CE2-91D0-E88D3FFD4212}" type="parTrans" cxnId="{70FC5367-794C-4FF1-8EA3-716FD801ED82}">
      <dgm:prSet/>
      <dgm:spPr/>
      <dgm:t>
        <a:bodyPr/>
        <a:lstStyle/>
        <a:p>
          <a:endParaRPr lang="en-US"/>
        </a:p>
      </dgm:t>
    </dgm:pt>
    <dgm:pt modelId="{6372BAD7-9D7A-4F66-B152-DEBC5E45CC2E}" type="sibTrans" cxnId="{70FC5367-794C-4FF1-8EA3-716FD801ED82}">
      <dgm:prSet/>
      <dgm:spPr/>
      <dgm:t>
        <a:bodyPr/>
        <a:lstStyle/>
        <a:p>
          <a:endParaRPr lang="en-US"/>
        </a:p>
      </dgm:t>
    </dgm:pt>
    <dgm:pt modelId="{206C9C48-1739-4EDD-A0B4-CF9B90D97971}">
      <dgm:prSet/>
      <dgm:spPr/>
      <dgm:t>
        <a:bodyPr/>
        <a:lstStyle/>
        <a:p>
          <a:r>
            <a:rPr lang="en-US"/>
            <a:t>Reduce total cost of care</a:t>
          </a:r>
        </a:p>
      </dgm:t>
    </dgm:pt>
    <dgm:pt modelId="{DB41B2DB-E61B-409C-85F9-4AC987B0E8C7}" type="parTrans" cxnId="{C2ABDD9E-6582-4D1E-8B52-0182ECEB6C67}">
      <dgm:prSet/>
      <dgm:spPr/>
      <dgm:t>
        <a:bodyPr/>
        <a:lstStyle/>
        <a:p>
          <a:endParaRPr lang="en-US"/>
        </a:p>
      </dgm:t>
    </dgm:pt>
    <dgm:pt modelId="{E9AED86A-4553-4B7B-B619-AF86E4128D3E}" type="sibTrans" cxnId="{C2ABDD9E-6582-4D1E-8B52-0182ECEB6C67}">
      <dgm:prSet/>
      <dgm:spPr/>
      <dgm:t>
        <a:bodyPr/>
        <a:lstStyle/>
        <a:p>
          <a:endParaRPr lang="en-US"/>
        </a:p>
      </dgm:t>
    </dgm:pt>
    <dgm:pt modelId="{DB37B509-85C8-40C8-8F16-20B5EE39C54D}">
      <dgm:prSet/>
      <dgm:spPr/>
      <dgm:t>
        <a:bodyPr/>
        <a:lstStyle/>
        <a:p>
          <a:r>
            <a:rPr lang="en-US"/>
            <a:t>Improve medication adherence</a:t>
          </a:r>
        </a:p>
      </dgm:t>
    </dgm:pt>
    <dgm:pt modelId="{63FD26B1-91A3-4115-A775-E5375F5B0CCE}" type="parTrans" cxnId="{29D50AA2-E025-4797-AFF8-9A43C00AA4BF}">
      <dgm:prSet/>
      <dgm:spPr/>
      <dgm:t>
        <a:bodyPr/>
        <a:lstStyle/>
        <a:p>
          <a:endParaRPr lang="en-US"/>
        </a:p>
      </dgm:t>
    </dgm:pt>
    <dgm:pt modelId="{47D78039-7523-4F0D-9AA8-E1FEBB42D67A}" type="sibTrans" cxnId="{29D50AA2-E025-4797-AFF8-9A43C00AA4BF}">
      <dgm:prSet/>
      <dgm:spPr/>
      <dgm:t>
        <a:bodyPr/>
        <a:lstStyle/>
        <a:p>
          <a:endParaRPr lang="en-US"/>
        </a:p>
      </dgm:t>
    </dgm:pt>
    <dgm:pt modelId="{6D665B19-8899-45BA-BE13-18330B1447EB}">
      <dgm:prSet/>
      <dgm:spPr/>
      <dgm:t>
        <a:bodyPr/>
        <a:lstStyle/>
        <a:p>
          <a:r>
            <a:rPr lang="en-US"/>
            <a:t>Encourage medication use </a:t>
          </a:r>
        </a:p>
      </dgm:t>
    </dgm:pt>
    <dgm:pt modelId="{9B655096-9D56-407A-81FC-D48E63682AF5}" type="parTrans" cxnId="{717BB5C5-A06B-4599-A976-1F3E4029A7EB}">
      <dgm:prSet/>
      <dgm:spPr/>
      <dgm:t>
        <a:bodyPr/>
        <a:lstStyle/>
        <a:p>
          <a:endParaRPr lang="en-US"/>
        </a:p>
      </dgm:t>
    </dgm:pt>
    <dgm:pt modelId="{D821E1A2-E58F-4382-B214-2985EB743DE4}" type="sibTrans" cxnId="{717BB5C5-A06B-4599-A976-1F3E4029A7EB}">
      <dgm:prSet/>
      <dgm:spPr/>
      <dgm:t>
        <a:bodyPr/>
        <a:lstStyle/>
        <a:p>
          <a:endParaRPr lang="en-US"/>
        </a:p>
      </dgm:t>
    </dgm:pt>
    <dgm:pt modelId="{82D5B54A-89F4-4190-A0BA-D0485E506796}">
      <dgm:prSet/>
      <dgm:spPr/>
      <dgm:t>
        <a:bodyPr/>
        <a:lstStyle/>
        <a:p>
          <a:r>
            <a:rPr lang="en-US"/>
            <a:t>Prevent long-term complications (eye exams, kidney testing, foot exams, and more) </a:t>
          </a:r>
        </a:p>
      </dgm:t>
    </dgm:pt>
    <dgm:pt modelId="{F3D2BE9D-9CA5-4F77-A7D5-4AD0E293B4FA}" type="parTrans" cxnId="{248883F6-687F-4638-9835-E48DD731123C}">
      <dgm:prSet/>
      <dgm:spPr/>
      <dgm:t>
        <a:bodyPr/>
        <a:lstStyle/>
        <a:p>
          <a:endParaRPr lang="en-US"/>
        </a:p>
      </dgm:t>
    </dgm:pt>
    <dgm:pt modelId="{EE85BA8F-E6DF-4D6C-9D16-CA104713A8A9}" type="sibTrans" cxnId="{248883F6-687F-4638-9835-E48DD731123C}">
      <dgm:prSet/>
      <dgm:spPr/>
      <dgm:t>
        <a:bodyPr/>
        <a:lstStyle/>
        <a:p>
          <a:endParaRPr lang="en-US"/>
        </a:p>
      </dgm:t>
    </dgm:pt>
    <dgm:pt modelId="{765C6F15-1CDA-4168-854C-05A686C22DA3}">
      <dgm:prSet/>
      <dgm:spPr/>
      <dgm:t>
        <a:bodyPr/>
        <a:lstStyle/>
        <a:p>
          <a:r>
            <a:rPr lang="en-US"/>
            <a:t>Highlight collaboration between health plans and pharmacies </a:t>
          </a:r>
        </a:p>
      </dgm:t>
    </dgm:pt>
    <dgm:pt modelId="{17D7BBE6-3D06-457C-8DA3-64002404D4B4}" type="parTrans" cxnId="{5D7CA7DD-AE87-4027-B53B-65098148DF61}">
      <dgm:prSet/>
      <dgm:spPr/>
      <dgm:t>
        <a:bodyPr/>
        <a:lstStyle/>
        <a:p>
          <a:endParaRPr lang="en-US"/>
        </a:p>
      </dgm:t>
    </dgm:pt>
    <dgm:pt modelId="{46328746-2E7A-496C-A0D1-26D07729B678}" type="sibTrans" cxnId="{5D7CA7DD-AE87-4027-B53B-65098148DF61}">
      <dgm:prSet/>
      <dgm:spPr/>
      <dgm:t>
        <a:bodyPr/>
        <a:lstStyle/>
        <a:p>
          <a:endParaRPr lang="en-US"/>
        </a:p>
      </dgm:t>
    </dgm:pt>
    <dgm:pt modelId="{441A66D5-3E9C-4C24-BF28-58A8C30789FF}">
      <dgm:prSet/>
      <dgm:spPr/>
      <dgm:t>
        <a:bodyPr/>
        <a:lstStyle/>
        <a:p>
          <a:r>
            <a:rPr lang="en-US"/>
            <a:t>Pharmacies can be a point of care for members</a:t>
          </a:r>
        </a:p>
      </dgm:t>
    </dgm:pt>
    <dgm:pt modelId="{E9E8BA6F-1467-49EB-A72C-681A6C669809}" type="parTrans" cxnId="{61D24666-E824-4F98-AE09-738F82BDF816}">
      <dgm:prSet/>
      <dgm:spPr/>
      <dgm:t>
        <a:bodyPr/>
        <a:lstStyle/>
        <a:p>
          <a:endParaRPr lang="en-US"/>
        </a:p>
      </dgm:t>
    </dgm:pt>
    <dgm:pt modelId="{A20E0526-AEA6-4E6F-A3CE-7CF74D20D235}" type="sibTrans" cxnId="{61D24666-E824-4F98-AE09-738F82BDF816}">
      <dgm:prSet/>
      <dgm:spPr/>
      <dgm:t>
        <a:bodyPr/>
        <a:lstStyle/>
        <a:p>
          <a:endParaRPr lang="en-US"/>
        </a:p>
      </dgm:t>
    </dgm:pt>
    <dgm:pt modelId="{4634D382-30BE-42A3-83F5-D64FC33C3B41}" type="pres">
      <dgm:prSet presAssocID="{1D2B4A1E-DC40-45CB-9EC1-36AF84CD930D}" presName="Name0" presStyleCnt="0">
        <dgm:presLayoutVars>
          <dgm:dir/>
          <dgm:animLvl val="lvl"/>
          <dgm:resizeHandles val="exact"/>
        </dgm:presLayoutVars>
      </dgm:prSet>
      <dgm:spPr/>
    </dgm:pt>
    <dgm:pt modelId="{8282DC40-8F70-48ED-8B59-3834C8C3FB98}" type="pres">
      <dgm:prSet presAssocID="{0703973B-187D-4F93-90D3-2F998F1BB0DC}" presName="composite" presStyleCnt="0"/>
      <dgm:spPr/>
    </dgm:pt>
    <dgm:pt modelId="{608FD162-B5F4-450A-867A-C97D3064A358}" type="pres">
      <dgm:prSet presAssocID="{0703973B-187D-4F93-90D3-2F998F1BB0DC}" presName="parTx" presStyleLbl="alignNode1" presStyleIdx="0" presStyleCnt="2">
        <dgm:presLayoutVars>
          <dgm:chMax val="0"/>
          <dgm:chPref val="0"/>
          <dgm:bulletEnabled val="1"/>
        </dgm:presLayoutVars>
      </dgm:prSet>
      <dgm:spPr/>
    </dgm:pt>
    <dgm:pt modelId="{B31913E1-6812-4C9B-A54C-13A34699AF80}" type="pres">
      <dgm:prSet presAssocID="{0703973B-187D-4F93-90D3-2F998F1BB0DC}" presName="desTx" presStyleLbl="alignAccFollowNode1" presStyleIdx="0" presStyleCnt="2">
        <dgm:presLayoutVars>
          <dgm:bulletEnabled val="1"/>
        </dgm:presLayoutVars>
      </dgm:prSet>
      <dgm:spPr/>
    </dgm:pt>
    <dgm:pt modelId="{EACB349B-6923-41A1-9B11-21AD0D6258C4}" type="pres">
      <dgm:prSet presAssocID="{F4D42285-E6DE-4F71-8E16-25161C8ED325}" presName="space" presStyleCnt="0"/>
      <dgm:spPr/>
    </dgm:pt>
    <dgm:pt modelId="{AEC38F35-F36A-4B95-B5B0-8B1434B1CFB7}" type="pres">
      <dgm:prSet presAssocID="{9F580EA3-DD44-4B63-9599-280992B9EC6C}" presName="composite" presStyleCnt="0"/>
      <dgm:spPr/>
    </dgm:pt>
    <dgm:pt modelId="{073DFF0A-0AE1-4C14-A8A3-2BD6B1E3D0D0}" type="pres">
      <dgm:prSet presAssocID="{9F580EA3-DD44-4B63-9599-280992B9EC6C}" presName="parTx" presStyleLbl="alignNode1" presStyleIdx="1" presStyleCnt="2">
        <dgm:presLayoutVars>
          <dgm:chMax val="0"/>
          <dgm:chPref val="0"/>
          <dgm:bulletEnabled val="1"/>
        </dgm:presLayoutVars>
      </dgm:prSet>
      <dgm:spPr/>
    </dgm:pt>
    <dgm:pt modelId="{B8651C18-183E-478E-A890-18EFD7F2D9D9}" type="pres">
      <dgm:prSet presAssocID="{9F580EA3-DD44-4B63-9599-280992B9EC6C}" presName="desTx" presStyleLbl="alignAccFollowNode1" presStyleIdx="1" presStyleCnt="2">
        <dgm:presLayoutVars>
          <dgm:bulletEnabled val="1"/>
        </dgm:presLayoutVars>
      </dgm:prSet>
      <dgm:spPr/>
    </dgm:pt>
  </dgm:ptLst>
  <dgm:cxnLst>
    <dgm:cxn modelId="{7A1A7539-2A35-4A10-BA94-A1F8C3F0AD84}" srcId="{0703973B-187D-4F93-90D3-2F998F1BB0DC}" destId="{2F701A4D-50A6-4415-A736-1B4139B251E1}" srcOrd="0" destOrd="0" parTransId="{F704FEE0-162B-46FC-AAE2-56858FF537C3}" sibTransId="{B1B6F5F2-644B-4BBE-830B-C6231FB772EB}"/>
    <dgm:cxn modelId="{9753B560-2D45-414A-A52A-FC1902201D17}" srcId="{1D2B4A1E-DC40-45CB-9EC1-36AF84CD930D}" destId="{9F580EA3-DD44-4B63-9599-280992B9EC6C}" srcOrd="1" destOrd="0" parTransId="{14F92B9B-81E1-44EB-A942-36A781A0F1EF}" sibTransId="{D76A2A6C-D7C6-48C0-B225-FA443721A540}"/>
    <dgm:cxn modelId="{D3E45A42-FE23-45F7-8B77-E4691F836398}" type="presOf" srcId="{206C9C48-1739-4EDD-A0B4-CF9B90D97971}" destId="{B8651C18-183E-478E-A890-18EFD7F2D9D9}" srcOrd="0" destOrd="2" presId="urn:microsoft.com/office/officeart/2005/8/layout/hList1"/>
    <dgm:cxn modelId="{61D24666-E824-4F98-AE09-738F82BDF816}" srcId="{2F701A4D-50A6-4415-A736-1B4139B251E1}" destId="{441A66D5-3E9C-4C24-BF28-58A8C30789FF}" srcOrd="1" destOrd="0" parTransId="{E9E8BA6F-1467-49EB-A72C-681A6C669809}" sibTransId="{A20E0526-AEA6-4E6F-A3CE-7CF74D20D235}"/>
    <dgm:cxn modelId="{70FC5367-794C-4FF1-8EA3-716FD801ED82}" srcId="{9F580EA3-DD44-4B63-9599-280992B9EC6C}" destId="{185BBEAA-BCBC-47FA-82F2-4231BB77A666}" srcOrd="1" destOrd="0" parTransId="{E2DDFBB4-F26C-4CE2-91D0-E88D3FFD4212}" sibTransId="{6372BAD7-9D7A-4F66-B152-DEBC5E45CC2E}"/>
    <dgm:cxn modelId="{519F2E68-1CB9-4638-9265-AD42E7501748}" srcId="{2F701A4D-50A6-4415-A736-1B4139B251E1}" destId="{EB759D8A-79FC-4C09-86B1-BE79EDE222C2}" srcOrd="0" destOrd="0" parTransId="{5206CBCB-F601-4C51-B73D-4CF8A2F4B321}" sibTransId="{69440F80-7D97-4386-BDBF-494D04644860}"/>
    <dgm:cxn modelId="{596EE46E-E9C5-4A3F-A84B-674C71C73276}" type="presOf" srcId="{7F65D3FD-5E38-485A-ACD0-1F6591EB606A}" destId="{B8651C18-183E-478E-A890-18EFD7F2D9D9}" srcOrd="0" destOrd="0" presId="urn:microsoft.com/office/officeart/2005/8/layout/hList1"/>
    <dgm:cxn modelId="{82B33C4F-C460-45DD-99A1-E7886E1CBA00}" type="presOf" srcId="{DB37B509-85C8-40C8-8F16-20B5EE39C54D}" destId="{B8651C18-183E-478E-A890-18EFD7F2D9D9}" srcOrd="0" destOrd="3" presId="urn:microsoft.com/office/officeart/2005/8/layout/hList1"/>
    <dgm:cxn modelId="{985F8950-D558-416C-BAA5-ECF27EA12E19}" type="presOf" srcId="{9F580EA3-DD44-4B63-9599-280992B9EC6C}" destId="{073DFF0A-0AE1-4C14-A8A3-2BD6B1E3D0D0}" srcOrd="0" destOrd="0" presId="urn:microsoft.com/office/officeart/2005/8/layout/hList1"/>
    <dgm:cxn modelId="{6EFF0257-B984-4E26-BE2D-2C9A478E25F1}" type="presOf" srcId="{441A66D5-3E9C-4C24-BF28-58A8C30789FF}" destId="{B31913E1-6812-4C9B-A54C-13A34699AF80}" srcOrd="0" destOrd="2" presId="urn:microsoft.com/office/officeart/2005/8/layout/hList1"/>
    <dgm:cxn modelId="{26B94A7C-8952-45DE-A8AC-3EB550228232}" srcId="{1D2B4A1E-DC40-45CB-9EC1-36AF84CD930D}" destId="{0703973B-187D-4F93-90D3-2F998F1BB0DC}" srcOrd="0" destOrd="0" parTransId="{A7BAB659-E206-4557-9648-BDE78B5F58C5}" sibTransId="{F4D42285-E6DE-4F71-8E16-25161C8ED325}"/>
    <dgm:cxn modelId="{45A01481-572B-4B79-866B-93DDF81C0C27}" type="presOf" srcId="{765C6F15-1CDA-4168-854C-05A686C22DA3}" destId="{B8651C18-183E-478E-A890-18EFD7F2D9D9}" srcOrd="0" destOrd="6" presId="urn:microsoft.com/office/officeart/2005/8/layout/hList1"/>
    <dgm:cxn modelId="{B9946683-BC64-4E85-991F-39AE3B963413}" type="presOf" srcId="{0703973B-187D-4F93-90D3-2F998F1BB0DC}" destId="{608FD162-B5F4-450A-867A-C97D3064A358}" srcOrd="0" destOrd="0" presId="urn:microsoft.com/office/officeart/2005/8/layout/hList1"/>
    <dgm:cxn modelId="{9BAE4E8A-86AC-4B72-B356-354ABCFF1435}" type="presOf" srcId="{82D5B54A-89F4-4190-A0BA-D0485E506796}" destId="{B8651C18-183E-478E-A890-18EFD7F2D9D9}" srcOrd="0" destOrd="5" presId="urn:microsoft.com/office/officeart/2005/8/layout/hList1"/>
    <dgm:cxn modelId="{C2ABDD9E-6582-4D1E-8B52-0182ECEB6C67}" srcId="{185BBEAA-BCBC-47FA-82F2-4231BB77A666}" destId="{206C9C48-1739-4EDD-A0B4-CF9B90D97971}" srcOrd="0" destOrd="0" parTransId="{DB41B2DB-E61B-409C-85F9-4AC987B0E8C7}" sibTransId="{E9AED86A-4553-4B7B-B619-AF86E4128D3E}"/>
    <dgm:cxn modelId="{5E86C5A0-EB95-45A1-85E1-D86F446E6B9E}" type="presOf" srcId="{EB759D8A-79FC-4C09-86B1-BE79EDE222C2}" destId="{B31913E1-6812-4C9B-A54C-13A34699AF80}" srcOrd="0" destOrd="1" presId="urn:microsoft.com/office/officeart/2005/8/layout/hList1"/>
    <dgm:cxn modelId="{29D50AA2-E025-4797-AFF8-9A43C00AA4BF}" srcId="{185BBEAA-BCBC-47FA-82F2-4231BB77A666}" destId="{DB37B509-85C8-40C8-8F16-20B5EE39C54D}" srcOrd="1" destOrd="0" parTransId="{63FD26B1-91A3-4115-A775-E5375F5B0CCE}" sibTransId="{47D78039-7523-4F0D-9AA8-E1FEBB42D67A}"/>
    <dgm:cxn modelId="{107580AE-C336-4AA1-832B-C0035F35E02E}" type="presOf" srcId="{2F701A4D-50A6-4415-A736-1B4139B251E1}" destId="{B31913E1-6812-4C9B-A54C-13A34699AF80}" srcOrd="0" destOrd="0" presId="urn:microsoft.com/office/officeart/2005/8/layout/hList1"/>
    <dgm:cxn modelId="{039F56B1-1BC7-4900-B61D-1B693C70EDC6}" type="presOf" srcId="{1D2B4A1E-DC40-45CB-9EC1-36AF84CD930D}" destId="{4634D382-30BE-42A3-83F5-D64FC33C3B41}" srcOrd="0" destOrd="0" presId="urn:microsoft.com/office/officeart/2005/8/layout/hList1"/>
    <dgm:cxn modelId="{2FB5EAB8-E4DB-4C25-A0A5-1921BAEF4ED0}" srcId="{9F580EA3-DD44-4B63-9599-280992B9EC6C}" destId="{7F65D3FD-5E38-485A-ACD0-1F6591EB606A}" srcOrd="0" destOrd="0" parTransId="{C3735A3C-9571-49C4-B9EB-E7A9DFA47281}" sibTransId="{D9B65A6B-346B-4C83-8F49-3D5A6005F5D0}"/>
    <dgm:cxn modelId="{717BB5C5-A06B-4599-A976-1F3E4029A7EB}" srcId="{185BBEAA-BCBC-47FA-82F2-4231BB77A666}" destId="{6D665B19-8899-45BA-BE13-18330B1447EB}" srcOrd="2" destOrd="0" parTransId="{9B655096-9D56-407A-81FC-D48E63682AF5}" sibTransId="{D821E1A2-E58F-4382-B214-2985EB743DE4}"/>
    <dgm:cxn modelId="{BC52C5D3-31A4-4B5E-B002-880E5137759F}" type="presOf" srcId="{185BBEAA-BCBC-47FA-82F2-4231BB77A666}" destId="{B8651C18-183E-478E-A890-18EFD7F2D9D9}" srcOrd="0" destOrd="1" presId="urn:microsoft.com/office/officeart/2005/8/layout/hList1"/>
    <dgm:cxn modelId="{5D7CA7DD-AE87-4027-B53B-65098148DF61}" srcId="{9F580EA3-DD44-4B63-9599-280992B9EC6C}" destId="{765C6F15-1CDA-4168-854C-05A686C22DA3}" srcOrd="2" destOrd="0" parTransId="{17D7BBE6-3D06-457C-8DA3-64002404D4B4}" sibTransId="{46328746-2E7A-496C-A0D1-26D07729B678}"/>
    <dgm:cxn modelId="{7310B0E5-E5AE-4ABC-BD35-2EF7D536B77D}" type="presOf" srcId="{6D665B19-8899-45BA-BE13-18330B1447EB}" destId="{B8651C18-183E-478E-A890-18EFD7F2D9D9}" srcOrd="0" destOrd="4" presId="urn:microsoft.com/office/officeart/2005/8/layout/hList1"/>
    <dgm:cxn modelId="{248883F6-687F-4638-9835-E48DD731123C}" srcId="{185BBEAA-BCBC-47FA-82F2-4231BB77A666}" destId="{82D5B54A-89F4-4190-A0BA-D0485E506796}" srcOrd="3" destOrd="0" parTransId="{F3D2BE9D-9CA5-4F77-A7D5-4AD0E293B4FA}" sibTransId="{EE85BA8F-E6DF-4D6C-9D16-CA104713A8A9}"/>
    <dgm:cxn modelId="{2E511849-C367-42DB-B0D6-EE1B0B5C2E02}" type="presParOf" srcId="{4634D382-30BE-42A3-83F5-D64FC33C3B41}" destId="{8282DC40-8F70-48ED-8B59-3834C8C3FB98}" srcOrd="0" destOrd="0" presId="urn:microsoft.com/office/officeart/2005/8/layout/hList1"/>
    <dgm:cxn modelId="{D44C55F9-C18F-4AF0-9825-A6A078C12F15}" type="presParOf" srcId="{8282DC40-8F70-48ED-8B59-3834C8C3FB98}" destId="{608FD162-B5F4-450A-867A-C97D3064A358}" srcOrd="0" destOrd="0" presId="urn:microsoft.com/office/officeart/2005/8/layout/hList1"/>
    <dgm:cxn modelId="{D1A85105-F2DA-484C-9ABE-2B46A44BD243}" type="presParOf" srcId="{8282DC40-8F70-48ED-8B59-3834C8C3FB98}" destId="{B31913E1-6812-4C9B-A54C-13A34699AF80}" srcOrd="1" destOrd="0" presId="urn:microsoft.com/office/officeart/2005/8/layout/hList1"/>
    <dgm:cxn modelId="{A3C1DD28-1160-4A93-AAB6-1027131490E2}" type="presParOf" srcId="{4634D382-30BE-42A3-83F5-D64FC33C3B41}" destId="{EACB349B-6923-41A1-9B11-21AD0D6258C4}" srcOrd="1" destOrd="0" presId="urn:microsoft.com/office/officeart/2005/8/layout/hList1"/>
    <dgm:cxn modelId="{C26AC910-ACB5-4FBC-B03F-2F4F34F1E368}" type="presParOf" srcId="{4634D382-30BE-42A3-83F5-D64FC33C3B41}" destId="{AEC38F35-F36A-4B95-B5B0-8B1434B1CFB7}" srcOrd="2" destOrd="0" presId="urn:microsoft.com/office/officeart/2005/8/layout/hList1"/>
    <dgm:cxn modelId="{DD6A5CCE-DAA0-4E06-B934-004DFE4D9664}" type="presParOf" srcId="{AEC38F35-F36A-4B95-B5B0-8B1434B1CFB7}" destId="{073DFF0A-0AE1-4C14-A8A3-2BD6B1E3D0D0}" srcOrd="0" destOrd="0" presId="urn:microsoft.com/office/officeart/2005/8/layout/hList1"/>
    <dgm:cxn modelId="{718E8C4D-30D8-42E1-BE8B-885910CF9E45}" type="presParOf" srcId="{AEC38F35-F36A-4B95-B5B0-8B1434B1CFB7}" destId="{B8651C18-183E-478E-A890-18EFD7F2D9D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784E2-945E-4761-B0F1-C88601B14093}">
      <dsp:nvSpPr>
        <dsp:cNvPr id="0" name=""/>
        <dsp:cNvSpPr/>
      </dsp:nvSpPr>
      <dsp:spPr>
        <a:xfrm>
          <a:off x="3947528" y="2480"/>
          <a:ext cx="6137835" cy="11930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Considered 2023 quality performance to determine which quality metrics are priority and if an incentive needs optimization</a:t>
          </a:r>
        </a:p>
      </dsp:txBody>
      <dsp:txXfrm>
        <a:off x="4005766" y="60718"/>
        <a:ext cx="6021359" cy="1076538"/>
      </dsp:txXfrm>
    </dsp:sp>
    <dsp:sp modelId="{709EEACD-16CE-4E9E-AE79-B732A9929DB8}">
      <dsp:nvSpPr>
        <dsp:cNvPr id="0" name=""/>
        <dsp:cNvSpPr/>
      </dsp:nvSpPr>
      <dsp:spPr>
        <a:xfrm>
          <a:off x="3947528" y="1255146"/>
          <a:ext cx="6092318" cy="11930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Analyzed the efficacy of Blue Wellness Rewards on improving the performance in these quality measures: were active Blue Wellness Rewards members more likely to complete health actions? </a:t>
          </a:r>
        </a:p>
      </dsp:txBody>
      <dsp:txXfrm>
        <a:off x="4005766" y="1313384"/>
        <a:ext cx="5975842" cy="1076538"/>
      </dsp:txXfrm>
    </dsp:sp>
    <dsp:sp modelId="{B5F15CAC-0027-4EC9-998D-86632F4DE47B}">
      <dsp:nvSpPr>
        <dsp:cNvPr id="0" name=""/>
        <dsp:cNvSpPr/>
      </dsp:nvSpPr>
      <dsp:spPr>
        <a:xfrm>
          <a:off x="3947528" y="2507811"/>
          <a:ext cx="6115102" cy="11930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Analyzed the success of communication campaigns which drove members to complete health actions: was frequency and mode of communication appropriate? Did members “click” on the communications? How did this impact health action performance?</a:t>
          </a:r>
        </a:p>
      </dsp:txBody>
      <dsp:txXfrm>
        <a:off x="4005766" y="2566049"/>
        <a:ext cx="5998626" cy="1076538"/>
      </dsp:txXfrm>
    </dsp:sp>
    <dsp:sp modelId="{7DD0BFBC-5AAC-482F-9789-2E17F83C9C38}">
      <dsp:nvSpPr>
        <dsp:cNvPr id="0" name=""/>
        <dsp:cNvSpPr/>
      </dsp:nvSpPr>
      <dsp:spPr>
        <a:xfrm>
          <a:off x="3947528" y="3760477"/>
          <a:ext cx="6092318" cy="11930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Added new rewards and enhanced some existing rewards to drive quality performance, improve upon timeliness of the reward, and plan future communication campaigns</a:t>
          </a:r>
        </a:p>
      </dsp:txBody>
      <dsp:txXfrm>
        <a:off x="4005766" y="3818715"/>
        <a:ext cx="5975842" cy="1076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FD162-B5F4-450A-867A-C97D3064A358}">
      <dsp:nvSpPr>
        <dsp:cNvPr id="0" name=""/>
        <dsp:cNvSpPr/>
      </dsp:nvSpPr>
      <dsp:spPr>
        <a:xfrm>
          <a:off x="48" y="211388"/>
          <a:ext cx="4654854"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A1c Pilot Background</a:t>
          </a:r>
        </a:p>
      </dsp:txBody>
      <dsp:txXfrm>
        <a:off x="48" y="211388"/>
        <a:ext cx="4654854" cy="604800"/>
      </dsp:txXfrm>
    </dsp:sp>
    <dsp:sp modelId="{B31913E1-6812-4C9B-A54C-13A34699AF80}">
      <dsp:nvSpPr>
        <dsp:cNvPr id="0" name=""/>
        <dsp:cNvSpPr/>
      </dsp:nvSpPr>
      <dsp:spPr>
        <a:xfrm>
          <a:off x="48" y="816188"/>
          <a:ext cx="4654854" cy="37991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ABCBS was selected by PQA to participate in a national pilot program to evaluate improvement in hemoglobin A1c (HbA1c) results </a:t>
          </a:r>
        </a:p>
        <a:p>
          <a:pPr marL="457200" lvl="2" indent="-228600" algn="l" defTabSz="933450">
            <a:lnSpc>
              <a:spcPct val="90000"/>
            </a:lnSpc>
            <a:spcBef>
              <a:spcPct val="0"/>
            </a:spcBef>
            <a:spcAft>
              <a:spcPct val="15000"/>
            </a:spcAft>
            <a:buChar char="•"/>
          </a:pPr>
          <a:r>
            <a:rPr lang="en-US" sz="2100" kern="1200"/>
            <a:t>Involved collaboration and value-based payment arrangement between health plans and community pharmacies </a:t>
          </a:r>
        </a:p>
        <a:p>
          <a:pPr marL="457200" lvl="2" indent="-228600" algn="l" defTabSz="933450">
            <a:lnSpc>
              <a:spcPct val="90000"/>
            </a:lnSpc>
            <a:spcBef>
              <a:spcPct val="0"/>
            </a:spcBef>
            <a:spcAft>
              <a:spcPct val="15000"/>
            </a:spcAft>
            <a:buChar char="•"/>
          </a:pPr>
          <a:r>
            <a:rPr lang="en-US" sz="2100" kern="1200"/>
            <a:t>Pharmacies can be a point of care for members</a:t>
          </a:r>
        </a:p>
      </dsp:txBody>
      <dsp:txXfrm>
        <a:off x="48" y="816188"/>
        <a:ext cx="4654854" cy="3799165"/>
      </dsp:txXfrm>
    </dsp:sp>
    <dsp:sp modelId="{073DFF0A-0AE1-4C14-A8A3-2BD6B1E3D0D0}">
      <dsp:nvSpPr>
        <dsp:cNvPr id="0" name=""/>
        <dsp:cNvSpPr/>
      </dsp:nvSpPr>
      <dsp:spPr>
        <a:xfrm>
          <a:off x="5306582" y="211388"/>
          <a:ext cx="4654854"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A1c Pilot Program Objectives</a:t>
          </a:r>
        </a:p>
      </dsp:txBody>
      <dsp:txXfrm>
        <a:off x="5306582" y="211388"/>
        <a:ext cx="4654854" cy="604800"/>
      </dsp:txXfrm>
    </dsp:sp>
    <dsp:sp modelId="{B8651C18-183E-478E-A890-18EFD7F2D9D9}">
      <dsp:nvSpPr>
        <dsp:cNvPr id="0" name=""/>
        <dsp:cNvSpPr/>
      </dsp:nvSpPr>
      <dsp:spPr>
        <a:xfrm>
          <a:off x="5306582" y="816188"/>
          <a:ext cx="4654854" cy="37991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Improve A1c control </a:t>
          </a:r>
        </a:p>
        <a:p>
          <a:pPr marL="228600" lvl="1" indent="-228600" algn="l" defTabSz="933450">
            <a:lnSpc>
              <a:spcPct val="90000"/>
            </a:lnSpc>
            <a:spcBef>
              <a:spcPct val="0"/>
            </a:spcBef>
            <a:spcAft>
              <a:spcPct val="15000"/>
            </a:spcAft>
            <a:buChar char="•"/>
          </a:pPr>
          <a:r>
            <a:rPr lang="en-US" sz="2100" kern="1200"/>
            <a:t>Improve comprehensive diabetes care </a:t>
          </a:r>
        </a:p>
        <a:p>
          <a:pPr marL="457200" lvl="2" indent="-228600" algn="l" defTabSz="933450">
            <a:lnSpc>
              <a:spcPct val="90000"/>
            </a:lnSpc>
            <a:spcBef>
              <a:spcPct val="0"/>
            </a:spcBef>
            <a:spcAft>
              <a:spcPct val="15000"/>
            </a:spcAft>
            <a:buChar char="•"/>
          </a:pPr>
          <a:r>
            <a:rPr lang="en-US" sz="2100" kern="1200"/>
            <a:t>Reduce total cost of care</a:t>
          </a:r>
        </a:p>
        <a:p>
          <a:pPr marL="457200" lvl="2" indent="-228600" algn="l" defTabSz="933450">
            <a:lnSpc>
              <a:spcPct val="90000"/>
            </a:lnSpc>
            <a:spcBef>
              <a:spcPct val="0"/>
            </a:spcBef>
            <a:spcAft>
              <a:spcPct val="15000"/>
            </a:spcAft>
            <a:buChar char="•"/>
          </a:pPr>
          <a:r>
            <a:rPr lang="en-US" sz="2100" kern="1200"/>
            <a:t>Improve medication adherence</a:t>
          </a:r>
        </a:p>
        <a:p>
          <a:pPr marL="457200" lvl="2" indent="-228600" algn="l" defTabSz="933450">
            <a:lnSpc>
              <a:spcPct val="90000"/>
            </a:lnSpc>
            <a:spcBef>
              <a:spcPct val="0"/>
            </a:spcBef>
            <a:spcAft>
              <a:spcPct val="15000"/>
            </a:spcAft>
            <a:buChar char="•"/>
          </a:pPr>
          <a:r>
            <a:rPr lang="en-US" sz="2100" kern="1200"/>
            <a:t>Encourage medication use </a:t>
          </a:r>
        </a:p>
        <a:p>
          <a:pPr marL="457200" lvl="2" indent="-228600" algn="l" defTabSz="933450">
            <a:lnSpc>
              <a:spcPct val="90000"/>
            </a:lnSpc>
            <a:spcBef>
              <a:spcPct val="0"/>
            </a:spcBef>
            <a:spcAft>
              <a:spcPct val="15000"/>
            </a:spcAft>
            <a:buChar char="•"/>
          </a:pPr>
          <a:r>
            <a:rPr lang="en-US" sz="2100" kern="1200"/>
            <a:t>Prevent long-term complications (eye exams, kidney testing, foot exams, and more) </a:t>
          </a:r>
        </a:p>
        <a:p>
          <a:pPr marL="228600" lvl="1" indent="-228600" algn="l" defTabSz="933450">
            <a:lnSpc>
              <a:spcPct val="90000"/>
            </a:lnSpc>
            <a:spcBef>
              <a:spcPct val="0"/>
            </a:spcBef>
            <a:spcAft>
              <a:spcPct val="15000"/>
            </a:spcAft>
            <a:buChar char="•"/>
          </a:pPr>
          <a:r>
            <a:rPr lang="en-US" sz="2100" kern="1200"/>
            <a:t>Highlight collaboration between health plans and pharmacies </a:t>
          </a:r>
        </a:p>
      </dsp:txBody>
      <dsp:txXfrm>
        <a:off x="5306582" y="816188"/>
        <a:ext cx="4654854" cy="379916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95D18-B23C-410F-998B-1BDC047917A2}"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0CE8E-ED34-495E-83DF-BA1744ACBA2F}" type="slidenum">
              <a:rPr lang="en-US" smtClean="0"/>
              <a:t>‹#›</a:t>
            </a:fld>
            <a:endParaRPr lang="en-US"/>
          </a:p>
        </p:txBody>
      </p:sp>
    </p:spTree>
    <p:extLst>
      <p:ext uri="{BB962C8B-B14F-4D97-AF65-F5344CB8AC3E}">
        <p14:creationId xmlns:p14="http://schemas.microsoft.com/office/powerpoint/2010/main" val="246846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E9BDE9-717F-41D5-AE7D-9BA0A90203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93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Enhancements for 2025: enhancing incentives and NOP survey, new journey for maternal health, Maternal Life360</a:t>
            </a:r>
          </a:p>
        </p:txBody>
      </p:sp>
      <p:sp>
        <p:nvSpPr>
          <p:cNvPr id="4" name="Slide Number Placeholder 3"/>
          <p:cNvSpPr>
            <a:spLocks noGrp="1"/>
          </p:cNvSpPr>
          <p:nvPr>
            <p:ph type="sldNum" sz="quarter" idx="5"/>
          </p:nvPr>
        </p:nvSpPr>
        <p:spPr/>
        <p:txBody>
          <a:bodyPr/>
          <a:lstStyle/>
          <a:p>
            <a:fld id="{B200CE8E-ED34-495E-83DF-BA1744ACBA2F}" type="slidenum">
              <a:rPr lang="en-US" smtClean="0"/>
              <a:t>35</a:t>
            </a:fld>
            <a:endParaRPr lang="en-US"/>
          </a:p>
        </p:txBody>
      </p:sp>
    </p:spTree>
    <p:extLst>
      <p:ext uri="{BB962C8B-B14F-4D97-AF65-F5344CB8AC3E}">
        <p14:creationId xmlns:p14="http://schemas.microsoft.com/office/powerpoint/2010/main" val="3848207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rPr>
              <a:t>Add a disclaimer that Maven does not REPLACE OBGYN, supplemental care. </a:t>
            </a:r>
          </a:p>
          <a:p>
            <a:pPr marL="0" lvl="0" indent="0" algn="l" rtl="0">
              <a:spcBef>
                <a:spcPts val="0"/>
              </a:spcBef>
              <a:spcAft>
                <a:spcPts val="0"/>
              </a:spcAft>
              <a:buNone/>
            </a:pPr>
            <a:endParaRPr lang="en-US" sz="1200">
              <a:solidFill>
                <a:schemeClr val="dk1"/>
              </a:solidFill>
            </a:endParaRPr>
          </a:p>
          <a:p>
            <a:pPr marL="0" lvl="0" indent="0" algn="l" rtl="0">
              <a:spcBef>
                <a:spcPts val="0"/>
              </a:spcBef>
              <a:spcAft>
                <a:spcPts val="0"/>
              </a:spcAft>
              <a:buNone/>
            </a:pPr>
            <a:r>
              <a:rPr lang="en-US" sz="1200">
                <a:solidFill>
                  <a:schemeClr val="dk1"/>
                </a:solidFill>
              </a:rPr>
              <a:t>In 2022, we partnered with Maven to bring virtual maternity support to </a:t>
            </a:r>
            <a:r>
              <a:rPr lang="en-US" sz="1200" err="1">
                <a:solidFill>
                  <a:schemeClr val="dk1"/>
                </a:solidFill>
              </a:rPr>
              <a:t>Ar</a:t>
            </a:r>
            <a:r>
              <a:rPr lang="en-US" sz="1200">
                <a:solidFill>
                  <a:schemeClr val="dk1"/>
                </a:solidFill>
              </a:rPr>
              <a:t> Home members. Maven enables us to identify pregnant members earlier, as well as identify a number of individuals enroll in Maven prior to us receiving a maternity claim. Upon enrollment, every member is assessed for clinical and social risk, enabling Maven to personalize support. Each member receives a dedicated Care Advocate, who becomes a ‘go-to’ trusted resource throughout their pregnancy journey. Maven also provides access to a virtual network of specialists available 24/7 - including doulas, OB/GYNs, mental health coaches, lactation consultants as well as timely and relevant educational content that keeps members coming back to the platform. Ultimately, it is the early and consistent engagement that enables Maven to help us drive improved outcomes. </a:t>
            </a:r>
          </a:p>
          <a:p>
            <a:pPr marL="0" lvl="0" indent="0" algn="l" rtl="0">
              <a:spcBef>
                <a:spcPts val="0"/>
              </a:spcBef>
              <a:spcAft>
                <a:spcPts val="0"/>
              </a:spcAft>
              <a:buClr>
                <a:schemeClr val="dk1"/>
              </a:buClr>
              <a:buSzPts val="1100"/>
              <a:buFont typeface="Arial"/>
              <a:buNone/>
            </a:pP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B200CE8E-ED34-495E-83DF-BA1744ACBA2F}" type="slidenum">
              <a:rPr lang="en-US" smtClean="0"/>
              <a:t>38</a:t>
            </a:fld>
            <a:endParaRPr lang="en-US"/>
          </a:p>
        </p:txBody>
      </p:sp>
    </p:spTree>
    <p:extLst>
      <p:ext uri="{BB962C8B-B14F-4D97-AF65-F5344CB8AC3E}">
        <p14:creationId xmlns:p14="http://schemas.microsoft.com/office/powerpoint/2010/main" val="1369821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rPr>
              <a:t>To put some numbers behind those statements:</a:t>
            </a:r>
          </a:p>
          <a:p>
            <a:pPr marL="457200" lvl="0" indent="-292100" algn="l" rtl="0">
              <a:spcBef>
                <a:spcPts val="0"/>
              </a:spcBef>
              <a:spcAft>
                <a:spcPts val="0"/>
              </a:spcAft>
              <a:buClr>
                <a:schemeClr val="dk1"/>
              </a:buClr>
              <a:buSzPts val="1000"/>
              <a:buChar char="●"/>
            </a:pPr>
            <a:r>
              <a:rPr lang="en-US" sz="1200">
                <a:solidFill>
                  <a:schemeClr val="dk1"/>
                </a:solidFill>
              </a:rPr>
              <a:t>72% of enrollments occur in the 1st or 2nd trimester and when we looked at the enrollments, more than 50% were individuals that enrolled in Maven before we had the notification of pregnancy… Maven regularly shares data back with us so that we now have a deeper understanding of these individuals and their risk profiles</a:t>
            </a:r>
          </a:p>
          <a:p>
            <a:pPr marL="457200" lvl="0" indent="-292100" algn="l" rtl="0">
              <a:spcBef>
                <a:spcPts val="0"/>
              </a:spcBef>
              <a:spcAft>
                <a:spcPts val="0"/>
              </a:spcAft>
              <a:buClr>
                <a:schemeClr val="dk1"/>
              </a:buClr>
              <a:buSzPts val="1000"/>
              <a:buChar char="●"/>
            </a:pPr>
            <a:r>
              <a:rPr lang="en-US" sz="1200">
                <a:solidFill>
                  <a:schemeClr val="dk1"/>
                </a:solidFill>
              </a:rPr>
              <a:t>97% of members engage with a specialist and nearly 100% engage with content… overall we see on average, 20 touchpoints per month and 60 minutes spent in the app per trimester</a:t>
            </a:r>
          </a:p>
          <a:p>
            <a:pPr marL="457200" lvl="0" indent="-292100" algn="l" rtl="0">
              <a:spcBef>
                <a:spcPts val="0"/>
              </a:spcBef>
              <a:spcAft>
                <a:spcPts val="0"/>
              </a:spcAft>
              <a:buClr>
                <a:schemeClr val="dk1"/>
              </a:buClr>
              <a:buSzPts val="1000"/>
              <a:buChar char="●"/>
            </a:pPr>
            <a:r>
              <a:rPr lang="en-US" sz="1200">
                <a:solidFill>
                  <a:schemeClr val="dk1"/>
                </a:solidFill>
              </a:rPr>
              <a:t>Most importantly… members are having a positive experience - there is a 4.9/5 star rating for provider appointments on Maven and showing improved outcomes - 50% say Maven helped them breastfeed longer, nearly a third report Maven helped them manage anxiety or depression and 15% were able to avoid an unnecessary ED visit</a:t>
            </a:r>
          </a:p>
          <a:p>
            <a:endParaRPr lang="en-US"/>
          </a:p>
        </p:txBody>
      </p:sp>
      <p:sp>
        <p:nvSpPr>
          <p:cNvPr id="4" name="Slide Number Placeholder 3"/>
          <p:cNvSpPr>
            <a:spLocks noGrp="1"/>
          </p:cNvSpPr>
          <p:nvPr>
            <p:ph type="sldNum" sz="quarter" idx="5"/>
          </p:nvPr>
        </p:nvSpPr>
        <p:spPr/>
        <p:txBody>
          <a:bodyPr/>
          <a:lstStyle/>
          <a:p>
            <a:fld id="{B200CE8E-ED34-495E-83DF-BA1744ACBA2F}" type="slidenum">
              <a:rPr lang="en-US" smtClean="0"/>
              <a:t>39</a:t>
            </a:fld>
            <a:endParaRPr lang="en-US"/>
          </a:p>
        </p:txBody>
      </p:sp>
    </p:spTree>
    <p:extLst>
      <p:ext uri="{BB962C8B-B14F-4D97-AF65-F5344CB8AC3E}">
        <p14:creationId xmlns:p14="http://schemas.microsoft.com/office/powerpoint/2010/main" val="176599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One interesting point I wanted to highlight is value members receive from the breadth of the specialists Maven offers. Here you see the breakdown of appointment utilization by trimester… and as members advance through their maternity journey they are using different types of providers. For example, early on, we see higher use of OB/GYNs, as we know members have so many questions upfront and don’t often meet with an OB in-person until weeks 10-12. In the second and third trimesters, more members meet with doulas, as they are starting to think about deliver and create a birth plan. And then postpartum, members are seeing pediatricians, lactation consultants, and pediatric sleep coaches (which I’m sure is no surprise to the parents in the room).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Over the past couple of years Maven has published over 10 peer reviewed articles that highlight the value of different components of their product. One recent example shows the impact of virtual doulas - Maven demonstrated that members that attended 2 or more doula appointments had a 20% reduction in odds of C-section, and this was elevated to a 60% reduction in odds of C-section for black members with 2+ doula appointments. </a:t>
            </a:r>
          </a:p>
          <a:p>
            <a:endParaRPr lang="en-US" dirty="0"/>
          </a:p>
        </p:txBody>
      </p:sp>
      <p:sp>
        <p:nvSpPr>
          <p:cNvPr id="4" name="Slide Number Placeholder 3"/>
          <p:cNvSpPr>
            <a:spLocks noGrp="1"/>
          </p:cNvSpPr>
          <p:nvPr>
            <p:ph type="sldNum" sz="quarter" idx="5"/>
          </p:nvPr>
        </p:nvSpPr>
        <p:spPr/>
        <p:txBody>
          <a:bodyPr/>
          <a:lstStyle/>
          <a:p>
            <a:fld id="{B200CE8E-ED34-495E-83DF-BA1744ACBA2F}" type="slidenum">
              <a:rPr lang="en-US" smtClean="0"/>
              <a:t>40</a:t>
            </a:fld>
            <a:endParaRPr lang="en-US"/>
          </a:p>
        </p:txBody>
      </p:sp>
    </p:spTree>
    <p:extLst>
      <p:ext uri="{BB962C8B-B14F-4D97-AF65-F5344CB8AC3E}">
        <p14:creationId xmlns:p14="http://schemas.microsoft.com/office/powerpoint/2010/main" val="192433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00CE8E-ED34-495E-83DF-BA1744ACBA2F}" type="slidenum">
              <a:rPr lang="en-US" smtClean="0"/>
              <a:t>43</a:t>
            </a:fld>
            <a:endParaRPr lang="en-US"/>
          </a:p>
        </p:txBody>
      </p:sp>
    </p:spTree>
    <p:extLst>
      <p:ext uri="{BB962C8B-B14F-4D97-AF65-F5344CB8AC3E}">
        <p14:creationId xmlns:p14="http://schemas.microsoft.com/office/powerpoint/2010/main" val="115379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00CE8E-ED34-495E-83DF-BA1744ACBA2F}" type="slidenum">
              <a:rPr lang="en-US" smtClean="0"/>
              <a:t>45</a:t>
            </a:fld>
            <a:endParaRPr lang="en-US"/>
          </a:p>
        </p:txBody>
      </p:sp>
    </p:spTree>
    <p:extLst>
      <p:ext uri="{BB962C8B-B14F-4D97-AF65-F5344CB8AC3E}">
        <p14:creationId xmlns:p14="http://schemas.microsoft.com/office/powerpoint/2010/main" val="2744362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a:t>
            </a:r>
          </a:p>
        </p:txBody>
      </p:sp>
      <p:sp>
        <p:nvSpPr>
          <p:cNvPr id="4" name="Slide Number Placeholder 3"/>
          <p:cNvSpPr>
            <a:spLocks noGrp="1"/>
          </p:cNvSpPr>
          <p:nvPr>
            <p:ph type="sldNum" sz="quarter" idx="5"/>
          </p:nvPr>
        </p:nvSpPr>
        <p:spPr/>
        <p:txBody>
          <a:bodyPr/>
          <a:lstStyle/>
          <a:p>
            <a:fld id="{B200CE8E-ED34-495E-83DF-BA1744ACBA2F}" type="slidenum">
              <a:rPr lang="en-US" smtClean="0"/>
              <a:t>46</a:t>
            </a:fld>
            <a:endParaRPr lang="en-US"/>
          </a:p>
        </p:txBody>
      </p:sp>
    </p:spTree>
    <p:extLst>
      <p:ext uri="{BB962C8B-B14F-4D97-AF65-F5344CB8AC3E}">
        <p14:creationId xmlns:p14="http://schemas.microsoft.com/office/powerpoint/2010/main" val="391830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TELEPHONIC OUTREACH for time sensitive acute events. Post-hospitalization follow-up care is provided in less than 5 days, oftentimes in as little as one day. 24/7, 365 days a year when you need to talk to someone. </a:t>
            </a:r>
          </a:p>
          <a:p>
            <a:endParaRPr lang="en-US" dirty="0"/>
          </a:p>
        </p:txBody>
      </p:sp>
      <p:sp>
        <p:nvSpPr>
          <p:cNvPr id="4" name="Slide Number Placeholder 3"/>
          <p:cNvSpPr>
            <a:spLocks noGrp="1"/>
          </p:cNvSpPr>
          <p:nvPr>
            <p:ph type="sldNum" sz="quarter" idx="5"/>
          </p:nvPr>
        </p:nvSpPr>
        <p:spPr/>
        <p:txBody>
          <a:bodyPr/>
          <a:lstStyle/>
          <a:p>
            <a:fld id="{B200CE8E-ED34-495E-83DF-BA1744ACBA2F}" type="slidenum">
              <a:rPr lang="en-US" smtClean="0"/>
              <a:t>47</a:t>
            </a:fld>
            <a:endParaRPr lang="en-US"/>
          </a:p>
        </p:txBody>
      </p:sp>
    </p:spTree>
    <p:extLst>
      <p:ext uri="{BB962C8B-B14F-4D97-AF65-F5344CB8AC3E}">
        <p14:creationId xmlns:p14="http://schemas.microsoft.com/office/powerpoint/2010/main" val="3935266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care option to support areas that may not have a readily available MH provider. </a:t>
            </a:r>
          </a:p>
        </p:txBody>
      </p:sp>
      <p:sp>
        <p:nvSpPr>
          <p:cNvPr id="4" name="Slide Number Placeholder 3"/>
          <p:cNvSpPr>
            <a:spLocks noGrp="1"/>
          </p:cNvSpPr>
          <p:nvPr>
            <p:ph type="sldNum" sz="quarter" idx="5"/>
          </p:nvPr>
        </p:nvSpPr>
        <p:spPr/>
        <p:txBody>
          <a:bodyPr/>
          <a:lstStyle/>
          <a:p>
            <a:fld id="{B200CE8E-ED34-495E-83DF-BA1744ACBA2F}" type="slidenum">
              <a:rPr lang="en-US" smtClean="0"/>
              <a:t>48</a:t>
            </a:fld>
            <a:endParaRPr lang="en-US"/>
          </a:p>
        </p:txBody>
      </p:sp>
    </p:spTree>
    <p:extLst>
      <p:ext uri="{BB962C8B-B14F-4D97-AF65-F5344CB8AC3E}">
        <p14:creationId xmlns:p14="http://schemas.microsoft.com/office/powerpoint/2010/main" val="433247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E9BDE9-717F-41D5-AE7D-9BA0A902035C}" type="slidenum">
              <a:rPr lang="en-US" smtClean="0"/>
              <a:t>51</a:t>
            </a:fld>
            <a:endParaRPr lang="en-US"/>
          </a:p>
        </p:txBody>
      </p:sp>
    </p:spTree>
    <p:extLst>
      <p:ext uri="{BB962C8B-B14F-4D97-AF65-F5344CB8AC3E}">
        <p14:creationId xmlns:p14="http://schemas.microsoft.com/office/powerpoint/2010/main" val="481012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00CE8E-ED34-495E-83DF-BA1744ACBA2F}" type="slidenum">
              <a:rPr lang="en-US" smtClean="0"/>
              <a:t>7</a:t>
            </a:fld>
            <a:endParaRPr lang="en-US"/>
          </a:p>
        </p:txBody>
      </p:sp>
    </p:spTree>
    <p:extLst>
      <p:ext uri="{BB962C8B-B14F-4D97-AF65-F5344CB8AC3E}">
        <p14:creationId xmlns:p14="http://schemas.microsoft.com/office/powerpoint/2010/main" val="356437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00CE8E-ED34-495E-83DF-BA1744ACBA2F}" type="slidenum">
              <a:rPr lang="en-US" smtClean="0"/>
              <a:t>8</a:t>
            </a:fld>
            <a:endParaRPr lang="en-US"/>
          </a:p>
        </p:txBody>
      </p:sp>
    </p:spTree>
    <p:extLst>
      <p:ext uri="{BB962C8B-B14F-4D97-AF65-F5344CB8AC3E}">
        <p14:creationId xmlns:p14="http://schemas.microsoft.com/office/powerpoint/2010/main" val="61620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Methods </a:t>
            </a:r>
          </a:p>
        </p:txBody>
      </p:sp>
      <p:sp>
        <p:nvSpPr>
          <p:cNvPr id="4" name="Slide Number Placeholder 3"/>
          <p:cNvSpPr>
            <a:spLocks noGrp="1"/>
          </p:cNvSpPr>
          <p:nvPr>
            <p:ph type="sldNum" sz="quarter" idx="5"/>
          </p:nvPr>
        </p:nvSpPr>
        <p:spPr/>
        <p:txBody>
          <a:bodyPr/>
          <a:lstStyle/>
          <a:p>
            <a:fld id="{B200CE8E-ED34-495E-83DF-BA1744ACBA2F}" type="slidenum">
              <a:rPr lang="en-US" smtClean="0"/>
              <a:t>14</a:t>
            </a:fld>
            <a:endParaRPr lang="en-US"/>
          </a:p>
        </p:txBody>
      </p:sp>
    </p:spTree>
    <p:extLst>
      <p:ext uri="{BB962C8B-B14F-4D97-AF65-F5344CB8AC3E}">
        <p14:creationId xmlns:p14="http://schemas.microsoft.com/office/powerpoint/2010/main" val="798390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2024</a:t>
            </a:r>
          </a:p>
          <a:p>
            <a:pPr marL="171450" indent="-171450">
              <a:buFont typeface="Arial" panose="020B0604020202020204" pitchFamily="34" charset="0"/>
              <a:buChar char="•"/>
            </a:pPr>
            <a:r>
              <a:rPr lang="en-US"/>
              <a:t>Baptist</a:t>
            </a:r>
          </a:p>
          <a:p>
            <a:pPr marL="171450" indent="-171450">
              <a:buFont typeface="Arial" panose="020B0604020202020204" pitchFamily="34" charset="0"/>
              <a:buChar char="•"/>
            </a:pPr>
            <a:r>
              <a:rPr lang="en-US"/>
              <a:t>Aledade</a:t>
            </a:r>
          </a:p>
          <a:p>
            <a:r>
              <a:rPr lang="en-US"/>
              <a:t>2025</a:t>
            </a:r>
          </a:p>
          <a:p>
            <a:pPr marL="171450" indent="-171450">
              <a:buFont typeface="Arial" panose="020B0604020202020204" pitchFamily="34" charset="0"/>
              <a:buChar char="•"/>
            </a:pPr>
            <a:r>
              <a:rPr lang="en-US"/>
              <a:t>Attribution logic</a:t>
            </a:r>
          </a:p>
          <a:p>
            <a:pPr marL="171450" indent="-171450">
              <a:buFont typeface="Arial" panose="020B0604020202020204" pitchFamily="34" charset="0"/>
              <a:buChar char="•"/>
            </a:pPr>
            <a:r>
              <a:rPr lang="en-US"/>
              <a:t>FEP</a:t>
            </a:r>
          </a:p>
          <a:p>
            <a:pPr marL="171450" indent="-171450">
              <a:buFont typeface="Arial" panose="020B0604020202020204" pitchFamily="34" charset="0"/>
              <a:buChar char="•"/>
            </a:pPr>
            <a:r>
              <a:rPr lang="en-US"/>
              <a:t>Metric alignment</a:t>
            </a:r>
          </a:p>
        </p:txBody>
      </p:sp>
      <p:sp>
        <p:nvSpPr>
          <p:cNvPr id="4" name="Slide Number Placeholder 3"/>
          <p:cNvSpPr>
            <a:spLocks noGrp="1"/>
          </p:cNvSpPr>
          <p:nvPr>
            <p:ph type="sldNum" sz="quarter" idx="5"/>
          </p:nvPr>
        </p:nvSpPr>
        <p:spPr/>
        <p:txBody>
          <a:bodyPr/>
          <a:lstStyle/>
          <a:p>
            <a:fld id="{4363949A-541A-414A-B19C-CFA5139E16C6}" type="slidenum">
              <a:rPr lang="en-US" smtClean="0"/>
              <a:t>23</a:t>
            </a:fld>
            <a:endParaRPr lang="en-US"/>
          </a:p>
        </p:txBody>
      </p:sp>
    </p:spTree>
    <p:extLst>
      <p:ext uri="{BB962C8B-B14F-4D97-AF65-F5344CB8AC3E}">
        <p14:creationId xmlns:p14="http://schemas.microsoft.com/office/powerpoint/2010/main" val="271881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2024</a:t>
            </a:r>
          </a:p>
          <a:p>
            <a:pPr marL="171450" indent="-171450">
              <a:buFont typeface="Arial" panose="020B0604020202020204" pitchFamily="34" charset="0"/>
              <a:buChar char="•"/>
            </a:pPr>
            <a:r>
              <a:rPr lang="en-US"/>
              <a:t>Baptist</a:t>
            </a:r>
          </a:p>
          <a:p>
            <a:pPr marL="171450" indent="-171450">
              <a:buFont typeface="Arial" panose="020B0604020202020204" pitchFamily="34" charset="0"/>
              <a:buChar char="•"/>
            </a:pPr>
            <a:r>
              <a:rPr lang="en-US"/>
              <a:t>Aledade</a:t>
            </a:r>
          </a:p>
          <a:p>
            <a:r>
              <a:rPr lang="en-US"/>
              <a:t>2025</a:t>
            </a:r>
          </a:p>
          <a:p>
            <a:pPr marL="171450" indent="-171450">
              <a:buFont typeface="Arial" panose="020B0604020202020204" pitchFamily="34" charset="0"/>
              <a:buChar char="•"/>
            </a:pPr>
            <a:r>
              <a:rPr lang="en-US"/>
              <a:t>Attribution logic</a:t>
            </a:r>
          </a:p>
          <a:p>
            <a:pPr marL="171450" indent="-171450">
              <a:buFont typeface="Arial" panose="020B0604020202020204" pitchFamily="34" charset="0"/>
              <a:buChar char="•"/>
            </a:pPr>
            <a:r>
              <a:rPr lang="en-US"/>
              <a:t>FEP</a:t>
            </a:r>
          </a:p>
          <a:p>
            <a:pPr marL="171450" indent="-171450">
              <a:buFont typeface="Arial" panose="020B0604020202020204" pitchFamily="34" charset="0"/>
              <a:buChar char="•"/>
            </a:pPr>
            <a:r>
              <a:rPr lang="en-US"/>
              <a:t>Metric alignment</a:t>
            </a:r>
          </a:p>
        </p:txBody>
      </p:sp>
      <p:sp>
        <p:nvSpPr>
          <p:cNvPr id="4" name="Slide Number Placeholder 3"/>
          <p:cNvSpPr>
            <a:spLocks noGrp="1"/>
          </p:cNvSpPr>
          <p:nvPr>
            <p:ph type="sldNum" sz="quarter" idx="5"/>
          </p:nvPr>
        </p:nvSpPr>
        <p:spPr/>
        <p:txBody>
          <a:bodyPr/>
          <a:lstStyle/>
          <a:p>
            <a:fld id="{4363949A-541A-414A-B19C-CFA5139E16C6}" type="slidenum">
              <a:rPr lang="en-US" smtClean="0"/>
              <a:t>25</a:t>
            </a:fld>
            <a:endParaRPr lang="en-US"/>
          </a:p>
        </p:txBody>
      </p:sp>
    </p:spTree>
    <p:extLst>
      <p:ext uri="{BB962C8B-B14F-4D97-AF65-F5344CB8AC3E}">
        <p14:creationId xmlns:p14="http://schemas.microsoft.com/office/powerpoint/2010/main" val="262824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solidFill>
                  <a:prstClr val="black"/>
                </a:solidFill>
                <a:latin typeface="Calibri"/>
                <a:ea typeface="Times New Roman" panose="02020603050405020304" pitchFamily="18" charset="0"/>
                <a:cs typeface="Calibri"/>
              </a:rPr>
              <a:t>We have a total of </a:t>
            </a:r>
            <a:r>
              <a:rPr lang="en-US" sz="1200" b="1">
                <a:solidFill>
                  <a:prstClr val="black"/>
                </a:solidFill>
                <a:latin typeface="Calibri"/>
                <a:ea typeface="Times New Roman" panose="02020603050405020304" pitchFamily="18" charset="0"/>
                <a:cs typeface="Calibri"/>
              </a:rPr>
              <a:t>322 clinics </a:t>
            </a:r>
            <a:r>
              <a:rPr lang="en-US" sz="1200">
                <a:solidFill>
                  <a:prstClr val="black"/>
                </a:solidFill>
                <a:latin typeface="Calibri"/>
                <a:ea typeface="Times New Roman" panose="02020603050405020304" pitchFamily="18" charset="0"/>
                <a:cs typeface="Calibri"/>
              </a:rPr>
              <a:t>leading the way in value-based care this year!  PCF participation has grown every year since it began in 2021.  With PCMH sunsetting at the end of 2023, </a:t>
            </a:r>
            <a:r>
              <a:rPr lang="en-US" sz="1200" b="1">
                <a:solidFill>
                  <a:prstClr val="black"/>
                </a:solidFill>
                <a:latin typeface="Calibri"/>
                <a:ea typeface="Times New Roman" panose="02020603050405020304" pitchFamily="18" charset="0"/>
                <a:cs typeface="Calibri"/>
              </a:rPr>
              <a:t>209 PCMH </a:t>
            </a:r>
            <a:r>
              <a:rPr lang="en-US" sz="1200">
                <a:solidFill>
                  <a:prstClr val="black"/>
                </a:solidFill>
                <a:latin typeface="Calibri"/>
                <a:ea typeface="Times New Roman" panose="02020603050405020304" pitchFamily="18" charset="0"/>
                <a:cs typeface="Calibri"/>
              </a:rPr>
              <a:t>practices joined PCF.  We also have </a:t>
            </a:r>
            <a:r>
              <a:rPr lang="en-US" sz="1200" b="1">
                <a:solidFill>
                  <a:prstClr val="black"/>
                </a:solidFill>
                <a:latin typeface="Calibri"/>
                <a:ea typeface="Times New Roman" panose="02020603050405020304" pitchFamily="18" charset="0"/>
                <a:cs typeface="Calibri"/>
              </a:rPr>
              <a:t>29 practices that are new</a:t>
            </a:r>
            <a:r>
              <a:rPr lang="en-US" sz="1200">
                <a:solidFill>
                  <a:prstClr val="black"/>
                </a:solidFill>
                <a:latin typeface="Calibri"/>
                <a:ea typeface="Times New Roman" panose="02020603050405020304" pitchFamily="18" charset="0"/>
                <a:cs typeface="Calibri"/>
              </a:rPr>
              <a:t> to value-based programs.</a:t>
            </a:r>
          </a:p>
          <a:p>
            <a:pPr defTabSz="966612">
              <a:defRPr/>
            </a:pPr>
            <a:endParaRPr lang="en-US" sz="1200">
              <a:solidFill>
                <a:prstClr val="black"/>
              </a:solidFill>
              <a:latin typeface="Calibri"/>
              <a:ea typeface="Times New Roman" panose="02020603050405020304" pitchFamily="18" charset="0"/>
              <a:cs typeface="Calibri"/>
            </a:endParaRPr>
          </a:p>
          <a:p>
            <a:pPr defTabSz="966612">
              <a:defRPr/>
            </a:pPr>
            <a:r>
              <a:rPr lang="en-US" sz="1200">
                <a:solidFill>
                  <a:prstClr val="black"/>
                </a:solidFill>
                <a:latin typeface="Calibri"/>
                <a:ea typeface="Times New Roman" panose="02020603050405020304" pitchFamily="18" charset="0"/>
                <a:cs typeface="Calibri"/>
              </a:rPr>
              <a:t>You can find a PCF clinic in </a:t>
            </a:r>
            <a:r>
              <a:rPr lang="en-US" sz="1200" b="1">
                <a:solidFill>
                  <a:prstClr val="black"/>
                </a:solidFill>
                <a:latin typeface="Calibri"/>
                <a:ea typeface="Times New Roman" panose="02020603050405020304" pitchFamily="18" charset="0"/>
                <a:cs typeface="Calibri"/>
              </a:rPr>
              <a:t>138 cities </a:t>
            </a:r>
            <a:r>
              <a:rPr lang="en-US" sz="1200">
                <a:solidFill>
                  <a:prstClr val="black"/>
                </a:solidFill>
                <a:latin typeface="Calibri"/>
                <a:ea typeface="Times New Roman" panose="02020603050405020304" pitchFamily="18" charset="0"/>
                <a:cs typeface="Calibri"/>
              </a:rPr>
              <a:t>across the state, and in </a:t>
            </a:r>
            <a:r>
              <a:rPr lang="en-US" sz="1200" b="1">
                <a:solidFill>
                  <a:prstClr val="black"/>
                </a:solidFill>
                <a:latin typeface="Calibri"/>
                <a:ea typeface="Times New Roman" panose="02020603050405020304" pitchFamily="18" charset="0"/>
                <a:cs typeface="Calibri"/>
              </a:rPr>
              <a:t>almost every county</a:t>
            </a:r>
            <a:r>
              <a:rPr lang="en-US" sz="1200">
                <a:solidFill>
                  <a:prstClr val="black"/>
                </a:solidFill>
                <a:latin typeface="Calibri"/>
                <a:ea typeface="Times New Roman" panose="02020603050405020304" pitchFamily="18" charset="0"/>
                <a:cs typeface="Calibri"/>
              </a:rPr>
              <a:t>.</a:t>
            </a:r>
          </a:p>
          <a:p>
            <a:pPr defTabSz="966612">
              <a:defRPr/>
            </a:pPr>
            <a:endParaRPr lang="en-US" sz="1200" b="1">
              <a:solidFill>
                <a:prstClr val="black"/>
              </a:solidFill>
              <a:latin typeface="Calibri"/>
              <a:ea typeface="Times New Roman" panose="02020603050405020304" pitchFamily="18" charset="0"/>
              <a:cs typeface="Calibri"/>
            </a:endParaRPr>
          </a:p>
          <a:p>
            <a:pPr defTabSz="966612">
              <a:defRPr/>
            </a:pPr>
            <a:r>
              <a:rPr lang="en-US" sz="1200" b="1">
                <a:solidFill>
                  <a:prstClr val="black"/>
                </a:solidFill>
                <a:latin typeface="Calibri"/>
                <a:ea typeface="Times New Roman" panose="02020603050405020304" pitchFamily="18" charset="0"/>
                <a:cs typeface="Calibri"/>
              </a:rPr>
              <a:t>Thank you all for your commitment to providing high-quality, value-based care!</a:t>
            </a:r>
          </a:p>
        </p:txBody>
      </p:sp>
      <p:sp>
        <p:nvSpPr>
          <p:cNvPr id="4" name="Slide Number Placeholder 3"/>
          <p:cNvSpPr>
            <a:spLocks noGrp="1"/>
          </p:cNvSpPr>
          <p:nvPr>
            <p:ph type="sldNum" sz="quarter" idx="5"/>
          </p:nvPr>
        </p:nvSpPr>
        <p:spPr/>
        <p:txBody>
          <a:bodyPr/>
          <a:lstStyle/>
          <a:p>
            <a:fld id="{B200CE8E-ED34-495E-83DF-BA1744ACBA2F}" type="slidenum">
              <a:rPr lang="en-US" smtClean="0"/>
              <a:t>26</a:t>
            </a:fld>
            <a:endParaRPr lang="en-US"/>
          </a:p>
        </p:txBody>
      </p:sp>
    </p:spTree>
    <p:extLst>
      <p:ext uri="{BB962C8B-B14F-4D97-AF65-F5344CB8AC3E}">
        <p14:creationId xmlns:p14="http://schemas.microsoft.com/office/powerpoint/2010/main" val="387307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Lower is better=Diabetes A1c </a:t>
            </a:r>
          </a:p>
          <a:p>
            <a:r>
              <a:rPr lang="en-US"/>
              <a:t>2023 PCMH still existed, transitioned to PCF in 2024.</a:t>
            </a:r>
          </a:p>
        </p:txBody>
      </p:sp>
      <p:sp>
        <p:nvSpPr>
          <p:cNvPr id="4" name="Slide Number Placeholder 3"/>
          <p:cNvSpPr>
            <a:spLocks noGrp="1"/>
          </p:cNvSpPr>
          <p:nvPr>
            <p:ph type="sldNum" sz="quarter" idx="5"/>
          </p:nvPr>
        </p:nvSpPr>
        <p:spPr/>
        <p:txBody>
          <a:bodyPr/>
          <a:lstStyle/>
          <a:p>
            <a:fld id="{B200CE8E-ED34-495E-83DF-BA1744ACBA2F}" type="slidenum">
              <a:rPr lang="en-US" smtClean="0"/>
              <a:t>28</a:t>
            </a:fld>
            <a:endParaRPr lang="en-US"/>
          </a:p>
        </p:txBody>
      </p:sp>
    </p:spTree>
    <p:extLst>
      <p:ext uri="{BB962C8B-B14F-4D97-AF65-F5344CB8AC3E}">
        <p14:creationId xmlns:p14="http://schemas.microsoft.com/office/powerpoint/2010/main" val="2965825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the graph on the bottom right.</a:t>
            </a:r>
          </a:p>
          <a:p>
            <a:endParaRPr lang="en-US"/>
          </a:p>
          <a:p>
            <a:r>
              <a:rPr lang="en-US"/>
              <a:t>Top right is that per 1,000 members? </a:t>
            </a:r>
          </a:p>
          <a:p>
            <a:endParaRPr lang="en-US"/>
          </a:p>
          <a:p>
            <a:r>
              <a:rPr lang="en-US"/>
              <a:t>Get footnote from Adam.</a:t>
            </a:r>
          </a:p>
        </p:txBody>
      </p:sp>
      <p:sp>
        <p:nvSpPr>
          <p:cNvPr id="4" name="Slide Number Placeholder 3"/>
          <p:cNvSpPr>
            <a:spLocks noGrp="1"/>
          </p:cNvSpPr>
          <p:nvPr>
            <p:ph type="sldNum" sz="quarter" idx="5"/>
          </p:nvPr>
        </p:nvSpPr>
        <p:spPr/>
        <p:txBody>
          <a:bodyPr/>
          <a:lstStyle/>
          <a:p>
            <a:fld id="{B200CE8E-ED34-495E-83DF-BA1744ACBA2F}" type="slidenum">
              <a:rPr lang="en-US" smtClean="0"/>
              <a:t>30</a:t>
            </a:fld>
            <a:endParaRPr lang="en-US"/>
          </a:p>
        </p:txBody>
      </p:sp>
    </p:spTree>
    <p:extLst>
      <p:ext uri="{BB962C8B-B14F-4D97-AF65-F5344CB8AC3E}">
        <p14:creationId xmlns:p14="http://schemas.microsoft.com/office/powerpoint/2010/main" val="3207159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0FD3DB-4B15-4D27-92B1-4D4DF65C3D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2" name="Title 1">
            <a:extLst>
              <a:ext uri="{FF2B5EF4-FFF2-40B4-BE49-F238E27FC236}">
                <a16:creationId xmlns:a16="http://schemas.microsoft.com/office/drawing/2014/main" id="{B86FFFFC-3E3E-4E4F-93CF-9EC28D1E545C}"/>
              </a:ext>
            </a:extLst>
          </p:cNvPr>
          <p:cNvSpPr>
            <a:spLocks noGrp="1"/>
          </p:cNvSpPr>
          <p:nvPr>
            <p:ph type="ctrTitle"/>
          </p:nvPr>
        </p:nvSpPr>
        <p:spPr>
          <a:xfrm>
            <a:off x="646545" y="1122363"/>
            <a:ext cx="4858327" cy="2387600"/>
          </a:xfrm>
        </p:spPr>
        <p:txBody>
          <a:bodyPr anchor="b">
            <a:normAutofit/>
          </a:bodyPr>
          <a:lstStyle>
            <a:lvl1pPr algn="l">
              <a:defRPr sz="4800" b="1">
                <a:solidFill>
                  <a:schemeClr val="tx1"/>
                </a:solidFill>
                <a:latin typeface="+mj-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A0D8971-B513-482B-A785-3521873A56F5}"/>
              </a:ext>
            </a:extLst>
          </p:cNvPr>
          <p:cNvSpPr>
            <a:spLocks noGrp="1"/>
          </p:cNvSpPr>
          <p:nvPr>
            <p:ph type="subTitle" idx="1"/>
          </p:nvPr>
        </p:nvSpPr>
        <p:spPr>
          <a:xfrm>
            <a:off x="646545" y="3602038"/>
            <a:ext cx="4858327" cy="1655762"/>
          </a:xfrm>
        </p:spPr>
        <p:txBody>
          <a:bodyPr/>
          <a:lstStyle>
            <a:lvl1pPr marL="0" indent="0" algn="l">
              <a:buNone/>
              <a:defRPr sz="2400" b="1">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B9D17B7D-B77A-4D20-8B03-D2E039AAA2D7}"/>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F7C4BD89-F019-4773-9E88-433B9C85281E}" type="datetime1">
              <a:rPr lang="en-US" smtClean="0"/>
              <a:pPr/>
              <a:t>9/30/2024</a:t>
            </a:fld>
            <a:endParaRPr lang="en-US"/>
          </a:p>
        </p:txBody>
      </p:sp>
      <p:sp>
        <p:nvSpPr>
          <p:cNvPr id="14" name="Slide Number Placeholder 5">
            <a:extLst>
              <a:ext uri="{FF2B5EF4-FFF2-40B4-BE49-F238E27FC236}">
                <a16:creationId xmlns:a16="http://schemas.microsoft.com/office/drawing/2014/main" id="{4C4FD600-57A8-4C21-AA4B-D964479C6582}"/>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pic>
        <p:nvPicPr>
          <p:cNvPr id="9" name="Graphic 8">
            <a:extLst>
              <a:ext uri="{FF2B5EF4-FFF2-40B4-BE49-F238E27FC236}">
                <a16:creationId xmlns:a16="http://schemas.microsoft.com/office/drawing/2014/main" id="{6BD62B64-C9F7-4811-95B1-93181C1EC2D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822" y="5303093"/>
            <a:ext cx="5125328" cy="1726616"/>
          </a:xfrm>
          <a:prstGeom prst="rect">
            <a:avLst/>
          </a:prstGeom>
        </p:spPr>
      </p:pic>
    </p:spTree>
    <p:extLst>
      <p:ext uri="{BB962C8B-B14F-4D97-AF65-F5344CB8AC3E}">
        <p14:creationId xmlns:p14="http://schemas.microsoft.com/office/powerpoint/2010/main" val="115720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6_Section Header - no dotted lin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1B6F-1726-43F6-8E3C-F8DAA4337B1C}"/>
              </a:ext>
            </a:extLst>
          </p:cNvPr>
          <p:cNvSpPr>
            <a:spLocks noGrp="1"/>
          </p:cNvSpPr>
          <p:nvPr>
            <p:ph type="title"/>
          </p:nvPr>
        </p:nvSpPr>
        <p:spPr>
          <a:xfrm>
            <a:off x="831850" y="1709738"/>
            <a:ext cx="10515600" cy="1418473"/>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188D9D-FECC-4104-BB58-C8204F3F7C3C}"/>
              </a:ext>
            </a:extLst>
          </p:cNvPr>
          <p:cNvSpPr>
            <a:spLocks noGrp="1"/>
          </p:cNvSpPr>
          <p:nvPr>
            <p:ph type="body" idx="1"/>
          </p:nvPr>
        </p:nvSpPr>
        <p:spPr>
          <a:xfrm>
            <a:off x="831850" y="3648075"/>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693E9023-4C5C-4A03-8B3F-295D96D4D0E9}"/>
              </a:ext>
            </a:extLst>
          </p:cNvPr>
          <p:cNvSpPr>
            <a:spLocks noGrp="1"/>
          </p:cNvSpPr>
          <p:nvPr>
            <p:ph type="sldNum" sz="quarter" idx="12"/>
          </p:nvPr>
        </p:nvSpPr>
        <p:spPr>
          <a:xfrm>
            <a:off x="11353799" y="6416384"/>
            <a:ext cx="649705" cy="365125"/>
          </a:xfrm>
          <a:prstGeom prst="rect">
            <a:avLst/>
          </a:prstGeom>
        </p:spPr>
        <p:txBody>
          <a:bodyPr/>
          <a:lstStyle>
            <a:lvl1pPr algn="r">
              <a:defRPr sz="1400"/>
            </a:lvl1pPr>
          </a:lstStyle>
          <a:p>
            <a:fld id="{F5F88C70-AE88-441D-9F59-E60D3BF64BDC}" type="slidenum">
              <a:rPr lang="en-US" smtClean="0"/>
              <a:pPr/>
              <a:t>‹#›</a:t>
            </a:fld>
            <a:endParaRPr lang="en-US"/>
          </a:p>
        </p:txBody>
      </p:sp>
      <p:pic>
        <p:nvPicPr>
          <p:cNvPr id="7" name="Graphic 6">
            <a:extLst>
              <a:ext uri="{FF2B5EF4-FFF2-40B4-BE49-F238E27FC236}">
                <a16:creationId xmlns:a16="http://schemas.microsoft.com/office/drawing/2014/main" id="{4B6E241B-CE95-4DE5-9B50-DAC7904F18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394" y="6146508"/>
            <a:ext cx="2686050" cy="904875"/>
          </a:xfrm>
          <a:prstGeom prst="rect">
            <a:avLst/>
          </a:prstGeom>
        </p:spPr>
      </p:pic>
    </p:spTree>
    <p:extLst>
      <p:ext uri="{BB962C8B-B14F-4D97-AF65-F5344CB8AC3E}">
        <p14:creationId xmlns:p14="http://schemas.microsoft.com/office/powerpoint/2010/main" val="3685496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1B6F-1726-43F6-8E3C-F8DAA4337B1C}"/>
              </a:ext>
            </a:extLst>
          </p:cNvPr>
          <p:cNvSpPr>
            <a:spLocks noGrp="1"/>
          </p:cNvSpPr>
          <p:nvPr>
            <p:ph type="title"/>
          </p:nvPr>
        </p:nvSpPr>
        <p:spPr>
          <a:xfrm>
            <a:off x="831850" y="1709738"/>
            <a:ext cx="10515600" cy="1418473"/>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188D9D-FECC-4104-BB58-C8204F3F7C3C}"/>
              </a:ext>
            </a:extLst>
          </p:cNvPr>
          <p:cNvSpPr>
            <a:spLocks noGrp="1"/>
          </p:cNvSpPr>
          <p:nvPr>
            <p:ph type="body" idx="1"/>
          </p:nvPr>
        </p:nvSpPr>
        <p:spPr>
          <a:xfrm>
            <a:off x="831850" y="3648075"/>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693E9023-4C5C-4A03-8B3F-295D96D4D0E9}"/>
              </a:ext>
            </a:extLst>
          </p:cNvPr>
          <p:cNvSpPr>
            <a:spLocks noGrp="1"/>
          </p:cNvSpPr>
          <p:nvPr>
            <p:ph type="sldNum" sz="quarter" idx="12"/>
          </p:nvPr>
        </p:nvSpPr>
        <p:spPr>
          <a:xfrm>
            <a:off x="11353799" y="6416384"/>
            <a:ext cx="649705" cy="365125"/>
          </a:xfrm>
          <a:prstGeom prst="rect">
            <a:avLst/>
          </a:prstGeom>
        </p:spPr>
        <p:txBody>
          <a:bodyPr/>
          <a:lstStyle>
            <a:lvl1pPr algn="r">
              <a:defRPr sz="1400"/>
            </a:lvl1pPr>
          </a:lstStyle>
          <a:p>
            <a:fld id="{F5F88C70-AE88-441D-9F59-E60D3BF64BDC}" type="slidenum">
              <a:rPr lang="en-US" smtClean="0"/>
              <a:pPr/>
              <a:t>‹#›</a:t>
            </a:fld>
            <a:endParaRPr lang="en-US"/>
          </a:p>
        </p:txBody>
      </p:sp>
      <p:pic>
        <p:nvPicPr>
          <p:cNvPr id="5" name="Graphic 4">
            <a:extLst>
              <a:ext uri="{FF2B5EF4-FFF2-40B4-BE49-F238E27FC236}">
                <a16:creationId xmlns:a16="http://schemas.microsoft.com/office/drawing/2014/main" id="{1E440933-0F8F-405C-8DB5-B2A48F8C84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394" y="6146508"/>
            <a:ext cx="2686050" cy="904875"/>
          </a:xfrm>
          <a:prstGeom prst="rect">
            <a:avLst/>
          </a:prstGeom>
        </p:spPr>
      </p:pic>
      <p:cxnSp>
        <p:nvCxnSpPr>
          <p:cNvPr id="6" name="Straight Connector 5">
            <a:extLst>
              <a:ext uri="{FF2B5EF4-FFF2-40B4-BE49-F238E27FC236}">
                <a16:creationId xmlns:a16="http://schemas.microsoft.com/office/drawing/2014/main" id="{CC13973C-E7D1-4558-B2BD-E83643EC827D}"/>
              </a:ext>
            </a:extLst>
          </p:cNvPr>
          <p:cNvCxnSpPr>
            <a:cxnSpLocks/>
          </p:cNvCxnSpPr>
          <p:nvPr userDrawn="1"/>
        </p:nvCxnSpPr>
        <p:spPr>
          <a:xfrm>
            <a:off x="3212432" y="3342502"/>
            <a:ext cx="5779168" cy="0"/>
          </a:xfrm>
          <a:prstGeom prst="line">
            <a:avLst/>
          </a:prstGeom>
          <a:ln w="63500" cap="rnd">
            <a:solidFill>
              <a:srgbClr val="96D0F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58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no dotted lin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1B6F-1726-43F6-8E3C-F8DAA4337B1C}"/>
              </a:ext>
            </a:extLst>
          </p:cNvPr>
          <p:cNvSpPr>
            <a:spLocks noGrp="1"/>
          </p:cNvSpPr>
          <p:nvPr>
            <p:ph type="title"/>
          </p:nvPr>
        </p:nvSpPr>
        <p:spPr>
          <a:xfrm>
            <a:off x="831850" y="1709738"/>
            <a:ext cx="10515600" cy="1418473"/>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188D9D-FECC-4104-BB58-C8204F3F7C3C}"/>
              </a:ext>
            </a:extLst>
          </p:cNvPr>
          <p:cNvSpPr>
            <a:spLocks noGrp="1"/>
          </p:cNvSpPr>
          <p:nvPr>
            <p:ph type="body" idx="1"/>
          </p:nvPr>
        </p:nvSpPr>
        <p:spPr>
          <a:xfrm>
            <a:off x="831850" y="3648075"/>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693E9023-4C5C-4A03-8B3F-295D96D4D0E9}"/>
              </a:ext>
            </a:extLst>
          </p:cNvPr>
          <p:cNvSpPr>
            <a:spLocks noGrp="1"/>
          </p:cNvSpPr>
          <p:nvPr>
            <p:ph type="sldNum" sz="quarter" idx="12"/>
          </p:nvPr>
        </p:nvSpPr>
        <p:spPr>
          <a:xfrm>
            <a:off x="11353799" y="6416384"/>
            <a:ext cx="649705" cy="365125"/>
          </a:xfrm>
          <a:prstGeom prst="rect">
            <a:avLst/>
          </a:prstGeom>
        </p:spPr>
        <p:txBody>
          <a:bodyPr/>
          <a:lstStyle>
            <a:lvl1pPr algn="r">
              <a:defRPr sz="1400"/>
            </a:lvl1pPr>
          </a:lstStyle>
          <a:p>
            <a:fld id="{F5F88C70-AE88-441D-9F59-E60D3BF64BDC}" type="slidenum">
              <a:rPr lang="en-US" smtClean="0"/>
              <a:pPr/>
              <a:t>‹#›</a:t>
            </a:fld>
            <a:endParaRPr lang="en-US"/>
          </a:p>
        </p:txBody>
      </p:sp>
      <p:pic>
        <p:nvPicPr>
          <p:cNvPr id="5" name="Graphic 4">
            <a:extLst>
              <a:ext uri="{FF2B5EF4-FFF2-40B4-BE49-F238E27FC236}">
                <a16:creationId xmlns:a16="http://schemas.microsoft.com/office/drawing/2014/main" id="{1E440933-0F8F-405C-8DB5-B2A48F8C84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394" y="6146508"/>
            <a:ext cx="2686050" cy="904875"/>
          </a:xfrm>
          <a:prstGeom prst="rect">
            <a:avLst/>
          </a:prstGeom>
        </p:spPr>
      </p:pic>
    </p:spTree>
    <p:extLst>
      <p:ext uri="{BB962C8B-B14F-4D97-AF65-F5344CB8AC3E}">
        <p14:creationId xmlns:p14="http://schemas.microsoft.com/office/powerpoint/2010/main" val="4227384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7F4B-34EF-4949-9BC7-D8E108BCE6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8C24B-7BD0-419C-9264-AD77CE5312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190C3-1C59-4D73-A6D3-3BCD16134E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F1F449F-CAF4-4707-B353-560A4B4516D4}"/>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48714237-1290-4996-A569-47E408DF9056}" type="datetime1">
              <a:rPr lang="en-US" smtClean="0"/>
              <a:pPr/>
              <a:t>9/30/2024</a:t>
            </a:fld>
            <a:endParaRPr lang="en-US"/>
          </a:p>
        </p:txBody>
      </p:sp>
      <p:sp>
        <p:nvSpPr>
          <p:cNvPr id="10" name="Slide Number Placeholder 5">
            <a:extLst>
              <a:ext uri="{FF2B5EF4-FFF2-40B4-BE49-F238E27FC236}">
                <a16:creationId xmlns:a16="http://schemas.microsoft.com/office/drawing/2014/main" id="{BC595B2C-D926-4E00-9548-A16999400EDB}"/>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9" name="Footer Placeholder 4">
            <a:extLst>
              <a:ext uri="{FF2B5EF4-FFF2-40B4-BE49-F238E27FC236}">
                <a16:creationId xmlns:a16="http://schemas.microsoft.com/office/drawing/2014/main" id="{68A836DA-C562-4F5B-9DB6-589F82DD19E6}"/>
              </a:ext>
            </a:extLst>
          </p:cNvPr>
          <p:cNvSpPr>
            <a:spLocks noGrp="1"/>
          </p:cNvSpPr>
          <p:nvPr>
            <p:ph type="ftr" sz="quarter" idx="3"/>
          </p:nvPr>
        </p:nvSpPr>
        <p:spPr>
          <a:xfrm>
            <a:off x="3274290" y="6416384"/>
            <a:ext cx="5852628"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spTree>
    <p:extLst>
      <p:ext uri="{BB962C8B-B14F-4D97-AF65-F5344CB8AC3E}">
        <p14:creationId xmlns:p14="http://schemas.microsoft.com/office/powerpoint/2010/main" val="314104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1DE2-C843-49E7-8067-45CACC11CA9E}"/>
              </a:ext>
            </a:extLst>
          </p:cNvPr>
          <p:cNvSpPr>
            <a:spLocks noGrp="1"/>
          </p:cNvSpPr>
          <p:nvPr>
            <p:ph type="title"/>
          </p:nvPr>
        </p:nvSpPr>
        <p:spPr>
          <a:xfrm>
            <a:off x="839788" y="365125"/>
            <a:ext cx="10515600" cy="58160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763DF2-B53D-41FF-B706-4798372983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E7127A-60ED-46E6-B78B-61FD8D4CDF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9B523B-4A26-48CE-8232-5D5D3CD84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02AB5A-4DFA-40E4-BB2F-CB6C49809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429B091-66EA-47F2-A278-DEC327DBB86C}"/>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01A78D96-DF5D-426C-8ACD-7DCD4F2A619B}" type="datetime1">
              <a:rPr lang="en-US" smtClean="0"/>
              <a:pPr/>
              <a:t>9/30/2024</a:t>
            </a:fld>
            <a:endParaRPr lang="en-US"/>
          </a:p>
        </p:txBody>
      </p:sp>
      <p:sp>
        <p:nvSpPr>
          <p:cNvPr id="12" name="Slide Number Placeholder 5">
            <a:extLst>
              <a:ext uri="{FF2B5EF4-FFF2-40B4-BE49-F238E27FC236}">
                <a16:creationId xmlns:a16="http://schemas.microsoft.com/office/drawing/2014/main" id="{6F72700B-9D63-42BE-BB85-D1152119D2DA}"/>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11" name="Footer Placeholder 4">
            <a:extLst>
              <a:ext uri="{FF2B5EF4-FFF2-40B4-BE49-F238E27FC236}">
                <a16:creationId xmlns:a16="http://schemas.microsoft.com/office/drawing/2014/main" id="{572D2D12-C6E2-4F67-982F-3916321819AA}"/>
              </a:ext>
            </a:extLst>
          </p:cNvPr>
          <p:cNvSpPr>
            <a:spLocks noGrp="1"/>
          </p:cNvSpPr>
          <p:nvPr>
            <p:ph type="ftr" sz="quarter" idx="13"/>
          </p:nvPr>
        </p:nvSpPr>
        <p:spPr>
          <a:xfrm>
            <a:off x="3274290" y="6416384"/>
            <a:ext cx="5852628"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spTree>
    <p:extLst>
      <p:ext uri="{BB962C8B-B14F-4D97-AF65-F5344CB8AC3E}">
        <p14:creationId xmlns:p14="http://schemas.microsoft.com/office/powerpoint/2010/main" val="2623460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FFD6A0-3753-4B40-A4B5-CA10DA2C25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2" name="Title 1">
            <a:extLst>
              <a:ext uri="{FF2B5EF4-FFF2-40B4-BE49-F238E27FC236}">
                <a16:creationId xmlns:a16="http://schemas.microsoft.com/office/drawing/2014/main" id="{F8877294-F7A5-4AF3-BB1C-1248DA97A0CA}"/>
              </a:ext>
            </a:extLst>
          </p:cNvPr>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6" name="Date Placeholder 3">
            <a:extLst>
              <a:ext uri="{FF2B5EF4-FFF2-40B4-BE49-F238E27FC236}">
                <a16:creationId xmlns:a16="http://schemas.microsoft.com/office/drawing/2014/main" id="{A4585A4B-99E5-47CD-8E89-5655EDDE3C24}"/>
              </a:ext>
            </a:extLst>
          </p:cNvPr>
          <p:cNvSpPr>
            <a:spLocks noGrp="1"/>
          </p:cNvSpPr>
          <p:nvPr>
            <p:ph type="dt" sz="half" idx="10"/>
          </p:nvPr>
        </p:nvSpPr>
        <p:spPr>
          <a:xfrm>
            <a:off x="9424738" y="6416384"/>
            <a:ext cx="1929062" cy="365125"/>
          </a:xfrm>
          <a:prstGeom prst="rect">
            <a:avLst/>
          </a:prstGeom>
        </p:spPr>
        <p:txBody>
          <a:bodyPr/>
          <a:lstStyle>
            <a:lvl1pPr>
              <a:defRPr>
                <a:solidFill>
                  <a:schemeClr val="accent2"/>
                </a:solidFill>
                <a:latin typeface="+mn-lt"/>
              </a:defRPr>
            </a:lvl1pPr>
          </a:lstStyle>
          <a:p>
            <a:fld id="{DE9D37C0-B9B6-4E9B-B45D-4605DB2D9B29}" type="datetime1">
              <a:rPr lang="en-US" smtClean="0"/>
              <a:pPr/>
              <a:t>9/30/2024</a:t>
            </a:fld>
            <a:endParaRPr lang="en-US"/>
          </a:p>
        </p:txBody>
      </p:sp>
      <p:sp>
        <p:nvSpPr>
          <p:cNvPr id="8" name="Slide Number Placeholder 5">
            <a:extLst>
              <a:ext uri="{FF2B5EF4-FFF2-40B4-BE49-F238E27FC236}">
                <a16:creationId xmlns:a16="http://schemas.microsoft.com/office/drawing/2014/main" id="{1FA00DC7-E44D-4F28-9396-0A35D74F4F77}"/>
              </a:ext>
            </a:extLst>
          </p:cNvPr>
          <p:cNvSpPr>
            <a:spLocks noGrp="1"/>
          </p:cNvSpPr>
          <p:nvPr>
            <p:ph type="sldNum" sz="quarter" idx="12"/>
          </p:nvPr>
        </p:nvSpPr>
        <p:spPr>
          <a:xfrm>
            <a:off x="11353799" y="6416384"/>
            <a:ext cx="649705" cy="365125"/>
          </a:xfrm>
          <a:prstGeom prst="rect">
            <a:avLst/>
          </a:prstGeom>
        </p:spPr>
        <p:txBody>
          <a:bodyPr/>
          <a:lstStyle>
            <a:lvl1pPr algn="r">
              <a:defRPr sz="1400">
                <a:solidFill>
                  <a:schemeClr val="accent2"/>
                </a:solidFill>
                <a:latin typeface="+mn-lt"/>
              </a:defRPr>
            </a:lvl1pPr>
          </a:lstStyle>
          <a:p>
            <a:fld id="{F5F88C70-AE88-441D-9F59-E60D3BF64BDC}" type="slidenum">
              <a:rPr lang="en-US" smtClean="0"/>
              <a:pPr/>
              <a:t>‹#›</a:t>
            </a:fld>
            <a:endParaRPr lang="en-US"/>
          </a:p>
        </p:txBody>
      </p:sp>
      <p:pic>
        <p:nvPicPr>
          <p:cNvPr id="12" name="Graphic 11">
            <a:extLst>
              <a:ext uri="{FF2B5EF4-FFF2-40B4-BE49-F238E27FC236}">
                <a16:creationId xmlns:a16="http://schemas.microsoft.com/office/drawing/2014/main" id="{6394BC9B-FB38-47AB-9EAA-44D869DF1B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94" y="6146508"/>
            <a:ext cx="2686050" cy="904875"/>
          </a:xfrm>
          <a:prstGeom prst="rect">
            <a:avLst/>
          </a:prstGeom>
        </p:spPr>
      </p:pic>
      <p:sp>
        <p:nvSpPr>
          <p:cNvPr id="13" name="Footer Placeholder 4">
            <a:extLst>
              <a:ext uri="{FF2B5EF4-FFF2-40B4-BE49-F238E27FC236}">
                <a16:creationId xmlns:a16="http://schemas.microsoft.com/office/drawing/2014/main" id="{4CD0EA28-048C-44B4-B094-312BC36BBD8A}"/>
              </a:ext>
            </a:extLst>
          </p:cNvPr>
          <p:cNvSpPr>
            <a:spLocks noGrp="1"/>
          </p:cNvSpPr>
          <p:nvPr>
            <p:ph type="ftr" sz="quarter" idx="3"/>
          </p:nvPr>
        </p:nvSpPr>
        <p:spPr>
          <a:xfrm>
            <a:off x="3274290" y="6416384"/>
            <a:ext cx="5852628"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spTree>
    <p:extLst>
      <p:ext uri="{BB962C8B-B14F-4D97-AF65-F5344CB8AC3E}">
        <p14:creationId xmlns:p14="http://schemas.microsoft.com/office/powerpoint/2010/main" val="160778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1A503F-6ED4-4135-A027-1223D50B5D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5" name="Date Placeholder 3">
            <a:extLst>
              <a:ext uri="{FF2B5EF4-FFF2-40B4-BE49-F238E27FC236}">
                <a16:creationId xmlns:a16="http://schemas.microsoft.com/office/drawing/2014/main" id="{6406DF78-538C-4F86-B275-87E392F143E0}"/>
              </a:ext>
            </a:extLst>
          </p:cNvPr>
          <p:cNvSpPr>
            <a:spLocks noGrp="1"/>
          </p:cNvSpPr>
          <p:nvPr>
            <p:ph type="dt" sz="half" idx="10"/>
          </p:nvPr>
        </p:nvSpPr>
        <p:spPr>
          <a:xfrm>
            <a:off x="9424738" y="6416384"/>
            <a:ext cx="1929062" cy="365125"/>
          </a:xfrm>
          <a:prstGeom prst="rect">
            <a:avLst/>
          </a:prstGeom>
        </p:spPr>
        <p:txBody>
          <a:bodyPr/>
          <a:lstStyle>
            <a:lvl1pPr>
              <a:defRPr>
                <a:solidFill>
                  <a:schemeClr val="accent2"/>
                </a:solidFill>
                <a:latin typeface="+mn-lt"/>
              </a:defRPr>
            </a:lvl1pPr>
          </a:lstStyle>
          <a:p>
            <a:fld id="{A2B047A1-3C59-47E8-B4F8-058AC2552D65}" type="datetime1">
              <a:rPr lang="en-US" smtClean="0"/>
              <a:pPr/>
              <a:t>9/30/2024</a:t>
            </a:fld>
            <a:endParaRPr lang="en-US"/>
          </a:p>
        </p:txBody>
      </p:sp>
      <p:sp>
        <p:nvSpPr>
          <p:cNvPr id="7" name="Slide Number Placeholder 5">
            <a:extLst>
              <a:ext uri="{FF2B5EF4-FFF2-40B4-BE49-F238E27FC236}">
                <a16:creationId xmlns:a16="http://schemas.microsoft.com/office/drawing/2014/main" id="{5A9495F9-91FA-473C-93AC-359CC53D5EBB}"/>
              </a:ext>
            </a:extLst>
          </p:cNvPr>
          <p:cNvSpPr>
            <a:spLocks noGrp="1"/>
          </p:cNvSpPr>
          <p:nvPr>
            <p:ph type="sldNum" sz="quarter" idx="12"/>
          </p:nvPr>
        </p:nvSpPr>
        <p:spPr>
          <a:xfrm>
            <a:off x="11353799" y="6416384"/>
            <a:ext cx="649705" cy="365125"/>
          </a:xfrm>
          <a:prstGeom prst="rect">
            <a:avLst/>
          </a:prstGeom>
        </p:spPr>
        <p:txBody>
          <a:bodyPr/>
          <a:lstStyle>
            <a:lvl1pPr algn="r">
              <a:defRPr sz="1400">
                <a:solidFill>
                  <a:schemeClr val="accent2"/>
                </a:solidFill>
                <a:latin typeface="+mn-lt"/>
              </a:defRPr>
            </a:lvl1pPr>
          </a:lstStyle>
          <a:p>
            <a:fld id="{F5F88C70-AE88-441D-9F59-E60D3BF64BDC}" type="slidenum">
              <a:rPr lang="en-US" smtClean="0"/>
              <a:pPr/>
              <a:t>‹#›</a:t>
            </a:fld>
            <a:endParaRPr lang="en-US"/>
          </a:p>
        </p:txBody>
      </p:sp>
      <p:pic>
        <p:nvPicPr>
          <p:cNvPr id="11" name="Graphic 10">
            <a:extLst>
              <a:ext uri="{FF2B5EF4-FFF2-40B4-BE49-F238E27FC236}">
                <a16:creationId xmlns:a16="http://schemas.microsoft.com/office/drawing/2014/main" id="{41A974CD-1E24-42B8-87DD-E12CED7B7B6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94" y="6146508"/>
            <a:ext cx="2686050" cy="904875"/>
          </a:xfrm>
          <a:prstGeom prst="rect">
            <a:avLst/>
          </a:prstGeom>
        </p:spPr>
      </p:pic>
      <p:sp>
        <p:nvSpPr>
          <p:cNvPr id="12" name="Footer Placeholder 4">
            <a:extLst>
              <a:ext uri="{FF2B5EF4-FFF2-40B4-BE49-F238E27FC236}">
                <a16:creationId xmlns:a16="http://schemas.microsoft.com/office/drawing/2014/main" id="{C38AB0C2-6AD5-46E9-A7BC-3AD586B2238E}"/>
              </a:ext>
            </a:extLst>
          </p:cNvPr>
          <p:cNvSpPr txBox="1">
            <a:spLocks/>
          </p:cNvSpPr>
          <p:nvPr userDrawn="1"/>
        </p:nvSpPr>
        <p:spPr>
          <a:xfrm>
            <a:off x="3274290" y="6416384"/>
            <a:ext cx="5852627" cy="365125"/>
          </a:xfrm>
          <a:prstGeom prst="rect">
            <a:avLst/>
          </a:prstGeom>
        </p:spPr>
        <p:txBody>
          <a:bodyPr/>
          <a:lstStyle>
            <a:defPPr>
              <a:defRPr lang="en-US"/>
            </a:defPPr>
            <a:lvl1pPr marL="0" algn="l" defTabSz="914400" rtl="0" eaLnBrk="1" latinLnBrk="0" hangingPunct="1">
              <a:defRPr sz="1400" kern="1200">
                <a:solidFill>
                  <a:schemeClr val="accent2"/>
                </a:solidFill>
                <a:latin typeface="+mn-lt"/>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Title goes right here even if it is long</a:t>
            </a:r>
          </a:p>
        </p:txBody>
      </p:sp>
    </p:spTree>
    <p:extLst>
      <p:ext uri="{BB962C8B-B14F-4D97-AF65-F5344CB8AC3E}">
        <p14:creationId xmlns:p14="http://schemas.microsoft.com/office/powerpoint/2010/main" val="420632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Sidebar with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F4734D-82D2-4C4A-9727-FA26D2FDC3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5" name="Rectangle 4">
            <a:extLst>
              <a:ext uri="{FF2B5EF4-FFF2-40B4-BE49-F238E27FC236}">
                <a16:creationId xmlns:a16="http://schemas.microsoft.com/office/drawing/2014/main" id="{D9BE3873-F271-4A32-AAAC-3DCF60CA1A15}"/>
              </a:ext>
            </a:extLst>
          </p:cNvPr>
          <p:cNvSpPr/>
          <p:nvPr userDrawn="1"/>
        </p:nvSpPr>
        <p:spPr>
          <a:xfrm>
            <a:off x="1" y="1"/>
            <a:ext cx="2987040" cy="6857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DFD06-C9FA-4F91-969F-F756D8052EAE}"/>
              </a:ext>
            </a:extLst>
          </p:cNvPr>
          <p:cNvSpPr>
            <a:spLocks noGrp="1"/>
          </p:cNvSpPr>
          <p:nvPr>
            <p:ph type="title"/>
          </p:nvPr>
        </p:nvSpPr>
        <p:spPr>
          <a:xfrm>
            <a:off x="410299" y="1293091"/>
            <a:ext cx="2300575" cy="1884217"/>
          </a:xfrm>
        </p:spPr>
        <p:txBody>
          <a:bodyPr anchor="b">
            <a:normAutofit/>
          </a:bodyPr>
          <a:lstStyle>
            <a:lvl1pPr>
              <a:defRPr sz="29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95EC897-5BF1-48C5-9479-BFD1B130FCC9}"/>
              </a:ext>
            </a:extLst>
          </p:cNvPr>
          <p:cNvSpPr>
            <a:spLocks noGrp="1"/>
          </p:cNvSpPr>
          <p:nvPr>
            <p:ph idx="1"/>
          </p:nvPr>
        </p:nvSpPr>
        <p:spPr>
          <a:xfrm>
            <a:off x="3274291" y="1293091"/>
            <a:ext cx="8081097" cy="4849594"/>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5360AB-6419-47A3-8BAF-1BD86275712A}"/>
              </a:ext>
            </a:extLst>
          </p:cNvPr>
          <p:cNvSpPr>
            <a:spLocks noGrp="1"/>
          </p:cNvSpPr>
          <p:nvPr>
            <p:ph type="body" sz="half" idx="2"/>
          </p:nvPr>
        </p:nvSpPr>
        <p:spPr>
          <a:xfrm>
            <a:off x="410298" y="3177308"/>
            <a:ext cx="2300575" cy="2965377"/>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DD37A4AA-0860-4AEC-B065-2FD524804290}"/>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02B7F99E-CAB4-4680-8B94-A09F2C366E94}" type="datetime1">
              <a:rPr lang="en-US" smtClean="0"/>
              <a:pPr/>
              <a:t>9/30/2024</a:t>
            </a:fld>
            <a:endParaRPr lang="en-US"/>
          </a:p>
        </p:txBody>
      </p:sp>
      <p:sp>
        <p:nvSpPr>
          <p:cNvPr id="10" name="Slide Number Placeholder 5">
            <a:extLst>
              <a:ext uri="{FF2B5EF4-FFF2-40B4-BE49-F238E27FC236}">
                <a16:creationId xmlns:a16="http://schemas.microsoft.com/office/drawing/2014/main" id="{393D3C9C-AA55-44A0-A21F-D511B89848F6}"/>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11" name="Footer Placeholder 4">
            <a:extLst>
              <a:ext uri="{FF2B5EF4-FFF2-40B4-BE49-F238E27FC236}">
                <a16:creationId xmlns:a16="http://schemas.microsoft.com/office/drawing/2014/main" id="{865B2296-4207-4525-B86A-D7DB5BA45839}"/>
              </a:ext>
            </a:extLst>
          </p:cNvPr>
          <p:cNvSpPr>
            <a:spLocks noGrp="1"/>
          </p:cNvSpPr>
          <p:nvPr>
            <p:ph type="ftr" sz="quarter" idx="3"/>
          </p:nvPr>
        </p:nvSpPr>
        <p:spPr>
          <a:xfrm>
            <a:off x="3274290" y="6416384"/>
            <a:ext cx="5852627"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pic>
        <p:nvPicPr>
          <p:cNvPr id="12" name="Graphic 11">
            <a:extLst>
              <a:ext uri="{FF2B5EF4-FFF2-40B4-BE49-F238E27FC236}">
                <a16:creationId xmlns:a16="http://schemas.microsoft.com/office/drawing/2014/main" id="{6DDEE8D2-10BF-441E-B4AD-2825863C136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394" y="6146508"/>
            <a:ext cx="2686050" cy="904875"/>
          </a:xfrm>
          <a:prstGeom prst="rect">
            <a:avLst/>
          </a:prstGeom>
        </p:spPr>
      </p:pic>
    </p:spTree>
    <p:extLst>
      <p:ext uri="{BB962C8B-B14F-4D97-AF65-F5344CB8AC3E}">
        <p14:creationId xmlns:p14="http://schemas.microsoft.com/office/powerpoint/2010/main" val="2479977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idebar with Image Spac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F4734D-82D2-4C4A-9727-FA26D2FDC3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5" name="Rectangle 4">
            <a:extLst>
              <a:ext uri="{FF2B5EF4-FFF2-40B4-BE49-F238E27FC236}">
                <a16:creationId xmlns:a16="http://schemas.microsoft.com/office/drawing/2014/main" id="{D9BE3873-F271-4A32-AAAC-3DCF60CA1A15}"/>
              </a:ext>
            </a:extLst>
          </p:cNvPr>
          <p:cNvSpPr/>
          <p:nvPr userDrawn="1"/>
        </p:nvSpPr>
        <p:spPr>
          <a:xfrm>
            <a:off x="1" y="1"/>
            <a:ext cx="2987040" cy="6857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DFD06-C9FA-4F91-969F-F756D8052EAE}"/>
              </a:ext>
            </a:extLst>
          </p:cNvPr>
          <p:cNvSpPr>
            <a:spLocks noGrp="1"/>
          </p:cNvSpPr>
          <p:nvPr>
            <p:ph type="title"/>
          </p:nvPr>
        </p:nvSpPr>
        <p:spPr>
          <a:xfrm>
            <a:off x="410299" y="1293091"/>
            <a:ext cx="2300575" cy="1884217"/>
          </a:xfrm>
        </p:spPr>
        <p:txBody>
          <a:bodyPr anchor="b">
            <a:normAutofit/>
          </a:bodyPr>
          <a:lstStyle>
            <a:lvl1pPr>
              <a:defRPr sz="29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35360AB-6419-47A3-8BAF-1BD86275712A}"/>
              </a:ext>
            </a:extLst>
          </p:cNvPr>
          <p:cNvSpPr>
            <a:spLocks noGrp="1"/>
          </p:cNvSpPr>
          <p:nvPr>
            <p:ph type="body" sz="half" idx="2"/>
          </p:nvPr>
        </p:nvSpPr>
        <p:spPr>
          <a:xfrm>
            <a:off x="410298" y="3177308"/>
            <a:ext cx="2300575" cy="2965377"/>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DD37A4AA-0860-4AEC-B065-2FD524804290}"/>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02B7F99E-CAB4-4680-8B94-A09F2C366E94}" type="datetime1">
              <a:rPr lang="en-US" smtClean="0"/>
              <a:pPr/>
              <a:t>9/30/2024</a:t>
            </a:fld>
            <a:endParaRPr lang="en-US"/>
          </a:p>
        </p:txBody>
      </p:sp>
      <p:sp>
        <p:nvSpPr>
          <p:cNvPr id="10" name="Slide Number Placeholder 5">
            <a:extLst>
              <a:ext uri="{FF2B5EF4-FFF2-40B4-BE49-F238E27FC236}">
                <a16:creationId xmlns:a16="http://schemas.microsoft.com/office/drawing/2014/main" id="{393D3C9C-AA55-44A0-A21F-D511B89848F6}"/>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11" name="Footer Placeholder 4">
            <a:extLst>
              <a:ext uri="{FF2B5EF4-FFF2-40B4-BE49-F238E27FC236}">
                <a16:creationId xmlns:a16="http://schemas.microsoft.com/office/drawing/2014/main" id="{865B2296-4207-4525-B86A-D7DB5BA45839}"/>
              </a:ext>
            </a:extLst>
          </p:cNvPr>
          <p:cNvSpPr>
            <a:spLocks noGrp="1"/>
          </p:cNvSpPr>
          <p:nvPr>
            <p:ph type="ftr" sz="quarter" idx="3"/>
          </p:nvPr>
        </p:nvSpPr>
        <p:spPr>
          <a:xfrm>
            <a:off x="3274290" y="6416384"/>
            <a:ext cx="5852627"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pic>
        <p:nvPicPr>
          <p:cNvPr id="12" name="Graphic 11">
            <a:extLst>
              <a:ext uri="{FF2B5EF4-FFF2-40B4-BE49-F238E27FC236}">
                <a16:creationId xmlns:a16="http://schemas.microsoft.com/office/drawing/2014/main" id="{C70424AD-86EB-4D6C-8314-42003EFFB4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394" y="6146508"/>
            <a:ext cx="2686050" cy="904875"/>
          </a:xfrm>
          <a:prstGeom prst="rect">
            <a:avLst/>
          </a:prstGeom>
        </p:spPr>
      </p:pic>
    </p:spTree>
    <p:extLst>
      <p:ext uri="{BB962C8B-B14F-4D97-AF65-F5344CB8AC3E}">
        <p14:creationId xmlns:p14="http://schemas.microsoft.com/office/powerpoint/2010/main" val="276435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lternate 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0FD3DB-4B15-4D27-92B1-4D4DF65C3D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4" name="Rectangle 3">
            <a:extLst>
              <a:ext uri="{FF2B5EF4-FFF2-40B4-BE49-F238E27FC236}">
                <a16:creationId xmlns:a16="http://schemas.microsoft.com/office/drawing/2014/main" id="{DA27E7B7-28E7-4F4E-BF11-E567993E8B42}"/>
              </a:ext>
            </a:extLst>
          </p:cNvPr>
          <p:cNvSpPr/>
          <p:nvPr userDrawn="1"/>
        </p:nvSpPr>
        <p:spPr>
          <a:xfrm>
            <a:off x="4134" y="1667731"/>
            <a:ext cx="8314366" cy="2897180"/>
          </a:xfrm>
          <a:custGeom>
            <a:avLst/>
            <a:gdLst>
              <a:gd name="connsiteX0" fmla="*/ 0 w 6049334"/>
              <a:gd name="connsiteY0" fmla="*/ 0 h 2897180"/>
              <a:gd name="connsiteX1" fmla="*/ 6049334 w 6049334"/>
              <a:gd name="connsiteY1" fmla="*/ 0 h 2897180"/>
              <a:gd name="connsiteX2" fmla="*/ 6049334 w 6049334"/>
              <a:gd name="connsiteY2" fmla="*/ 2897180 h 2897180"/>
              <a:gd name="connsiteX3" fmla="*/ 0 w 6049334"/>
              <a:gd name="connsiteY3" fmla="*/ 2897180 h 2897180"/>
              <a:gd name="connsiteX4" fmla="*/ 0 w 6049334"/>
              <a:gd name="connsiteY4" fmla="*/ 0 h 2897180"/>
              <a:gd name="connsiteX0" fmla="*/ 0 w 6049334"/>
              <a:gd name="connsiteY0" fmla="*/ 0 h 2897180"/>
              <a:gd name="connsiteX1" fmla="*/ 6049334 w 6049334"/>
              <a:gd name="connsiteY1" fmla="*/ 0 h 2897180"/>
              <a:gd name="connsiteX2" fmla="*/ 5624032 w 6049334"/>
              <a:gd name="connsiteY2" fmla="*/ 2897180 h 2897180"/>
              <a:gd name="connsiteX3" fmla="*/ 0 w 6049334"/>
              <a:gd name="connsiteY3" fmla="*/ 2897180 h 2897180"/>
              <a:gd name="connsiteX4" fmla="*/ 0 w 6049334"/>
              <a:gd name="connsiteY4" fmla="*/ 0 h 2897180"/>
              <a:gd name="connsiteX0" fmla="*/ 0 w 6495902"/>
              <a:gd name="connsiteY0" fmla="*/ 0 h 2897180"/>
              <a:gd name="connsiteX1" fmla="*/ 6495902 w 6495902"/>
              <a:gd name="connsiteY1" fmla="*/ 7089 h 2897180"/>
              <a:gd name="connsiteX2" fmla="*/ 5624032 w 6495902"/>
              <a:gd name="connsiteY2" fmla="*/ 2897180 h 2897180"/>
              <a:gd name="connsiteX3" fmla="*/ 0 w 6495902"/>
              <a:gd name="connsiteY3" fmla="*/ 2897180 h 2897180"/>
              <a:gd name="connsiteX4" fmla="*/ 0 w 6495902"/>
              <a:gd name="connsiteY4" fmla="*/ 0 h 289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5902" h="2897180">
                <a:moveTo>
                  <a:pt x="0" y="0"/>
                </a:moveTo>
                <a:lnTo>
                  <a:pt x="6495902" y="7089"/>
                </a:lnTo>
                <a:lnTo>
                  <a:pt x="5624032" y="2897180"/>
                </a:lnTo>
                <a:lnTo>
                  <a:pt x="0" y="289718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FFFFC-3E3E-4E4F-93CF-9EC28D1E545C}"/>
              </a:ext>
            </a:extLst>
          </p:cNvPr>
          <p:cNvSpPr>
            <a:spLocks noGrp="1"/>
          </p:cNvSpPr>
          <p:nvPr>
            <p:ph type="ctrTitle"/>
          </p:nvPr>
        </p:nvSpPr>
        <p:spPr>
          <a:xfrm>
            <a:off x="646545" y="1854199"/>
            <a:ext cx="6300355" cy="1655763"/>
          </a:xfrm>
        </p:spPr>
        <p:txBody>
          <a:bodyPr anchor="b">
            <a:normAutofit/>
          </a:bodyPr>
          <a:lstStyle>
            <a:lvl1pPr algn="l">
              <a:defRPr sz="4800" b="1">
                <a:solidFill>
                  <a:schemeClr val="bg1"/>
                </a:solidFill>
                <a:latin typeface="+mj-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A0D8971-B513-482B-A785-3521873A56F5}"/>
              </a:ext>
            </a:extLst>
          </p:cNvPr>
          <p:cNvSpPr>
            <a:spLocks noGrp="1"/>
          </p:cNvSpPr>
          <p:nvPr>
            <p:ph type="subTitle" idx="1"/>
          </p:nvPr>
        </p:nvSpPr>
        <p:spPr>
          <a:xfrm>
            <a:off x="646545" y="3602038"/>
            <a:ext cx="6300355" cy="785664"/>
          </a:xfrm>
        </p:spPr>
        <p:txBody>
          <a:bodyPr/>
          <a:lstStyle>
            <a:lvl1pPr marL="0" indent="0" algn="l">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B9D17B7D-B77A-4D20-8B03-D2E039AAA2D7}"/>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F7C4BD89-F019-4773-9E88-433B9C85281E}" type="datetime1">
              <a:rPr lang="en-US" smtClean="0"/>
              <a:pPr/>
              <a:t>9/30/2024</a:t>
            </a:fld>
            <a:endParaRPr lang="en-US"/>
          </a:p>
        </p:txBody>
      </p:sp>
      <p:sp>
        <p:nvSpPr>
          <p:cNvPr id="14" name="Slide Number Placeholder 5">
            <a:extLst>
              <a:ext uri="{FF2B5EF4-FFF2-40B4-BE49-F238E27FC236}">
                <a16:creationId xmlns:a16="http://schemas.microsoft.com/office/drawing/2014/main" id="{4C4FD600-57A8-4C21-AA4B-D964479C6582}"/>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pic>
        <p:nvPicPr>
          <p:cNvPr id="10" name="Graphic 9">
            <a:extLst>
              <a:ext uri="{FF2B5EF4-FFF2-40B4-BE49-F238E27FC236}">
                <a16:creationId xmlns:a16="http://schemas.microsoft.com/office/drawing/2014/main" id="{D63CDFAC-6F78-E1BD-E7EF-D7BCD0876E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822" y="5303093"/>
            <a:ext cx="5125328" cy="1726616"/>
          </a:xfrm>
          <a:prstGeom prst="rect">
            <a:avLst/>
          </a:prstGeom>
        </p:spPr>
      </p:pic>
    </p:spTree>
    <p:extLst>
      <p:ext uri="{BB962C8B-B14F-4D97-AF65-F5344CB8AC3E}">
        <p14:creationId xmlns:p14="http://schemas.microsoft.com/office/powerpoint/2010/main" val="196529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 Title Slide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0FD3DB-4B15-4D27-92B1-4D4DF65C3D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12" name="Date Placeholder 3">
            <a:extLst>
              <a:ext uri="{FF2B5EF4-FFF2-40B4-BE49-F238E27FC236}">
                <a16:creationId xmlns:a16="http://schemas.microsoft.com/office/drawing/2014/main" id="{B9D17B7D-B77A-4D20-8B03-D2E039AAA2D7}"/>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F7C4BD89-F019-4773-9E88-433B9C85281E}" type="datetime1">
              <a:rPr lang="en-US" smtClean="0"/>
              <a:pPr/>
              <a:t>9/30/2024</a:t>
            </a:fld>
            <a:endParaRPr lang="en-US"/>
          </a:p>
        </p:txBody>
      </p:sp>
      <p:sp>
        <p:nvSpPr>
          <p:cNvPr id="14" name="Slide Number Placeholder 5">
            <a:extLst>
              <a:ext uri="{FF2B5EF4-FFF2-40B4-BE49-F238E27FC236}">
                <a16:creationId xmlns:a16="http://schemas.microsoft.com/office/drawing/2014/main" id="{4C4FD600-57A8-4C21-AA4B-D964479C6582}"/>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7" name="Footer Placeholder 4">
            <a:extLst>
              <a:ext uri="{FF2B5EF4-FFF2-40B4-BE49-F238E27FC236}">
                <a16:creationId xmlns:a16="http://schemas.microsoft.com/office/drawing/2014/main" id="{C449EA80-ECBB-4568-ABF9-3A83F0682427}"/>
              </a:ext>
            </a:extLst>
          </p:cNvPr>
          <p:cNvSpPr>
            <a:spLocks noGrp="1"/>
          </p:cNvSpPr>
          <p:nvPr>
            <p:ph type="ftr" sz="quarter" idx="3"/>
          </p:nvPr>
        </p:nvSpPr>
        <p:spPr>
          <a:xfrm>
            <a:off x="3274290" y="6416384"/>
            <a:ext cx="5852628"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pic>
        <p:nvPicPr>
          <p:cNvPr id="9" name="Graphic 8">
            <a:extLst>
              <a:ext uri="{FF2B5EF4-FFF2-40B4-BE49-F238E27FC236}">
                <a16:creationId xmlns:a16="http://schemas.microsoft.com/office/drawing/2014/main" id="{6BD62B64-C9F7-4811-95B1-93181C1EC2D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94" y="6146508"/>
            <a:ext cx="2686050" cy="904875"/>
          </a:xfrm>
          <a:prstGeom prst="rect">
            <a:avLst/>
          </a:prstGeom>
        </p:spPr>
      </p:pic>
      <p:sp>
        <p:nvSpPr>
          <p:cNvPr id="10" name="Title 1">
            <a:extLst>
              <a:ext uri="{FF2B5EF4-FFF2-40B4-BE49-F238E27FC236}">
                <a16:creationId xmlns:a16="http://schemas.microsoft.com/office/drawing/2014/main" id="{40CD62A8-A96F-4160-8DA3-A147FE135881}"/>
              </a:ext>
            </a:extLst>
          </p:cNvPr>
          <p:cNvSpPr>
            <a:spLocks noGrp="1"/>
          </p:cNvSpPr>
          <p:nvPr>
            <p:ph type="title"/>
          </p:nvPr>
        </p:nvSpPr>
        <p:spPr>
          <a:xfrm>
            <a:off x="831850" y="1709738"/>
            <a:ext cx="10515600" cy="1418473"/>
          </a:xfrm>
        </p:spPr>
        <p:txBody>
          <a:bodyPr anchor="b">
            <a:normAutofit/>
          </a:bodyPr>
          <a:lstStyle>
            <a:lvl1pPr algn="ctr">
              <a:defRPr sz="4800" b="1">
                <a:solidFill>
                  <a:schemeClr val="tx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9D9E4323-B033-4242-8F25-D607B9DDD87B}"/>
              </a:ext>
            </a:extLst>
          </p:cNvPr>
          <p:cNvSpPr>
            <a:spLocks noGrp="1"/>
          </p:cNvSpPr>
          <p:nvPr>
            <p:ph type="body" idx="1"/>
          </p:nvPr>
        </p:nvSpPr>
        <p:spPr>
          <a:xfrm>
            <a:off x="831850" y="3648075"/>
            <a:ext cx="10515600" cy="1500187"/>
          </a:xfrm>
        </p:spPr>
        <p:txBody>
          <a:bodyPr>
            <a:normAutofit/>
          </a:bodyPr>
          <a:lstStyle>
            <a:lvl1pPr marL="0" indent="0" algn="ctr">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69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inimal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FFFC-3E3E-4E4F-93CF-9EC28D1E545C}"/>
              </a:ext>
            </a:extLst>
          </p:cNvPr>
          <p:cNvSpPr>
            <a:spLocks noGrp="1"/>
          </p:cNvSpPr>
          <p:nvPr>
            <p:ph type="ctrTitle"/>
          </p:nvPr>
        </p:nvSpPr>
        <p:spPr>
          <a:xfrm>
            <a:off x="1524000" y="1122363"/>
            <a:ext cx="9144000" cy="2387600"/>
          </a:xfrm>
        </p:spPr>
        <p:txBody>
          <a:bodyPr anchor="b">
            <a:normAutofit/>
          </a:bodyPr>
          <a:lstStyle>
            <a:lvl1pPr algn="l">
              <a:defRPr sz="4800" b="1">
                <a:solidFill>
                  <a:schemeClr val="tx1"/>
                </a:solidFill>
                <a:latin typeface="+mj-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A0D8971-B513-482B-A785-3521873A56F5}"/>
              </a:ext>
            </a:extLst>
          </p:cNvPr>
          <p:cNvSpPr>
            <a:spLocks noGrp="1"/>
          </p:cNvSpPr>
          <p:nvPr>
            <p:ph type="subTitle" idx="1"/>
          </p:nvPr>
        </p:nvSpPr>
        <p:spPr>
          <a:xfrm>
            <a:off x="1524000" y="3602038"/>
            <a:ext cx="9144000" cy="1655762"/>
          </a:xfrm>
        </p:spPr>
        <p:txBody>
          <a:bodyPr/>
          <a:lstStyle>
            <a:lvl1pPr marL="0" indent="0" algn="l">
              <a:buNone/>
              <a:defRPr sz="2400" b="1">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B9D17B7D-B77A-4D20-8B03-D2E039AAA2D7}"/>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F7C4BD89-F019-4773-9E88-433B9C85281E}" type="datetime1">
              <a:rPr lang="en-US" smtClean="0"/>
              <a:pPr/>
              <a:t>9/30/2024</a:t>
            </a:fld>
            <a:endParaRPr lang="en-US"/>
          </a:p>
        </p:txBody>
      </p:sp>
      <p:sp>
        <p:nvSpPr>
          <p:cNvPr id="14" name="Slide Number Placeholder 5">
            <a:extLst>
              <a:ext uri="{FF2B5EF4-FFF2-40B4-BE49-F238E27FC236}">
                <a16:creationId xmlns:a16="http://schemas.microsoft.com/office/drawing/2014/main" id="{4C4FD600-57A8-4C21-AA4B-D964479C6582}"/>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7" name="Footer Placeholder 4">
            <a:extLst>
              <a:ext uri="{FF2B5EF4-FFF2-40B4-BE49-F238E27FC236}">
                <a16:creationId xmlns:a16="http://schemas.microsoft.com/office/drawing/2014/main" id="{C449EA80-ECBB-4568-ABF9-3A83F0682427}"/>
              </a:ext>
            </a:extLst>
          </p:cNvPr>
          <p:cNvSpPr>
            <a:spLocks noGrp="1"/>
          </p:cNvSpPr>
          <p:nvPr>
            <p:ph type="ftr" sz="quarter" idx="3"/>
          </p:nvPr>
        </p:nvSpPr>
        <p:spPr>
          <a:xfrm>
            <a:off x="3274290" y="6416384"/>
            <a:ext cx="5852628"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spTree>
    <p:extLst>
      <p:ext uri="{BB962C8B-B14F-4D97-AF65-F5344CB8AC3E}">
        <p14:creationId xmlns:p14="http://schemas.microsoft.com/office/powerpoint/2010/main" val="255720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inimal Content with Image Spac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FFFC-3E3E-4E4F-93CF-9EC28D1E545C}"/>
              </a:ext>
            </a:extLst>
          </p:cNvPr>
          <p:cNvSpPr>
            <a:spLocks noGrp="1"/>
          </p:cNvSpPr>
          <p:nvPr>
            <p:ph type="ctrTitle"/>
          </p:nvPr>
        </p:nvSpPr>
        <p:spPr>
          <a:xfrm>
            <a:off x="646545" y="1122363"/>
            <a:ext cx="4858327" cy="2387600"/>
          </a:xfrm>
        </p:spPr>
        <p:txBody>
          <a:bodyPr anchor="b">
            <a:normAutofit/>
          </a:bodyPr>
          <a:lstStyle>
            <a:lvl1pPr algn="l">
              <a:defRPr sz="4800" b="1">
                <a:solidFill>
                  <a:schemeClr val="tx1"/>
                </a:solidFill>
                <a:latin typeface="+mj-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A0D8971-B513-482B-A785-3521873A56F5}"/>
              </a:ext>
            </a:extLst>
          </p:cNvPr>
          <p:cNvSpPr>
            <a:spLocks noGrp="1"/>
          </p:cNvSpPr>
          <p:nvPr>
            <p:ph type="subTitle" idx="1"/>
          </p:nvPr>
        </p:nvSpPr>
        <p:spPr>
          <a:xfrm>
            <a:off x="646545" y="3602038"/>
            <a:ext cx="4858327" cy="1655762"/>
          </a:xfrm>
        </p:spPr>
        <p:txBody>
          <a:bodyPr/>
          <a:lstStyle>
            <a:lvl1pPr marL="0" indent="0" algn="l">
              <a:buNone/>
              <a:defRPr sz="2400" b="1">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B9D17B7D-B77A-4D20-8B03-D2E039AAA2D7}"/>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F7C4BD89-F019-4773-9E88-433B9C85281E}" type="datetime1">
              <a:rPr lang="en-US" smtClean="0"/>
              <a:pPr/>
              <a:t>9/30/2024</a:t>
            </a:fld>
            <a:endParaRPr lang="en-US"/>
          </a:p>
        </p:txBody>
      </p:sp>
      <p:sp>
        <p:nvSpPr>
          <p:cNvPr id="14" name="Slide Number Placeholder 5">
            <a:extLst>
              <a:ext uri="{FF2B5EF4-FFF2-40B4-BE49-F238E27FC236}">
                <a16:creationId xmlns:a16="http://schemas.microsoft.com/office/drawing/2014/main" id="{4C4FD600-57A8-4C21-AA4B-D964479C6582}"/>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7" name="Footer Placeholder 4">
            <a:extLst>
              <a:ext uri="{FF2B5EF4-FFF2-40B4-BE49-F238E27FC236}">
                <a16:creationId xmlns:a16="http://schemas.microsoft.com/office/drawing/2014/main" id="{C449EA80-ECBB-4568-ABF9-3A83F0682427}"/>
              </a:ext>
            </a:extLst>
          </p:cNvPr>
          <p:cNvSpPr>
            <a:spLocks noGrp="1"/>
          </p:cNvSpPr>
          <p:nvPr>
            <p:ph type="ftr" sz="quarter" idx="3"/>
          </p:nvPr>
        </p:nvSpPr>
        <p:spPr>
          <a:xfrm>
            <a:off x="3274288" y="6416384"/>
            <a:ext cx="5852629"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spTree>
    <p:extLst>
      <p:ext uri="{BB962C8B-B14F-4D97-AF65-F5344CB8AC3E}">
        <p14:creationId xmlns:p14="http://schemas.microsoft.com/office/powerpoint/2010/main" val="286410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EDC3-5D5B-47EC-AB02-B84F211C57AC}"/>
              </a:ext>
            </a:extLst>
          </p:cNvPr>
          <p:cNvSpPr>
            <a:spLocks noGrp="1"/>
          </p:cNvSpPr>
          <p:nvPr>
            <p:ph type="title"/>
          </p:nvPr>
        </p:nvSpPr>
        <p:spPr>
          <a:xfrm>
            <a:off x="838200" y="350982"/>
            <a:ext cx="8586538" cy="603717"/>
          </a:xfrm>
        </p:spPr>
        <p:txBody>
          <a:bodyPr>
            <a:normAutofit/>
          </a:bodyPr>
          <a:lstStyle>
            <a:lvl1pPr>
              <a:defRPr sz="36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78162F2-E54D-42E4-A960-F01A3467D6F9}"/>
              </a:ext>
            </a:extLst>
          </p:cNvPr>
          <p:cNvSpPr>
            <a:spLocks noGrp="1"/>
          </p:cNvSpPr>
          <p:nvPr>
            <p:ph idx="1"/>
          </p:nvPr>
        </p:nvSpPr>
        <p:spPr>
          <a:xfrm>
            <a:off x="838200" y="1196110"/>
            <a:ext cx="10515600" cy="4561430"/>
          </a:xfrm>
        </p:spPr>
        <p:txBody>
          <a:bodyPr/>
          <a:lstStyle>
            <a:lvl1pPr marL="228600" indent="-228600">
              <a:buClr>
                <a:srgbClr val="2875B5"/>
              </a:buClr>
              <a:buFont typeface="Wingdings" panose="05000000000000000000" pitchFamily="2" charset="2"/>
              <a:buChar char="§"/>
              <a:defRPr/>
            </a:lvl1pPr>
            <a:lvl2pPr marL="685800" indent="-228600">
              <a:buClr>
                <a:schemeClr val="tx2"/>
              </a:buClr>
              <a:buFont typeface="Wingdings" panose="05000000000000000000" pitchFamily="2" charset="2"/>
              <a:buChar char="§"/>
              <a:defRPr/>
            </a:lvl2pPr>
            <a:lvl3pPr marL="1143000" indent="-228600">
              <a:buClr>
                <a:schemeClr val="accent3"/>
              </a:buClr>
              <a:buFont typeface="Wingdings" panose="05000000000000000000" pitchFamily="2" charset="2"/>
              <a:buChar char="§"/>
              <a:defRPr/>
            </a:lvl3pPr>
            <a:lvl4pPr marL="1645920" indent="-228600">
              <a:buClr>
                <a:schemeClr val="bg2">
                  <a:lumMod val="75000"/>
                </a:schemeClr>
              </a:buClr>
              <a:buFont typeface="Wingdings" panose="05000000000000000000" pitchFamily="2" charset="2"/>
              <a:buChar char="§"/>
              <a:defRPr/>
            </a:lvl4pPr>
            <a:lvl5pPr>
              <a:buClr>
                <a:schemeClr val="bg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053B6-3C71-4FC5-9681-CAA66A82897E}"/>
              </a:ext>
            </a:extLst>
          </p:cNvPr>
          <p:cNvSpPr>
            <a:spLocks noGrp="1"/>
          </p:cNvSpPr>
          <p:nvPr>
            <p:ph type="dt" sz="half" idx="10"/>
          </p:nvPr>
        </p:nvSpPr>
        <p:spPr>
          <a:xfrm>
            <a:off x="9424738" y="6416384"/>
            <a:ext cx="1929062" cy="365125"/>
          </a:xfrm>
          <a:prstGeom prst="rect">
            <a:avLst/>
          </a:prstGeom>
        </p:spPr>
        <p:txBody>
          <a:bodyPr/>
          <a:lstStyle>
            <a:lvl1pPr>
              <a:defRPr>
                <a:latin typeface="+mn-lt"/>
              </a:defRPr>
            </a:lvl1pPr>
          </a:lstStyle>
          <a:p>
            <a:fld id="{C5331C73-5EBC-4CE0-95C0-E7FE13B7549D}" type="datetime1">
              <a:rPr lang="en-US" smtClean="0"/>
              <a:pPr/>
              <a:t>9/30/2024</a:t>
            </a:fld>
            <a:endParaRPr lang="en-US"/>
          </a:p>
        </p:txBody>
      </p:sp>
      <p:sp>
        <p:nvSpPr>
          <p:cNvPr id="6" name="Slide Number Placeholder 5">
            <a:extLst>
              <a:ext uri="{FF2B5EF4-FFF2-40B4-BE49-F238E27FC236}">
                <a16:creationId xmlns:a16="http://schemas.microsoft.com/office/drawing/2014/main" id="{DED5BAA7-305A-4419-8BDF-92DFF9092BF0}"/>
              </a:ext>
            </a:extLst>
          </p:cNvPr>
          <p:cNvSpPr>
            <a:spLocks noGrp="1"/>
          </p:cNvSpPr>
          <p:nvPr>
            <p:ph type="sldNum" sz="quarter" idx="12"/>
          </p:nvPr>
        </p:nvSpPr>
        <p:spPr>
          <a:xfrm>
            <a:off x="11353799" y="6416384"/>
            <a:ext cx="649705" cy="365125"/>
          </a:xfrm>
          <a:prstGeom prst="rect">
            <a:avLst/>
          </a:prstGeom>
        </p:spPr>
        <p:txBody>
          <a:bodyPr/>
          <a:lstStyle>
            <a:lvl1pPr algn="r">
              <a:defRPr sz="1400">
                <a:latin typeface="+mn-lt"/>
              </a:defRPr>
            </a:lvl1pPr>
          </a:lstStyle>
          <a:p>
            <a:fld id="{F5F88C70-AE88-441D-9F59-E60D3BF64BDC}" type="slidenum">
              <a:rPr lang="en-US" smtClean="0"/>
              <a:pPr/>
              <a:t>‹#›</a:t>
            </a:fld>
            <a:endParaRPr lang="en-US"/>
          </a:p>
        </p:txBody>
      </p:sp>
      <p:sp>
        <p:nvSpPr>
          <p:cNvPr id="7" name="Footer Placeholder 4">
            <a:extLst>
              <a:ext uri="{FF2B5EF4-FFF2-40B4-BE49-F238E27FC236}">
                <a16:creationId xmlns:a16="http://schemas.microsoft.com/office/drawing/2014/main" id="{AB3237A1-08F8-4096-985F-58F906E5FDD2}"/>
              </a:ext>
            </a:extLst>
          </p:cNvPr>
          <p:cNvSpPr>
            <a:spLocks noGrp="1"/>
          </p:cNvSpPr>
          <p:nvPr>
            <p:ph type="ftr" sz="quarter" idx="3"/>
          </p:nvPr>
        </p:nvSpPr>
        <p:spPr>
          <a:xfrm>
            <a:off x="3274290" y="6416384"/>
            <a:ext cx="5852628" cy="365125"/>
          </a:xfrm>
          <a:prstGeom prst="rect">
            <a:avLst/>
          </a:prstGeom>
        </p:spPr>
        <p:txBody>
          <a:bodyPr/>
          <a:lstStyle>
            <a:lvl1pPr>
              <a:defRPr>
                <a:solidFill>
                  <a:schemeClr val="accent2"/>
                </a:solidFill>
                <a:latin typeface="+mn-lt"/>
                <a:cs typeface="Arial" panose="020B0604020202020204" pitchFamily="34" charset="0"/>
              </a:defRPr>
            </a:lvl1pPr>
          </a:lstStyle>
          <a:p>
            <a:r>
              <a:rPr lang="en-US"/>
              <a:t>Title goes right here even if it is long</a:t>
            </a:r>
          </a:p>
        </p:txBody>
      </p:sp>
    </p:spTree>
    <p:extLst>
      <p:ext uri="{BB962C8B-B14F-4D97-AF65-F5344CB8AC3E}">
        <p14:creationId xmlns:p14="http://schemas.microsoft.com/office/powerpoint/2010/main" val="225470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1B6F-1726-43F6-8E3C-F8DAA4337B1C}"/>
              </a:ext>
            </a:extLst>
          </p:cNvPr>
          <p:cNvSpPr>
            <a:spLocks noGrp="1"/>
          </p:cNvSpPr>
          <p:nvPr>
            <p:ph type="title"/>
          </p:nvPr>
        </p:nvSpPr>
        <p:spPr>
          <a:xfrm>
            <a:off x="831850" y="1709738"/>
            <a:ext cx="10515600" cy="1418473"/>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188D9D-FECC-4104-BB58-C8204F3F7C3C}"/>
              </a:ext>
            </a:extLst>
          </p:cNvPr>
          <p:cNvSpPr>
            <a:spLocks noGrp="1"/>
          </p:cNvSpPr>
          <p:nvPr>
            <p:ph type="body" idx="1"/>
          </p:nvPr>
        </p:nvSpPr>
        <p:spPr>
          <a:xfrm>
            <a:off x="831850" y="3648075"/>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693E9023-4C5C-4A03-8B3F-295D96D4D0E9}"/>
              </a:ext>
            </a:extLst>
          </p:cNvPr>
          <p:cNvSpPr>
            <a:spLocks noGrp="1"/>
          </p:cNvSpPr>
          <p:nvPr>
            <p:ph type="sldNum" sz="quarter" idx="12"/>
          </p:nvPr>
        </p:nvSpPr>
        <p:spPr>
          <a:xfrm>
            <a:off x="11353799" y="6416384"/>
            <a:ext cx="649705" cy="365125"/>
          </a:xfrm>
          <a:prstGeom prst="rect">
            <a:avLst/>
          </a:prstGeom>
        </p:spPr>
        <p:txBody>
          <a:bodyPr/>
          <a:lstStyle>
            <a:lvl1pPr algn="r">
              <a:defRPr sz="1400"/>
            </a:lvl1pPr>
          </a:lstStyle>
          <a:p>
            <a:fld id="{F5F88C70-AE88-441D-9F59-E60D3BF64BDC}" type="slidenum">
              <a:rPr lang="en-US" smtClean="0"/>
              <a:pPr/>
              <a:t>‹#›</a:t>
            </a:fld>
            <a:endParaRPr lang="en-US"/>
          </a:p>
        </p:txBody>
      </p:sp>
      <p:pic>
        <p:nvPicPr>
          <p:cNvPr id="7" name="Graphic 6">
            <a:extLst>
              <a:ext uri="{FF2B5EF4-FFF2-40B4-BE49-F238E27FC236}">
                <a16:creationId xmlns:a16="http://schemas.microsoft.com/office/drawing/2014/main" id="{EEEB74A2-8A19-4260-A05E-2DCABAA10C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394" y="6146508"/>
            <a:ext cx="2686050" cy="904875"/>
          </a:xfrm>
          <a:prstGeom prst="rect">
            <a:avLst/>
          </a:prstGeom>
        </p:spPr>
      </p:pic>
      <p:cxnSp>
        <p:nvCxnSpPr>
          <p:cNvPr id="6" name="Straight Connector 5">
            <a:extLst>
              <a:ext uri="{FF2B5EF4-FFF2-40B4-BE49-F238E27FC236}">
                <a16:creationId xmlns:a16="http://schemas.microsoft.com/office/drawing/2014/main" id="{27B5B26C-8EF0-45C6-97AC-1F5157C415F1}"/>
              </a:ext>
            </a:extLst>
          </p:cNvPr>
          <p:cNvCxnSpPr>
            <a:cxnSpLocks/>
          </p:cNvCxnSpPr>
          <p:nvPr userDrawn="1"/>
        </p:nvCxnSpPr>
        <p:spPr>
          <a:xfrm>
            <a:off x="3212432" y="3342502"/>
            <a:ext cx="5779168" cy="0"/>
          </a:xfrm>
          <a:prstGeom prst="line">
            <a:avLst/>
          </a:prstGeom>
          <a:ln w="63500" cap="rnd">
            <a:solidFill>
              <a:srgbClr val="96D0F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97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5_Section Header - no dotted lin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1B6F-1726-43F6-8E3C-F8DAA4337B1C}"/>
              </a:ext>
            </a:extLst>
          </p:cNvPr>
          <p:cNvSpPr>
            <a:spLocks noGrp="1"/>
          </p:cNvSpPr>
          <p:nvPr>
            <p:ph type="title"/>
          </p:nvPr>
        </p:nvSpPr>
        <p:spPr>
          <a:xfrm>
            <a:off x="831850" y="1709738"/>
            <a:ext cx="10515600" cy="1418473"/>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188D9D-FECC-4104-BB58-C8204F3F7C3C}"/>
              </a:ext>
            </a:extLst>
          </p:cNvPr>
          <p:cNvSpPr>
            <a:spLocks noGrp="1"/>
          </p:cNvSpPr>
          <p:nvPr>
            <p:ph type="body" idx="1"/>
          </p:nvPr>
        </p:nvSpPr>
        <p:spPr>
          <a:xfrm>
            <a:off x="831850" y="3648075"/>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693E9023-4C5C-4A03-8B3F-295D96D4D0E9}"/>
              </a:ext>
            </a:extLst>
          </p:cNvPr>
          <p:cNvSpPr>
            <a:spLocks noGrp="1"/>
          </p:cNvSpPr>
          <p:nvPr>
            <p:ph type="sldNum" sz="quarter" idx="12"/>
          </p:nvPr>
        </p:nvSpPr>
        <p:spPr>
          <a:xfrm>
            <a:off x="11353799" y="6416384"/>
            <a:ext cx="649705" cy="365125"/>
          </a:xfrm>
          <a:prstGeom prst="rect">
            <a:avLst/>
          </a:prstGeom>
        </p:spPr>
        <p:txBody>
          <a:bodyPr/>
          <a:lstStyle>
            <a:lvl1pPr algn="r">
              <a:defRPr sz="1400"/>
            </a:lvl1pPr>
          </a:lstStyle>
          <a:p>
            <a:fld id="{F5F88C70-AE88-441D-9F59-E60D3BF64BDC}" type="slidenum">
              <a:rPr lang="en-US" smtClean="0"/>
              <a:pPr/>
              <a:t>‹#›</a:t>
            </a:fld>
            <a:endParaRPr lang="en-US"/>
          </a:p>
        </p:txBody>
      </p:sp>
      <p:pic>
        <p:nvPicPr>
          <p:cNvPr id="7" name="Graphic 6">
            <a:extLst>
              <a:ext uri="{FF2B5EF4-FFF2-40B4-BE49-F238E27FC236}">
                <a16:creationId xmlns:a16="http://schemas.microsoft.com/office/drawing/2014/main" id="{EEEB74A2-8A19-4260-A05E-2DCABAA10C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394" y="6146508"/>
            <a:ext cx="2686050" cy="904875"/>
          </a:xfrm>
          <a:prstGeom prst="rect">
            <a:avLst/>
          </a:prstGeom>
        </p:spPr>
      </p:pic>
    </p:spTree>
    <p:extLst>
      <p:ext uri="{BB962C8B-B14F-4D97-AF65-F5344CB8AC3E}">
        <p14:creationId xmlns:p14="http://schemas.microsoft.com/office/powerpoint/2010/main" val="228862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1B6F-1726-43F6-8E3C-F8DAA4337B1C}"/>
              </a:ext>
            </a:extLst>
          </p:cNvPr>
          <p:cNvSpPr>
            <a:spLocks noGrp="1"/>
          </p:cNvSpPr>
          <p:nvPr>
            <p:ph type="title"/>
          </p:nvPr>
        </p:nvSpPr>
        <p:spPr>
          <a:xfrm>
            <a:off x="831850" y="1709738"/>
            <a:ext cx="10515600" cy="1418473"/>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188D9D-FECC-4104-BB58-C8204F3F7C3C}"/>
              </a:ext>
            </a:extLst>
          </p:cNvPr>
          <p:cNvSpPr>
            <a:spLocks noGrp="1"/>
          </p:cNvSpPr>
          <p:nvPr>
            <p:ph type="body" idx="1"/>
          </p:nvPr>
        </p:nvSpPr>
        <p:spPr>
          <a:xfrm>
            <a:off x="831850" y="3648075"/>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693E9023-4C5C-4A03-8B3F-295D96D4D0E9}"/>
              </a:ext>
            </a:extLst>
          </p:cNvPr>
          <p:cNvSpPr>
            <a:spLocks noGrp="1"/>
          </p:cNvSpPr>
          <p:nvPr>
            <p:ph type="sldNum" sz="quarter" idx="12"/>
          </p:nvPr>
        </p:nvSpPr>
        <p:spPr>
          <a:xfrm>
            <a:off x="11353799" y="6416384"/>
            <a:ext cx="649705" cy="365125"/>
          </a:xfrm>
          <a:prstGeom prst="rect">
            <a:avLst/>
          </a:prstGeom>
        </p:spPr>
        <p:txBody>
          <a:bodyPr/>
          <a:lstStyle>
            <a:lvl1pPr algn="r">
              <a:defRPr sz="1400"/>
            </a:lvl1pPr>
          </a:lstStyle>
          <a:p>
            <a:fld id="{F5F88C70-AE88-441D-9F59-E60D3BF64BDC}" type="slidenum">
              <a:rPr lang="en-US" smtClean="0"/>
              <a:pPr/>
              <a:t>‹#›</a:t>
            </a:fld>
            <a:endParaRPr lang="en-US"/>
          </a:p>
        </p:txBody>
      </p:sp>
      <p:pic>
        <p:nvPicPr>
          <p:cNvPr id="7" name="Graphic 6">
            <a:extLst>
              <a:ext uri="{FF2B5EF4-FFF2-40B4-BE49-F238E27FC236}">
                <a16:creationId xmlns:a16="http://schemas.microsoft.com/office/drawing/2014/main" id="{4B6E241B-CE95-4DE5-9B50-DAC7904F18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394" y="6146508"/>
            <a:ext cx="2686050" cy="904875"/>
          </a:xfrm>
          <a:prstGeom prst="rect">
            <a:avLst/>
          </a:prstGeom>
        </p:spPr>
      </p:pic>
      <p:cxnSp>
        <p:nvCxnSpPr>
          <p:cNvPr id="6" name="Straight Connector 5">
            <a:extLst>
              <a:ext uri="{FF2B5EF4-FFF2-40B4-BE49-F238E27FC236}">
                <a16:creationId xmlns:a16="http://schemas.microsoft.com/office/drawing/2014/main" id="{D762944D-B32C-431C-B621-394195BEC7D8}"/>
              </a:ext>
            </a:extLst>
          </p:cNvPr>
          <p:cNvCxnSpPr>
            <a:cxnSpLocks/>
          </p:cNvCxnSpPr>
          <p:nvPr userDrawn="1"/>
        </p:nvCxnSpPr>
        <p:spPr>
          <a:xfrm>
            <a:off x="3212432" y="3342502"/>
            <a:ext cx="5779168" cy="0"/>
          </a:xfrm>
          <a:prstGeom prst="line">
            <a:avLst/>
          </a:prstGeom>
          <a:ln w="63500" cap="rnd">
            <a:solidFill>
              <a:srgbClr val="96D0F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932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4C9ED4-D6DE-4145-AEF6-6AF740F3F43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a:off x="0" y="171"/>
            <a:ext cx="12191999" cy="6857656"/>
          </a:xfrm>
          <a:prstGeom prst="rect">
            <a:avLst/>
          </a:prstGeom>
        </p:spPr>
      </p:pic>
      <p:sp>
        <p:nvSpPr>
          <p:cNvPr id="4" name="Rectangle 3">
            <a:extLst>
              <a:ext uri="{FF2B5EF4-FFF2-40B4-BE49-F238E27FC236}">
                <a16:creationId xmlns:a16="http://schemas.microsoft.com/office/drawing/2014/main" id="{58C79A18-1F09-446D-8D7D-27E3939878FB}"/>
              </a:ext>
            </a:extLst>
          </p:cNvPr>
          <p:cNvSpPr/>
          <p:nvPr userDrawn="1"/>
        </p:nvSpPr>
        <p:spPr>
          <a:xfrm>
            <a:off x="0" y="0"/>
            <a:ext cx="12191999" cy="10067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80829DF-0B74-4FAD-977D-271F3C94E174}"/>
              </a:ext>
            </a:extLst>
          </p:cNvPr>
          <p:cNvSpPr>
            <a:spLocks noGrp="1"/>
          </p:cNvSpPr>
          <p:nvPr>
            <p:ph type="title"/>
          </p:nvPr>
        </p:nvSpPr>
        <p:spPr>
          <a:xfrm>
            <a:off x="838200" y="365126"/>
            <a:ext cx="10515600" cy="5776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543716-42A1-4B39-A619-97E43778240E}"/>
              </a:ext>
            </a:extLst>
          </p:cNvPr>
          <p:cNvSpPr>
            <a:spLocks noGrp="1"/>
          </p:cNvSpPr>
          <p:nvPr>
            <p:ph type="body" idx="1"/>
          </p:nvPr>
        </p:nvSpPr>
        <p:spPr>
          <a:xfrm>
            <a:off x="838200" y="1197935"/>
            <a:ext cx="10515600" cy="42459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a:extLst>
              <a:ext uri="{FF2B5EF4-FFF2-40B4-BE49-F238E27FC236}">
                <a16:creationId xmlns:a16="http://schemas.microsoft.com/office/drawing/2014/main" id="{B95F72D4-B5E3-4D7F-9E4F-C42306C7692D}"/>
              </a:ext>
            </a:extLst>
          </p:cNvPr>
          <p:cNvSpPr>
            <a:spLocks noGrp="1"/>
          </p:cNvSpPr>
          <p:nvPr>
            <p:ph type="dt" sz="half" idx="2"/>
          </p:nvPr>
        </p:nvSpPr>
        <p:spPr>
          <a:xfrm>
            <a:off x="9424738" y="6416384"/>
            <a:ext cx="1929062" cy="365125"/>
          </a:xfrm>
          <a:prstGeom prst="rect">
            <a:avLst/>
          </a:prstGeom>
        </p:spPr>
        <p:txBody>
          <a:bodyPr/>
          <a:lstStyle>
            <a:lvl1pPr>
              <a:defRPr sz="1400">
                <a:solidFill>
                  <a:schemeClr val="accent2"/>
                </a:solidFill>
                <a:latin typeface="Roboto" panose="02000000000000000000" pitchFamily="2" charset="0"/>
                <a:ea typeface="Roboto" panose="02000000000000000000" pitchFamily="2" charset="0"/>
                <a:cs typeface="Arial" panose="020B0604020202020204" pitchFamily="34" charset="0"/>
              </a:defRPr>
            </a:lvl1pPr>
          </a:lstStyle>
          <a:p>
            <a:fld id="{A318A90D-FD99-41A1-BB2D-C6378B77C91F}" type="datetime1">
              <a:rPr lang="en-US" smtClean="0"/>
              <a:pPr/>
              <a:t>9/30/2024</a:t>
            </a:fld>
            <a:endParaRPr lang="en-US"/>
          </a:p>
        </p:txBody>
      </p:sp>
      <p:sp>
        <p:nvSpPr>
          <p:cNvPr id="16" name="Footer Placeholder 4">
            <a:extLst>
              <a:ext uri="{FF2B5EF4-FFF2-40B4-BE49-F238E27FC236}">
                <a16:creationId xmlns:a16="http://schemas.microsoft.com/office/drawing/2014/main" id="{A6E866EE-902A-4B1C-BE2B-88BAF98A4A52}"/>
              </a:ext>
            </a:extLst>
          </p:cNvPr>
          <p:cNvSpPr>
            <a:spLocks noGrp="1"/>
          </p:cNvSpPr>
          <p:nvPr>
            <p:ph type="ftr" sz="quarter" idx="3"/>
          </p:nvPr>
        </p:nvSpPr>
        <p:spPr>
          <a:xfrm>
            <a:off x="3274290" y="6416384"/>
            <a:ext cx="5852628" cy="365125"/>
          </a:xfrm>
          <a:prstGeom prst="rect">
            <a:avLst/>
          </a:prstGeom>
        </p:spPr>
        <p:txBody>
          <a:bodyPr/>
          <a:lstStyle>
            <a:lvl1pPr>
              <a:defRPr sz="1400">
                <a:solidFill>
                  <a:schemeClr val="accent2"/>
                </a:solidFill>
                <a:latin typeface="Roboto" panose="02000000000000000000" pitchFamily="2" charset="0"/>
                <a:ea typeface="Roboto" panose="02000000000000000000" pitchFamily="2" charset="0"/>
                <a:cs typeface="Arial" panose="020B0604020202020204" pitchFamily="34" charset="0"/>
              </a:defRPr>
            </a:lvl1pPr>
          </a:lstStyle>
          <a:p>
            <a:r>
              <a:rPr lang="en-US"/>
              <a:t>Title goes right here even if it is long</a:t>
            </a:r>
          </a:p>
        </p:txBody>
      </p:sp>
      <p:sp>
        <p:nvSpPr>
          <p:cNvPr id="17" name="Slide Number Placeholder 5">
            <a:extLst>
              <a:ext uri="{FF2B5EF4-FFF2-40B4-BE49-F238E27FC236}">
                <a16:creationId xmlns:a16="http://schemas.microsoft.com/office/drawing/2014/main" id="{1D14B532-81DA-4E6F-B4D0-B70B05DC188C}"/>
              </a:ext>
            </a:extLst>
          </p:cNvPr>
          <p:cNvSpPr>
            <a:spLocks noGrp="1"/>
          </p:cNvSpPr>
          <p:nvPr>
            <p:ph type="sldNum" sz="quarter" idx="4"/>
          </p:nvPr>
        </p:nvSpPr>
        <p:spPr>
          <a:xfrm>
            <a:off x="11353799" y="6416384"/>
            <a:ext cx="649705" cy="365125"/>
          </a:xfrm>
          <a:prstGeom prst="rect">
            <a:avLst/>
          </a:prstGeom>
        </p:spPr>
        <p:txBody>
          <a:bodyPr/>
          <a:lstStyle>
            <a:lvl1pPr algn="r">
              <a:defRPr sz="1400">
                <a:solidFill>
                  <a:schemeClr val="accent2"/>
                </a:solidFill>
                <a:latin typeface="Roboto" panose="02000000000000000000" pitchFamily="2" charset="0"/>
                <a:ea typeface="Roboto" panose="02000000000000000000" pitchFamily="2" charset="0"/>
                <a:cs typeface="Arial" panose="020B0604020202020204" pitchFamily="34" charset="0"/>
              </a:defRPr>
            </a:lvl1pPr>
          </a:lstStyle>
          <a:p>
            <a:fld id="{F5F88C70-AE88-441D-9F59-E60D3BF64BDC}" type="slidenum">
              <a:rPr lang="en-US" smtClean="0"/>
              <a:pPr/>
              <a:t>‹#›</a:t>
            </a:fld>
            <a:endParaRPr lang="en-US"/>
          </a:p>
        </p:txBody>
      </p:sp>
      <p:pic>
        <p:nvPicPr>
          <p:cNvPr id="9" name="Graphic 8">
            <a:extLst>
              <a:ext uri="{FF2B5EF4-FFF2-40B4-BE49-F238E27FC236}">
                <a16:creationId xmlns:a16="http://schemas.microsoft.com/office/drawing/2014/main" id="{31611B08-8E71-4EE0-8478-6D170213C50E}"/>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394" y="6146508"/>
            <a:ext cx="2686050" cy="904875"/>
          </a:xfrm>
          <a:prstGeom prst="rect">
            <a:avLst/>
          </a:prstGeom>
        </p:spPr>
      </p:pic>
    </p:spTree>
    <p:extLst>
      <p:ext uri="{BB962C8B-B14F-4D97-AF65-F5344CB8AC3E}">
        <p14:creationId xmlns:p14="http://schemas.microsoft.com/office/powerpoint/2010/main" val="2340719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defTabSz="914400" rtl="0" eaLnBrk="1" latinLnBrk="0" hangingPunct="1">
        <a:lnSpc>
          <a:spcPct val="90000"/>
        </a:lnSpc>
        <a:spcBef>
          <a:spcPct val="0"/>
        </a:spcBef>
        <a:buNone/>
        <a:defRPr sz="3600" b="1" u="none" kern="1200" baseline="0">
          <a:solidFill>
            <a:schemeClr val="bg1"/>
          </a:solidFill>
          <a:uFill>
            <a:solidFill>
              <a:schemeClr val="accent6"/>
            </a:solidFill>
          </a:uFill>
          <a:latin typeface="+mj-lt"/>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tx2"/>
        </a:buClr>
        <a:buFont typeface="Wingdings" panose="05000000000000000000" pitchFamily="2" charset="2"/>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0000"/>
        </a:lnSpc>
        <a:spcBef>
          <a:spcPts val="500"/>
        </a:spcBef>
        <a:buClr>
          <a:schemeClr val="accent3"/>
        </a:buClr>
        <a:buFont typeface="Wingdings" panose="05000000000000000000" pitchFamily="2" charset="2"/>
        <a:buChar char="§"/>
        <a:defRPr sz="2000" kern="1200">
          <a:solidFill>
            <a:schemeClr val="tx1"/>
          </a:solidFill>
          <a:latin typeface="+mn-lt"/>
          <a:ea typeface="+mn-ea"/>
          <a:cs typeface="Arial" panose="020B0604020202020204" pitchFamily="34" charset="0"/>
        </a:defRPr>
      </a:lvl3pPr>
      <a:lvl4pPr marL="1645920" indent="-228600" algn="l" defTabSz="914400" rtl="0" eaLnBrk="1" latinLnBrk="0" hangingPunct="1">
        <a:lnSpc>
          <a:spcPct val="120000"/>
        </a:lnSpc>
        <a:spcBef>
          <a:spcPts val="500"/>
        </a:spcBef>
        <a:buClr>
          <a:schemeClr val="bg2">
            <a:lumMod val="75000"/>
          </a:schemeClr>
        </a:buClr>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114550" indent="-228600" algn="l" defTabSz="914400" rtl="0" eaLnBrk="1" latinLnBrk="0" hangingPunct="1">
        <a:lnSpc>
          <a:spcPct val="120000"/>
        </a:lnSpc>
        <a:spcBef>
          <a:spcPts val="500"/>
        </a:spcBef>
        <a:buClr>
          <a:schemeClr val="bg2">
            <a:lumMod val="75000"/>
          </a:schemeClr>
        </a:buClr>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pn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hyperlink" Target="https://ilmiodiabete.com/2019/05/23/le-vacanze-interrompono-la-routine-terapeutica-dei-bambini-con-diabete-tipo-1/"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4.svg"/><Relationship Id="rId7" Type="http://schemas.openxmlformats.org/officeDocument/2006/relationships/image" Target="../media/image66.sv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6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3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5.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hyperlink" Target="https://www.arkansasbluecross.com/docs/librariesprovider9/members/blue-wellness-rewards.pdf?sfvrsn=348f58fd_1"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97.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5.xml"/><Relationship Id="rId4" Type="http://schemas.openxmlformats.org/officeDocument/2006/relationships/image" Target="../media/image109.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xml"/><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15.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15.xml"/><Relationship Id="rId6" Type="http://schemas.openxmlformats.org/officeDocument/2006/relationships/image" Target="../media/image127.jpeg"/><Relationship Id="rId5" Type="http://schemas.openxmlformats.org/officeDocument/2006/relationships/image" Target="../media/image126.svg"/><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15.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hyperlink" Target="https://pixnio.com/people/female-women/nice-teenage-girl-driving-while-attempting-to-text-one-of-her-friends" TargetMode="External"/><Relationship Id="rId7" Type="http://schemas.openxmlformats.org/officeDocument/2006/relationships/image" Target="../media/image143.svg"/><Relationship Id="rId2" Type="http://schemas.openxmlformats.org/officeDocument/2006/relationships/image" Target="../media/image139.jpeg"/><Relationship Id="rId1" Type="http://schemas.openxmlformats.org/officeDocument/2006/relationships/slideLayout" Target="../slideLayouts/slideLayout15.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45.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image" Target="../media/image28.svg"/><Relationship Id="rId5" Type="http://schemas.openxmlformats.org/officeDocument/2006/relationships/diagramQuickStyle" Target="../diagrams/quickStyle1.xml"/><Relationship Id="rId15" Type="http://schemas.openxmlformats.org/officeDocument/2006/relationships/image" Target="../media/image30.svg"/><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4901-9DD1-5AFA-8266-4E097B32EAFE}"/>
              </a:ext>
            </a:extLst>
          </p:cNvPr>
          <p:cNvSpPr>
            <a:spLocks noGrp="1"/>
          </p:cNvSpPr>
          <p:nvPr>
            <p:ph type="ctrTitle"/>
          </p:nvPr>
        </p:nvSpPr>
        <p:spPr>
          <a:xfrm>
            <a:off x="646545" y="1122363"/>
            <a:ext cx="8115792" cy="2387600"/>
          </a:xfrm>
        </p:spPr>
        <p:txBody>
          <a:bodyPr>
            <a:noAutofit/>
          </a:bodyPr>
          <a:lstStyle/>
          <a:p>
            <a:r>
              <a:rPr lang="en-US" sz="4200" dirty="0"/>
              <a:t>2025 ARHOME Strategic Plan</a:t>
            </a:r>
            <a:br>
              <a:rPr lang="en-US" sz="5400" dirty="0"/>
            </a:br>
            <a:r>
              <a:rPr lang="en-US" sz="3000" dirty="0"/>
              <a:t>Arkansas Blue Cross and Blue Shield</a:t>
            </a:r>
            <a:endParaRPr lang="en-US" sz="3000" b="1" spc="0" dirty="0"/>
          </a:p>
        </p:txBody>
      </p:sp>
      <p:sp>
        <p:nvSpPr>
          <p:cNvPr id="3" name="Text Placeholder 2">
            <a:extLst>
              <a:ext uri="{FF2B5EF4-FFF2-40B4-BE49-F238E27FC236}">
                <a16:creationId xmlns:a16="http://schemas.microsoft.com/office/drawing/2014/main" id="{D60E211D-C62D-0197-094F-1DA455BB0312}"/>
              </a:ext>
            </a:extLst>
          </p:cNvPr>
          <p:cNvSpPr>
            <a:spLocks noGrp="1"/>
          </p:cNvSpPr>
          <p:nvPr>
            <p:ph type="subTitle" idx="1"/>
          </p:nvPr>
        </p:nvSpPr>
        <p:spPr>
          <a:xfrm>
            <a:off x="646545" y="3602038"/>
            <a:ext cx="8330478" cy="1655762"/>
          </a:xfrm>
        </p:spPr>
        <p:txBody>
          <a:bodyPr>
            <a:normAutofit fontScale="92500"/>
          </a:bodyPr>
          <a:lstStyle/>
          <a:p>
            <a:r>
              <a:rPr lang="en-US" dirty="0">
                <a:solidFill>
                  <a:schemeClr val="bg2">
                    <a:lumMod val="50000"/>
                  </a:schemeClr>
                </a:solidFill>
              </a:rPr>
              <a:t>Matthew Vannatta, Vice President Government Programs </a:t>
            </a:r>
          </a:p>
          <a:p>
            <a:r>
              <a:rPr lang="en-US" dirty="0">
                <a:solidFill>
                  <a:schemeClr val="bg2">
                    <a:lumMod val="50000"/>
                  </a:schemeClr>
                </a:solidFill>
              </a:rPr>
              <a:t>Kaitlin Bates, PharmD, Manager ARHOME Quality </a:t>
            </a:r>
          </a:p>
          <a:p>
            <a:r>
              <a:rPr lang="en-US" dirty="0">
                <a:solidFill>
                  <a:schemeClr val="accent1"/>
                </a:solidFill>
              </a:rPr>
              <a:t>September 30, 2024</a:t>
            </a:r>
          </a:p>
        </p:txBody>
      </p:sp>
    </p:spTree>
    <p:extLst>
      <p:ext uri="{BB962C8B-B14F-4D97-AF65-F5344CB8AC3E}">
        <p14:creationId xmlns:p14="http://schemas.microsoft.com/office/powerpoint/2010/main" val="1776120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p:txBody>
          <a:bodyPr>
            <a:normAutofit fontScale="90000"/>
          </a:bodyPr>
          <a:lstStyle/>
          <a:p>
            <a:r>
              <a:rPr lang="en-US"/>
              <a:t>2025 Proposed Incentive Program Changes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rPr>
              <a:t>2025 Proposed Incentive Program Changes </a:t>
            </a:r>
          </a:p>
        </p:txBody>
      </p:sp>
      <p:grpSp>
        <p:nvGrpSpPr>
          <p:cNvPr id="5" name="Group 4">
            <a:extLst>
              <a:ext uri="{FF2B5EF4-FFF2-40B4-BE49-F238E27FC236}">
                <a16:creationId xmlns:a16="http://schemas.microsoft.com/office/drawing/2014/main" id="{50468673-BFF7-5600-F686-E6A0E8BAC3E6}"/>
              </a:ext>
            </a:extLst>
          </p:cNvPr>
          <p:cNvGrpSpPr/>
          <p:nvPr/>
        </p:nvGrpSpPr>
        <p:grpSpPr>
          <a:xfrm>
            <a:off x="10019210" y="76904"/>
            <a:ext cx="2050870" cy="1128697"/>
            <a:chOff x="10019210" y="61457"/>
            <a:chExt cx="2050820" cy="1128697"/>
          </a:xfrm>
        </p:grpSpPr>
        <p:sp>
          <p:nvSpPr>
            <p:cNvPr id="6" name="Rectangle: Rounded Corners 5">
              <a:extLst>
                <a:ext uri="{FF2B5EF4-FFF2-40B4-BE49-F238E27FC236}">
                  <a16:creationId xmlns:a16="http://schemas.microsoft.com/office/drawing/2014/main" id="{576B653B-F5DA-4703-35C6-7D2275F3E8DB}"/>
                </a:ext>
              </a:extLst>
            </p:cNvPr>
            <p:cNvSpPr/>
            <p:nvPr/>
          </p:nvSpPr>
          <p:spPr>
            <a:xfrm>
              <a:off x="10019210" y="84153"/>
              <a:ext cx="2050820" cy="882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TextBox 6">
              <a:extLst>
                <a:ext uri="{FF2B5EF4-FFF2-40B4-BE49-F238E27FC236}">
                  <a16:creationId xmlns:a16="http://schemas.microsoft.com/office/drawing/2014/main" id="{1469ADD1-152C-A5F5-A3AD-143598A2A954}"/>
                </a:ext>
              </a:extLst>
            </p:cNvPr>
            <p:cNvSpPr txBox="1"/>
            <p:nvPr/>
          </p:nvSpPr>
          <p:spPr>
            <a:xfrm>
              <a:off x="10673416" y="61457"/>
              <a:ext cx="8715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oboto"/>
                  <a:ea typeface="+mn-ea"/>
                  <a:cs typeface="+mn-cs"/>
                </a:rPr>
                <a:t>Legend</a:t>
              </a:r>
              <a:endParaRPr kumimoji="0" lang="en-US" sz="12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Roboto"/>
                <a:ea typeface="+mn-ea"/>
                <a:cs typeface="+mn-cs"/>
              </a:endParaRPr>
            </a:p>
          </p:txBody>
        </p:sp>
        <p:sp>
          <p:nvSpPr>
            <p:cNvPr id="8" name="TextBox 7">
              <a:extLst>
                <a:ext uri="{FF2B5EF4-FFF2-40B4-BE49-F238E27FC236}">
                  <a16:creationId xmlns:a16="http://schemas.microsoft.com/office/drawing/2014/main" id="{1DB940C6-816F-1FB3-5DC2-C00B0FAF7B96}"/>
                </a:ext>
              </a:extLst>
            </p:cNvPr>
            <p:cNvSpPr txBox="1"/>
            <p:nvPr/>
          </p:nvSpPr>
          <p:spPr>
            <a:xfrm>
              <a:off x="10432868" y="355498"/>
              <a:ext cx="1628453"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Enhanced Incentive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 </a:t>
              </a:r>
            </a:p>
          </p:txBody>
        </p:sp>
        <p:sp>
          <p:nvSpPr>
            <p:cNvPr id="9" name="TextBox 8">
              <a:extLst>
                <a:ext uri="{FF2B5EF4-FFF2-40B4-BE49-F238E27FC236}">
                  <a16:creationId xmlns:a16="http://schemas.microsoft.com/office/drawing/2014/main" id="{E353F90C-73E5-70E4-475C-B3036D1B9579}"/>
                </a:ext>
              </a:extLst>
            </p:cNvPr>
            <p:cNvSpPr txBox="1"/>
            <p:nvPr/>
          </p:nvSpPr>
          <p:spPr>
            <a:xfrm>
              <a:off x="10438957" y="636156"/>
              <a:ext cx="154983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New Incentive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sp>
          <p:nvSpPr>
            <p:cNvPr id="10" name="Star: 5 Points 9">
              <a:extLst>
                <a:ext uri="{FF2B5EF4-FFF2-40B4-BE49-F238E27FC236}">
                  <a16:creationId xmlns:a16="http://schemas.microsoft.com/office/drawing/2014/main" id="{532D1D04-D96D-A23B-F7CB-5CEA935B9D15}"/>
                </a:ext>
              </a:extLst>
            </p:cNvPr>
            <p:cNvSpPr/>
            <p:nvPr/>
          </p:nvSpPr>
          <p:spPr>
            <a:xfrm>
              <a:off x="10182465" y="630935"/>
              <a:ext cx="286384" cy="267926"/>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sp>
        <p:nvSpPr>
          <p:cNvPr id="11" name="Lightning Bolt 10">
            <a:extLst>
              <a:ext uri="{FF2B5EF4-FFF2-40B4-BE49-F238E27FC236}">
                <a16:creationId xmlns:a16="http://schemas.microsoft.com/office/drawing/2014/main" id="{25395410-1B9A-9E4B-2CF5-4C53EEF3E352}"/>
              </a:ext>
            </a:extLst>
          </p:cNvPr>
          <p:cNvSpPr/>
          <p:nvPr/>
        </p:nvSpPr>
        <p:spPr>
          <a:xfrm>
            <a:off x="8734685" y="2751619"/>
            <a:ext cx="286391" cy="23776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aphicFrame>
        <p:nvGraphicFramePr>
          <p:cNvPr id="12" name="Table 11">
            <a:extLst>
              <a:ext uri="{FF2B5EF4-FFF2-40B4-BE49-F238E27FC236}">
                <a16:creationId xmlns:a16="http://schemas.microsoft.com/office/drawing/2014/main" id="{D41C5DD1-FC19-ED85-DEF3-AA9586C56DF0}"/>
              </a:ext>
            </a:extLst>
          </p:cNvPr>
          <p:cNvGraphicFramePr>
            <a:graphicFrameLocks noGrp="1"/>
          </p:cNvGraphicFramePr>
          <p:nvPr>
            <p:extLst>
              <p:ext uri="{D42A27DB-BD31-4B8C-83A1-F6EECF244321}">
                <p14:modId xmlns:p14="http://schemas.microsoft.com/office/powerpoint/2010/main" val="235739512"/>
              </p:ext>
            </p:extLst>
          </p:nvPr>
        </p:nvGraphicFramePr>
        <p:xfrm>
          <a:off x="324131" y="1205601"/>
          <a:ext cx="11573702" cy="4193055"/>
        </p:xfrm>
        <a:graphic>
          <a:graphicData uri="http://schemas.openxmlformats.org/drawingml/2006/table">
            <a:tbl>
              <a:tblPr firstRow="1" bandRow="1"/>
              <a:tblGrid>
                <a:gridCol w="2440334">
                  <a:extLst>
                    <a:ext uri="{9D8B030D-6E8A-4147-A177-3AD203B41FA5}">
                      <a16:colId xmlns:a16="http://schemas.microsoft.com/office/drawing/2014/main" val="3273085160"/>
                    </a:ext>
                  </a:extLst>
                </a:gridCol>
                <a:gridCol w="2594344">
                  <a:extLst>
                    <a:ext uri="{9D8B030D-6E8A-4147-A177-3AD203B41FA5}">
                      <a16:colId xmlns:a16="http://schemas.microsoft.com/office/drawing/2014/main" val="2120391976"/>
                    </a:ext>
                  </a:extLst>
                </a:gridCol>
                <a:gridCol w="5178056">
                  <a:extLst>
                    <a:ext uri="{9D8B030D-6E8A-4147-A177-3AD203B41FA5}">
                      <a16:colId xmlns:a16="http://schemas.microsoft.com/office/drawing/2014/main" val="4020044001"/>
                    </a:ext>
                  </a:extLst>
                </a:gridCol>
                <a:gridCol w="1360968">
                  <a:extLst>
                    <a:ext uri="{9D8B030D-6E8A-4147-A177-3AD203B41FA5}">
                      <a16:colId xmlns:a16="http://schemas.microsoft.com/office/drawing/2014/main" val="1429145325"/>
                    </a:ext>
                  </a:extLst>
                </a:gridCol>
              </a:tblGrid>
              <a:tr h="367504">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Pregnant Women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7835106"/>
                  </a:ext>
                </a:extLst>
              </a:tr>
              <a:tr h="307392">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3445707602"/>
                  </a:ext>
                </a:extLst>
              </a:tr>
              <a:tr h="924908">
                <a:tc>
                  <a:txBody>
                    <a:bodyPr/>
                    <a:lstStyle/>
                    <a:p>
                      <a:pPr algn="ctr" fontAlgn="b"/>
                      <a:r>
                        <a:rPr lang="en-US" sz="1400" b="0" i="0" u="none" strike="noStrike">
                          <a:solidFill>
                            <a:srgbClr val="000000"/>
                          </a:solidFill>
                          <a:effectLst/>
                          <a:highlight>
                            <a:srgbClr val="CDD6E5"/>
                          </a:highlight>
                          <a:latin typeface="+mn-lt"/>
                        </a:rPr>
                        <a: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Report Your Pregnancy</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Attestation to gather pregnancies not confirmed by claims to offer prenatal care services, triggers other prenatal rewards ($225 value)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2627286466"/>
                  </a:ext>
                </a:extLst>
              </a:tr>
              <a:tr h="979786">
                <a:tc>
                  <a:txBody>
                    <a:bodyPr/>
                    <a:lstStyle/>
                    <a:p>
                      <a:pPr algn="ctr" rtl="0" fontAlgn="b"/>
                      <a:r>
                        <a:rPr lang="en-US" sz="1400" b="0" i="0" u="none" strike="noStrike">
                          <a:solidFill>
                            <a:srgbClr val="171616"/>
                          </a:solidFill>
                          <a:effectLst/>
                          <a:highlight>
                            <a:srgbClr val="E8ECF3"/>
                          </a:highlight>
                          <a:latin typeface="+mn-lt"/>
                        </a:rPr>
                        <a:t>Pregnancy Care Manager Engagement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Pregnancy Care Manager Engagement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Remains the same but recommended from the new Report Your Pregnancy Health Action.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$25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3966518518"/>
                  </a:ext>
                </a:extLst>
              </a:tr>
              <a:tr h="317638">
                <a:tc rowSpan="2">
                  <a:txBody>
                    <a:bodyPr/>
                    <a:lstStyle/>
                    <a:p>
                      <a:pPr algn="ctr" rtl="0" fontAlgn="b"/>
                      <a:r>
                        <a:rPr lang="en-US" sz="1400" b="0" i="0" u="none" strike="noStrike">
                          <a:solidFill>
                            <a:srgbClr val="171616"/>
                          </a:solidFill>
                          <a:effectLst/>
                          <a:highlight>
                            <a:srgbClr val="CDD6E5"/>
                          </a:highlight>
                          <a:latin typeface="+mn-lt"/>
                        </a:rPr>
                        <a:t>Prenatal Care (up to 4 visits)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rowSpan="2">
                  <a:txBody>
                    <a:bodyPr/>
                    <a:lstStyle/>
                    <a:p>
                      <a:pPr algn="ctr" rtl="0" fontAlgn="b"/>
                      <a:r>
                        <a:rPr lang="en-US" sz="1400" b="0" i="0" u="none" strike="noStrike">
                          <a:solidFill>
                            <a:srgbClr val="171616"/>
                          </a:solidFill>
                          <a:effectLst/>
                          <a:highlight>
                            <a:srgbClr val="CDD6E5"/>
                          </a:highlight>
                          <a:latin typeface="+mn-lt"/>
                        </a:rPr>
                        <a:t>Prenatal Care (up to 4 visits)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rowSpan="2">
                  <a:txBody>
                    <a:bodyPr/>
                    <a:lstStyle/>
                    <a:p>
                      <a:pPr algn="ctr" rtl="0" fontAlgn="b"/>
                      <a:r>
                        <a:rPr lang="en-US" sz="1400" b="0" i="0" u="none" strike="noStrike">
                          <a:solidFill>
                            <a:srgbClr val="000000"/>
                          </a:solidFill>
                          <a:effectLst/>
                          <a:highlight>
                            <a:srgbClr val="CDD6E5"/>
                          </a:highlight>
                          <a:latin typeface="+mn-lt"/>
                        </a:rPr>
                        <a:t>Changing the current prenatal care incentive to a compound health action where it remains recommended until all 4 visits are completed. Will be recommended from the new Report Your Pregnancy Health Action.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DD6E5"/>
                    </a:solidFill>
                  </a:tcPr>
                </a:tc>
                <a:extLst>
                  <a:ext uri="{0D108BD9-81ED-4DB2-BD59-A6C34878D82A}">
                    <a16:rowId xmlns:a16="http://schemas.microsoft.com/office/drawing/2014/main" val="2802887702"/>
                  </a:ext>
                </a:extLst>
              </a:tr>
              <a:tr h="12958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b"/>
                      <a:r>
                        <a:rPr lang="en-US" sz="1400" b="0" i="0" u="none" strike="noStrike">
                          <a:solidFill>
                            <a:srgbClr val="171616"/>
                          </a:solidFill>
                          <a:effectLst/>
                          <a:highlight>
                            <a:srgbClr val="CDD6E5"/>
                          </a:highlight>
                          <a:latin typeface="+mn-lt"/>
                        </a:rPr>
                        <a:t>($200 total)</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2479104706"/>
                  </a:ext>
                </a:extLst>
              </a:tr>
            </a:tbl>
          </a:graphicData>
        </a:graphic>
      </p:graphicFrame>
      <p:sp>
        <p:nvSpPr>
          <p:cNvPr id="13" name="Star: 5 Points 12">
            <a:extLst>
              <a:ext uri="{FF2B5EF4-FFF2-40B4-BE49-F238E27FC236}">
                <a16:creationId xmlns:a16="http://schemas.microsoft.com/office/drawing/2014/main" id="{1E05F005-CE82-84FE-7E57-FEC3CF343C42}"/>
              </a:ext>
            </a:extLst>
          </p:cNvPr>
          <p:cNvSpPr/>
          <p:nvPr/>
        </p:nvSpPr>
        <p:spPr>
          <a:xfrm>
            <a:off x="10894361" y="1952409"/>
            <a:ext cx="639082" cy="476252"/>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4" name="Lightning Bolt 13">
            <a:extLst>
              <a:ext uri="{FF2B5EF4-FFF2-40B4-BE49-F238E27FC236}">
                <a16:creationId xmlns:a16="http://schemas.microsoft.com/office/drawing/2014/main" id="{0C453183-165A-A020-9E05-200D4EEA7F1B}"/>
              </a:ext>
            </a:extLst>
          </p:cNvPr>
          <p:cNvSpPr/>
          <p:nvPr/>
        </p:nvSpPr>
        <p:spPr>
          <a:xfrm>
            <a:off x="10958037" y="4429340"/>
            <a:ext cx="511729" cy="5943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Lightning Bolt 14">
            <a:extLst>
              <a:ext uri="{FF2B5EF4-FFF2-40B4-BE49-F238E27FC236}">
                <a16:creationId xmlns:a16="http://schemas.microsoft.com/office/drawing/2014/main" id="{B461059D-4829-56DD-E731-122BF61AE8CB}"/>
              </a:ext>
            </a:extLst>
          </p:cNvPr>
          <p:cNvSpPr/>
          <p:nvPr/>
        </p:nvSpPr>
        <p:spPr>
          <a:xfrm>
            <a:off x="10164478" y="353811"/>
            <a:ext cx="286391" cy="23776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1182727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p:txBody>
          <a:bodyPr>
            <a:normAutofit fontScale="90000"/>
          </a:bodyPr>
          <a:lstStyle/>
          <a:p>
            <a:r>
              <a:rPr lang="en-US"/>
              <a:t>2025 Proposed Incentive Program Changes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rPr>
              <a:t>2025 Proposed Incentive Program Changes </a:t>
            </a:r>
          </a:p>
        </p:txBody>
      </p:sp>
      <p:grpSp>
        <p:nvGrpSpPr>
          <p:cNvPr id="5" name="Group 4">
            <a:extLst>
              <a:ext uri="{FF2B5EF4-FFF2-40B4-BE49-F238E27FC236}">
                <a16:creationId xmlns:a16="http://schemas.microsoft.com/office/drawing/2014/main" id="{50468673-BFF7-5600-F686-E6A0E8BAC3E6}"/>
              </a:ext>
            </a:extLst>
          </p:cNvPr>
          <p:cNvGrpSpPr/>
          <p:nvPr/>
        </p:nvGrpSpPr>
        <p:grpSpPr>
          <a:xfrm>
            <a:off x="10019210" y="76904"/>
            <a:ext cx="2050870" cy="1128697"/>
            <a:chOff x="10019210" y="61457"/>
            <a:chExt cx="2050820" cy="1128697"/>
          </a:xfrm>
        </p:grpSpPr>
        <p:sp>
          <p:nvSpPr>
            <p:cNvPr id="6" name="Rectangle: Rounded Corners 5">
              <a:extLst>
                <a:ext uri="{FF2B5EF4-FFF2-40B4-BE49-F238E27FC236}">
                  <a16:creationId xmlns:a16="http://schemas.microsoft.com/office/drawing/2014/main" id="{576B653B-F5DA-4703-35C6-7D2275F3E8DB}"/>
                </a:ext>
              </a:extLst>
            </p:cNvPr>
            <p:cNvSpPr/>
            <p:nvPr/>
          </p:nvSpPr>
          <p:spPr>
            <a:xfrm>
              <a:off x="10019210" y="84153"/>
              <a:ext cx="2050820" cy="882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TextBox 6">
              <a:extLst>
                <a:ext uri="{FF2B5EF4-FFF2-40B4-BE49-F238E27FC236}">
                  <a16:creationId xmlns:a16="http://schemas.microsoft.com/office/drawing/2014/main" id="{1469ADD1-152C-A5F5-A3AD-143598A2A954}"/>
                </a:ext>
              </a:extLst>
            </p:cNvPr>
            <p:cNvSpPr txBox="1"/>
            <p:nvPr/>
          </p:nvSpPr>
          <p:spPr>
            <a:xfrm>
              <a:off x="10673416" y="61457"/>
              <a:ext cx="8715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oboto"/>
                  <a:ea typeface="+mn-ea"/>
                  <a:cs typeface="+mn-cs"/>
                </a:rPr>
                <a:t>Legend</a:t>
              </a:r>
              <a:endParaRPr kumimoji="0" lang="en-US" sz="12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Roboto"/>
                <a:ea typeface="+mn-ea"/>
                <a:cs typeface="+mn-cs"/>
              </a:endParaRPr>
            </a:p>
          </p:txBody>
        </p:sp>
        <p:sp>
          <p:nvSpPr>
            <p:cNvPr id="8" name="TextBox 7">
              <a:extLst>
                <a:ext uri="{FF2B5EF4-FFF2-40B4-BE49-F238E27FC236}">
                  <a16:creationId xmlns:a16="http://schemas.microsoft.com/office/drawing/2014/main" id="{1DB940C6-816F-1FB3-5DC2-C00B0FAF7B96}"/>
                </a:ext>
              </a:extLst>
            </p:cNvPr>
            <p:cNvSpPr txBox="1"/>
            <p:nvPr/>
          </p:nvSpPr>
          <p:spPr>
            <a:xfrm>
              <a:off x="10432868" y="355498"/>
              <a:ext cx="1628453"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Enhanced Incentive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 </a:t>
              </a:r>
            </a:p>
          </p:txBody>
        </p:sp>
        <p:sp>
          <p:nvSpPr>
            <p:cNvPr id="9" name="TextBox 8">
              <a:extLst>
                <a:ext uri="{FF2B5EF4-FFF2-40B4-BE49-F238E27FC236}">
                  <a16:creationId xmlns:a16="http://schemas.microsoft.com/office/drawing/2014/main" id="{E353F90C-73E5-70E4-475C-B3036D1B9579}"/>
                </a:ext>
              </a:extLst>
            </p:cNvPr>
            <p:cNvSpPr txBox="1"/>
            <p:nvPr/>
          </p:nvSpPr>
          <p:spPr>
            <a:xfrm>
              <a:off x="10438957" y="636156"/>
              <a:ext cx="154983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New Incentive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sp>
          <p:nvSpPr>
            <p:cNvPr id="10" name="Star: 5 Points 9">
              <a:extLst>
                <a:ext uri="{FF2B5EF4-FFF2-40B4-BE49-F238E27FC236}">
                  <a16:creationId xmlns:a16="http://schemas.microsoft.com/office/drawing/2014/main" id="{532D1D04-D96D-A23B-F7CB-5CEA935B9D15}"/>
                </a:ext>
              </a:extLst>
            </p:cNvPr>
            <p:cNvSpPr/>
            <p:nvPr/>
          </p:nvSpPr>
          <p:spPr>
            <a:xfrm>
              <a:off x="10182465" y="630935"/>
              <a:ext cx="286384" cy="267926"/>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sp>
        <p:nvSpPr>
          <p:cNvPr id="11" name="Lightning Bolt 10">
            <a:extLst>
              <a:ext uri="{FF2B5EF4-FFF2-40B4-BE49-F238E27FC236}">
                <a16:creationId xmlns:a16="http://schemas.microsoft.com/office/drawing/2014/main" id="{25395410-1B9A-9E4B-2CF5-4C53EEF3E352}"/>
              </a:ext>
            </a:extLst>
          </p:cNvPr>
          <p:cNvSpPr/>
          <p:nvPr/>
        </p:nvSpPr>
        <p:spPr>
          <a:xfrm>
            <a:off x="8734685" y="2751619"/>
            <a:ext cx="286391" cy="23776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aphicFrame>
        <p:nvGraphicFramePr>
          <p:cNvPr id="12" name="Table 11">
            <a:extLst>
              <a:ext uri="{FF2B5EF4-FFF2-40B4-BE49-F238E27FC236}">
                <a16:creationId xmlns:a16="http://schemas.microsoft.com/office/drawing/2014/main" id="{D41C5DD1-FC19-ED85-DEF3-AA9586C56DF0}"/>
              </a:ext>
            </a:extLst>
          </p:cNvPr>
          <p:cNvGraphicFramePr>
            <a:graphicFrameLocks noGrp="1"/>
          </p:cNvGraphicFramePr>
          <p:nvPr>
            <p:extLst>
              <p:ext uri="{D42A27DB-BD31-4B8C-83A1-F6EECF244321}">
                <p14:modId xmlns:p14="http://schemas.microsoft.com/office/powerpoint/2010/main" val="427836156"/>
              </p:ext>
            </p:extLst>
          </p:nvPr>
        </p:nvGraphicFramePr>
        <p:xfrm>
          <a:off x="324131" y="1205601"/>
          <a:ext cx="11573702" cy="3247916"/>
        </p:xfrm>
        <a:graphic>
          <a:graphicData uri="http://schemas.openxmlformats.org/drawingml/2006/table">
            <a:tbl>
              <a:tblPr firstRow="1" bandRow="1"/>
              <a:tblGrid>
                <a:gridCol w="2440334">
                  <a:extLst>
                    <a:ext uri="{9D8B030D-6E8A-4147-A177-3AD203B41FA5}">
                      <a16:colId xmlns:a16="http://schemas.microsoft.com/office/drawing/2014/main" val="3273085160"/>
                    </a:ext>
                  </a:extLst>
                </a:gridCol>
                <a:gridCol w="2594344">
                  <a:extLst>
                    <a:ext uri="{9D8B030D-6E8A-4147-A177-3AD203B41FA5}">
                      <a16:colId xmlns:a16="http://schemas.microsoft.com/office/drawing/2014/main" val="2120391976"/>
                    </a:ext>
                  </a:extLst>
                </a:gridCol>
                <a:gridCol w="5178056">
                  <a:extLst>
                    <a:ext uri="{9D8B030D-6E8A-4147-A177-3AD203B41FA5}">
                      <a16:colId xmlns:a16="http://schemas.microsoft.com/office/drawing/2014/main" val="4020044001"/>
                    </a:ext>
                  </a:extLst>
                </a:gridCol>
                <a:gridCol w="1360968">
                  <a:extLst>
                    <a:ext uri="{9D8B030D-6E8A-4147-A177-3AD203B41FA5}">
                      <a16:colId xmlns:a16="http://schemas.microsoft.com/office/drawing/2014/main" val="1429145325"/>
                    </a:ext>
                  </a:extLst>
                </a:gridCol>
              </a:tblGrid>
              <a:tr h="367504">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Mental Health</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7835106"/>
                  </a:ext>
                </a:extLst>
              </a:tr>
              <a:tr h="307392">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3445707602"/>
                  </a:ext>
                </a:extLst>
              </a:tr>
              <a:tr h="904466">
                <a:tc>
                  <a:txBody>
                    <a:bodyPr/>
                    <a:lstStyle/>
                    <a:p>
                      <a:pPr algn="ctr" fontAlgn="b"/>
                      <a:r>
                        <a:rPr lang="en-US" sz="1400" b="0" i="0" u="none" strike="noStrike">
                          <a:solidFill>
                            <a:srgbClr val="000000"/>
                          </a:solidFill>
                          <a:effectLst/>
                          <a:highlight>
                            <a:srgbClr val="CDD6E5"/>
                          </a:highlight>
                          <a:latin typeface="+mn-lt"/>
                        </a:rPr>
                        <a:t> Adherence to Mental Health Medications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Adherence to Mental Health Medications using Pharmacy Services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Including antidepressants next year (not limited to antipsychotics). Rewards for using adherence solutions at the pharmacy: $25 for a 90-day conversion, $25 to switch to mail order for those with transportation barriers, OR $50 at the end of the year if remained adherent.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$50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2627286466"/>
                  </a:ext>
                </a:extLst>
              </a:tr>
              <a:tr h="979786">
                <a:tc>
                  <a:txBody>
                    <a:bodyPr/>
                    <a:lstStyle/>
                    <a:p>
                      <a:pPr algn="ctr" rtl="0" fontAlgn="b"/>
                      <a:r>
                        <a:rPr lang="en-US" sz="1400" b="0" i="0" u="none" strike="noStrike">
                          <a:solidFill>
                            <a:srgbClr val="171616"/>
                          </a:solidFill>
                          <a:effectLst/>
                          <a:highlight>
                            <a:srgbClr val="E8ECF3"/>
                          </a:highlight>
                          <a:latin typeface="+mn-lt"/>
                        </a:rPr>
                        <a:t>Follow-up after Hospitalization for Mental Health</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Engagement in Mental Health Treatment and Visit Options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Expanding eligibility so that it is not only displayed after a hospitalization. It will be displayed to members with mental health conditions throughout the year and educates on mental health treatment options available: mental health providers, Teladoc Mental Health Complete, Lucet, Arisa, Behavioral Health Case Management, etc. Attending 2 visits or services satisfies the reward.</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3966518518"/>
                  </a:ext>
                </a:extLst>
              </a:tr>
            </a:tbl>
          </a:graphicData>
        </a:graphic>
      </p:graphicFrame>
      <p:sp>
        <p:nvSpPr>
          <p:cNvPr id="14" name="Lightning Bolt 13">
            <a:extLst>
              <a:ext uri="{FF2B5EF4-FFF2-40B4-BE49-F238E27FC236}">
                <a16:creationId xmlns:a16="http://schemas.microsoft.com/office/drawing/2014/main" id="{0C453183-165A-A020-9E05-200D4EEA7F1B}"/>
              </a:ext>
            </a:extLst>
          </p:cNvPr>
          <p:cNvSpPr/>
          <p:nvPr/>
        </p:nvSpPr>
        <p:spPr>
          <a:xfrm>
            <a:off x="10927583" y="3459324"/>
            <a:ext cx="511729" cy="5943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Lightning Bolt 14">
            <a:extLst>
              <a:ext uri="{FF2B5EF4-FFF2-40B4-BE49-F238E27FC236}">
                <a16:creationId xmlns:a16="http://schemas.microsoft.com/office/drawing/2014/main" id="{B461059D-4829-56DD-E731-122BF61AE8CB}"/>
              </a:ext>
            </a:extLst>
          </p:cNvPr>
          <p:cNvSpPr/>
          <p:nvPr/>
        </p:nvSpPr>
        <p:spPr>
          <a:xfrm>
            <a:off x="10164478" y="353811"/>
            <a:ext cx="286391" cy="23776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6" name="Lightning Bolt 15">
            <a:extLst>
              <a:ext uri="{FF2B5EF4-FFF2-40B4-BE49-F238E27FC236}">
                <a16:creationId xmlns:a16="http://schemas.microsoft.com/office/drawing/2014/main" id="{B621BB50-1A3C-77EF-4242-14CCFF7747DE}"/>
              </a:ext>
            </a:extLst>
          </p:cNvPr>
          <p:cNvSpPr/>
          <p:nvPr/>
        </p:nvSpPr>
        <p:spPr>
          <a:xfrm>
            <a:off x="10853342" y="1972326"/>
            <a:ext cx="511729" cy="5943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401226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39433" y="172302"/>
            <a:ext cx="10515600" cy="577628"/>
          </a:xfrm>
        </p:spPr>
        <p:txBody>
          <a:bodyPr>
            <a:normAutofit fontScale="90000"/>
          </a:bodyPr>
          <a:lstStyle/>
          <a:p>
            <a:r>
              <a:rPr lang="en-US"/>
              <a:t>2025 Proposed Incentive Program Changes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rPr>
              <a:t>2025 Proposed Incentive Program Changes </a:t>
            </a:r>
          </a:p>
        </p:txBody>
      </p:sp>
      <p:graphicFrame>
        <p:nvGraphicFramePr>
          <p:cNvPr id="11" name="Table 10">
            <a:extLst>
              <a:ext uri="{FF2B5EF4-FFF2-40B4-BE49-F238E27FC236}">
                <a16:creationId xmlns:a16="http://schemas.microsoft.com/office/drawing/2014/main" id="{5AECA9F1-0B5E-9787-4A75-E9C7D56A398E}"/>
              </a:ext>
            </a:extLst>
          </p:cNvPr>
          <p:cNvGraphicFramePr>
            <a:graphicFrameLocks noGrp="1"/>
          </p:cNvGraphicFramePr>
          <p:nvPr>
            <p:extLst>
              <p:ext uri="{D42A27DB-BD31-4B8C-83A1-F6EECF244321}">
                <p14:modId xmlns:p14="http://schemas.microsoft.com/office/powerpoint/2010/main" val="834274788"/>
              </p:ext>
            </p:extLst>
          </p:nvPr>
        </p:nvGraphicFramePr>
        <p:xfrm>
          <a:off x="213852" y="1282545"/>
          <a:ext cx="11774987" cy="2625725"/>
        </p:xfrm>
        <a:graphic>
          <a:graphicData uri="http://schemas.openxmlformats.org/drawingml/2006/table">
            <a:tbl>
              <a:tblPr firstRow="1" bandRow="1"/>
              <a:tblGrid>
                <a:gridCol w="2534999">
                  <a:extLst>
                    <a:ext uri="{9D8B030D-6E8A-4147-A177-3AD203B41FA5}">
                      <a16:colId xmlns:a16="http://schemas.microsoft.com/office/drawing/2014/main" val="1800821762"/>
                    </a:ext>
                  </a:extLst>
                </a:gridCol>
                <a:gridCol w="3368450">
                  <a:extLst>
                    <a:ext uri="{9D8B030D-6E8A-4147-A177-3AD203B41FA5}">
                      <a16:colId xmlns:a16="http://schemas.microsoft.com/office/drawing/2014/main" val="2150651403"/>
                    </a:ext>
                  </a:extLst>
                </a:gridCol>
                <a:gridCol w="4504311">
                  <a:extLst>
                    <a:ext uri="{9D8B030D-6E8A-4147-A177-3AD203B41FA5}">
                      <a16:colId xmlns:a16="http://schemas.microsoft.com/office/drawing/2014/main" val="499087115"/>
                    </a:ext>
                  </a:extLst>
                </a:gridCol>
                <a:gridCol w="1367227">
                  <a:extLst>
                    <a:ext uri="{9D8B030D-6E8A-4147-A177-3AD203B41FA5}">
                      <a16:colId xmlns:a16="http://schemas.microsoft.com/office/drawing/2014/main" val="2217742368"/>
                    </a:ext>
                  </a:extLst>
                </a:gridCol>
              </a:tblGrid>
              <a:tr h="276225">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Substance Use Disorder</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3786952"/>
                  </a:ext>
                </a:extLst>
              </a:tr>
              <a:tr h="285750">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2217332512"/>
                  </a:ext>
                </a:extLst>
              </a:tr>
              <a:tr h="1000125">
                <a:tc>
                  <a:txBody>
                    <a:bodyPr/>
                    <a:lstStyle/>
                    <a:p>
                      <a:pPr algn="ctr" rtl="0" fontAlgn="b"/>
                      <a:r>
                        <a:rPr lang="en-US" sz="1400" b="0" i="0" u="none" strike="noStrike">
                          <a:solidFill>
                            <a:srgbClr val="171616"/>
                          </a:solidFill>
                          <a:effectLst/>
                          <a:highlight>
                            <a:srgbClr val="E8ECF3"/>
                          </a:highlight>
                          <a:latin typeface="+mn-lt"/>
                        </a:rPr>
                        <a:t>Engagement in Substance Abuse Treatment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Engagement in Alcohol or Substance Use Disorder Treatment Options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Rewards members for engagement (2 visits) with a peer support specialist, SUD provider, or virtual SUD provider to display options available throughout the year.</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2162739938"/>
                  </a:ext>
                </a:extLst>
              </a:tr>
              <a:tr h="1028700">
                <a:tc>
                  <a:txBody>
                    <a:bodyPr/>
                    <a:lstStyle/>
                    <a:p>
                      <a:pPr algn="ctr" rtl="0" fontAlgn="b"/>
                      <a:r>
                        <a:rPr lang="en-US" sz="1400" b="0" i="0" u="none" strike="noStrike">
                          <a:solidFill>
                            <a:srgbClr val="171616"/>
                          </a:solidFill>
                          <a:effectLst/>
                          <a:highlight>
                            <a:srgbClr val="CDD6E5"/>
                          </a:highlight>
                          <a:latin typeface="+mn-lt"/>
                        </a:rPr>
                        <a:t>Follow-up after Hospitalization for Substance Abuse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Follow-up after Hospitalization or ED Visit for Substance Use Disorder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Expanding eligibility for reward to include ED visits in addition to hospitalizations.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$100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1789844016"/>
                  </a:ext>
                </a:extLst>
              </a:tr>
            </a:tbl>
          </a:graphicData>
        </a:graphic>
      </p:graphicFrame>
      <p:sp>
        <p:nvSpPr>
          <p:cNvPr id="12" name="Lightning Bolt 11">
            <a:extLst>
              <a:ext uri="{FF2B5EF4-FFF2-40B4-BE49-F238E27FC236}">
                <a16:creationId xmlns:a16="http://schemas.microsoft.com/office/drawing/2014/main" id="{7F6A54BF-FDEE-8EEC-DD2E-215CDD56EDE7}"/>
              </a:ext>
            </a:extLst>
          </p:cNvPr>
          <p:cNvSpPr/>
          <p:nvPr/>
        </p:nvSpPr>
        <p:spPr>
          <a:xfrm>
            <a:off x="11010506" y="2083982"/>
            <a:ext cx="534477" cy="50662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aphicFrame>
        <p:nvGraphicFramePr>
          <p:cNvPr id="14" name="Table 13">
            <a:extLst>
              <a:ext uri="{FF2B5EF4-FFF2-40B4-BE49-F238E27FC236}">
                <a16:creationId xmlns:a16="http://schemas.microsoft.com/office/drawing/2014/main" id="{A1995AB8-C086-5178-DF51-5C8E0D4524A5}"/>
              </a:ext>
            </a:extLst>
          </p:cNvPr>
          <p:cNvGraphicFramePr>
            <a:graphicFrameLocks noGrp="1"/>
          </p:cNvGraphicFramePr>
          <p:nvPr>
            <p:extLst>
              <p:ext uri="{D42A27DB-BD31-4B8C-83A1-F6EECF244321}">
                <p14:modId xmlns:p14="http://schemas.microsoft.com/office/powerpoint/2010/main" val="3637917351"/>
              </p:ext>
            </p:extLst>
          </p:nvPr>
        </p:nvGraphicFramePr>
        <p:xfrm>
          <a:off x="213852" y="4140634"/>
          <a:ext cx="11789652" cy="1939925"/>
        </p:xfrm>
        <a:graphic>
          <a:graphicData uri="http://schemas.openxmlformats.org/drawingml/2006/table">
            <a:tbl>
              <a:tblPr firstRow="1" bandRow="1"/>
              <a:tblGrid>
                <a:gridCol w="2529348">
                  <a:extLst>
                    <a:ext uri="{9D8B030D-6E8A-4147-A177-3AD203B41FA5}">
                      <a16:colId xmlns:a16="http://schemas.microsoft.com/office/drawing/2014/main" val="841811249"/>
                    </a:ext>
                  </a:extLst>
                </a:gridCol>
                <a:gridCol w="3444949">
                  <a:extLst>
                    <a:ext uri="{9D8B030D-6E8A-4147-A177-3AD203B41FA5}">
                      <a16:colId xmlns:a16="http://schemas.microsoft.com/office/drawing/2014/main" val="2485723714"/>
                    </a:ext>
                  </a:extLst>
                </a:gridCol>
                <a:gridCol w="4593265">
                  <a:extLst>
                    <a:ext uri="{9D8B030D-6E8A-4147-A177-3AD203B41FA5}">
                      <a16:colId xmlns:a16="http://schemas.microsoft.com/office/drawing/2014/main" val="3590284338"/>
                    </a:ext>
                  </a:extLst>
                </a:gridCol>
                <a:gridCol w="1222090">
                  <a:extLst>
                    <a:ext uri="{9D8B030D-6E8A-4147-A177-3AD203B41FA5}">
                      <a16:colId xmlns:a16="http://schemas.microsoft.com/office/drawing/2014/main" val="3021218325"/>
                    </a:ext>
                  </a:extLst>
                </a:gridCol>
              </a:tblGrid>
              <a:tr h="276225">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Multiple Chronic Conditions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8183123"/>
                  </a:ext>
                </a:extLst>
              </a:tr>
              <a:tr h="285750">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3783093466"/>
                  </a:ext>
                </a:extLst>
              </a:tr>
              <a:tr h="314325">
                <a:tc>
                  <a:txBody>
                    <a:bodyPr/>
                    <a:lstStyle/>
                    <a:p>
                      <a:pPr algn="ctr" rtl="0" fontAlgn="b"/>
                      <a:r>
                        <a:rPr lang="en-US" sz="1400" b="0" i="0" u="none" strike="noStrike">
                          <a:solidFill>
                            <a:srgbClr val="171616"/>
                          </a:solidFill>
                          <a:effectLst/>
                          <a:highlight>
                            <a:srgbClr val="CDD6E5"/>
                          </a:highlight>
                          <a:latin typeface="+mn-lt"/>
                        </a:rPr>
                        <a:t>Diabetes HbA1c Control</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Diabetes HbA1c Control</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$40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1431639595"/>
                  </a:ext>
                </a:extLst>
              </a:tr>
              <a:tr h="1028700">
                <a:tc>
                  <a:txBody>
                    <a:bodyPr/>
                    <a:lstStyle/>
                    <a:p>
                      <a:pPr algn="ctr" fontAlgn="b"/>
                      <a:r>
                        <a:rPr lang="en-US" sz="1400" b="0" i="0" u="none" strike="noStrike">
                          <a:solidFill>
                            <a:srgbClr val="000000"/>
                          </a:solidFill>
                          <a:effectLst/>
                          <a:highlight>
                            <a:srgbClr val="E8ECF3"/>
                          </a:highlight>
                          <a:latin typeface="+mn-lt"/>
                        </a:rPr>
                        <a: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Heart Failure Visit and Follow-up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New incentive to address the lowest performing chronic condition admissions measure, encourages 2 PCP visits for HF or 1 PCP visit with a follow-up with CM for heart failure. Replaces asthma adherence.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1511765242"/>
                  </a:ext>
                </a:extLst>
              </a:tr>
            </a:tbl>
          </a:graphicData>
        </a:graphic>
      </p:graphicFrame>
      <p:sp>
        <p:nvSpPr>
          <p:cNvPr id="15" name="Star: 5 Points 14">
            <a:extLst>
              <a:ext uri="{FF2B5EF4-FFF2-40B4-BE49-F238E27FC236}">
                <a16:creationId xmlns:a16="http://schemas.microsoft.com/office/drawing/2014/main" id="{44D53978-3038-0986-C967-07E9D3EC0929}"/>
              </a:ext>
            </a:extLst>
          </p:cNvPr>
          <p:cNvSpPr/>
          <p:nvPr/>
        </p:nvSpPr>
        <p:spPr>
          <a:xfrm>
            <a:off x="11110806" y="5236976"/>
            <a:ext cx="567845" cy="492373"/>
          </a:xfrm>
          <a:prstGeom prst="star5">
            <a:avLst>
              <a:gd name="adj" fmla="val 22646"/>
              <a:gd name="hf" fmla="val 105146"/>
              <a:gd name="vf" fmla="val 110557"/>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nvGrpSpPr>
          <p:cNvPr id="16" name="Group 15">
            <a:extLst>
              <a:ext uri="{FF2B5EF4-FFF2-40B4-BE49-F238E27FC236}">
                <a16:creationId xmlns:a16="http://schemas.microsoft.com/office/drawing/2014/main" id="{B53F75B3-3AC5-25DC-4FE1-E0FBFFCFF7F2}"/>
              </a:ext>
            </a:extLst>
          </p:cNvPr>
          <p:cNvGrpSpPr/>
          <p:nvPr/>
        </p:nvGrpSpPr>
        <p:grpSpPr>
          <a:xfrm>
            <a:off x="10019210" y="76904"/>
            <a:ext cx="2050870" cy="1128697"/>
            <a:chOff x="10019210" y="61457"/>
            <a:chExt cx="2050820" cy="1128697"/>
          </a:xfrm>
        </p:grpSpPr>
        <p:sp>
          <p:nvSpPr>
            <p:cNvPr id="17" name="Rectangle: Rounded Corners 16">
              <a:extLst>
                <a:ext uri="{FF2B5EF4-FFF2-40B4-BE49-F238E27FC236}">
                  <a16:creationId xmlns:a16="http://schemas.microsoft.com/office/drawing/2014/main" id="{E8D48DDD-D0DC-5160-9EF5-A0A207D2F566}"/>
                </a:ext>
              </a:extLst>
            </p:cNvPr>
            <p:cNvSpPr/>
            <p:nvPr/>
          </p:nvSpPr>
          <p:spPr>
            <a:xfrm>
              <a:off x="10019210" y="84153"/>
              <a:ext cx="2050820" cy="882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TextBox 17">
              <a:extLst>
                <a:ext uri="{FF2B5EF4-FFF2-40B4-BE49-F238E27FC236}">
                  <a16:creationId xmlns:a16="http://schemas.microsoft.com/office/drawing/2014/main" id="{2C02FAC2-8786-8C2B-87E6-F0B7C954F805}"/>
                </a:ext>
              </a:extLst>
            </p:cNvPr>
            <p:cNvSpPr txBox="1"/>
            <p:nvPr/>
          </p:nvSpPr>
          <p:spPr>
            <a:xfrm>
              <a:off x="10673416" y="61457"/>
              <a:ext cx="8715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oboto"/>
                  <a:ea typeface="+mn-ea"/>
                  <a:cs typeface="+mn-cs"/>
                </a:rPr>
                <a:t>Legend</a:t>
              </a:r>
              <a:endParaRPr kumimoji="0" lang="en-US" sz="12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Roboto"/>
                <a:ea typeface="+mn-ea"/>
                <a:cs typeface="+mn-cs"/>
              </a:endParaRPr>
            </a:p>
          </p:txBody>
        </p:sp>
        <p:sp>
          <p:nvSpPr>
            <p:cNvPr id="19" name="TextBox 18">
              <a:extLst>
                <a:ext uri="{FF2B5EF4-FFF2-40B4-BE49-F238E27FC236}">
                  <a16:creationId xmlns:a16="http://schemas.microsoft.com/office/drawing/2014/main" id="{ACE00AD4-1571-D607-2872-2C2A9295AC07}"/>
                </a:ext>
              </a:extLst>
            </p:cNvPr>
            <p:cNvSpPr txBox="1"/>
            <p:nvPr/>
          </p:nvSpPr>
          <p:spPr>
            <a:xfrm>
              <a:off x="10432868" y="355498"/>
              <a:ext cx="1628453"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Enhanced Incentive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 </a:t>
              </a:r>
            </a:p>
          </p:txBody>
        </p:sp>
        <p:sp>
          <p:nvSpPr>
            <p:cNvPr id="20" name="TextBox 19">
              <a:extLst>
                <a:ext uri="{FF2B5EF4-FFF2-40B4-BE49-F238E27FC236}">
                  <a16:creationId xmlns:a16="http://schemas.microsoft.com/office/drawing/2014/main" id="{F74AAFB3-72E1-A4BE-286F-E2652EB8C19F}"/>
                </a:ext>
              </a:extLst>
            </p:cNvPr>
            <p:cNvSpPr txBox="1"/>
            <p:nvPr/>
          </p:nvSpPr>
          <p:spPr>
            <a:xfrm>
              <a:off x="10438957" y="636156"/>
              <a:ext cx="154983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New Incentive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sp>
          <p:nvSpPr>
            <p:cNvPr id="21" name="Star: 5 Points 20">
              <a:extLst>
                <a:ext uri="{FF2B5EF4-FFF2-40B4-BE49-F238E27FC236}">
                  <a16:creationId xmlns:a16="http://schemas.microsoft.com/office/drawing/2014/main" id="{EC16029C-027E-0C27-9FD2-87EF9EE858D0}"/>
                </a:ext>
              </a:extLst>
            </p:cNvPr>
            <p:cNvSpPr/>
            <p:nvPr/>
          </p:nvSpPr>
          <p:spPr>
            <a:xfrm>
              <a:off x="10182465" y="630935"/>
              <a:ext cx="286384" cy="267926"/>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sp>
        <p:nvSpPr>
          <p:cNvPr id="13" name="Lightning Bolt 12">
            <a:extLst>
              <a:ext uri="{FF2B5EF4-FFF2-40B4-BE49-F238E27FC236}">
                <a16:creationId xmlns:a16="http://schemas.microsoft.com/office/drawing/2014/main" id="{6DAD6EB2-1B72-2AE6-6815-49A9E9BEF691}"/>
              </a:ext>
            </a:extLst>
          </p:cNvPr>
          <p:cNvSpPr/>
          <p:nvPr/>
        </p:nvSpPr>
        <p:spPr>
          <a:xfrm>
            <a:off x="10151160" y="382289"/>
            <a:ext cx="286391" cy="23776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237967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336122" y="221637"/>
            <a:ext cx="10515600" cy="577628"/>
          </a:xfrm>
        </p:spPr>
        <p:txBody>
          <a:bodyPr>
            <a:normAutofit fontScale="90000"/>
          </a:bodyPr>
          <a:lstStyle/>
          <a:p>
            <a:r>
              <a:rPr lang="en-US"/>
              <a:t>2025 Proposed Incentive Program Changes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13</a:t>
            </a:fld>
            <a:endParaRPr lang="en-US"/>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r>
              <a:rPr lang="en-US"/>
              <a:t>2025 Proposed Incentive Program Changes </a:t>
            </a:r>
          </a:p>
        </p:txBody>
      </p:sp>
      <p:graphicFrame>
        <p:nvGraphicFramePr>
          <p:cNvPr id="11" name="Table 10">
            <a:extLst>
              <a:ext uri="{FF2B5EF4-FFF2-40B4-BE49-F238E27FC236}">
                <a16:creationId xmlns:a16="http://schemas.microsoft.com/office/drawing/2014/main" id="{4096896F-B3B3-495F-DB0C-9C216E859748}"/>
              </a:ext>
            </a:extLst>
          </p:cNvPr>
          <p:cNvGraphicFramePr>
            <a:graphicFrameLocks noGrp="1"/>
          </p:cNvGraphicFramePr>
          <p:nvPr>
            <p:extLst>
              <p:ext uri="{D42A27DB-BD31-4B8C-83A1-F6EECF244321}">
                <p14:modId xmlns:p14="http://schemas.microsoft.com/office/powerpoint/2010/main" val="3290382037"/>
              </p:ext>
            </p:extLst>
          </p:nvPr>
        </p:nvGraphicFramePr>
        <p:xfrm>
          <a:off x="336121" y="1726713"/>
          <a:ext cx="11652716" cy="1344295"/>
        </p:xfrm>
        <a:graphic>
          <a:graphicData uri="http://schemas.openxmlformats.org/drawingml/2006/table">
            <a:tbl>
              <a:tblPr firstRow="1" bandRow="1"/>
              <a:tblGrid>
                <a:gridCol w="2407079">
                  <a:extLst>
                    <a:ext uri="{9D8B030D-6E8A-4147-A177-3AD203B41FA5}">
                      <a16:colId xmlns:a16="http://schemas.microsoft.com/office/drawing/2014/main" val="1943851000"/>
                    </a:ext>
                  </a:extLst>
                </a:gridCol>
                <a:gridCol w="3298065">
                  <a:extLst>
                    <a:ext uri="{9D8B030D-6E8A-4147-A177-3AD203B41FA5}">
                      <a16:colId xmlns:a16="http://schemas.microsoft.com/office/drawing/2014/main" val="3899338709"/>
                    </a:ext>
                  </a:extLst>
                </a:gridCol>
                <a:gridCol w="4410540">
                  <a:extLst>
                    <a:ext uri="{9D8B030D-6E8A-4147-A177-3AD203B41FA5}">
                      <a16:colId xmlns:a16="http://schemas.microsoft.com/office/drawing/2014/main" val="3203889791"/>
                    </a:ext>
                  </a:extLst>
                </a:gridCol>
                <a:gridCol w="1537032">
                  <a:extLst>
                    <a:ext uri="{9D8B030D-6E8A-4147-A177-3AD203B41FA5}">
                      <a16:colId xmlns:a16="http://schemas.microsoft.com/office/drawing/2014/main" val="2404980301"/>
                    </a:ext>
                  </a:extLst>
                </a:gridCol>
              </a:tblGrid>
              <a:tr h="276225">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Individuals Living in Rural Areas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3328927"/>
                  </a:ext>
                </a:extLst>
              </a:tr>
              <a:tr h="285750">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1573251567"/>
                  </a:ext>
                </a:extLst>
              </a:tr>
              <a:tr h="314325">
                <a:tc>
                  <a:txBody>
                    <a:bodyPr/>
                    <a:lstStyle/>
                    <a:p>
                      <a:pPr algn="ctr" rtl="0" fontAlgn="b"/>
                      <a:r>
                        <a:rPr lang="en-US" sz="1400" b="0" i="0" u="none" strike="noStrike">
                          <a:solidFill>
                            <a:srgbClr val="171616"/>
                          </a:solidFill>
                          <a:effectLst/>
                          <a:highlight>
                            <a:srgbClr val="CDD6E5"/>
                          </a:highlight>
                          <a:latin typeface="+mn-lt"/>
                        </a:rPr>
                        <a:t>Establish a PCP</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Establish a PCP</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$25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1210223486"/>
                  </a:ext>
                </a:extLst>
              </a:tr>
              <a:tr h="428625">
                <a:tc>
                  <a:txBody>
                    <a:bodyPr/>
                    <a:lstStyle/>
                    <a:p>
                      <a:pPr algn="ctr" rtl="0" fontAlgn="b"/>
                      <a:r>
                        <a:rPr lang="en-US" sz="1400" b="0" i="0" u="none" strike="noStrike">
                          <a:solidFill>
                            <a:srgbClr val="171616"/>
                          </a:solidFill>
                          <a:effectLst/>
                          <a:highlight>
                            <a:srgbClr val="E8ECF3"/>
                          </a:highlight>
                          <a:latin typeface="+mn-lt"/>
                        </a:rPr>
                        <a:t>Participate in a health fair or healthcare community event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Participate in a health fair or healthcare community event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$25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4259652019"/>
                  </a:ext>
                </a:extLst>
              </a:tr>
            </a:tbl>
          </a:graphicData>
        </a:graphic>
      </p:graphicFrame>
      <p:graphicFrame>
        <p:nvGraphicFramePr>
          <p:cNvPr id="12" name="Table 11">
            <a:extLst>
              <a:ext uri="{FF2B5EF4-FFF2-40B4-BE49-F238E27FC236}">
                <a16:creationId xmlns:a16="http://schemas.microsoft.com/office/drawing/2014/main" id="{E1A931C5-C6FB-4148-F041-679D0B84FDAB}"/>
              </a:ext>
            </a:extLst>
          </p:cNvPr>
          <p:cNvGraphicFramePr>
            <a:graphicFrameLocks noGrp="1"/>
          </p:cNvGraphicFramePr>
          <p:nvPr>
            <p:extLst>
              <p:ext uri="{D42A27DB-BD31-4B8C-83A1-F6EECF244321}">
                <p14:modId xmlns:p14="http://schemas.microsoft.com/office/powerpoint/2010/main" val="3804717278"/>
              </p:ext>
            </p:extLst>
          </p:nvPr>
        </p:nvGraphicFramePr>
        <p:xfrm>
          <a:off x="336121" y="3690767"/>
          <a:ext cx="11652716" cy="2139950"/>
        </p:xfrm>
        <a:graphic>
          <a:graphicData uri="http://schemas.openxmlformats.org/drawingml/2006/table">
            <a:tbl>
              <a:tblPr firstRow="1" bandRow="1"/>
              <a:tblGrid>
                <a:gridCol w="2438977">
                  <a:extLst>
                    <a:ext uri="{9D8B030D-6E8A-4147-A177-3AD203B41FA5}">
                      <a16:colId xmlns:a16="http://schemas.microsoft.com/office/drawing/2014/main" val="1327564250"/>
                    </a:ext>
                  </a:extLst>
                </a:gridCol>
                <a:gridCol w="3266167">
                  <a:extLst>
                    <a:ext uri="{9D8B030D-6E8A-4147-A177-3AD203B41FA5}">
                      <a16:colId xmlns:a16="http://schemas.microsoft.com/office/drawing/2014/main" val="1431628140"/>
                    </a:ext>
                  </a:extLst>
                </a:gridCol>
                <a:gridCol w="4453070">
                  <a:extLst>
                    <a:ext uri="{9D8B030D-6E8A-4147-A177-3AD203B41FA5}">
                      <a16:colId xmlns:a16="http://schemas.microsoft.com/office/drawing/2014/main" val="645803680"/>
                    </a:ext>
                  </a:extLst>
                </a:gridCol>
                <a:gridCol w="1494502">
                  <a:extLst>
                    <a:ext uri="{9D8B030D-6E8A-4147-A177-3AD203B41FA5}">
                      <a16:colId xmlns:a16="http://schemas.microsoft.com/office/drawing/2014/main" val="1559033253"/>
                    </a:ext>
                  </a:extLst>
                </a:gridCol>
              </a:tblGrid>
              <a:tr h="276225">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Other Incentives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4958298"/>
                  </a:ext>
                </a:extLst>
              </a:tr>
              <a:tr h="285750">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385235490"/>
                  </a:ext>
                </a:extLst>
              </a:tr>
              <a:tr h="438150">
                <a:tc>
                  <a:txBody>
                    <a:bodyPr/>
                    <a:lstStyle/>
                    <a:p>
                      <a:pPr algn="ctr" rtl="0" fontAlgn="b"/>
                      <a:r>
                        <a:rPr lang="en-US" sz="1400" b="0" i="0" u="none" strike="noStrike">
                          <a:solidFill>
                            <a:srgbClr val="000000"/>
                          </a:solidFill>
                          <a:effectLst/>
                          <a:highlight>
                            <a:srgbClr val="E8ECF3"/>
                          </a:highlight>
                          <a:latin typeface="+mn-lt"/>
                        </a:rPr>
                        <a:t>Post-Partum Contraception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Post-Partum Contraception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$100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1414883597"/>
                  </a:ext>
                </a:extLst>
              </a:tr>
              <a:tr h="800100">
                <a:tc>
                  <a:txBody>
                    <a:bodyPr/>
                    <a:lstStyle/>
                    <a:p>
                      <a:pPr algn="ctr" fontAlgn="b"/>
                      <a:r>
                        <a:rPr lang="en-US" sz="1400" b="0" i="0" u="none" strike="noStrike">
                          <a:solidFill>
                            <a:srgbClr val="000000"/>
                          </a:solidFill>
                          <a:effectLst/>
                          <a:highlight>
                            <a:srgbClr val="CDD6E5"/>
                          </a:highlight>
                          <a:latin typeface="+mn-lt"/>
                        </a:rPr>
                        <a: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Contraception for All Women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Likely no targeted outreaches to encourage but will remain as recommended on the portal and educates about the ability to obtain contraception in a pharmacy.</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000000"/>
                          </a:solidFill>
                          <a:effectLst/>
                          <a:highlight>
                            <a:srgbClr val="CDD6E5"/>
                          </a:highlight>
                          <a:latin typeface="+mn-lt"/>
                        </a:rPr>
                        <a:t>$25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2476517268"/>
                  </a:ext>
                </a:extLst>
              </a:tr>
              <a:tr h="304800">
                <a:tc>
                  <a:txBody>
                    <a:bodyPr/>
                    <a:lstStyle/>
                    <a:p>
                      <a:pPr algn="ctr" rtl="0" fontAlgn="b"/>
                      <a:r>
                        <a:rPr lang="en-US" sz="1400" b="0" i="0" u="none" strike="noStrike">
                          <a:solidFill>
                            <a:srgbClr val="171616"/>
                          </a:solidFill>
                          <a:effectLst/>
                          <a:highlight>
                            <a:srgbClr val="CDD6E5"/>
                          </a:highlight>
                          <a:latin typeface="+mn-lt"/>
                        </a:rPr>
                        <a:t>Health Risk Assessment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Health Risk Assessment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$25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2540990483"/>
                  </a:ext>
                </a:extLst>
              </a:tr>
            </a:tbl>
          </a:graphicData>
        </a:graphic>
      </p:graphicFrame>
      <p:sp>
        <p:nvSpPr>
          <p:cNvPr id="13" name="Star: 5 Points 12">
            <a:extLst>
              <a:ext uri="{FF2B5EF4-FFF2-40B4-BE49-F238E27FC236}">
                <a16:creationId xmlns:a16="http://schemas.microsoft.com/office/drawing/2014/main" id="{5571D63B-D873-CBB1-0724-C57AAA2E42A6}"/>
              </a:ext>
            </a:extLst>
          </p:cNvPr>
          <p:cNvSpPr/>
          <p:nvPr/>
        </p:nvSpPr>
        <p:spPr>
          <a:xfrm>
            <a:off x="10970634" y="4743279"/>
            <a:ext cx="552980" cy="486629"/>
          </a:xfrm>
          <a:prstGeom prst="star5">
            <a:avLst>
              <a:gd name="adj" fmla="val 22646"/>
              <a:gd name="hf" fmla="val 105146"/>
              <a:gd name="vf" fmla="val 110557"/>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1FA1F79-417D-5858-FC2B-CC691D687C6E}"/>
              </a:ext>
            </a:extLst>
          </p:cNvPr>
          <p:cNvGrpSpPr/>
          <p:nvPr/>
        </p:nvGrpSpPr>
        <p:grpSpPr>
          <a:xfrm>
            <a:off x="10019210" y="76904"/>
            <a:ext cx="2050870" cy="1128697"/>
            <a:chOff x="10019210" y="61457"/>
            <a:chExt cx="2050820" cy="1128697"/>
          </a:xfrm>
        </p:grpSpPr>
        <p:sp>
          <p:nvSpPr>
            <p:cNvPr id="15" name="Rectangle: Rounded Corners 14">
              <a:extLst>
                <a:ext uri="{FF2B5EF4-FFF2-40B4-BE49-F238E27FC236}">
                  <a16:creationId xmlns:a16="http://schemas.microsoft.com/office/drawing/2014/main" id="{A76412A1-546A-A0F9-964C-8210E063DFEA}"/>
                </a:ext>
              </a:extLst>
            </p:cNvPr>
            <p:cNvSpPr/>
            <p:nvPr/>
          </p:nvSpPr>
          <p:spPr>
            <a:xfrm>
              <a:off x="10019210" y="84153"/>
              <a:ext cx="2050820" cy="882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AA1EA69-1CBE-0068-400D-6682CABE0EBF}"/>
                </a:ext>
              </a:extLst>
            </p:cNvPr>
            <p:cNvSpPr txBox="1"/>
            <p:nvPr/>
          </p:nvSpPr>
          <p:spPr>
            <a:xfrm>
              <a:off x="10673416" y="61457"/>
              <a:ext cx="871530" cy="523220"/>
            </a:xfrm>
            <a:prstGeom prst="rect">
              <a:avLst/>
            </a:prstGeom>
            <a:noFill/>
          </p:spPr>
          <p:txBody>
            <a:bodyPr wrap="square" rtlCol="0">
              <a:spAutoFit/>
            </a:bodyPr>
            <a:lstStyle/>
            <a:p>
              <a:r>
                <a:rPr lang="en-US" sz="1600" b="1">
                  <a:solidFill>
                    <a:schemeClr val="bg1"/>
                  </a:solidFill>
                </a:rPr>
                <a:t>Legend</a:t>
              </a:r>
              <a:endParaRPr lang="en-US" sz="1200" b="1">
                <a:solidFill>
                  <a:schemeClr val="bg1"/>
                </a:solidFill>
              </a:endParaRPr>
            </a:p>
            <a:p>
              <a:endParaRPr lang="en-US" sz="1200" b="1">
                <a:solidFill>
                  <a:schemeClr val="bg1"/>
                </a:solidFill>
              </a:endParaRPr>
            </a:p>
          </p:txBody>
        </p:sp>
        <p:sp>
          <p:nvSpPr>
            <p:cNvPr id="17" name="TextBox 16">
              <a:extLst>
                <a:ext uri="{FF2B5EF4-FFF2-40B4-BE49-F238E27FC236}">
                  <a16:creationId xmlns:a16="http://schemas.microsoft.com/office/drawing/2014/main" id="{8A8BE34B-8B49-B790-10FB-0F6A63890B55}"/>
                </a:ext>
              </a:extLst>
            </p:cNvPr>
            <p:cNvSpPr txBox="1"/>
            <p:nvPr/>
          </p:nvSpPr>
          <p:spPr>
            <a:xfrm>
              <a:off x="10432868" y="355498"/>
              <a:ext cx="1628453" cy="630942"/>
            </a:xfrm>
            <a:prstGeom prst="rect">
              <a:avLst/>
            </a:prstGeom>
            <a:noFill/>
          </p:spPr>
          <p:txBody>
            <a:bodyPr wrap="square" rtlCol="0">
              <a:spAutoFit/>
            </a:bodyPr>
            <a:lstStyle/>
            <a:p>
              <a:r>
                <a:rPr lang="en-US" sz="1200" b="1">
                  <a:solidFill>
                    <a:schemeClr val="bg1"/>
                  </a:solidFill>
                </a:rPr>
                <a:t>Enhanced Incentive</a:t>
              </a:r>
            </a:p>
            <a:p>
              <a:endParaRPr lang="en-US" sz="1100" b="1">
                <a:solidFill>
                  <a:schemeClr val="bg1"/>
                </a:solidFill>
              </a:endParaRPr>
            </a:p>
            <a:p>
              <a:r>
                <a:rPr lang="en-US" sz="1200"/>
                <a:t> </a:t>
              </a:r>
            </a:p>
          </p:txBody>
        </p:sp>
        <p:sp>
          <p:nvSpPr>
            <p:cNvPr id="18" name="TextBox 17">
              <a:extLst>
                <a:ext uri="{FF2B5EF4-FFF2-40B4-BE49-F238E27FC236}">
                  <a16:creationId xmlns:a16="http://schemas.microsoft.com/office/drawing/2014/main" id="{08F5EFB4-03D7-7528-5393-16964139EB6F}"/>
                </a:ext>
              </a:extLst>
            </p:cNvPr>
            <p:cNvSpPr txBox="1"/>
            <p:nvPr/>
          </p:nvSpPr>
          <p:spPr>
            <a:xfrm>
              <a:off x="10438957" y="636156"/>
              <a:ext cx="1549834" cy="553998"/>
            </a:xfrm>
            <a:prstGeom prst="rect">
              <a:avLst/>
            </a:prstGeom>
            <a:noFill/>
          </p:spPr>
          <p:txBody>
            <a:bodyPr wrap="square" rtlCol="0">
              <a:spAutoFit/>
            </a:bodyPr>
            <a:lstStyle/>
            <a:p>
              <a:r>
                <a:rPr lang="en-US" sz="1200" b="1">
                  <a:solidFill>
                    <a:schemeClr val="bg1"/>
                  </a:solidFill>
                </a:rPr>
                <a:t>New Incentive </a:t>
              </a:r>
            </a:p>
            <a:p>
              <a:endParaRPr lang="en-US"/>
            </a:p>
          </p:txBody>
        </p:sp>
        <p:sp>
          <p:nvSpPr>
            <p:cNvPr id="19" name="Star: 5 Points 18">
              <a:extLst>
                <a:ext uri="{FF2B5EF4-FFF2-40B4-BE49-F238E27FC236}">
                  <a16:creationId xmlns:a16="http://schemas.microsoft.com/office/drawing/2014/main" id="{50F37C0B-11E8-5C52-5421-8CD9D682279C}"/>
                </a:ext>
              </a:extLst>
            </p:cNvPr>
            <p:cNvSpPr/>
            <p:nvPr/>
          </p:nvSpPr>
          <p:spPr>
            <a:xfrm>
              <a:off x="10182465" y="630935"/>
              <a:ext cx="286384" cy="267926"/>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Lightning Bolt 19">
            <a:extLst>
              <a:ext uri="{FF2B5EF4-FFF2-40B4-BE49-F238E27FC236}">
                <a16:creationId xmlns:a16="http://schemas.microsoft.com/office/drawing/2014/main" id="{55566E63-6683-213D-1C4F-312659A109E1}"/>
              </a:ext>
            </a:extLst>
          </p:cNvPr>
          <p:cNvSpPr/>
          <p:nvPr/>
        </p:nvSpPr>
        <p:spPr>
          <a:xfrm>
            <a:off x="10151160" y="382289"/>
            <a:ext cx="286391" cy="23776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12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p:txBody>
          <a:bodyPr>
            <a:normAutofit fontScale="90000"/>
          </a:bodyPr>
          <a:lstStyle/>
          <a:p>
            <a:r>
              <a:rPr lang="en-US" dirty="0"/>
              <a:t>Member Communications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14</a:t>
            </a:fld>
            <a:endParaRPr lang="en-US"/>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r>
              <a:rPr lang="en-US" dirty="0"/>
              <a:t>Member Communications </a:t>
            </a:r>
          </a:p>
        </p:txBody>
      </p:sp>
      <p:sp>
        <p:nvSpPr>
          <p:cNvPr id="5" name="TextBox 4">
            <a:extLst>
              <a:ext uri="{FF2B5EF4-FFF2-40B4-BE49-F238E27FC236}">
                <a16:creationId xmlns:a16="http://schemas.microsoft.com/office/drawing/2014/main" id="{05609F52-FCF0-B775-3FEE-2B9B296BF542}"/>
              </a:ext>
            </a:extLst>
          </p:cNvPr>
          <p:cNvSpPr txBox="1"/>
          <p:nvPr/>
        </p:nvSpPr>
        <p:spPr>
          <a:xfrm>
            <a:off x="838200" y="1315566"/>
            <a:ext cx="9135359"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Member Communications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How we communicate with our members and examples, slide 15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Driving engagement through 2-way SMS messaging, slide 16</a:t>
            </a:r>
          </a:p>
          <a:p>
            <a:pPr marL="742950" lvl="1"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Member-specific journeys, slide 17-18</a:t>
            </a:r>
          </a:p>
          <a:p>
            <a:pPr marL="742950" lvl="1"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Communication strategic goals, slide 19-21</a:t>
            </a:r>
          </a:p>
        </p:txBody>
      </p:sp>
      <p:graphicFrame>
        <p:nvGraphicFramePr>
          <p:cNvPr id="6" name="Table 6">
            <a:extLst>
              <a:ext uri="{FF2B5EF4-FFF2-40B4-BE49-F238E27FC236}">
                <a16:creationId xmlns:a16="http://schemas.microsoft.com/office/drawing/2014/main" id="{449DB541-3CBE-BCF0-C800-7D64FBFC3AA7}"/>
              </a:ext>
            </a:extLst>
          </p:cNvPr>
          <p:cNvGraphicFramePr>
            <a:graphicFrameLocks noGrp="1"/>
          </p:cNvGraphicFramePr>
          <p:nvPr>
            <p:extLst>
              <p:ext uri="{D42A27DB-BD31-4B8C-83A1-F6EECF244321}">
                <p14:modId xmlns:p14="http://schemas.microsoft.com/office/powerpoint/2010/main" val="3142778024"/>
              </p:ext>
            </p:extLst>
          </p:nvPr>
        </p:nvGraphicFramePr>
        <p:xfrm>
          <a:off x="888138" y="2832624"/>
          <a:ext cx="10624932" cy="2900680"/>
        </p:xfrm>
        <a:graphic>
          <a:graphicData uri="http://schemas.openxmlformats.org/drawingml/2006/table">
            <a:tbl>
              <a:tblPr firstRow="1" bandRow="1"/>
              <a:tblGrid>
                <a:gridCol w="3541644">
                  <a:extLst>
                    <a:ext uri="{9D8B030D-6E8A-4147-A177-3AD203B41FA5}">
                      <a16:colId xmlns:a16="http://schemas.microsoft.com/office/drawing/2014/main" val="3155817678"/>
                    </a:ext>
                  </a:extLst>
                </a:gridCol>
                <a:gridCol w="3541644">
                  <a:extLst>
                    <a:ext uri="{9D8B030D-6E8A-4147-A177-3AD203B41FA5}">
                      <a16:colId xmlns:a16="http://schemas.microsoft.com/office/drawing/2014/main" val="261789816"/>
                    </a:ext>
                  </a:extLst>
                </a:gridCol>
                <a:gridCol w="3541644">
                  <a:extLst>
                    <a:ext uri="{9D8B030D-6E8A-4147-A177-3AD203B41FA5}">
                      <a16:colId xmlns:a16="http://schemas.microsoft.com/office/drawing/2014/main" val="773055822"/>
                    </a:ext>
                  </a:extLst>
                </a:gridCol>
              </a:tblGrid>
              <a:tr h="370840">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Who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How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extLst>
                  <a:ext uri="{0D108BD9-81ED-4DB2-BD59-A6C34878D82A}">
                    <a16:rowId xmlns:a16="http://schemas.microsoft.com/office/drawing/2014/main" val="4230299574"/>
                  </a:ext>
                </a:extLst>
              </a:tr>
              <a:tr h="37084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To establish trust with members through effective, timely, and strategic communication, creating a relationship to help address a person’s unique heath needs  </a:t>
                      </a:r>
                    </a:p>
                  </a:txBody>
                  <a:tcPr>
                    <a:lnL w="12700" cmpd="sng">
                      <a:solidFill>
                        <a:srgbClr val="FFFFFF"/>
                      </a:solidFill>
                    </a:lnL>
                    <a:lnR w="12700" cmpd="sng">
                      <a:solidFill>
                        <a:srgbClr val="FFFFFF"/>
                      </a:solidFill>
                    </a:lnR>
                    <a:lnT w="381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All members, with an enhanced focus on the most vulnerable populations. </a:t>
                      </a:r>
                    </a:p>
                    <a:p>
                      <a:pPr marL="285750" indent="-285750">
                        <a:buFont typeface="Arial" panose="020B0604020202020204" pitchFamily="34" charset="0"/>
                        <a:buChar char="•"/>
                      </a:pPr>
                      <a:r>
                        <a:rPr lang="en-US" sz="1600"/>
                        <a:t>Pregnant women</a:t>
                      </a:r>
                    </a:p>
                    <a:p>
                      <a:pPr marL="285750" indent="-285750">
                        <a:buFont typeface="Arial" panose="020B0604020202020204" pitchFamily="34" charset="0"/>
                        <a:buChar char="•"/>
                      </a:pPr>
                      <a:r>
                        <a:rPr lang="en-US" sz="1600"/>
                        <a:t>Members with mental illness</a:t>
                      </a:r>
                    </a:p>
                    <a:p>
                      <a:pPr marL="285750" indent="-285750">
                        <a:buFont typeface="Arial" panose="020B0604020202020204" pitchFamily="34" charset="0"/>
                        <a:buChar char="•"/>
                      </a:pPr>
                      <a:r>
                        <a:rPr lang="en-US" sz="1600"/>
                        <a:t>Substance use disorder</a:t>
                      </a:r>
                    </a:p>
                    <a:p>
                      <a:pPr marL="285750" indent="-285750">
                        <a:buFont typeface="Arial" panose="020B0604020202020204" pitchFamily="34" charset="0"/>
                        <a:buChar char="•"/>
                      </a:pPr>
                      <a:r>
                        <a:rPr lang="en-US" sz="1600"/>
                        <a:t>2 or more chronic conditions</a:t>
                      </a:r>
                    </a:p>
                    <a:p>
                      <a:pPr marL="285750" indent="-285750">
                        <a:buFont typeface="Arial" panose="020B0604020202020204" pitchFamily="34" charset="0"/>
                        <a:buChar char="•"/>
                      </a:pPr>
                      <a:r>
                        <a:rPr lang="en-US" sz="1600"/>
                        <a:t>Members living in rural areas</a:t>
                      </a:r>
                    </a:p>
                  </a:txBody>
                  <a:tcPr>
                    <a:lnL w="12700" cmpd="sng">
                      <a:solidFill>
                        <a:srgbClr val="FFFFFF"/>
                      </a:solidFill>
                    </a:lnL>
                    <a:lnR w="12700" cmpd="sng">
                      <a:solidFill>
                        <a:srgbClr val="FFFFFF"/>
                      </a:solidFill>
                    </a:lnR>
                    <a:lnT w="381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marL="285750" indent="-285750">
                        <a:buFont typeface="Arial" panose="020B0604020202020204" pitchFamily="34" charset="0"/>
                        <a:buChar char="•"/>
                      </a:pPr>
                      <a:r>
                        <a:rPr lang="en-US" sz="1600"/>
                        <a:t>Targeted incentives communications </a:t>
                      </a:r>
                    </a:p>
                    <a:p>
                      <a:pPr marL="285750" indent="-285750">
                        <a:buFont typeface="Arial" panose="020B0604020202020204" pitchFamily="34" charset="0"/>
                        <a:buChar char="•"/>
                      </a:pPr>
                      <a:r>
                        <a:rPr lang="en-US" sz="1600"/>
                        <a:t>Various Communication Methods and mediums such as email, text, mailer, flyer, etc.</a:t>
                      </a:r>
                    </a:p>
                    <a:p>
                      <a:pPr marL="285750" indent="-285750">
                        <a:buFont typeface="Arial" panose="020B0604020202020204" pitchFamily="34" charset="0"/>
                        <a:buChar char="•"/>
                      </a:pPr>
                      <a:r>
                        <a:rPr lang="en-US" sz="1600"/>
                        <a:t>Member-specific journeys that are tailored and dynamic, addressing current healthcare needs and gaps</a:t>
                      </a:r>
                    </a:p>
                    <a:p>
                      <a:pPr marL="0" indent="0">
                        <a:buFont typeface="Arial" panose="020B0604020202020204" pitchFamily="34" charset="0"/>
                        <a:buNone/>
                      </a:pPr>
                      <a:endParaRPr lang="en-US" sz="1600"/>
                    </a:p>
                  </a:txBody>
                  <a:tcPr>
                    <a:lnL w="12700" cmpd="sng">
                      <a:solidFill>
                        <a:srgbClr val="FFFFFF"/>
                      </a:solidFill>
                    </a:lnL>
                    <a:lnR w="12700" cmpd="sng">
                      <a:solidFill>
                        <a:srgbClr val="FFFFFF"/>
                      </a:solidFill>
                    </a:lnR>
                    <a:lnT w="381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55988">
                        <a:tint val="40000"/>
                      </a:srgbClr>
                    </a:solidFill>
                  </a:tcPr>
                </a:tc>
                <a:extLst>
                  <a:ext uri="{0D108BD9-81ED-4DB2-BD59-A6C34878D82A}">
                    <a16:rowId xmlns:a16="http://schemas.microsoft.com/office/drawing/2014/main" val="1368757749"/>
                  </a:ext>
                </a:extLst>
              </a:tr>
            </a:tbl>
          </a:graphicData>
        </a:graphic>
      </p:graphicFrame>
    </p:spTree>
    <p:extLst>
      <p:ext uri="{BB962C8B-B14F-4D97-AF65-F5344CB8AC3E}">
        <p14:creationId xmlns:p14="http://schemas.microsoft.com/office/powerpoint/2010/main" val="2060416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262832" y="79459"/>
            <a:ext cx="10515600" cy="577628"/>
          </a:xfrm>
        </p:spPr>
        <p:txBody>
          <a:bodyPr>
            <a:normAutofit fontScale="90000"/>
          </a:bodyPr>
          <a:lstStyle/>
          <a:p>
            <a:r>
              <a:rPr lang="en-US"/>
              <a:t>Strategic Communication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15</a:t>
            </a:fld>
            <a:endParaRPr lang="en-US"/>
          </a:p>
        </p:txBody>
      </p:sp>
      <p:sp>
        <p:nvSpPr>
          <p:cNvPr id="5" name="Rectangle 4">
            <a:extLst>
              <a:ext uri="{FF2B5EF4-FFF2-40B4-BE49-F238E27FC236}">
                <a16:creationId xmlns:a16="http://schemas.microsoft.com/office/drawing/2014/main" id="{7B68DC16-38C2-508E-597A-D841B854CBD5}"/>
              </a:ext>
            </a:extLst>
          </p:cNvPr>
          <p:cNvSpPr/>
          <p:nvPr/>
        </p:nvSpPr>
        <p:spPr>
          <a:xfrm>
            <a:off x="4981736" y="1261498"/>
            <a:ext cx="6937450" cy="4827294"/>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6" name="TextBox 5">
            <a:extLst>
              <a:ext uri="{FF2B5EF4-FFF2-40B4-BE49-F238E27FC236}">
                <a16:creationId xmlns:a16="http://schemas.microsoft.com/office/drawing/2014/main" id="{664E2560-494C-D462-C274-45C5BE26E5C2}"/>
              </a:ext>
            </a:extLst>
          </p:cNvPr>
          <p:cNvSpPr txBox="1"/>
          <p:nvPr/>
        </p:nvSpPr>
        <p:spPr>
          <a:xfrm>
            <a:off x="241222" y="539607"/>
            <a:ext cx="1247848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a:latin typeface="Roboto"/>
              </a:rPr>
              <a:t>Engaging </a:t>
            </a:r>
            <a:r>
              <a:rPr kumimoji="0" lang="en-US" sz="1400" b="0" i="1" u="none" strike="noStrike" kern="1200" cap="none" spc="0" normalizeH="0" baseline="0" noProof="0">
                <a:ln>
                  <a:noFill/>
                </a:ln>
                <a:effectLst/>
                <a:uLnTx/>
                <a:uFillTx/>
                <a:latin typeface="Roboto"/>
                <a:ea typeface="+mn-ea"/>
                <a:cs typeface="+mn-cs"/>
              </a:rPr>
              <a:t>members through multiple communication channels and modalities for a personalized experience that enhances the member’s care journey </a:t>
            </a:r>
          </a:p>
        </p:txBody>
      </p:sp>
      <p:sp>
        <p:nvSpPr>
          <p:cNvPr id="7" name="TextBox 6">
            <a:extLst>
              <a:ext uri="{FF2B5EF4-FFF2-40B4-BE49-F238E27FC236}">
                <a16:creationId xmlns:a16="http://schemas.microsoft.com/office/drawing/2014/main" id="{1F6FD311-3C64-B8C8-B59F-A4172FE5D9ED}"/>
              </a:ext>
            </a:extLst>
          </p:cNvPr>
          <p:cNvSpPr txBox="1"/>
          <p:nvPr/>
        </p:nvSpPr>
        <p:spPr>
          <a:xfrm>
            <a:off x="79565" y="1148621"/>
            <a:ext cx="2407371" cy="32316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Roboto"/>
                <a:ea typeface="+mn-ea"/>
                <a:cs typeface="+mn-cs"/>
              </a:rPr>
              <a:t>Personalized Communications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Adaptive member journeys based on a member’s engagement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Electable communication channel preferences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Directed claims-based communications for outreach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Roboto"/>
                <a:ea typeface="+mn-ea"/>
                <a:cs typeface="+mn-cs"/>
              </a:rPr>
              <a:t>Various Communication Channels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Emails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Texts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Mail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Flyers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Roboto"/>
                <a:ea typeface="Roboto"/>
                <a:cs typeface="Roboto"/>
              </a:rPr>
              <a:t>QSG</a:t>
            </a:r>
          </a:p>
        </p:txBody>
      </p:sp>
      <p:pic>
        <p:nvPicPr>
          <p:cNvPr id="8" name="Picture 7">
            <a:extLst>
              <a:ext uri="{FF2B5EF4-FFF2-40B4-BE49-F238E27FC236}">
                <a16:creationId xmlns:a16="http://schemas.microsoft.com/office/drawing/2014/main" id="{FF2E76C9-90E2-05E6-943D-FC0CCDB804A0}"/>
              </a:ext>
            </a:extLst>
          </p:cNvPr>
          <p:cNvPicPr>
            <a:picLocks noChangeAspect="1"/>
          </p:cNvPicPr>
          <p:nvPr/>
        </p:nvPicPr>
        <p:blipFill>
          <a:blip r:embed="rId2"/>
          <a:stretch>
            <a:fillRect/>
          </a:stretch>
        </p:blipFill>
        <p:spPr>
          <a:xfrm>
            <a:off x="9608142" y="1413740"/>
            <a:ext cx="2081095" cy="4542256"/>
          </a:xfrm>
          <a:prstGeom prst="rect">
            <a:avLst/>
          </a:prstGeom>
        </p:spPr>
      </p:pic>
      <p:sp>
        <p:nvSpPr>
          <p:cNvPr id="9" name="TextBox 8">
            <a:extLst>
              <a:ext uri="{FF2B5EF4-FFF2-40B4-BE49-F238E27FC236}">
                <a16:creationId xmlns:a16="http://schemas.microsoft.com/office/drawing/2014/main" id="{586FB9E8-7D79-7ACF-2AA0-1BB929B8760F}"/>
              </a:ext>
            </a:extLst>
          </p:cNvPr>
          <p:cNvSpPr txBox="1"/>
          <p:nvPr/>
        </p:nvSpPr>
        <p:spPr>
          <a:xfrm>
            <a:off x="9130224" y="984679"/>
            <a:ext cx="329641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Maven Welcome Email Example </a:t>
            </a:r>
          </a:p>
        </p:txBody>
      </p:sp>
      <p:pic>
        <p:nvPicPr>
          <p:cNvPr id="10" name="Picture 9">
            <a:extLst>
              <a:ext uri="{FF2B5EF4-FFF2-40B4-BE49-F238E27FC236}">
                <a16:creationId xmlns:a16="http://schemas.microsoft.com/office/drawing/2014/main" id="{DA069945-DFF1-EBDF-47C3-B8010F49AD92}"/>
              </a:ext>
            </a:extLst>
          </p:cNvPr>
          <p:cNvPicPr>
            <a:picLocks noChangeAspect="1"/>
          </p:cNvPicPr>
          <p:nvPr/>
        </p:nvPicPr>
        <p:blipFill>
          <a:blip r:embed="rId3"/>
          <a:stretch>
            <a:fillRect/>
          </a:stretch>
        </p:blipFill>
        <p:spPr>
          <a:xfrm>
            <a:off x="5466661" y="1495056"/>
            <a:ext cx="3495451" cy="4257654"/>
          </a:xfrm>
          <a:prstGeom prst="rect">
            <a:avLst/>
          </a:prstGeom>
        </p:spPr>
      </p:pic>
      <p:sp>
        <p:nvSpPr>
          <p:cNvPr id="11" name="TextBox 10">
            <a:extLst>
              <a:ext uri="{FF2B5EF4-FFF2-40B4-BE49-F238E27FC236}">
                <a16:creationId xmlns:a16="http://schemas.microsoft.com/office/drawing/2014/main" id="{4F6888EF-F85E-7D92-1095-D0E2B473972C}"/>
              </a:ext>
            </a:extLst>
          </p:cNvPr>
          <p:cNvSpPr txBox="1"/>
          <p:nvPr/>
        </p:nvSpPr>
        <p:spPr>
          <a:xfrm>
            <a:off x="5310801" y="988314"/>
            <a:ext cx="37565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Blue Wellness Rewards Email Example </a:t>
            </a:r>
          </a:p>
        </p:txBody>
      </p:sp>
      <p:graphicFrame>
        <p:nvGraphicFramePr>
          <p:cNvPr id="12" name="Table 11">
            <a:extLst>
              <a:ext uri="{FF2B5EF4-FFF2-40B4-BE49-F238E27FC236}">
                <a16:creationId xmlns:a16="http://schemas.microsoft.com/office/drawing/2014/main" id="{686E33FB-3272-CDEA-0A2E-F67CD5E0CCD8}"/>
              </a:ext>
            </a:extLst>
          </p:cNvPr>
          <p:cNvGraphicFramePr>
            <a:graphicFrameLocks noGrp="1"/>
          </p:cNvGraphicFramePr>
          <p:nvPr>
            <p:extLst>
              <p:ext uri="{D42A27DB-BD31-4B8C-83A1-F6EECF244321}">
                <p14:modId xmlns:p14="http://schemas.microsoft.com/office/powerpoint/2010/main" val="570976341"/>
              </p:ext>
            </p:extLst>
          </p:nvPr>
        </p:nvGraphicFramePr>
        <p:xfrm>
          <a:off x="2811581" y="2569741"/>
          <a:ext cx="1845509" cy="3348174"/>
        </p:xfrm>
        <a:graphic>
          <a:graphicData uri="http://schemas.openxmlformats.org/drawingml/2006/table">
            <a:tbl>
              <a:tblPr/>
              <a:tblGrid>
                <a:gridCol w="1845509">
                  <a:extLst>
                    <a:ext uri="{9D8B030D-6E8A-4147-A177-3AD203B41FA5}">
                      <a16:colId xmlns:a16="http://schemas.microsoft.com/office/drawing/2014/main" val="1548923451"/>
                    </a:ext>
                  </a:extLst>
                </a:gridCol>
              </a:tblGrid>
              <a:tr h="3348174">
                <a:tc>
                  <a:txBody>
                    <a:bodyPr/>
                    <a:lstStyle/>
                    <a:p>
                      <a:r>
                        <a:rPr lang="en-US" sz="1200" i="1">
                          <a:solidFill>
                            <a:schemeClr val="accent1"/>
                          </a:solidFill>
                        </a:rPr>
                        <a:t>With Blue Wellness Rewards, you can earn $50 for up to 4 prenatal visits and $100 for starting a birth control method within 90 days of delivery—up to $300 total! Click here to register or login to </a:t>
                      </a:r>
                      <a:r>
                        <a:rPr lang="en-US" sz="1200" i="1" err="1">
                          <a:solidFill>
                            <a:schemeClr val="accent1"/>
                          </a:solidFill>
                        </a:rPr>
                        <a:t>bluewellnessrewards.healthmine.comor</a:t>
                      </a:r>
                      <a:r>
                        <a:rPr lang="en-US" sz="1200" i="1">
                          <a:solidFill>
                            <a:schemeClr val="accent1"/>
                          </a:solidFill>
                        </a:rPr>
                        <a:t> call 1-800-800-4298.  Text STOP to End. Msg and Data Rates May Apply</a:t>
                      </a:r>
                      <a:endParaRPr lang="en-US" sz="1200">
                        <a:solidFill>
                          <a:schemeClr val="accent1"/>
                        </a:solidFill>
                      </a:endParaRPr>
                    </a:p>
                  </a:txBody>
                  <a:tcPr anchor="ctr">
                    <a:lnL>
                      <a:noFill/>
                    </a:lnL>
                    <a:lnR>
                      <a:noFill/>
                    </a:lnR>
                    <a:lnT>
                      <a:noFill/>
                    </a:lnT>
                    <a:lnB>
                      <a:noFill/>
                    </a:lnB>
                    <a:noFill/>
                  </a:tcPr>
                </a:tc>
                <a:extLst>
                  <a:ext uri="{0D108BD9-81ED-4DB2-BD59-A6C34878D82A}">
                    <a16:rowId xmlns:a16="http://schemas.microsoft.com/office/drawing/2014/main" val="4114597604"/>
                  </a:ext>
                </a:extLst>
              </a:tr>
            </a:tbl>
          </a:graphicData>
        </a:graphic>
      </p:graphicFrame>
      <p:pic>
        <p:nvPicPr>
          <p:cNvPr id="13" name="Graphic 12" descr="Smart Phone with solid fill">
            <a:extLst>
              <a:ext uri="{FF2B5EF4-FFF2-40B4-BE49-F238E27FC236}">
                <a16:creationId xmlns:a16="http://schemas.microsoft.com/office/drawing/2014/main" id="{CAB7F4BB-71F4-87D0-FBAE-9C01AA7128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5905" y="1986590"/>
            <a:ext cx="4619134" cy="4619134"/>
          </a:xfrm>
          <a:prstGeom prst="rect">
            <a:avLst/>
          </a:prstGeom>
        </p:spPr>
      </p:pic>
      <p:sp>
        <p:nvSpPr>
          <p:cNvPr id="14" name="TextBox 13">
            <a:extLst>
              <a:ext uri="{FF2B5EF4-FFF2-40B4-BE49-F238E27FC236}">
                <a16:creationId xmlns:a16="http://schemas.microsoft.com/office/drawing/2014/main" id="{BC293BE1-05D2-B3F5-8CED-1FB953DE4CFF}"/>
              </a:ext>
            </a:extLst>
          </p:cNvPr>
          <p:cNvSpPr txBox="1"/>
          <p:nvPr/>
        </p:nvSpPr>
        <p:spPr>
          <a:xfrm>
            <a:off x="2811857" y="1426357"/>
            <a:ext cx="176722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Blue Wellness Rewards Text Example </a:t>
            </a:r>
          </a:p>
        </p:txBody>
      </p:sp>
      <p:pic>
        <p:nvPicPr>
          <p:cNvPr id="15" name="Graphic 14" descr="Email with solid fill">
            <a:extLst>
              <a:ext uri="{FF2B5EF4-FFF2-40B4-BE49-F238E27FC236}">
                <a16:creationId xmlns:a16="http://schemas.microsoft.com/office/drawing/2014/main" id="{1E9C64CD-77E2-8FED-8B5C-963EE57681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814" y="4643123"/>
            <a:ext cx="914400" cy="914400"/>
          </a:xfrm>
          <a:prstGeom prst="rect">
            <a:avLst/>
          </a:prstGeom>
        </p:spPr>
      </p:pic>
      <p:pic>
        <p:nvPicPr>
          <p:cNvPr id="16" name="Graphic 15" descr="Document with solid fill">
            <a:extLst>
              <a:ext uri="{FF2B5EF4-FFF2-40B4-BE49-F238E27FC236}">
                <a16:creationId xmlns:a16="http://schemas.microsoft.com/office/drawing/2014/main" id="{C7BB558B-6C29-1F54-50C2-7B4C3033E1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9668" y="3947720"/>
            <a:ext cx="914400" cy="914400"/>
          </a:xfrm>
          <a:prstGeom prst="rect">
            <a:avLst/>
          </a:prstGeom>
        </p:spPr>
      </p:pic>
      <p:pic>
        <p:nvPicPr>
          <p:cNvPr id="17" name="Graphic 16" descr="Smart Phone with solid fill">
            <a:extLst>
              <a:ext uri="{FF2B5EF4-FFF2-40B4-BE49-F238E27FC236}">
                <a16:creationId xmlns:a16="http://schemas.microsoft.com/office/drawing/2014/main" id="{D1CE7462-3760-6215-3D5D-A265F298CB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7949" y="5489274"/>
            <a:ext cx="768289" cy="768289"/>
          </a:xfrm>
          <a:prstGeom prst="rect">
            <a:avLst/>
          </a:prstGeom>
        </p:spPr>
      </p:pic>
      <p:pic>
        <p:nvPicPr>
          <p:cNvPr id="32" name="Graphic 31" descr="Mailbox with solid fill">
            <a:extLst>
              <a:ext uri="{FF2B5EF4-FFF2-40B4-BE49-F238E27FC236}">
                <a16:creationId xmlns:a16="http://schemas.microsoft.com/office/drawing/2014/main" id="{E881D9EF-14F8-CD40-5F67-9FCD5C56E4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14219" y="4661842"/>
            <a:ext cx="914400" cy="914400"/>
          </a:xfrm>
          <a:prstGeom prst="rect">
            <a:avLst/>
          </a:prstGeom>
        </p:spPr>
      </p:pic>
      <p:sp>
        <p:nvSpPr>
          <p:cNvPr id="19" name="Footer Placeholder 3">
            <a:extLst>
              <a:ext uri="{FF2B5EF4-FFF2-40B4-BE49-F238E27FC236}">
                <a16:creationId xmlns:a16="http://schemas.microsoft.com/office/drawing/2014/main" id="{914A7E1D-62A4-7442-80D7-BB112665CC47}"/>
              </a:ext>
            </a:extLst>
          </p:cNvPr>
          <p:cNvSpPr>
            <a:spLocks noGrp="1"/>
          </p:cNvSpPr>
          <p:nvPr>
            <p:ph type="ftr" sz="quarter" idx="3"/>
          </p:nvPr>
        </p:nvSpPr>
        <p:spPr>
          <a:xfrm>
            <a:off x="3274290" y="6416384"/>
            <a:ext cx="5852628" cy="365125"/>
          </a:xfrm>
        </p:spPr>
        <p:txBody>
          <a:bodyPr/>
          <a:lstStyle/>
          <a:p>
            <a:r>
              <a:rPr lang="en-US"/>
              <a:t>Strategic Communications </a:t>
            </a:r>
          </a:p>
        </p:txBody>
      </p:sp>
    </p:spTree>
    <p:extLst>
      <p:ext uri="{BB962C8B-B14F-4D97-AF65-F5344CB8AC3E}">
        <p14:creationId xmlns:p14="http://schemas.microsoft.com/office/powerpoint/2010/main" val="2422294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E0615FF-D538-DC71-EABD-68D86EED53B8}"/>
              </a:ext>
            </a:extLst>
          </p:cNvPr>
          <p:cNvGrpSpPr/>
          <p:nvPr/>
        </p:nvGrpSpPr>
        <p:grpSpPr>
          <a:xfrm>
            <a:off x="1022332" y="1150390"/>
            <a:ext cx="9856643" cy="3863503"/>
            <a:chOff x="1022332" y="1150390"/>
            <a:chExt cx="9856643" cy="3863503"/>
          </a:xfrm>
        </p:grpSpPr>
        <p:pic>
          <p:nvPicPr>
            <p:cNvPr id="6" name="Picture 5">
              <a:extLst>
                <a:ext uri="{FF2B5EF4-FFF2-40B4-BE49-F238E27FC236}">
                  <a16:creationId xmlns:a16="http://schemas.microsoft.com/office/drawing/2014/main" id="{B50038CF-6191-C683-E703-F4E3A77F6646}"/>
                </a:ext>
              </a:extLst>
            </p:cNvPr>
            <p:cNvPicPr>
              <a:picLocks noChangeAspect="1"/>
            </p:cNvPicPr>
            <p:nvPr/>
          </p:nvPicPr>
          <p:blipFill>
            <a:blip r:embed="rId2"/>
            <a:stretch>
              <a:fillRect/>
            </a:stretch>
          </p:blipFill>
          <p:spPr>
            <a:xfrm>
              <a:off x="1022332" y="1150390"/>
              <a:ext cx="9856643" cy="3863503"/>
            </a:xfrm>
            <a:prstGeom prst="rect">
              <a:avLst/>
            </a:prstGeom>
          </p:spPr>
        </p:pic>
        <p:sp>
          <p:nvSpPr>
            <p:cNvPr id="9" name="Rectangle 8">
              <a:extLst>
                <a:ext uri="{FF2B5EF4-FFF2-40B4-BE49-F238E27FC236}">
                  <a16:creationId xmlns:a16="http://schemas.microsoft.com/office/drawing/2014/main" id="{7B5E3D70-F9A6-2674-9D83-50ED6F82793B}"/>
                </a:ext>
              </a:extLst>
            </p:cNvPr>
            <p:cNvSpPr/>
            <p:nvPr/>
          </p:nvSpPr>
          <p:spPr>
            <a:xfrm>
              <a:off x="1552353" y="1690577"/>
              <a:ext cx="669852" cy="393404"/>
            </a:xfrm>
            <a:prstGeom prst="rect">
              <a:avLst/>
            </a:prstGeom>
            <a:solidFill>
              <a:srgbClr val="167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F3C468C-9500-DDF8-F623-F6D4D32C113E}"/>
              </a:ext>
            </a:extLst>
          </p:cNvPr>
          <p:cNvSpPr>
            <a:spLocks noGrp="1"/>
          </p:cNvSpPr>
          <p:nvPr>
            <p:ph type="title"/>
          </p:nvPr>
        </p:nvSpPr>
        <p:spPr>
          <a:xfrm>
            <a:off x="838199" y="64583"/>
            <a:ext cx="10515600" cy="577628"/>
          </a:xfrm>
        </p:spPr>
        <p:txBody>
          <a:bodyPr>
            <a:normAutofit fontScale="90000"/>
          </a:bodyPr>
          <a:lstStyle/>
          <a:p>
            <a:r>
              <a:rPr lang="en-US"/>
              <a:t>Two Way Texting </a:t>
            </a:r>
          </a:p>
        </p:txBody>
      </p:sp>
      <p:sp>
        <p:nvSpPr>
          <p:cNvPr id="3" name="Slide Number Placeholder 2">
            <a:extLst>
              <a:ext uri="{FF2B5EF4-FFF2-40B4-BE49-F238E27FC236}">
                <a16:creationId xmlns:a16="http://schemas.microsoft.com/office/drawing/2014/main" id="{AB511223-2EB4-F798-18D3-7214AD9E75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72D79A58-CD44-24B9-B402-D2077B527D9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888A8C"/>
                </a:solidFill>
                <a:latin typeface="Roboto"/>
              </a:rPr>
              <a:t>Two Way Texting </a:t>
            </a:r>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5" name="Rectangle: Rounded Corners 4">
            <a:extLst>
              <a:ext uri="{FF2B5EF4-FFF2-40B4-BE49-F238E27FC236}">
                <a16:creationId xmlns:a16="http://schemas.microsoft.com/office/drawing/2014/main" id="{D2201A62-742A-47B3-005F-953A75E7C0C8}"/>
              </a:ext>
            </a:extLst>
          </p:cNvPr>
          <p:cNvSpPr/>
          <p:nvPr/>
        </p:nvSpPr>
        <p:spPr>
          <a:xfrm>
            <a:off x="937271" y="659868"/>
            <a:ext cx="9642123" cy="4728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Objective: Have more members screened for breast cancer, chlamydia, and cervical cancer.</a:t>
            </a:r>
          </a:p>
        </p:txBody>
      </p:sp>
      <p:sp>
        <p:nvSpPr>
          <p:cNvPr id="7" name="Rectangle: Rounded Corners 6">
            <a:extLst>
              <a:ext uri="{FF2B5EF4-FFF2-40B4-BE49-F238E27FC236}">
                <a16:creationId xmlns:a16="http://schemas.microsoft.com/office/drawing/2014/main" id="{49907DB5-6A32-C91B-7E6E-FD261BFFA5F4}"/>
              </a:ext>
            </a:extLst>
          </p:cNvPr>
          <p:cNvSpPr/>
          <p:nvPr/>
        </p:nvSpPr>
        <p:spPr>
          <a:xfrm>
            <a:off x="8034205" y="4142009"/>
            <a:ext cx="3644446" cy="17790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Roboto"/>
                <a:ea typeface="+mn-ea"/>
                <a:cs typeface="+mn-cs"/>
              </a:rPr>
              <a:t>The How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a:ea typeface="+mn-ea"/>
              <a:cs typeface="+mn-cs"/>
            </a:endParaRPr>
          </a:p>
          <a:p>
            <a:pPr algn="ctr">
              <a:defRPr/>
            </a:pPr>
            <a:r>
              <a:rPr kumimoji="0" lang="en-US" sz="1400" b="0" i="0" u="none" strike="noStrike" kern="1200" cap="none" spc="0" normalizeH="0" baseline="0" noProof="0">
                <a:ln>
                  <a:noFill/>
                </a:ln>
                <a:solidFill>
                  <a:srgbClr val="FFFFFF"/>
                </a:solidFill>
                <a:effectLst/>
                <a:uLnTx/>
                <a:uFillTx/>
                <a:latin typeface="Roboto"/>
                <a:ea typeface="+mn-ea"/>
                <a:cs typeface="+mn-cs"/>
              </a:rPr>
              <a:t>Informative tone that leverages text, phone, voicemail in campaigns. Stimulating member actions via inbound calls to nurse navigators to assist with scheduling </a:t>
            </a:r>
          </a:p>
        </p:txBody>
      </p:sp>
      <p:graphicFrame>
        <p:nvGraphicFramePr>
          <p:cNvPr id="8" name="Table 7">
            <a:extLst>
              <a:ext uri="{FF2B5EF4-FFF2-40B4-BE49-F238E27FC236}">
                <a16:creationId xmlns:a16="http://schemas.microsoft.com/office/drawing/2014/main" id="{A907028F-3226-A1C7-66BE-94504D2E2382}"/>
              </a:ext>
            </a:extLst>
          </p:cNvPr>
          <p:cNvGraphicFramePr>
            <a:graphicFrameLocks noGrp="1"/>
          </p:cNvGraphicFramePr>
          <p:nvPr/>
        </p:nvGraphicFramePr>
        <p:xfrm>
          <a:off x="490703" y="4417091"/>
          <a:ext cx="3777045" cy="1859280"/>
        </p:xfrm>
        <a:graphic>
          <a:graphicData uri="http://schemas.openxmlformats.org/drawingml/2006/table">
            <a:tbl>
              <a:tblPr firstRow="1" firstCol="1" bandRow="1">
                <a:tableStyleId>{5C22544A-7EE6-4342-B048-85BDC9FD1C3A}</a:tableStyleId>
              </a:tblPr>
              <a:tblGrid>
                <a:gridCol w="854887">
                  <a:extLst>
                    <a:ext uri="{9D8B030D-6E8A-4147-A177-3AD203B41FA5}">
                      <a16:colId xmlns:a16="http://schemas.microsoft.com/office/drawing/2014/main" val="2192363119"/>
                    </a:ext>
                  </a:extLst>
                </a:gridCol>
                <a:gridCol w="791554">
                  <a:extLst>
                    <a:ext uri="{9D8B030D-6E8A-4147-A177-3AD203B41FA5}">
                      <a16:colId xmlns:a16="http://schemas.microsoft.com/office/drawing/2014/main" val="3694188503"/>
                    </a:ext>
                  </a:extLst>
                </a:gridCol>
                <a:gridCol w="1063256">
                  <a:extLst>
                    <a:ext uri="{9D8B030D-6E8A-4147-A177-3AD203B41FA5}">
                      <a16:colId xmlns:a16="http://schemas.microsoft.com/office/drawing/2014/main" val="2327309891"/>
                    </a:ext>
                  </a:extLst>
                </a:gridCol>
                <a:gridCol w="1067348">
                  <a:extLst>
                    <a:ext uri="{9D8B030D-6E8A-4147-A177-3AD203B41FA5}">
                      <a16:colId xmlns:a16="http://schemas.microsoft.com/office/drawing/2014/main" val="1966024642"/>
                    </a:ext>
                  </a:extLst>
                </a:gridCol>
              </a:tblGrid>
              <a:tr h="310304">
                <a:tc>
                  <a:txBody>
                    <a:bodyPr/>
                    <a:lstStyle/>
                    <a:p>
                      <a:pPr marL="0" marR="0" algn="ctr">
                        <a:spcBef>
                          <a:spcPts val="0"/>
                        </a:spcBef>
                        <a:spcAft>
                          <a:spcPts val="0"/>
                        </a:spcAft>
                      </a:pPr>
                      <a:r>
                        <a:rPr lang="en-US" sz="1100">
                          <a:effectLst/>
                        </a:rPr>
                        <a:t>Insert Date</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Records</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Engagement</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Engagement Rate</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2635813829"/>
                  </a:ext>
                </a:extLst>
              </a:tr>
              <a:tr h="190500">
                <a:tc>
                  <a:txBody>
                    <a:bodyPr/>
                    <a:lstStyle/>
                    <a:p>
                      <a:pPr marL="0" marR="0" algn="ctr">
                        <a:spcBef>
                          <a:spcPts val="0"/>
                        </a:spcBef>
                        <a:spcAft>
                          <a:spcPts val="0"/>
                        </a:spcAft>
                      </a:pPr>
                      <a:r>
                        <a:rPr lang="en-US" sz="1100">
                          <a:effectLst/>
                        </a:rPr>
                        <a:t>9/6/2024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399</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38</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9.52%</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3607263398"/>
                  </a:ext>
                </a:extLst>
              </a:tr>
              <a:tr h="190500">
                <a:tc>
                  <a:txBody>
                    <a:bodyPr/>
                    <a:lstStyle/>
                    <a:p>
                      <a:pPr marL="0" marR="0" algn="ctr">
                        <a:spcBef>
                          <a:spcPts val="0"/>
                        </a:spcBef>
                        <a:spcAft>
                          <a:spcPts val="0"/>
                        </a:spcAft>
                      </a:pPr>
                      <a:r>
                        <a:rPr lang="en-US" sz="1100">
                          <a:effectLst/>
                        </a:rPr>
                        <a:t>8/30/2024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441</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56</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12.70%</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2006653499"/>
                  </a:ext>
                </a:extLst>
              </a:tr>
              <a:tr h="190500">
                <a:tc>
                  <a:txBody>
                    <a:bodyPr/>
                    <a:lstStyle/>
                    <a:p>
                      <a:pPr marL="0" marR="0" algn="ctr">
                        <a:spcBef>
                          <a:spcPts val="0"/>
                        </a:spcBef>
                        <a:spcAft>
                          <a:spcPts val="0"/>
                        </a:spcAft>
                      </a:pPr>
                      <a:r>
                        <a:rPr lang="en-US" sz="1100">
                          <a:effectLst/>
                        </a:rPr>
                        <a:t>8/23/2024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389</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75</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19.28%</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795239407"/>
                  </a:ext>
                </a:extLst>
              </a:tr>
              <a:tr h="190500">
                <a:tc>
                  <a:txBody>
                    <a:bodyPr/>
                    <a:lstStyle/>
                    <a:p>
                      <a:pPr marL="0" marR="0" algn="ctr">
                        <a:spcBef>
                          <a:spcPts val="0"/>
                        </a:spcBef>
                        <a:spcAft>
                          <a:spcPts val="0"/>
                        </a:spcAft>
                      </a:pPr>
                      <a:r>
                        <a:rPr lang="en-US" sz="1100">
                          <a:effectLst/>
                        </a:rPr>
                        <a:t>8/16/2024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369</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74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20.05%</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2982408066"/>
                  </a:ext>
                </a:extLst>
              </a:tr>
              <a:tr h="190500">
                <a:tc>
                  <a:txBody>
                    <a:bodyPr/>
                    <a:lstStyle/>
                    <a:p>
                      <a:pPr marL="0" marR="0" algn="ctr">
                        <a:spcBef>
                          <a:spcPts val="0"/>
                        </a:spcBef>
                        <a:spcAft>
                          <a:spcPts val="0"/>
                        </a:spcAft>
                      </a:pPr>
                      <a:r>
                        <a:rPr lang="en-US" sz="1100">
                          <a:effectLst/>
                        </a:rPr>
                        <a:t>8/9/2024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440</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133</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30.23%</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2179402795"/>
                  </a:ext>
                </a:extLst>
              </a:tr>
              <a:tr h="190500">
                <a:tc>
                  <a:txBody>
                    <a:bodyPr/>
                    <a:lstStyle/>
                    <a:p>
                      <a:pPr marL="0" marR="0" algn="ctr">
                        <a:spcBef>
                          <a:spcPts val="0"/>
                        </a:spcBef>
                        <a:spcAft>
                          <a:spcPts val="0"/>
                        </a:spcAft>
                      </a:pPr>
                      <a:r>
                        <a:rPr lang="en-US" sz="1100">
                          <a:effectLst/>
                        </a:rPr>
                        <a:t>8/2/2024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414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112</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27.05%</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3279055407"/>
                  </a:ext>
                </a:extLst>
              </a:tr>
              <a:tr h="190500">
                <a:tc>
                  <a:txBody>
                    <a:bodyPr/>
                    <a:lstStyle/>
                    <a:p>
                      <a:pPr marL="0" marR="0" algn="ctr">
                        <a:spcBef>
                          <a:spcPts val="0"/>
                        </a:spcBef>
                        <a:spcAft>
                          <a:spcPts val="0"/>
                        </a:spcAft>
                      </a:pPr>
                      <a:r>
                        <a:rPr lang="en-US" sz="1100">
                          <a:effectLst/>
                        </a:rPr>
                        <a:t>7/26/2024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354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102</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28.81%</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769834219"/>
                  </a:ext>
                </a:extLst>
              </a:tr>
              <a:tr h="190500">
                <a:tc>
                  <a:txBody>
                    <a:bodyPr/>
                    <a:lstStyle/>
                    <a:p>
                      <a:pPr marL="0" marR="0" algn="ctr">
                        <a:spcBef>
                          <a:spcPts val="0"/>
                        </a:spcBef>
                        <a:spcAft>
                          <a:spcPts val="0"/>
                        </a:spcAft>
                      </a:pPr>
                      <a:r>
                        <a:rPr lang="en-US" sz="1100">
                          <a:effectLst/>
                        </a:rPr>
                        <a:t>Total</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2,806</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590</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marL="0" marR="0" algn="ctr">
                        <a:spcBef>
                          <a:spcPts val="0"/>
                        </a:spcBef>
                        <a:spcAft>
                          <a:spcPts val="0"/>
                        </a:spcAft>
                      </a:pPr>
                      <a:r>
                        <a:rPr lang="en-US" sz="1100">
                          <a:effectLst/>
                        </a:rPr>
                        <a:t>21.03%</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extLst>
                  <a:ext uri="{0D108BD9-81ED-4DB2-BD59-A6C34878D82A}">
                    <a16:rowId xmlns:a16="http://schemas.microsoft.com/office/drawing/2014/main" val="2073558933"/>
                  </a:ext>
                </a:extLst>
              </a:tr>
            </a:tbl>
          </a:graphicData>
        </a:graphic>
      </p:graphicFrame>
      <p:sp>
        <p:nvSpPr>
          <p:cNvPr id="11" name="Arrow: Up 10">
            <a:extLst>
              <a:ext uri="{FF2B5EF4-FFF2-40B4-BE49-F238E27FC236}">
                <a16:creationId xmlns:a16="http://schemas.microsoft.com/office/drawing/2014/main" id="{B0A27A59-B123-636B-6E03-64241D490491}"/>
              </a:ext>
            </a:extLst>
          </p:cNvPr>
          <p:cNvSpPr/>
          <p:nvPr/>
        </p:nvSpPr>
        <p:spPr>
          <a:xfrm>
            <a:off x="4774018" y="5178882"/>
            <a:ext cx="723015" cy="899475"/>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FA8B67-0038-818A-48AB-B4EB596CEDF0}"/>
              </a:ext>
            </a:extLst>
          </p:cNvPr>
          <p:cNvSpPr txBox="1"/>
          <p:nvPr/>
        </p:nvSpPr>
        <p:spPr>
          <a:xfrm>
            <a:off x="5578698" y="5274676"/>
            <a:ext cx="1736502" cy="707886"/>
          </a:xfrm>
          <a:prstGeom prst="rect">
            <a:avLst/>
          </a:prstGeom>
          <a:noFill/>
        </p:spPr>
        <p:txBody>
          <a:bodyPr wrap="square" lIns="91440" tIns="45720" rIns="91440" bIns="45720" rtlCol="0" anchor="t">
            <a:spAutoFit/>
          </a:bodyPr>
          <a:lstStyle/>
          <a:p>
            <a:r>
              <a:rPr lang="en-US" sz="2000" b="1">
                <a:solidFill>
                  <a:srgbClr val="00B050"/>
                </a:solidFill>
              </a:rPr>
              <a:t>21% average </a:t>
            </a:r>
          </a:p>
          <a:p>
            <a:r>
              <a:rPr lang="en-US" sz="2000" b="1">
                <a:solidFill>
                  <a:srgbClr val="00B050"/>
                </a:solidFill>
              </a:rPr>
              <a:t>engagement</a:t>
            </a:r>
            <a:endParaRPr lang="en-US" sz="2000" b="1">
              <a:solidFill>
                <a:srgbClr val="00B050"/>
              </a:solidFill>
              <a:ea typeface="Roboto"/>
              <a:cs typeface="Roboto"/>
            </a:endParaRPr>
          </a:p>
        </p:txBody>
      </p:sp>
      <p:sp>
        <p:nvSpPr>
          <p:cNvPr id="13" name="Rectangle: Rounded Corners 12">
            <a:extLst>
              <a:ext uri="{FF2B5EF4-FFF2-40B4-BE49-F238E27FC236}">
                <a16:creationId xmlns:a16="http://schemas.microsoft.com/office/drawing/2014/main" id="{3CACFA01-FE5D-9383-096A-D8AF5295CE34}"/>
              </a:ext>
            </a:extLst>
          </p:cNvPr>
          <p:cNvSpPr/>
          <p:nvPr/>
        </p:nvSpPr>
        <p:spPr>
          <a:xfrm>
            <a:off x="4611533" y="5093447"/>
            <a:ext cx="2703667" cy="1228326"/>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206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47A9726-1D17-B63B-D95F-5CA874D134BF}"/>
              </a:ext>
            </a:extLst>
          </p:cNvPr>
          <p:cNvSpPr/>
          <p:nvPr/>
        </p:nvSpPr>
        <p:spPr>
          <a:xfrm>
            <a:off x="188497" y="1194839"/>
            <a:ext cx="5907504" cy="1600438"/>
          </a:xfrm>
          <a:prstGeom prst="roundRect">
            <a:avLst/>
          </a:prstGeom>
          <a:solidFill>
            <a:srgbClr val="B370B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767F7-88E6-6A3C-2BA0-C1C4B4ED60DA}"/>
              </a:ext>
            </a:extLst>
          </p:cNvPr>
          <p:cNvSpPr>
            <a:spLocks noGrp="1"/>
          </p:cNvSpPr>
          <p:nvPr>
            <p:ph type="title"/>
          </p:nvPr>
        </p:nvSpPr>
        <p:spPr>
          <a:xfrm>
            <a:off x="412667" y="79642"/>
            <a:ext cx="10515600" cy="577628"/>
          </a:xfrm>
        </p:spPr>
        <p:txBody>
          <a:bodyPr>
            <a:normAutofit fontScale="90000"/>
          </a:bodyPr>
          <a:lstStyle/>
          <a:p>
            <a:r>
              <a:rPr lang="en-US"/>
              <a:t>Claims Based Journeys </a:t>
            </a:r>
          </a:p>
        </p:txBody>
      </p:sp>
      <p:sp>
        <p:nvSpPr>
          <p:cNvPr id="3" name="Slide Number Placeholder 2">
            <a:extLst>
              <a:ext uri="{FF2B5EF4-FFF2-40B4-BE49-F238E27FC236}">
                <a16:creationId xmlns:a16="http://schemas.microsoft.com/office/drawing/2014/main" id="{0B545C30-CEDC-13B6-A077-F71EABC0355A}"/>
              </a:ext>
            </a:extLst>
          </p:cNvPr>
          <p:cNvSpPr>
            <a:spLocks noGrp="1"/>
          </p:cNvSpPr>
          <p:nvPr>
            <p:ph type="sldNum" sz="quarter" idx="12"/>
          </p:nvPr>
        </p:nvSpPr>
        <p:spPr/>
        <p:txBody>
          <a:bodyPr/>
          <a:lstStyle/>
          <a:p>
            <a:fld id="{F5F88C70-AE88-441D-9F59-E60D3BF64BDC}" type="slidenum">
              <a:rPr lang="en-US" smtClean="0"/>
              <a:pPr/>
              <a:t>17</a:t>
            </a:fld>
            <a:endParaRPr lang="en-US"/>
          </a:p>
        </p:txBody>
      </p:sp>
      <p:sp>
        <p:nvSpPr>
          <p:cNvPr id="4" name="Footer Placeholder 3">
            <a:extLst>
              <a:ext uri="{FF2B5EF4-FFF2-40B4-BE49-F238E27FC236}">
                <a16:creationId xmlns:a16="http://schemas.microsoft.com/office/drawing/2014/main" id="{766BC497-C909-DE0F-1295-D34E1FEBF05A}"/>
              </a:ext>
            </a:extLst>
          </p:cNvPr>
          <p:cNvSpPr>
            <a:spLocks noGrp="1"/>
          </p:cNvSpPr>
          <p:nvPr>
            <p:ph type="ftr" sz="quarter" idx="3"/>
          </p:nvPr>
        </p:nvSpPr>
        <p:spPr/>
        <p:txBody>
          <a:bodyPr/>
          <a:lstStyle/>
          <a:p>
            <a:r>
              <a:rPr lang="en-US" dirty="0"/>
              <a:t>Claims Based Journeys </a:t>
            </a:r>
          </a:p>
        </p:txBody>
      </p:sp>
      <p:pic>
        <p:nvPicPr>
          <p:cNvPr id="5" name="Picture 4">
            <a:extLst>
              <a:ext uri="{FF2B5EF4-FFF2-40B4-BE49-F238E27FC236}">
                <a16:creationId xmlns:a16="http://schemas.microsoft.com/office/drawing/2014/main" id="{8555D29B-536E-2552-CDD8-D8F4705160EE}"/>
              </a:ext>
            </a:extLst>
          </p:cNvPr>
          <p:cNvPicPr>
            <a:picLocks noChangeAspect="1"/>
          </p:cNvPicPr>
          <p:nvPr/>
        </p:nvPicPr>
        <p:blipFill>
          <a:blip r:embed="rId2"/>
          <a:stretch>
            <a:fillRect/>
          </a:stretch>
        </p:blipFill>
        <p:spPr>
          <a:xfrm>
            <a:off x="6716753" y="1624614"/>
            <a:ext cx="5286751" cy="4698953"/>
          </a:xfrm>
          <a:prstGeom prst="rect">
            <a:avLst/>
          </a:prstGeom>
        </p:spPr>
      </p:pic>
      <p:pic>
        <p:nvPicPr>
          <p:cNvPr id="7" name="Picture 6">
            <a:extLst>
              <a:ext uri="{FF2B5EF4-FFF2-40B4-BE49-F238E27FC236}">
                <a16:creationId xmlns:a16="http://schemas.microsoft.com/office/drawing/2014/main" id="{07F01B91-5A05-6B5B-0279-9A7A3268F418}"/>
              </a:ext>
            </a:extLst>
          </p:cNvPr>
          <p:cNvPicPr>
            <a:picLocks noChangeAspect="1"/>
          </p:cNvPicPr>
          <p:nvPr/>
        </p:nvPicPr>
        <p:blipFill>
          <a:blip r:embed="rId3"/>
          <a:stretch>
            <a:fillRect/>
          </a:stretch>
        </p:blipFill>
        <p:spPr>
          <a:xfrm>
            <a:off x="78578" y="2960964"/>
            <a:ext cx="6278943" cy="1917931"/>
          </a:xfrm>
          <a:prstGeom prst="rect">
            <a:avLst/>
          </a:prstGeom>
        </p:spPr>
      </p:pic>
      <p:sp>
        <p:nvSpPr>
          <p:cNvPr id="9" name="TextBox 8">
            <a:extLst>
              <a:ext uri="{FF2B5EF4-FFF2-40B4-BE49-F238E27FC236}">
                <a16:creationId xmlns:a16="http://schemas.microsoft.com/office/drawing/2014/main" id="{8B90C204-531F-6DBC-DC7A-6F9960092E49}"/>
              </a:ext>
            </a:extLst>
          </p:cNvPr>
          <p:cNvSpPr txBox="1"/>
          <p:nvPr/>
        </p:nvSpPr>
        <p:spPr>
          <a:xfrm>
            <a:off x="501489" y="560484"/>
            <a:ext cx="9818703" cy="338554"/>
          </a:xfrm>
          <a:prstGeom prst="rect">
            <a:avLst/>
          </a:prstGeom>
          <a:noFill/>
        </p:spPr>
        <p:txBody>
          <a:bodyPr wrap="square" rtlCol="0">
            <a:spAutoFit/>
          </a:bodyPr>
          <a:lstStyle/>
          <a:p>
            <a:r>
              <a:rPr lang="en-US" sz="1600" i="1"/>
              <a:t>Leveraging data insights to provide custom and timely care communications </a:t>
            </a:r>
          </a:p>
        </p:txBody>
      </p:sp>
      <p:sp>
        <p:nvSpPr>
          <p:cNvPr id="10" name="TextBox 9">
            <a:extLst>
              <a:ext uri="{FF2B5EF4-FFF2-40B4-BE49-F238E27FC236}">
                <a16:creationId xmlns:a16="http://schemas.microsoft.com/office/drawing/2014/main" id="{D27C47FD-5AF6-3C39-7B0C-3B6647D3CC27}"/>
              </a:ext>
            </a:extLst>
          </p:cNvPr>
          <p:cNvSpPr txBox="1"/>
          <p:nvPr/>
        </p:nvSpPr>
        <p:spPr>
          <a:xfrm>
            <a:off x="339635" y="1220985"/>
            <a:ext cx="5517158" cy="1815882"/>
          </a:xfrm>
          <a:prstGeom prst="rect">
            <a:avLst/>
          </a:prstGeom>
          <a:noFill/>
        </p:spPr>
        <p:txBody>
          <a:bodyPr wrap="square" rtlCol="0">
            <a:spAutoFit/>
          </a:bodyPr>
          <a:lstStyle/>
          <a:p>
            <a:r>
              <a:rPr lang="en-US" sz="1600"/>
              <a:t>Delivering timely and relevant communications through claims data, while also using engagement data insights to adjust communication journey to fit member needs. </a:t>
            </a:r>
          </a:p>
          <a:p>
            <a:endParaRPr lang="en-US" sz="1600"/>
          </a:p>
          <a:p>
            <a:r>
              <a:rPr lang="en-US" sz="1600"/>
              <a:t>Adaptive journeys will stimulate member engagement and action on their personal care needs. </a:t>
            </a:r>
          </a:p>
          <a:p>
            <a:r>
              <a:rPr lang="en-US" sz="1600"/>
              <a:t> </a:t>
            </a:r>
          </a:p>
        </p:txBody>
      </p:sp>
      <p:sp>
        <p:nvSpPr>
          <p:cNvPr id="12" name="Arrow: Up 11">
            <a:extLst>
              <a:ext uri="{FF2B5EF4-FFF2-40B4-BE49-F238E27FC236}">
                <a16:creationId xmlns:a16="http://schemas.microsoft.com/office/drawing/2014/main" id="{565DD57F-F999-D584-6B53-0B74EE8A3A96}"/>
              </a:ext>
            </a:extLst>
          </p:cNvPr>
          <p:cNvSpPr/>
          <p:nvPr/>
        </p:nvSpPr>
        <p:spPr>
          <a:xfrm>
            <a:off x="3942531" y="4920514"/>
            <a:ext cx="577048" cy="1161401"/>
          </a:xfrm>
          <a:prstGeom prst="upArrow">
            <a:avLst/>
          </a:prstGeom>
          <a:solidFill>
            <a:srgbClr val="B37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A64665-0FB3-844F-1B27-FE305B043D21}"/>
              </a:ext>
            </a:extLst>
          </p:cNvPr>
          <p:cNvSpPr txBox="1"/>
          <p:nvPr/>
        </p:nvSpPr>
        <p:spPr>
          <a:xfrm>
            <a:off x="4421686" y="5173640"/>
            <a:ext cx="2158918" cy="830997"/>
          </a:xfrm>
          <a:prstGeom prst="rect">
            <a:avLst/>
          </a:prstGeom>
          <a:noFill/>
        </p:spPr>
        <p:txBody>
          <a:bodyPr wrap="square" rtlCol="0">
            <a:spAutoFit/>
          </a:bodyPr>
          <a:lstStyle/>
          <a:p>
            <a:r>
              <a:rPr lang="en-US" sz="1600"/>
              <a:t>Open rates continue to grow as the journey evolves. </a:t>
            </a:r>
          </a:p>
        </p:txBody>
      </p:sp>
      <p:sp>
        <p:nvSpPr>
          <p:cNvPr id="15" name="Left Brace 14">
            <a:extLst>
              <a:ext uri="{FF2B5EF4-FFF2-40B4-BE49-F238E27FC236}">
                <a16:creationId xmlns:a16="http://schemas.microsoft.com/office/drawing/2014/main" id="{1A65E8A4-C1A9-1467-345F-804AD3CFEC07}"/>
              </a:ext>
            </a:extLst>
          </p:cNvPr>
          <p:cNvSpPr/>
          <p:nvPr/>
        </p:nvSpPr>
        <p:spPr>
          <a:xfrm>
            <a:off x="5856793" y="1531796"/>
            <a:ext cx="1480713" cy="4884587"/>
          </a:xfrm>
          <a:prstGeom prst="leftBrace">
            <a:avLst/>
          </a:prstGeom>
          <a:noFill/>
          <a:ln w="38100">
            <a:solidFill>
              <a:srgbClr val="B370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48BAD1D3-6219-6F03-ACE9-28849661E7D7}"/>
              </a:ext>
            </a:extLst>
          </p:cNvPr>
          <p:cNvSpPr txBox="1"/>
          <p:nvPr/>
        </p:nvSpPr>
        <p:spPr>
          <a:xfrm>
            <a:off x="7076157" y="3344630"/>
            <a:ext cx="4330619" cy="369332"/>
          </a:xfrm>
          <a:prstGeom prst="rect">
            <a:avLst/>
          </a:prstGeom>
          <a:noFill/>
        </p:spPr>
        <p:txBody>
          <a:bodyPr wrap="square" rtlCol="0">
            <a:spAutoFit/>
          </a:bodyPr>
          <a:lstStyle/>
          <a:p>
            <a:r>
              <a:rPr lang="en-US" b="1">
                <a:solidFill>
                  <a:srgbClr val="B370B0"/>
                </a:solidFill>
              </a:rPr>
              <a:t>Adaptive Communication Journeys </a:t>
            </a:r>
          </a:p>
        </p:txBody>
      </p:sp>
      <p:sp>
        <p:nvSpPr>
          <p:cNvPr id="6" name="Arrow: Up 5">
            <a:extLst>
              <a:ext uri="{FF2B5EF4-FFF2-40B4-BE49-F238E27FC236}">
                <a16:creationId xmlns:a16="http://schemas.microsoft.com/office/drawing/2014/main" id="{11ABED06-8592-CA96-F63E-62DE1D20255D}"/>
              </a:ext>
            </a:extLst>
          </p:cNvPr>
          <p:cNvSpPr/>
          <p:nvPr/>
        </p:nvSpPr>
        <p:spPr>
          <a:xfrm>
            <a:off x="188496" y="4905022"/>
            <a:ext cx="577048" cy="1161401"/>
          </a:xfrm>
          <a:prstGeom prst="upArrow">
            <a:avLst/>
          </a:prstGeom>
          <a:solidFill>
            <a:srgbClr val="B37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45B9F6-4992-483D-E1C4-B5A8D8D8C731}"/>
              </a:ext>
            </a:extLst>
          </p:cNvPr>
          <p:cNvSpPr txBox="1"/>
          <p:nvPr/>
        </p:nvSpPr>
        <p:spPr>
          <a:xfrm>
            <a:off x="690622" y="5166649"/>
            <a:ext cx="2619127" cy="830997"/>
          </a:xfrm>
          <a:prstGeom prst="rect">
            <a:avLst/>
          </a:prstGeom>
          <a:noFill/>
        </p:spPr>
        <p:txBody>
          <a:bodyPr wrap="square" rtlCol="0">
            <a:spAutoFit/>
          </a:bodyPr>
          <a:lstStyle/>
          <a:p>
            <a:r>
              <a:rPr lang="en-US" sz="1600"/>
              <a:t>Claims data drives pulls eligible members into custom communications.</a:t>
            </a:r>
          </a:p>
        </p:txBody>
      </p:sp>
      <p:sp>
        <p:nvSpPr>
          <p:cNvPr id="11" name="TextBox 10">
            <a:extLst>
              <a:ext uri="{FF2B5EF4-FFF2-40B4-BE49-F238E27FC236}">
                <a16:creationId xmlns:a16="http://schemas.microsoft.com/office/drawing/2014/main" id="{8B9DF069-CB93-52D9-2635-04BD6BB6251A}"/>
              </a:ext>
            </a:extLst>
          </p:cNvPr>
          <p:cNvSpPr txBox="1"/>
          <p:nvPr/>
        </p:nvSpPr>
        <p:spPr>
          <a:xfrm>
            <a:off x="78578" y="2960964"/>
            <a:ext cx="3651464" cy="1917931"/>
          </a:xfrm>
          <a:prstGeom prst="rect">
            <a:avLst/>
          </a:prstGeom>
          <a:noFill/>
          <a:ln w="38100">
            <a:solidFill>
              <a:srgbClr val="B370B0"/>
            </a:solidFill>
          </a:ln>
        </p:spPr>
        <p:txBody>
          <a:bodyPr wrap="square" rtlCol="0">
            <a:spAutoFit/>
          </a:bodyPr>
          <a:lstStyle/>
          <a:p>
            <a:endParaRPr lang="en-US"/>
          </a:p>
        </p:txBody>
      </p:sp>
      <p:sp>
        <p:nvSpPr>
          <p:cNvPr id="17" name="TextBox 16">
            <a:extLst>
              <a:ext uri="{FF2B5EF4-FFF2-40B4-BE49-F238E27FC236}">
                <a16:creationId xmlns:a16="http://schemas.microsoft.com/office/drawing/2014/main" id="{443FC297-79FF-5C0E-498B-B567B24A8D76}"/>
              </a:ext>
            </a:extLst>
          </p:cNvPr>
          <p:cNvSpPr txBox="1"/>
          <p:nvPr/>
        </p:nvSpPr>
        <p:spPr>
          <a:xfrm>
            <a:off x="3839960" y="2952254"/>
            <a:ext cx="782191" cy="1917931"/>
          </a:xfrm>
          <a:prstGeom prst="rect">
            <a:avLst/>
          </a:prstGeom>
          <a:noFill/>
          <a:ln w="38100">
            <a:solidFill>
              <a:srgbClr val="B370B0"/>
            </a:solidFill>
          </a:ln>
        </p:spPr>
        <p:txBody>
          <a:bodyPr wrap="square" rtlCol="0">
            <a:spAutoFit/>
          </a:bodyPr>
          <a:lstStyle/>
          <a:p>
            <a:endParaRPr lang="en-US"/>
          </a:p>
        </p:txBody>
      </p:sp>
    </p:spTree>
    <p:extLst>
      <p:ext uri="{BB962C8B-B14F-4D97-AF65-F5344CB8AC3E}">
        <p14:creationId xmlns:p14="http://schemas.microsoft.com/office/powerpoint/2010/main" val="2762895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79B4-DEA3-9EBA-5D5A-2653BF54402A}"/>
              </a:ext>
            </a:extLst>
          </p:cNvPr>
          <p:cNvSpPr>
            <a:spLocks noGrp="1"/>
          </p:cNvSpPr>
          <p:nvPr>
            <p:ph type="title"/>
          </p:nvPr>
        </p:nvSpPr>
        <p:spPr>
          <a:xfrm>
            <a:off x="139170" y="74434"/>
            <a:ext cx="9539177" cy="577628"/>
          </a:xfrm>
        </p:spPr>
        <p:txBody>
          <a:bodyPr>
            <a:normAutofit fontScale="90000"/>
          </a:bodyPr>
          <a:lstStyle/>
          <a:p>
            <a:r>
              <a:rPr lang="en-US"/>
              <a:t>Data driven and adaptive campaigns </a:t>
            </a:r>
          </a:p>
        </p:txBody>
      </p:sp>
      <p:sp>
        <p:nvSpPr>
          <p:cNvPr id="3" name="Slide Number Placeholder 2">
            <a:extLst>
              <a:ext uri="{FF2B5EF4-FFF2-40B4-BE49-F238E27FC236}">
                <a16:creationId xmlns:a16="http://schemas.microsoft.com/office/drawing/2014/main" id="{904BB7E4-01CF-C356-64CA-70C852548F9C}"/>
              </a:ext>
            </a:extLst>
          </p:cNvPr>
          <p:cNvSpPr>
            <a:spLocks noGrp="1"/>
          </p:cNvSpPr>
          <p:nvPr>
            <p:ph type="sldNum" sz="quarter" idx="12"/>
          </p:nvPr>
        </p:nvSpPr>
        <p:spPr/>
        <p:txBody>
          <a:bodyPr/>
          <a:lstStyle/>
          <a:p>
            <a:fld id="{F5F88C70-AE88-441D-9F59-E60D3BF64BDC}" type="slidenum">
              <a:rPr lang="en-US" smtClean="0"/>
              <a:pPr/>
              <a:t>18</a:t>
            </a:fld>
            <a:endParaRPr lang="en-US"/>
          </a:p>
        </p:txBody>
      </p:sp>
      <p:sp>
        <p:nvSpPr>
          <p:cNvPr id="4" name="Footer Placeholder 3">
            <a:extLst>
              <a:ext uri="{FF2B5EF4-FFF2-40B4-BE49-F238E27FC236}">
                <a16:creationId xmlns:a16="http://schemas.microsoft.com/office/drawing/2014/main" id="{5C70E842-9954-A312-DC34-9EEEF2CD0399}"/>
              </a:ext>
            </a:extLst>
          </p:cNvPr>
          <p:cNvSpPr>
            <a:spLocks noGrp="1"/>
          </p:cNvSpPr>
          <p:nvPr>
            <p:ph type="ftr" sz="quarter" idx="3"/>
          </p:nvPr>
        </p:nvSpPr>
        <p:spPr/>
        <p:txBody>
          <a:bodyPr/>
          <a:lstStyle/>
          <a:p>
            <a:r>
              <a:rPr lang="en-US"/>
              <a:t>Data driven and adaptive campaigns </a:t>
            </a:r>
          </a:p>
        </p:txBody>
      </p:sp>
      <p:pic>
        <p:nvPicPr>
          <p:cNvPr id="11" name="Picture 10">
            <a:extLst>
              <a:ext uri="{FF2B5EF4-FFF2-40B4-BE49-F238E27FC236}">
                <a16:creationId xmlns:a16="http://schemas.microsoft.com/office/drawing/2014/main" id="{C2C76D2E-DFAF-D73D-77AD-3AC5260FAC01}"/>
              </a:ext>
            </a:extLst>
          </p:cNvPr>
          <p:cNvPicPr>
            <a:picLocks noChangeAspect="1"/>
          </p:cNvPicPr>
          <p:nvPr/>
        </p:nvPicPr>
        <p:blipFill>
          <a:blip r:embed="rId2"/>
          <a:stretch>
            <a:fillRect/>
          </a:stretch>
        </p:blipFill>
        <p:spPr>
          <a:xfrm>
            <a:off x="224230" y="652062"/>
            <a:ext cx="7763540" cy="4576467"/>
          </a:xfrm>
          <a:prstGeom prst="rect">
            <a:avLst/>
          </a:prstGeom>
        </p:spPr>
      </p:pic>
      <p:pic>
        <p:nvPicPr>
          <p:cNvPr id="6" name="Picture 5">
            <a:extLst>
              <a:ext uri="{FF2B5EF4-FFF2-40B4-BE49-F238E27FC236}">
                <a16:creationId xmlns:a16="http://schemas.microsoft.com/office/drawing/2014/main" id="{4C78091D-FF96-659E-D76B-B40000FB12E6}"/>
              </a:ext>
            </a:extLst>
          </p:cNvPr>
          <p:cNvPicPr>
            <a:picLocks noChangeAspect="1"/>
          </p:cNvPicPr>
          <p:nvPr/>
        </p:nvPicPr>
        <p:blipFill>
          <a:blip r:embed="rId3"/>
          <a:stretch>
            <a:fillRect/>
          </a:stretch>
        </p:blipFill>
        <p:spPr>
          <a:xfrm>
            <a:off x="7153287" y="4176435"/>
            <a:ext cx="4340510" cy="2580333"/>
          </a:xfrm>
          <a:prstGeom prst="rect">
            <a:avLst/>
          </a:prstGeom>
        </p:spPr>
      </p:pic>
      <p:sp>
        <p:nvSpPr>
          <p:cNvPr id="7" name="TextBox 6">
            <a:extLst>
              <a:ext uri="{FF2B5EF4-FFF2-40B4-BE49-F238E27FC236}">
                <a16:creationId xmlns:a16="http://schemas.microsoft.com/office/drawing/2014/main" id="{92A5E815-1225-17DD-5951-B42566DB21A4}"/>
              </a:ext>
            </a:extLst>
          </p:cNvPr>
          <p:cNvSpPr txBox="1"/>
          <p:nvPr/>
        </p:nvSpPr>
        <p:spPr>
          <a:xfrm>
            <a:off x="8461948" y="1342174"/>
            <a:ext cx="3338623" cy="2585323"/>
          </a:xfrm>
          <a:prstGeom prst="rect">
            <a:avLst/>
          </a:prstGeom>
          <a:noFill/>
          <a:ln w="38100">
            <a:solidFill>
              <a:srgbClr val="FFC000"/>
            </a:solidFill>
          </a:ln>
        </p:spPr>
        <p:txBody>
          <a:bodyPr wrap="square" rtlCol="0">
            <a:spAutoFit/>
          </a:bodyPr>
          <a:lstStyle/>
          <a:p>
            <a:pPr algn="ctr"/>
            <a:r>
              <a:rPr lang="en-US"/>
              <a:t>Using data driven in sights to create tailored member communication journeys through custom verbiage, sending communications during the days, and times with the highest open rates. Stimulating greater member engagement and trust.   </a:t>
            </a:r>
          </a:p>
        </p:txBody>
      </p:sp>
      <p:sp>
        <p:nvSpPr>
          <p:cNvPr id="8" name="Speech Bubble: Oval 7">
            <a:extLst>
              <a:ext uri="{FF2B5EF4-FFF2-40B4-BE49-F238E27FC236}">
                <a16:creationId xmlns:a16="http://schemas.microsoft.com/office/drawing/2014/main" id="{7C5F56BC-8DE5-24CA-03CE-869C3816D54F}"/>
              </a:ext>
            </a:extLst>
          </p:cNvPr>
          <p:cNvSpPr/>
          <p:nvPr/>
        </p:nvSpPr>
        <p:spPr>
          <a:xfrm>
            <a:off x="698203" y="3953691"/>
            <a:ext cx="1461523" cy="408818"/>
          </a:xfrm>
          <a:prstGeom prst="wedgeEllipse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Tone maters!</a:t>
            </a:r>
          </a:p>
        </p:txBody>
      </p:sp>
    </p:spTree>
    <p:extLst>
      <p:ext uri="{BB962C8B-B14F-4D97-AF65-F5344CB8AC3E}">
        <p14:creationId xmlns:p14="http://schemas.microsoft.com/office/powerpoint/2010/main" val="2985355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C57B-0813-C655-C328-E87B04A7A5F2}"/>
              </a:ext>
            </a:extLst>
          </p:cNvPr>
          <p:cNvSpPr>
            <a:spLocks noGrp="1"/>
          </p:cNvSpPr>
          <p:nvPr>
            <p:ph type="title"/>
          </p:nvPr>
        </p:nvSpPr>
        <p:spPr>
          <a:xfrm>
            <a:off x="838200" y="154977"/>
            <a:ext cx="10515600" cy="577628"/>
          </a:xfrm>
        </p:spPr>
        <p:txBody>
          <a:bodyPr>
            <a:normAutofit fontScale="90000"/>
          </a:bodyPr>
          <a:lstStyle/>
          <a:p>
            <a:r>
              <a:rPr lang="en-US"/>
              <a:t>2025 Communication Strategic Vision </a:t>
            </a:r>
          </a:p>
        </p:txBody>
      </p:sp>
      <p:sp>
        <p:nvSpPr>
          <p:cNvPr id="3" name="Slide Number Placeholder 2">
            <a:extLst>
              <a:ext uri="{FF2B5EF4-FFF2-40B4-BE49-F238E27FC236}">
                <a16:creationId xmlns:a16="http://schemas.microsoft.com/office/drawing/2014/main" id="{0D26DAF5-2540-FE05-C65B-B4BC5FD443E7}"/>
              </a:ext>
            </a:extLst>
          </p:cNvPr>
          <p:cNvSpPr>
            <a:spLocks noGrp="1"/>
          </p:cNvSpPr>
          <p:nvPr>
            <p:ph type="sldNum" sz="quarter" idx="12"/>
          </p:nvPr>
        </p:nvSpPr>
        <p:spPr/>
        <p:txBody>
          <a:bodyPr/>
          <a:lstStyle/>
          <a:p>
            <a:fld id="{F5F88C70-AE88-441D-9F59-E60D3BF64BDC}" type="slidenum">
              <a:rPr lang="en-US" smtClean="0"/>
              <a:pPr/>
              <a:t>19</a:t>
            </a:fld>
            <a:endParaRPr lang="en-US"/>
          </a:p>
        </p:txBody>
      </p:sp>
      <p:sp>
        <p:nvSpPr>
          <p:cNvPr id="4" name="Footer Placeholder 3">
            <a:extLst>
              <a:ext uri="{FF2B5EF4-FFF2-40B4-BE49-F238E27FC236}">
                <a16:creationId xmlns:a16="http://schemas.microsoft.com/office/drawing/2014/main" id="{358A471B-AAE5-87E3-16D2-E02CE993247F}"/>
              </a:ext>
            </a:extLst>
          </p:cNvPr>
          <p:cNvSpPr>
            <a:spLocks noGrp="1"/>
          </p:cNvSpPr>
          <p:nvPr>
            <p:ph type="ftr" sz="quarter" idx="3"/>
          </p:nvPr>
        </p:nvSpPr>
        <p:spPr/>
        <p:txBody>
          <a:bodyPr/>
          <a:lstStyle/>
          <a:p>
            <a:r>
              <a:rPr lang="en-US"/>
              <a:t>2025 Communication Strategic Vision </a:t>
            </a:r>
          </a:p>
        </p:txBody>
      </p:sp>
      <p:sp>
        <p:nvSpPr>
          <p:cNvPr id="7" name="Arrow: Pentagon 6">
            <a:extLst>
              <a:ext uri="{FF2B5EF4-FFF2-40B4-BE49-F238E27FC236}">
                <a16:creationId xmlns:a16="http://schemas.microsoft.com/office/drawing/2014/main" id="{A05819CF-B12A-AA39-0D17-8789C6397470}"/>
              </a:ext>
            </a:extLst>
          </p:cNvPr>
          <p:cNvSpPr/>
          <p:nvPr/>
        </p:nvSpPr>
        <p:spPr>
          <a:xfrm>
            <a:off x="838200" y="1857375"/>
            <a:ext cx="3200400" cy="577628"/>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Short Term</a:t>
            </a:r>
          </a:p>
        </p:txBody>
      </p:sp>
      <p:sp>
        <p:nvSpPr>
          <p:cNvPr id="8" name="Arrow: Pentagon 7">
            <a:extLst>
              <a:ext uri="{FF2B5EF4-FFF2-40B4-BE49-F238E27FC236}">
                <a16:creationId xmlns:a16="http://schemas.microsoft.com/office/drawing/2014/main" id="{BF42D5B7-A3EA-5588-75A5-21152BFE37D2}"/>
              </a:ext>
            </a:extLst>
          </p:cNvPr>
          <p:cNvSpPr/>
          <p:nvPr/>
        </p:nvSpPr>
        <p:spPr>
          <a:xfrm>
            <a:off x="4391025" y="1853978"/>
            <a:ext cx="3200400" cy="577628"/>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Long Term</a:t>
            </a:r>
          </a:p>
        </p:txBody>
      </p:sp>
      <p:sp>
        <p:nvSpPr>
          <p:cNvPr id="9" name="Arrow: Pentagon 8">
            <a:extLst>
              <a:ext uri="{FF2B5EF4-FFF2-40B4-BE49-F238E27FC236}">
                <a16:creationId xmlns:a16="http://schemas.microsoft.com/office/drawing/2014/main" id="{7A2D23E3-7D8E-27AC-7ABF-55427C36AA61}"/>
              </a:ext>
            </a:extLst>
          </p:cNvPr>
          <p:cNvSpPr/>
          <p:nvPr/>
        </p:nvSpPr>
        <p:spPr>
          <a:xfrm>
            <a:off x="7943850" y="1857375"/>
            <a:ext cx="3200400" cy="577628"/>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North Star</a:t>
            </a:r>
          </a:p>
        </p:txBody>
      </p:sp>
      <p:pic>
        <p:nvPicPr>
          <p:cNvPr id="10" name="Graphic 9" descr="Star with solid fill">
            <a:extLst>
              <a:ext uri="{FF2B5EF4-FFF2-40B4-BE49-F238E27FC236}">
                <a16:creationId xmlns:a16="http://schemas.microsoft.com/office/drawing/2014/main" id="{B74C2B14-0900-AC72-CC39-0764C82147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64251" y="1676067"/>
            <a:ext cx="914400" cy="914400"/>
          </a:xfrm>
          <a:prstGeom prst="rect">
            <a:avLst/>
          </a:prstGeom>
        </p:spPr>
      </p:pic>
      <p:sp>
        <p:nvSpPr>
          <p:cNvPr id="13" name="TextBox 12">
            <a:extLst>
              <a:ext uri="{FF2B5EF4-FFF2-40B4-BE49-F238E27FC236}">
                <a16:creationId xmlns:a16="http://schemas.microsoft.com/office/drawing/2014/main" id="{41073444-1D89-F31E-176F-E6B244008F2F}"/>
              </a:ext>
            </a:extLst>
          </p:cNvPr>
          <p:cNvSpPr txBox="1"/>
          <p:nvPr/>
        </p:nvSpPr>
        <p:spPr>
          <a:xfrm>
            <a:off x="838200" y="2590467"/>
            <a:ext cx="2950979" cy="2862322"/>
          </a:xfrm>
          <a:prstGeom prst="rect">
            <a:avLst/>
          </a:prstGeom>
          <a:noFill/>
        </p:spPr>
        <p:txBody>
          <a:bodyPr wrap="square" rtlCol="0">
            <a:spAutoFit/>
          </a:bodyPr>
          <a:lstStyle/>
          <a:p>
            <a:pPr marL="285750" indent="-285750">
              <a:buFont typeface="Arial" panose="020B0604020202020204" pitchFamily="34" charset="0"/>
              <a:buChar char="•"/>
            </a:pPr>
            <a:r>
              <a:rPr lang="en-US" sz="1200"/>
              <a:t>Encouraging members to confirm contact information regularly for accuracy </a:t>
            </a:r>
          </a:p>
          <a:p>
            <a:pPr marL="285750" indent="-285750">
              <a:buFont typeface="Arial" panose="020B0604020202020204" pitchFamily="34" charset="0"/>
              <a:buChar char="•"/>
            </a:pPr>
            <a:r>
              <a:rPr lang="en-US" sz="1200"/>
              <a:t>Enhance women’s health campaign </a:t>
            </a:r>
          </a:p>
          <a:p>
            <a:pPr marL="285750" indent="-285750">
              <a:buFont typeface="Arial" panose="020B0604020202020204" pitchFamily="34" charset="0"/>
              <a:buChar char="•"/>
            </a:pPr>
            <a:r>
              <a:rPr lang="en-US" sz="1200"/>
              <a:t>Develop ARHOME website content to include more behavioral health education and resources</a:t>
            </a:r>
          </a:p>
          <a:p>
            <a:pPr marL="285750" indent="-285750">
              <a:buFont typeface="Arial" panose="020B0604020202020204" pitchFamily="34" charset="0"/>
              <a:buChar char="•"/>
            </a:pPr>
            <a:r>
              <a:rPr lang="en-US" sz="1200"/>
              <a:t>Create additional women’s health fair communications “Take Good Care of Her”</a:t>
            </a:r>
          </a:p>
          <a:p>
            <a:pPr marL="285750" indent="-285750">
              <a:buFont typeface="Arial" panose="020B0604020202020204" pitchFamily="34" charset="0"/>
              <a:buChar char="•"/>
            </a:pPr>
            <a:r>
              <a:rPr lang="en-US" sz="1200"/>
              <a:t>Reboot test kit campaign for chlamydia test kit, create additional test kit campaigns for added test kits</a:t>
            </a:r>
          </a:p>
          <a:p>
            <a:endParaRPr lang="en-US" sz="1200"/>
          </a:p>
        </p:txBody>
      </p:sp>
      <p:sp>
        <p:nvSpPr>
          <p:cNvPr id="14" name="TextBox 13">
            <a:extLst>
              <a:ext uri="{FF2B5EF4-FFF2-40B4-BE49-F238E27FC236}">
                <a16:creationId xmlns:a16="http://schemas.microsoft.com/office/drawing/2014/main" id="{90F4A47C-29A5-75D4-BCD4-2AFEC609EBE7}"/>
              </a:ext>
            </a:extLst>
          </p:cNvPr>
          <p:cNvSpPr txBox="1"/>
          <p:nvPr/>
        </p:nvSpPr>
        <p:spPr>
          <a:xfrm>
            <a:off x="7943850" y="2590467"/>
            <a:ext cx="3294764" cy="1938992"/>
          </a:xfrm>
          <a:prstGeom prst="rect">
            <a:avLst/>
          </a:prstGeom>
          <a:noFill/>
        </p:spPr>
        <p:txBody>
          <a:bodyPr wrap="square" rtlCol="0">
            <a:spAutoFit/>
          </a:bodyPr>
          <a:lstStyle/>
          <a:p>
            <a:pPr marL="285750" indent="-285750">
              <a:buFont typeface="Arial" panose="020B0604020202020204" pitchFamily="34" charset="0"/>
              <a:buChar char="•"/>
            </a:pPr>
            <a:r>
              <a:rPr lang="en-US" sz="1200"/>
              <a:t>Maintain purposeful, impactful, &amp; aligned communication strategy </a:t>
            </a:r>
          </a:p>
          <a:p>
            <a:pPr marL="285750" indent="-285750">
              <a:buFont typeface="Arial" panose="020B0604020202020204" pitchFamily="34" charset="0"/>
              <a:buChar char="•"/>
            </a:pPr>
            <a:r>
              <a:rPr lang="en-US" sz="1200"/>
              <a:t>Ensuring all ongoing efforts support larger mission to improve member health outcomes </a:t>
            </a:r>
          </a:p>
          <a:p>
            <a:pPr marL="285750" indent="-285750">
              <a:buFont typeface="Arial" panose="020B0604020202020204" pitchFamily="34" charset="0"/>
              <a:buChar char="•"/>
            </a:pPr>
            <a:r>
              <a:rPr lang="en-US" sz="1200"/>
              <a:t>Increase member engagement through data driven, adaptive, and custom marketing communications, highlighting relevant events, and informational resources in multiple channels </a:t>
            </a:r>
          </a:p>
        </p:txBody>
      </p:sp>
      <p:sp>
        <p:nvSpPr>
          <p:cNvPr id="15" name="TextBox 14">
            <a:extLst>
              <a:ext uri="{FF2B5EF4-FFF2-40B4-BE49-F238E27FC236}">
                <a16:creationId xmlns:a16="http://schemas.microsoft.com/office/drawing/2014/main" id="{CABE7FEF-C0CA-7DD8-0C1B-16AFABE8E900}"/>
              </a:ext>
            </a:extLst>
          </p:cNvPr>
          <p:cNvSpPr txBox="1"/>
          <p:nvPr/>
        </p:nvSpPr>
        <p:spPr>
          <a:xfrm>
            <a:off x="4141604" y="2590467"/>
            <a:ext cx="3449821" cy="3046988"/>
          </a:xfrm>
          <a:prstGeom prst="rect">
            <a:avLst/>
          </a:prstGeom>
          <a:noFill/>
        </p:spPr>
        <p:txBody>
          <a:bodyPr wrap="square" rtlCol="0">
            <a:spAutoFit/>
          </a:bodyPr>
          <a:lstStyle/>
          <a:p>
            <a:pPr marL="285750" indent="-285750">
              <a:buFont typeface="Arial" panose="020B0604020202020204" pitchFamily="34" charset="0"/>
              <a:buChar char="•"/>
            </a:pPr>
            <a:r>
              <a:rPr lang="en-US" sz="1200" dirty="0"/>
              <a:t>Create custom member journeys:</a:t>
            </a:r>
          </a:p>
          <a:p>
            <a:pPr marL="742950" lvl="1" indent="-285750">
              <a:buFont typeface="Arial" panose="020B0604020202020204" pitchFamily="34" charset="0"/>
              <a:buChar char="•"/>
            </a:pPr>
            <a:r>
              <a:rPr lang="en-US" sz="1200" dirty="0"/>
              <a:t>Maternal health journey for women of child-bearing age</a:t>
            </a:r>
          </a:p>
          <a:p>
            <a:pPr marL="742950" lvl="1" indent="-285750">
              <a:buFont typeface="Arial" panose="020B0604020202020204" pitchFamily="34" charset="0"/>
              <a:buChar char="•"/>
            </a:pPr>
            <a:r>
              <a:rPr lang="en-US" sz="1200" dirty="0"/>
              <a:t>Behavioral health journey (ED hospitalization) </a:t>
            </a:r>
          </a:p>
          <a:p>
            <a:pPr marL="742950" lvl="1" indent="-285750">
              <a:buFont typeface="Arial" panose="020B0604020202020204" pitchFamily="34" charset="0"/>
              <a:buChar char="•"/>
            </a:pPr>
            <a:r>
              <a:rPr lang="en-US" sz="1200" dirty="0"/>
              <a:t>Breast cancer and cervical cancer screening</a:t>
            </a:r>
          </a:p>
          <a:p>
            <a:pPr marL="742950" lvl="1" indent="-285750">
              <a:buFont typeface="Arial" panose="020B0604020202020204" pitchFamily="34" charset="0"/>
              <a:buChar char="•"/>
            </a:pPr>
            <a:r>
              <a:rPr lang="en-US" sz="1200" dirty="0"/>
              <a:t>Chronic condition management (focus on heart failure) </a:t>
            </a:r>
          </a:p>
          <a:p>
            <a:pPr marL="742950" lvl="1" indent="-285750">
              <a:buFont typeface="Arial" panose="020B0604020202020204" pitchFamily="34" charset="0"/>
              <a:buChar char="•"/>
            </a:pPr>
            <a:r>
              <a:rPr lang="en-US" sz="1200" dirty="0"/>
              <a:t>Antipsychotic and antidepressant adherence </a:t>
            </a:r>
          </a:p>
          <a:p>
            <a:pPr marL="285750" indent="-285750">
              <a:buFont typeface="Arial" panose="020B0604020202020204" pitchFamily="34" charset="0"/>
              <a:buChar char="•"/>
            </a:pPr>
            <a:r>
              <a:rPr lang="en-US" sz="1200" dirty="0"/>
              <a:t>Opioid communication targeting and optimization </a:t>
            </a:r>
          </a:p>
          <a:p>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6" name="TextBox 5">
            <a:extLst>
              <a:ext uri="{FF2B5EF4-FFF2-40B4-BE49-F238E27FC236}">
                <a16:creationId xmlns:a16="http://schemas.microsoft.com/office/drawing/2014/main" id="{B7FF2B25-E091-A41E-8F9B-9BF4EE326DFD}"/>
              </a:ext>
            </a:extLst>
          </p:cNvPr>
          <p:cNvSpPr txBox="1"/>
          <p:nvPr/>
        </p:nvSpPr>
        <p:spPr>
          <a:xfrm>
            <a:off x="838200" y="653143"/>
            <a:ext cx="10944497" cy="584775"/>
          </a:xfrm>
          <a:prstGeom prst="rect">
            <a:avLst/>
          </a:prstGeom>
          <a:noFill/>
        </p:spPr>
        <p:txBody>
          <a:bodyPr wrap="square" rtlCol="0">
            <a:spAutoFit/>
          </a:bodyPr>
          <a:lstStyle/>
          <a:p>
            <a:r>
              <a:rPr lang="en-US" sz="1600"/>
              <a:t>Strategy focused on target populations with largest opportunity for quality improvement, considering amount of time to standup communication efforts in short vs. long-term </a:t>
            </a:r>
          </a:p>
        </p:txBody>
      </p:sp>
    </p:spTree>
    <p:extLst>
      <p:ext uri="{BB962C8B-B14F-4D97-AF65-F5344CB8AC3E}">
        <p14:creationId xmlns:p14="http://schemas.microsoft.com/office/powerpoint/2010/main" val="365116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69C4-84F8-800A-7997-9FD46E71109C}"/>
              </a:ext>
            </a:extLst>
          </p:cNvPr>
          <p:cNvSpPr>
            <a:spLocks noGrp="1"/>
          </p:cNvSpPr>
          <p:nvPr>
            <p:ph type="title"/>
          </p:nvPr>
        </p:nvSpPr>
        <p:spPr/>
        <p:txBody>
          <a:bodyPr>
            <a:normAutofit fontScale="90000"/>
          </a:bodyPr>
          <a:lstStyle/>
          <a:p>
            <a:r>
              <a:rPr lang="en-US" dirty="0"/>
              <a:t>ABCBS 2025 ARHOME Strategic Plan </a:t>
            </a:r>
          </a:p>
        </p:txBody>
      </p:sp>
      <p:sp>
        <p:nvSpPr>
          <p:cNvPr id="3" name="Slide Number Placeholder 2">
            <a:extLst>
              <a:ext uri="{FF2B5EF4-FFF2-40B4-BE49-F238E27FC236}">
                <a16:creationId xmlns:a16="http://schemas.microsoft.com/office/drawing/2014/main" id="{58339182-8F4B-3505-F82C-909B73A8F6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8656BCFC-E56E-08A1-D661-63D24E18279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rPr>
              <a:t>2025 Proposed Strategic Plan </a:t>
            </a:r>
          </a:p>
        </p:txBody>
      </p:sp>
      <p:sp>
        <p:nvSpPr>
          <p:cNvPr id="6" name="TextBox 5">
            <a:extLst>
              <a:ext uri="{FF2B5EF4-FFF2-40B4-BE49-F238E27FC236}">
                <a16:creationId xmlns:a16="http://schemas.microsoft.com/office/drawing/2014/main" id="{C5324C63-58C7-241A-51DB-E56F088A770F}"/>
              </a:ext>
            </a:extLst>
          </p:cNvPr>
          <p:cNvSpPr txBox="1"/>
          <p:nvPr/>
        </p:nvSpPr>
        <p:spPr>
          <a:xfrm>
            <a:off x="838200" y="1106942"/>
            <a:ext cx="4375068" cy="5062924"/>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300" b="1" i="0" u="none" strike="noStrike" kern="1200" cap="none" spc="0" normalizeH="0" baseline="0" noProof="0">
                <a:ln>
                  <a:noFill/>
                </a:ln>
                <a:solidFill>
                  <a:srgbClr val="000000"/>
                </a:solidFill>
                <a:effectLst/>
                <a:uLnTx/>
                <a:uFillTx/>
                <a:latin typeface="Roboto"/>
                <a:ea typeface="+mn-ea"/>
                <a:cs typeface="+mn-cs"/>
              </a:rPr>
              <a:t>Overall Goal &amp; Strategic Vision</a:t>
            </a:r>
            <a:r>
              <a:rPr lang="en-US" sz="1300" b="1">
                <a:solidFill>
                  <a:srgbClr val="000000"/>
                </a:solidFill>
                <a:latin typeface="Roboto"/>
              </a:rPr>
              <a:t>: </a:t>
            </a:r>
            <a:r>
              <a:rPr lang="en-US" sz="1300">
                <a:solidFill>
                  <a:srgbClr val="000000"/>
                </a:solidFill>
                <a:latin typeface="Roboto"/>
              </a:rPr>
              <a:t>s</a:t>
            </a:r>
            <a:r>
              <a:rPr kumimoji="0" lang="en-US" sz="1300" b="0" i="0" u="none" strike="noStrike" kern="1200" cap="none" spc="0" normalizeH="0" baseline="0" noProof="0" err="1">
                <a:ln>
                  <a:noFill/>
                </a:ln>
                <a:solidFill>
                  <a:srgbClr val="000000"/>
                </a:solidFill>
                <a:effectLst/>
                <a:uLnTx/>
                <a:uFillTx/>
                <a:latin typeface="Roboto"/>
                <a:ea typeface="+mn-ea"/>
                <a:cs typeface="+mn-cs"/>
              </a:rPr>
              <a:t>lide</a:t>
            </a:r>
            <a:r>
              <a:rPr kumimoji="0" lang="en-US" sz="1300" b="0" i="0" u="none" strike="noStrike" kern="1200" cap="none" spc="0" normalizeH="0" baseline="0" noProof="0">
                <a:ln>
                  <a:noFill/>
                </a:ln>
                <a:solidFill>
                  <a:srgbClr val="000000"/>
                </a:solidFill>
                <a:effectLst/>
                <a:uLnTx/>
                <a:uFillTx/>
                <a:latin typeface="Roboto"/>
                <a:ea typeface="+mn-ea"/>
                <a:cs typeface="+mn-cs"/>
              </a:rPr>
              <a:t> 3</a:t>
            </a:r>
          </a:p>
          <a:p>
            <a:pPr marR="0" lvl="0" algn="l" defTabSz="914400" rtl="0" eaLnBrk="1" fontAlgn="auto" latinLnBrk="0" hangingPunct="1">
              <a:lnSpc>
                <a:spcPct val="100000"/>
              </a:lnSpc>
              <a:spcBef>
                <a:spcPts val="0"/>
              </a:spcBef>
              <a:spcAft>
                <a:spcPts val="0"/>
              </a:spcAft>
              <a:buClrTx/>
              <a:buSzTx/>
              <a:tabLst/>
              <a:defRPr/>
            </a:pP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300" b="1" i="0" u="none" strike="noStrike" kern="1200" cap="none" spc="0" normalizeH="0" baseline="0" noProof="0">
                <a:ln>
                  <a:noFill/>
                </a:ln>
                <a:solidFill>
                  <a:srgbClr val="000000"/>
                </a:solidFill>
                <a:effectLst/>
                <a:uLnTx/>
                <a:uFillTx/>
                <a:latin typeface="Roboto"/>
                <a:ea typeface="+mn-ea"/>
                <a:cs typeface="+mn-cs"/>
              </a:rPr>
              <a:t>Incentives: </a:t>
            </a:r>
            <a:r>
              <a:rPr kumimoji="0" lang="en-US" sz="1300" i="0" u="none" strike="noStrike" kern="1200" cap="none" spc="0" normalizeH="0" baseline="0" noProof="0">
                <a:ln>
                  <a:noFill/>
                </a:ln>
                <a:solidFill>
                  <a:srgbClr val="000000"/>
                </a:solidFill>
                <a:effectLst/>
                <a:uLnTx/>
                <a:uFillTx/>
                <a:latin typeface="Roboto"/>
                <a:ea typeface="+mn-ea"/>
                <a:cs typeface="+mn-cs"/>
              </a:rPr>
              <a:t>slide 4</a:t>
            </a: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Blue Wellness Rewards: overview, slide 5</a:t>
            </a:r>
          </a:p>
          <a:p>
            <a:pPr marL="285750" indent="-285750">
              <a:buFont typeface="Arial" panose="020B0604020202020204" pitchFamily="34" charset="0"/>
              <a:buChar char="•"/>
              <a:defRPr/>
            </a:pPr>
            <a:r>
              <a:rPr lang="en-US" sz="1300">
                <a:solidFill>
                  <a:srgbClr val="000000"/>
                </a:solidFill>
                <a:latin typeface="Roboto"/>
              </a:rPr>
              <a:t>Blue Wellness Rewards communications, slide 6</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Incentive analysis to guide changes, slide 7-8</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2025 incentives, slide 9-13 </a:t>
            </a:r>
          </a:p>
          <a:p>
            <a:pPr>
              <a:defRPr/>
            </a:pPr>
            <a:endParaRPr lang="en-US" sz="1300" b="1">
              <a:solidFill>
                <a:srgbClr val="000000"/>
              </a:solidFill>
              <a:latin typeface="Roboto"/>
            </a:endParaRPr>
          </a:p>
          <a:p>
            <a:pPr>
              <a:defRPr/>
            </a:pPr>
            <a:r>
              <a:rPr lang="en-US" sz="1300" b="1">
                <a:solidFill>
                  <a:srgbClr val="000000"/>
                </a:solidFill>
                <a:latin typeface="Roboto"/>
              </a:rPr>
              <a:t>Member Communications</a:t>
            </a:r>
            <a:r>
              <a:rPr kumimoji="0" lang="en-US" sz="1300" b="1" i="0" u="none" strike="noStrike" kern="1200" cap="none" spc="0" normalizeH="0" baseline="0" noProof="0">
                <a:ln>
                  <a:noFill/>
                </a:ln>
                <a:solidFill>
                  <a:srgbClr val="000000"/>
                </a:solidFill>
                <a:effectLst/>
                <a:uLnTx/>
                <a:uFillTx/>
                <a:latin typeface="Roboto"/>
                <a:ea typeface="+mn-ea"/>
                <a:cs typeface="+mn-cs"/>
              </a:rPr>
              <a:t>: </a:t>
            </a:r>
            <a:r>
              <a:rPr kumimoji="0" lang="en-US" sz="1300" i="0" u="none" strike="noStrike" kern="1200" cap="none" spc="0" normalizeH="0" baseline="0" noProof="0">
                <a:ln>
                  <a:noFill/>
                </a:ln>
                <a:solidFill>
                  <a:srgbClr val="000000"/>
                </a:solidFill>
                <a:effectLst/>
                <a:uLnTx/>
                <a:uFillTx/>
                <a:latin typeface="Roboto"/>
                <a:ea typeface="+mn-ea"/>
                <a:cs typeface="+mn-cs"/>
              </a:rPr>
              <a:t>slide 14</a:t>
            </a: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How we communicate with our members and examples, slide 15</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Driving engagement through 2-way SMS messaging, slide 16</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Member-specific journeys, slide 17-18</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Communication strategic goals, slide 19-21</a:t>
            </a:r>
          </a:p>
          <a:p>
            <a:pPr marR="0" lvl="0" algn="l" defTabSz="914400" rtl="0" eaLnBrk="1" fontAlgn="auto" latinLnBrk="0" hangingPunct="1">
              <a:lnSpc>
                <a:spcPct val="100000"/>
              </a:lnSpc>
              <a:spcBef>
                <a:spcPts val="0"/>
              </a:spcBef>
              <a:spcAft>
                <a:spcPts val="0"/>
              </a:spcAft>
              <a:buClrTx/>
              <a:buSzTx/>
              <a:tabLst/>
              <a:defRPr/>
            </a:pP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300" b="1" i="0" u="none" strike="noStrike" kern="1200" cap="none" spc="0" normalizeH="0" baseline="0" noProof="0">
                <a:ln>
                  <a:noFill/>
                </a:ln>
                <a:solidFill>
                  <a:srgbClr val="000000"/>
                </a:solidFill>
                <a:effectLst/>
                <a:uLnTx/>
                <a:uFillTx/>
                <a:latin typeface="Roboto"/>
                <a:ea typeface="+mn-ea"/>
                <a:cs typeface="+mn-cs"/>
              </a:rPr>
              <a:t>Whole Person Approach, preventive care and chronic condition management: </a:t>
            </a:r>
            <a:r>
              <a:rPr kumimoji="0" lang="en-US" sz="1300" i="0" u="none" strike="noStrike" kern="1200" cap="none" spc="0" normalizeH="0" baseline="0" noProof="0">
                <a:ln>
                  <a:noFill/>
                </a:ln>
                <a:solidFill>
                  <a:srgbClr val="000000"/>
                </a:solidFill>
                <a:effectLst/>
                <a:uLnTx/>
                <a:uFillTx/>
                <a:latin typeface="Roboto"/>
                <a:ea typeface="+mn-ea"/>
                <a:cs typeface="+mn-cs"/>
              </a:rPr>
              <a:t>slide 22</a:t>
            </a: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Collaboratives value-based program, slide 23-25</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Primary Care First/Blueprint Primary Care value-based program, slide 26-30</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Diabetes management collaboration with pharmacies, slide 31-33</a:t>
            </a:r>
            <a:endParaRPr lang="en-US" sz="1300">
              <a:solidFill>
                <a:srgbClr val="000000"/>
              </a:solidFill>
              <a:latin typeface="Roboto"/>
            </a:endParaRPr>
          </a:p>
          <a:p>
            <a:pPr marL="285750" indent="-285750">
              <a:buFont typeface="Arial" panose="020B0604020202020204" pitchFamily="34" charset="0"/>
              <a:buChar char="•"/>
              <a:defRPr/>
            </a:pPr>
            <a:r>
              <a:rPr lang="en-US" sz="1300">
                <a:solidFill>
                  <a:srgbClr val="000000"/>
                </a:solidFill>
                <a:latin typeface="Roboto"/>
              </a:rPr>
              <a:t>Virtual care alternatives, slide 34</a:t>
            </a:r>
            <a:endParaRPr kumimoji="0" lang="en-US" sz="1300" b="0" i="0" u="none" strike="noStrike" kern="1200" cap="none" spc="0" normalizeH="0" baseline="0" noProof="0">
              <a:ln>
                <a:noFill/>
              </a:ln>
              <a:solidFill>
                <a:srgbClr val="000000"/>
              </a:solidFill>
              <a:effectLst/>
              <a:uLnTx/>
              <a:uFillTx/>
              <a:latin typeface="Roboto"/>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a:ln>
                <a:noFill/>
              </a:ln>
              <a:solidFill>
                <a:srgbClr val="000000"/>
              </a:solidFill>
              <a:effectLst/>
              <a:uLnTx/>
              <a:uFillTx/>
              <a:latin typeface="Roboto"/>
              <a:ea typeface="+mn-ea"/>
              <a:cs typeface="+mn-cs"/>
            </a:endParaRPr>
          </a:p>
        </p:txBody>
      </p:sp>
      <p:sp>
        <p:nvSpPr>
          <p:cNvPr id="5" name="TextBox 4">
            <a:extLst>
              <a:ext uri="{FF2B5EF4-FFF2-40B4-BE49-F238E27FC236}">
                <a16:creationId xmlns:a16="http://schemas.microsoft.com/office/drawing/2014/main" id="{E2D65FF5-E7BF-9E07-BC11-118940E8303B}"/>
              </a:ext>
            </a:extLst>
          </p:cNvPr>
          <p:cNvSpPr txBox="1"/>
          <p:nvPr/>
        </p:nvSpPr>
        <p:spPr>
          <a:xfrm>
            <a:off x="6096000" y="1106942"/>
            <a:ext cx="4375068" cy="509370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300" b="1" i="0" u="none" strike="noStrike" kern="1200" cap="none" spc="0" normalizeH="0" baseline="0" noProof="0">
                <a:ln>
                  <a:noFill/>
                </a:ln>
                <a:solidFill>
                  <a:srgbClr val="000000"/>
                </a:solidFill>
                <a:effectLst/>
                <a:uLnTx/>
                <a:uFillTx/>
                <a:latin typeface="Roboto"/>
                <a:ea typeface="+mn-ea"/>
                <a:cs typeface="+mn-cs"/>
              </a:rPr>
              <a:t>Maternal Health: </a:t>
            </a:r>
            <a:r>
              <a:rPr kumimoji="0" lang="en-US" sz="1300" i="0" u="none" strike="noStrike" kern="1200" cap="none" spc="0" normalizeH="0" baseline="0" noProof="0">
                <a:ln>
                  <a:noFill/>
                </a:ln>
                <a:solidFill>
                  <a:srgbClr val="000000"/>
                </a:solidFill>
                <a:effectLst/>
                <a:uLnTx/>
                <a:uFillTx/>
                <a:latin typeface="Roboto"/>
                <a:ea typeface="+mn-ea"/>
                <a:cs typeface="+mn-cs"/>
              </a:rPr>
              <a:t>slide 35</a:t>
            </a: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Maternity program overview, slide 36</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Special Delivery high-risk case management program, slide 37</a:t>
            </a:r>
          </a:p>
          <a:p>
            <a:pPr marL="285750" indent="-285750">
              <a:buFont typeface="Arial" panose="020B0604020202020204" pitchFamily="34" charset="0"/>
              <a:buChar char="•"/>
              <a:defRPr/>
            </a:pPr>
            <a:r>
              <a:rPr lang="en-US" sz="1300">
                <a:solidFill>
                  <a:srgbClr val="000000"/>
                </a:solidFill>
                <a:latin typeface="Roboto"/>
              </a:rPr>
              <a:t>Maven digital maternity program, slide 38-42</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Maternal health and behavioral health coordination, slide 43</a:t>
            </a:r>
          </a:p>
          <a:p>
            <a:pPr marR="0" lvl="0" algn="l" defTabSz="914400" rtl="0" eaLnBrk="1" fontAlgn="auto" latinLnBrk="0" hangingPunct="1">
              <a:lnSpc>
                <a:spcPct val="100000"/>
              </a:lnSpc>
              <a:spcBef>
                <a:spcPts val="0"/>
              </a:spcBef>
              <a:spcAft>
                <a:spcPts val="0"/>
              </a:spcAft>
              <a:buClrTx/>
              <a:buSzTx/>
              <a:tabLst/>
              <a:defRPr/>
            </a:pP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300" b="1" i="0" u="none" strike="noStrike" kern="1200" cap="none" spc="0" normalizeH="0" baseline="0" noProof="0">
                <a:ln>
                  <a:noFill/>
                </a:ln>
                <a:solidFill>
                  <a:srgbClr val="000000"/>
                </a:solidFill>
                <a:effectLst/>
                <a:uLnTx/>
                <a:uFillTx/>
                <a:latin typeface="Roboto"/>
                <a:ea typeface="+mn-ea"/>
                <a:cs typeface="+mn-cs"/>
              </a:rPr>
              <a:t>Behavioral Health: </a:t>
            </a:r>
            <a:r>
              <a:rPr kumimoji="0" lang="en-US" sz="1300" i="0" u="none" strike="noStrike" kern="1200" cap="none" spc="0" normalizeH="0" baseline="0" noProof="0">
                <a:ln>
                  <a:noFill/>
                </a:ln>
                <a:solidFill>
                  <a:srgbClr val="000000"/>
                </a:solidFill>
                <a:effectLst/>
                <a:uLnTx/>
                <a:uFillTx/>
                <a:latin typeface="Roboto"/>
                <a:ea typeface="+mn-ea"/>
                <a:cs typeface="+mn-cs"/>
              </a:rPr>
              <a:t>slide 44</a:t>
            </a: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Behavioral health incentive optimization</a:t>
            </a:r>
            <a:r>
              <a:rPr lang="en-US" sz="1300">
                <a:solidFill>
                  <a:srgbClr val="000000"/>
                </a:solidFill>
                <a:latin typeface="Roboto"/>
              </a:rPr>
              <a:t>, slide 45</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Behavioral health case management, slide 46</a:t>
            </a:r>
          </a:p>
          <a:p>
            <a:pPr marL="285750" indent="-285750">
              <a:buFont typeface="Arial" panose="020B0604020202020204" pitchFamily="34" charset="0"/>
              <a:buChar char="•"/>
              <a:defRPr/>
            </a:pPr>
            <a:r>
              <a:rPr kumimoji="0" lang="en-US" sz="1300" b="0" i="0" u="none" strike="noStrike" kern="1200" cap="none" spc="0" normalizeH="0" baseline="0" noProof="0" err="1">
                <a:ln>
                  <a:noFill/>
                </a:ln>
                <a:solidFill>
                  <a:srgbClr val="000000"/>
                </a:solidFill>
                <a:effectLst/>
                <a:uLnTx/>
                <a:uFillTx/>
                <a:latin typeface="Roboto"/>
                <a:ea typeface="+mn-ea"/>
                <a:cs typeface="+mn-cs"/>
              </a:rPr>
              <a:t>Lucet</a:t>
            </a:r>
            <a:r>
              <a:rPr kumimoji="0" lang="en-US" sz="1300" b="0" i="0" u="none" strike="noStrike" kern="1200" cap="none" spc="0" normalizeH="0" baseline="0" noProof="0">
                <a:ln>
                  <a:noFill/>
                </a:ln>
                <a:solidFill>
                  <a:srgbClr val="000000"/>
                </a:solidFill>
                <a:effectLst/>
                <a:uLnTx/>
                <a:uFillTx/>
                <a:latin typeface="Roboto"/>
                <a:ea typeface="+mn-ea"/>
                <a:cs typeface="+mn-cs"/>
              </a:rPr>
              <a:t>, slide 47</a:t>
            </a:r>
          </a:p>
          <a:p>
            <a:pPr marL="285750" indent="-285750">
              <a:buFont typeface="Arial" panose="020B0604020202020204" pitchFamily="34" charset="0"/>
              <a:buChar char="•"/>
              <a:defRPr/>
            </a:pPr>
            <a:r>
              <a:rPr lang="en-US" sz="1300">
                <a:solidFill>
                  <a:srgbClr val="000000"/>
                </a:solidFill>
                <a:latin typeface="Roboto"/>
              </a:rPr>
              <a:t>Teladoc Mental Health Complete, slide 48-49</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Peer Support Specialists and substance use disorder program, slide 50</a:t>
            </a:r>
          </a:p>
          <a:p>
            <a:pPr marL="285750" indent="-285750">
              <a:buFont typeface="Arial" panose="020B0604020202020204" pitchFamily="34" charset="0"/>
              <a:buChar char="•"/>
              <a:defRPr/>
            </a:pPr>
            <a:r>
              <a:rPr lang="en-US" sz="1300">
                <a:solidFill>
                  <a:srgbClr val="000000"/>
                </a:solidFill>
                <a:latin typeface="Roboto"/>
              </a:rPr>
              <a:t>Beyond Opioids, slide 51</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Mental </a:t>
            </a:r>
            <a:r>
              <a:rPr lang="en-US" sz="1300">
                <a:solidFill>
                  <a:srgbClr val="000000"/>
                </a:solidFill>
                <a:latin typeface="Roboto"/>
              </a:rPr>
              <a:t>health medication adherence, slide 52-53</a:t>
            </a:r>
          </a:p>
          <a:p>
            <a:pPr lvl="1">
              <a:defRPr/>
            </a:pPr>
            <a:endParaRPr kumimoji="0" lang="en-US" sz="1300" b="0" i="0" u="none" strike="noStrike" kern="1200" cap="none" spc="0" normalizeH="0" baseline="0" noProof="0">
              <a:ln>
                <a:noFill/>
              </a:ln>
              <a:solidFill>
                <a:srgbClr val="000000"/>
              </a:solidFill>
              <a:effectLst/>
              <a:uLnTx/>
              <a:uFillTx/>
              <a:latin typeface="Roboto"/>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300" b="1" i="0" u="none" strike="noStrike" kern="1200" cap="none" spc="0" normalizeH="0" baseline="0" noProof="0">
                <a:ln>
                  <a:noFill/>
                </a:ln>
                <a:solidFill>
                  <a:srgbClr val="000000"/>
                </a:solidFill>
                <a:effectLst/>
                <a:uLnTx/>
                <a:uFillTx/>
                <a:latin typeface="Roboto"/>
                <a:ea typeface="+mn-ea"/>
                <a:cs typeface="+mn-cs"/>
              </a:rPr>
              <a:t>Improving Access to Care: </a:t>
            </a:r>
            <a:r>
              <a:rPr kumimoji="0" lang="en-US" sz="1300" i="0" u="none" strike="noStrike" kern="1200" cap="none" spc="0" normalizeH="0" baseline="0" noProof="0">
                <a:ln>
                  <a:noFill/>
                </a:ln>
                <a:solidFill>
                  <a:srgbClr val="000000"/>
                </a:solidFill>
                <a:effectLst/>
                <a:uLnTx/>
                <a:uFillTx/>
                <a:latin typeface="Roboto"/>
                <a:ea typeface="+mn-ea"/>
                <a:cs typeface="+mn-cs"/>
              </a:rPr>
              <a:t>slide 54</a:t>
            </a:r>
            <a:endParaRPr kumimoji="0" lang="en-US" sz="1300" b="1"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Meeting members where they are, slide 55</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Take Good Care of Her events, slide 56</a:t>
            </a: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Test kits delivered, slide 57</a:t>
            </a:r>
          </a:p>
          <a:p>
            <a:pPr marL="285750" indent="-285750">
              <a:buFont typeface="Arial" panose="020B0604020202020204" pitchFamily="34" charset="0"/>
              <a:buChar char="•"/>
              <a:defRPr/>
            </a:pPr>
            <a:r>
              <a:rPr lang="en-US" sz="1300">
                <a:solidFill>
                  <a:srgbClr val="000000"/>
                </a:solidFill>
                <a:latin typeface="Roboto"/>
              </a:rPr>
              <a:t>Dispatch Health, slide 58</a:t>
            </a:r>
            <a:endParaRPr kumimoji="0" lang="en-US" sz="1300" b="0"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Roboto"/>
                <a:ea typeface="+mn-ea"/>
                <a:cs typeface="+mn-cs"/>
              </a:rPr>
              <a:t>Pharmacists as providers, slide 59-60</a:t>
            </a:r>
          </a:p>
          <a:p>
            <a:pPr marL="285750" indent="-285750">
              <a:buFont typeface="Arial" panose="020B0604020202020204" pitchFamily="34" charset="0"/>
              <a:buChar char="•"/>
              <a:defRPr/>
            </a:pPr>
            <a:r>
              <a:rPr lang="en-US" sz="1300">
                <a:solidFill>
                  <a:srgbClr val="000000"/>
                </a:solidFill>
                <a:latin typeface="Roboto"/>
              </a:rPr>
              <a:t>Economic independence incentives, slide 61</a:t>
            </a:r>
            <a:endParaRPr lang="en-US" sz="1300"/>
          </a:p>
        </p:txBody>
      </p:sp>
    </p:spTree>
    <p:extLst>
      <p:ext uri="{BB962C8B-B14F-4D97-AF65-F5344CB8AC3E}">
        <p14:creationId xmlns:p14="http://schemas.microsoft.com/office/powerpoint/2010/main" val="1382520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C57B-0813-C655-C328-E87B04A7A5F2}"/>
              </a:ext>
            </a:extLst>
          </p:cNvPr>
          <p:cNvSpPr>
            <a:spLocks noGrp="1"/>
          </p:cNvSpPr>
          <p:nvPr>
            <p:ph type="title"/>
          </p:nvPr>
        </p:nvSpPr>
        <p:spPr/>
        <p:txBody>
          <a:bodyPr>
            <a:normAutofit fontScale="90000"/>
          </a:bodyPr>
          <a:lstStyle/>
          <a:p>
            <a:r>
              <a:rPr lang="en-US" dirty="0"/>
              <a:t>2025 Communication Strategic Vision (Short Term) </a:t>
            </a:r>
          </a:p>
        </p:txBody>
      </p:sp>
      <p:sp>
        <p:nvSpPr>
          <p:cNvPr id="3" name="Slide Number Placeholder 2">
            <a:extLst>
              <a:ext uri="{FF2B5EF4-FFF2-40B4-BE49-F238E27FC236}">
                <a16:creationId xmlns:a16="http://schemas.microsoft.com/office/drawing/2014/main" id="{0D26DAF5-2540-FE05-C65B-B4BC5FD443E7}"/>
              </a:ext>
            </a:extLst>
          </p:cNvPr>
          <p:cNvSpPr>
            <a:spLocks noGrp="1"/>
          </p:cNvSpPr>
          <p:nvPr>
            <p:ph type="sldNum" sz="quarter" idx="12"/>
          </p:nvPr>
        </p:nvSpPr>
        <p:spPr/>
        <p:txBody>
          <a:bodyPr/>
          <a:lstStyle/>
          <a:p>
            <a:fld id="{F5F88C70-AE88-441D-9F59-E60D3BF64BDC}" type="slidenum">
              <a:rPr lang="en-US" smtClean="0"/>
              <a:pPr/>
              <a:t>20</a:t>
            </a:fld>
            <a:endParaRPr lang="en-US"/>
          </a:p>
        </p:txBody>
      </p:sp>
      <p:sp>
        <p:nvSpPr>
          <p:cNvPr id="4" name="Footer Placeholder 3">
            <a:extLst>
              <a:ext uri="{FF2B5EF4-FFF2-40B4-BE49-F238E27FC236}">
                <a16:creationId xmlns:a16="http://schemas.microsoft.com/office/drawing/2014/main" id="{358A471B-AAE5-87E3-16D2-E02CE993247F}"/>
              </a:ext>
            </a:extLst>
          </p:cNvPr>
          <p:cNvSpPr>
            <a:spLocks noGrp="1"/>
          </p:cNvSpPr>
          <p:nvPr>
            <p:ph type="ftr" sz="quarter" idx="3"/>
          </p:nvPr>
        </p:nvSpPr>
        <p:spPr/>
        <p:txBody>
          <a:bodyPr/>
          <a:lstStyle/>
          <a:p>
            <a:r>
              <a:rPr lang="en-US"/>
              <a:t>2025 Communication Strategic Vision (Short Term) </a:t>
            </a:r>
          </a:p>
        </p:txBody>
      </p:sp>
      <p:sp>
        <p:nvSpPr>
          <p:cNvPr id="7" name="Arrow: Pentagon 6">
            <a:extLst>
              <a:ext uri="{FF2B5EF4-FFF2-40B4-BE49-F238E27FC236}">
                <a16:creationId xmlns:a16="http://schemas.microsoft.com/office/drawing/2014/main" id="{A05819CF-B12A-AA39-0D17-8789C6397470}"/>
              </a:ext>
            </a:extLst>
          </p:cNvPr>
          <p:cNvSpPr/>
          <p:nvPr/>
        </p:nvSpPr>
        <p:spPr>
          <a:xfrm>
            <a:off x="1157796" y="1544193"/>
            <a:ext cx="3200400" cy="577628"/>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Short Term</a:t>
            </a:r>
          </a:p>
        </p:txBody>
      </p:sp>
      <p:sp>
        <p:nvSpPr>
          <p:cNvPr id="5" name="Rectangle: Rounded Corners 4">
            <a:extLst>
              <a:ext uri="{FF2B5EF4-FFF2-40B4-BE49-F238E27FC236}">
                <a16:creationId xmlns:a16="http://schemas.microsoft.com/office/drawing/2014/main" id="{04984CA2-CFB5-160D-7BDA-ADC0F35DDD20}"/>
              </a:ext>
            </a:extLst>
          </p:cNvPr>
          <p:cNvSpPr/>
          <p:nvPr/>
        </p:nvSpPr>
        <p:spPr>
          <a:xfrm>
            <a:off x="5377117" y="1544193"/>
            <a:ext cx="5852628" cy="409046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Short Term Goals</a:t>
            </a:r>
          </a:p>
          <a:p>
            <a:pPr algn="ctr"/>
            <a:endParaRPr lang="en-US" sz="1200" dirty="0"/>
          </a:p>
          <a:p>
            <a:pPr algn="ctr"/>
            <a:endParaRPr lang="en-US" sz="1200" dirty="0"/>
          </a:p>
          <a:p>
            <a:pPr algn="ctr"/>
            <a:r>
              <a:rPr lang="en-US" sz="1200" dirty="0"/>
              <a:t>Gathering accurate contact information is top priority as consistent inaccurate contact information creates obstacles for reaching members. </a:t>
            </a:r>
          </a:p>
          <a:p>
            <a:pPr algn="ctr"/>
            <a:endParaRPr lang="en-US" sz="1200" dirty="0"/>
          </a:p>
          <a:p>
            <a:pPr algn="ctr"/>
            <a:r>
              <a:rPr lang="en-US" sz="1200" dirty="0"/>
              <a:t>Continue to enhance women’s health campaign through data driven custom insights(SFMC/Einstein Insights), develop expanded maternal/family planning journey</a:t>
            </a:r>
          </a:p>
          <a:p>
            <a:pPr algn="ctr"/>
            <a:endParaRPr lang="en-US" sz="1200" dirty="0"/>
          </a:p>
          <a:p>
            <a:pPr algn="ctr"/>
            <a:r>
              <a:rPr lang="en-US" sz="1200" dirty="0"/>
              <a:t>Launch behavioral health journey, highlighting resources available and education materials reducing stigma around individuals engaging in BH care</a:t>
            </a:r>
          </a:p>
          <a:p>
            <a:pPr algn="ctr"/>
            <a:endParaRPr lang="en-US" sz="1200" dirty="0"/>
          </a:p>
          <a:p>
            <a:pPr algn="ctr"/>
            <a:r>
              <a:rPr lang="en-US" sz="1200" dirty="0"/>
              <a:t>Launch “Take good care of her” campaign for first community fair</a:t>
            </a:r>
          </a:p>
          <a:p>
            <a:pPr algn="ctr"/>
            <a:endParaRPr lang="en-US" sz="1200" dirty="0"/>
          </a:p>
          <a:p>
            <a:pPr algn="ctr"/>
            <a:r>
              <a:rPr lang="en-US" sz="1200" dirty="0"/>
              <a:t>Breaking down barriers for access to care by bring HPV &amp; </a:t>
            </a:r>
            <a:br>
              <a:rPr lang="en-US" sz="1200" dirty="0"/>
            </a:br>
            <a:r>
              <a:rPr lang="en-US" sz="1200" dirty="0"/>
              <a:t>Chlamydia test kits to the members through targeted communication. </a:t>
            </a:r>
          </a:p>
        </p:txBody>
      </p:sp>
      <p:sp>
        <p:nvSpPr>
          <p:cNvPr id="8" name="TextBox 7">
            <a:extLst>
              <a:ext uri="{FF2B5EF4-FFF2-40B4-BE49-F238E27FC236}">
                <a16:creationId xmlns:a16="http://schemas.microsoft.com/office/drawing/2014/main" id="{D2A1DAD7-26D1-C520-3178-B8A17F960DD4}"/>
              </a:ext>
            </a:extLst>
          </p:cNvPr>
          <p:cNvSpPr txBox="1"/>
          <p:nvPr/>
        </p:nvSpPr>
        <p:spPr>
          <a:xfrm>
            <a:off x="1064179" y="2121821"/>
            <a:ext cx="3294018" cy="3323987"/>
          </a:xfrm>
          <a:prstGeom prst="rect">
            <a:avLst/>
          </a:prstGeom>
          <a:noFill/>
        </p:spPr>
        <p:txBody>
          <a:bodyPr wrap="square">
            <a:spAutoFit/>
          </a:bodyPr>
          <a:lstStyle/>
          <a:p>
            <a:pPr marL="285750" indent="-285750">
              <a:buFont typeface="Arial" panose="020B0604020202020204" pitchFamily="34" charset="0"/>
              <a:buChar char="•"/>
            </a:pPr>
            <a:r>
              <a:rPr lang="en-US" sz="1400"/>
              <a:t>Encouraging members to confirm contact information regularly for accuracy </a:t>
            </a:r>
          </a:p>
          <a:p>
            <a:pPr marL="285750" indent="-285750">
              <a:buFont typeface="Arial" panose="020B0604020202020204" pitchFamily="34" charset="0"/>
              <a:buChar char="•"/>
            </a:pPr>
            <a:r>
              <a:rPr lang="en-US" sz="1400"/>
              <a:t>Develop an enhanced women’s health campaigns </a:t>
            </a:r>
          </a:p>
          <a:p>
            <a:pPr marL="285750" indent="-285750">
              <a:buFont typeface="Arial" panose="020B0604020202020204" pitchFamily="34" charset="0"/>
              <a:buChar char="•"/>
            </a:pPr>
            <a:r>
              <a:rPr lang="en-US" sz="1400"/>
              <a:t>Develop ARHOME website content to include more behavioral health education and resources</a:t>
            </a:r>
          </a:p>
          <a:p>
            <a:pPr marL="285750" indent="-285750">
              <a:buFont typeface="Arial" panose="020B0604020202020204" pitchFamily="34" charset="0"/>
              <a:buChar char="•"/>
            </a:pPr>
            <a:r>
              <a:rPr lang="en-US" sz="1400"/>
              <a:t>Create additional women’s health fair communications “Take Good Care of Her”</a:t>
            </a:r>
          </a:p>
          <a:p>
            <a:pPr marL="285750" indent="-285750">
              <a:buFont typeface="Arial" panose="020B0604020202020204" pitchFamily="34" charset="0"/>
              <a:buChar char="•"/>
            </a:pPr>
            <a:r>
              <a:rPr lang="en-US" sz="1400"/>
              <a:t>Reboot test kit campaign for chlamydia test kit, create additional test kit campaigns for added test kits</a:t>
            </a:r>
          </a:p>
        </p:txBody>
      </p:sp>
      <p:sp>
        <p:nvSpPr>
          <p:cNvPr id="9" name="TextBox 8">
            <a:extLst>
              <a:ext uri="{FF2B5EF4-FFF2-40B4-BE49-F238E27FC236}">
                <a16:creationId xmlns:a16="http://schemas.microsoft.com/office/drawing/2014/main" id="{BA1CACEA-D71D-5FFE-9C2C-88544166A4B0}"/>
              </a:ext>
            </a:extLst>
          </p:cNvPr>
          <p:cNvSpPr txBox="1"/>
          <p:nvPr/>
        </p:nvSpPr>
        <p:spPr>
          <a:xfrm>
            <a:off x="838200" y="886047"/>
            <a:ext cx="9875520" cy="338554"/>
          </a:xfrm>
          <a:prstGeom prst="rect">
            <a:avLst/>
          </a:prstGeom>
          <a:noFill/>
        </p:spPr>
        <p:txBody>
          <a:bodyPr wrap="square" rtlCol="0">
            <a:spAutoFit/>
          </a:bodyPr>
          <a:lstStyle/>
          <a:p>
            <a:r>
              <a:rPr lang="en-US" sz="1600"/>
              <a:t>Prioritizing standing up enhanced communications that can be delivery in a timely fashion  </a:t>
            </a:r>
          </a:p>
        </p:txBody>
      </p:sp>
    </p:spTree>
    <p:extLst>
      <p:ext uri="{BB962C8B-B14F-4D97-AF65-F5344CB8AC3E}">
        <p14:creationId xmlns:p14="http://schemas.microsoft.com/office/powerpoint/2010/main" val="930536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BE2E-F0E1-0C3E-DDC7-1BCCD2D6432A}"/>
              </a:ext>
            </a:extLst>
          </p:cNvPr>
          <p:cNvSpPr>
            <a:spLocks noGrp="1"/>
          </p:cNvSpPr>
          <p:nvPr>
            <p:ph type="title"/>
          </p:nvPr>
        </p:nvSpPr>
        <p:spPr>
          <a:xfrm>
            <a:off x="191385" y="216270"/>
            <a:ext cx="11162414" cy="577628"/>
          </a:xfrm>
        </p:spPr>
        <p:txBody>
          <a:bodyPr>
            <a:normAutofit fontScale="90000"/>
          </a:bodyPr>
          <a:lstStyle/>
          <a:p>
            <a:r>
              <a:rPr lang="en-US"/>
              <a:t>Opportunities to be explored, long term focus </a:t>
            </a:r>
          </a:p>
        </p:txBody>
      </p:sp>
      <p:sp>
        <p:nvSpPr>
          <p:cNvPr id="3" name="Slide Number Placeholder 2">
            <a:extLst>
              <a:ext uri="{FF2B5EF4-FFF2-40B4-BE49-F238E27FC236}">
                <a16:creationId xmlns:a16="http://schemas.microsoft.com/office/drawing/2014/main" id="{CEE679AA-05D3-78AA-8AC8-5F37F71A5E1D}"/>
              </a:ext>
            </a:extLst>
          </p:cNvPr>
          <p:cNvSpPr>
            <a:spLocks noGrp="1"/>
          </p:cNvSpPr>
          <p:nvPr>
            <p:ph type="sldNum" sz="quarter" idx="12"/>
          </p:nvPr>
        </p:nvSpPr>
        <p:spPr/>
        <p:txBody>
          <a:bodyPr/>
          <a:lstStyle/>
          <a:p>
            <a:fld id="{F5F88C70-AE88-441D-9F59-E60D3BF64BDC}" type="slidenum">
              <a:rPr lang="en-US" smtClean="0"/>
              <a:pPr/>
              <a:t>21</a:t>
            </a:fld>
            <a:endParaRPr lang="en-US"/>
          </a:p>
        </p:txBody>
      </p:sp>
      <p:sp>
        <p:nvSpPr>
          <p:cNvPr id="4" name="Footer Placeholder 3">
            <a:extLst>
              <a:ext uri="{FF2B5EF4-FFF2-40B4-BE49-F238E27FC236}">
                <a16:creationId xmlns:a16="http://schemas.microsoft.com/office/drawing/2014/main" id="{5E9F60D6-72FF-587D-B20D-D41F33E3E370}"/>
              </a:ext>
            </a:extLst>
          </p:cNvPr>
          <p:cNvSpPr>
            <a:spLocks noGrp="1"/>
          </p:cNvSpPr>
          <p:nvPr>
            <p:ph type="ftr" sz="quarter" idx="3"/>
          </p:nvPr>
        </p:nvSpPr>
        <p:spPr/>
        <p:txBody>
          <a:bodyPr/>
          <a:lstStyle/>
          <a:p>
            <a:r>
              <a:rPr lang="en-US"/>
              <a:t>Opportunities to be explored, long term focus</a:t>
            </a:r>
          </a:p>
          <a:p>
            <a:endParaRPr lang="en-US"/>
          </a:p>
        </p:txBody>
      </p:sp>
      <p:sp>
        <p:nvSpPr>
          <p:cNvPr id="5" name="Arrow: Chevron 4">
            <a:extLst>
              <a:ext uri="{FF2B5EF4-FFF2-40B4-BE49-F238E27FC236}">
                <a16:creationId xmlns:a16="http://schemas.microsoft.com/office/drawing/2014/main" id="{A2CA4EF2-C2A6-BB0C-5D8C-C5C4CF59AEF9}"/>
              </a:ext>
            </a:extLst>
          </p:cNvPr>
          <p:cNvSpPr/>
          <p:nvPr/>
        </p:nvSpPr>
        <p:spPr>
          <a:xfrm>
            <a:off x="3647159" y="2171700"/>
            <a:ext cx="1733550" cy="276225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sp>
        <p:nvSpPr>
          <p:cNvPr id="6" name="TextBox 5">
            <a:extLst>
              <a:ext uri="{FF2B5EF4-FFF2-40B4-BE49-F238E27FC236}">
                <a16:creationId xmlns:a16="http://schemas.microsoft.com/office/drawing/2014/main" id="{4BF72DCA-3E58-9E1D-1584-9E529501540C}"/>
              </a:ext>
            </a:extLst>
          </p:cNvPr>
          <p:cNvSpPr txBox="1"/>
          <p:nvPr/>
        </p:nvSpPr>
        <p:spPr>
          <a:xfrm>
            <a:off x="536381" y="2721927"/>
            <a:ext cx="341577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76B5"/>
                </a:solidFill>
                <a:effectLst/>
                <a:uLnTx/>
                <a:uFillTx/>
                <a:latin typeface="Roboto"/>
                <a:ea typeface="+mn-ea"/>
                <a:cs typeface="+mn-cs"/>
              </a:rPr>
              <a:t>The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a:solidFill>
                  <a:srgbClr val="2776B5"/>
                </a:solidFill>
                <a:latin typeface="Roboto"/>
              </a:rPr>
              <a:t>F</a:t>
            </a:r>
            <a:r>
              <a:rPr kumimoji="0" lang="en-US" sz="1600" b="1" i="1" u="none" strike="noStrike" kern="1200" cap="none" spc="0" normalizeH="0" baseline="0" noProof="0" err="1">
                <a:ln>
                  <a:noFill/>
                </a:ln>
                <a:solidFill>
                  <a:srgbClr val="2776B5"/>
                </a:solidFill>
                <a:effectLst/>
                <a:uLnTx/>
                <a:uFillTx/>
                <a:latin typeface="Roboto"/>
                <a:ea typeface="+mn-ea"/>
                <a:cs typeface="+mn-cs"/>
              </a:rPr>
              <a:t>ocused</a:t>
            </a:r>
            <a:r>
              <a:rPr kumimoji="0" lang="en-US" sz="1600" b="1" i="1" u="none" strike="noStrike" kern="1200" cap="none" spc="0" normalizeH="0" baseline="0" noProof="0">
                <a:ln>
                  <a:noFill/>
                </a:ln>
                <a:solidFill>
                  <a:srgbClr val="2776B5"/>
                </a:solidFill>
                <a:effectLst/>
                <a:uLnTx/>
                <a:uFillTx/>
                <a:latin typeface="Roboto"/>
                <a:ea typeface="+mn-ea"/>
                <a:cs typeface="+mn-cs"/>
              </a:rPr>
              <a:t> outreach efforts on vulnerable audiences to help close care gaps and improve quality measures  </a:t>
            </a:r>
          </a:p>
        </p:txBody>
      </p:sp>
      <p:sp>
        <p:nvSpPr>
          <p:cNvPr id="7" name="TextBox 6">
            <a:extLst>
              <a:ext uri="{FF2B5EF4-FFF2-40B4-BE49-F238E27FC236}">
                <a16:creationId xmlns:a16="http://schemas.microsoft.com/office/drawing/2014/main" id="{698084E3-30AD-3C0C-5B59-B41058813D42}"/>
              </a:ext>
            </a:extLst>
          </p:cNvPr>
          <p:cNvSpPr txBox="1"/>
          <p:nvPr/>
        </p:nvSpPr>
        <p:spPr>
          <a:xfrm>
            <a:off x="5897865" y="1108851"/>
            <a:ext cx="57139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76B5"/>
                </a:solidFill>
                <a:effectLst/>
                <a:uLnTx/>
                <a:uFillTx/>
                <a:latin typeface="Roboto"/>
                <a:ea typeface="+mn-ea"/>
                <a:cs typeface="+mn-cs"/>
              </a:rPr>
              <a:t>The 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2776B5"/>
                </a:solidFill>
                <a:effectLst/>
                <a:uLnTx/>
                <a:uFillTx/>
                <a:latin typeface="Roboto"/>
                <a:ea typeface="+mn-ea"/>
                <a:cs typeface="+mn-cs"/>
              </a:rPr>
              <a:t>Focused outreach efforts listed in prioritized order</a:t>
            </a:r>
          </a:p>
        </p:txBody>
      </p:sp>
      <p:grpSp>
        <p:nvGrpSpPr>
          <p:cNvPr id="18" name="Group 17">
            <a:extLst>
              <a:ext uri="{FF2B5EF4-FFF2-40B4-BE49-F238E27FC236}">
                <a16:creationId xmlns:a16="http://schemas.microsoft.com/office/drawing/2014/main" id="{24DF98CC-D6FA-B976-700E-99D16CDDDB5B}"/>
              </a:ext>
            </a:extLst>
          </p:cNvPr>
          <p:cNvGrpSpPr/>
          <p:nvPr/>
        </p:nvGrpSpPr>
        <p:grpSpPr>
          <a:xfrm>
            <a:off x="5453054" y="1855261"/>
            <a:ext cx="6112979" cy="523220"/>
            <a:chOff x="5453055" y="1855261"/>
            <a:chExt cx="5536709" cy="523220"/>
          </a:xfrm>
        </p:grpSpPr>
        <p:sp>
          <p:nvSpPr>
            <p:cNvPr id="14" name="TextBox 13">
              <a:extLst>
                <a:ext uri="{FF2B5EF4-FFF2-40B4-BE49-F238E27FC236}">
                  <a16:creationId xmlns:a16="http://schemas.microsoft.com/office/drawing/2014/main" id="{5877216E-AC5D-48D6-F4A7-E1C2859F8D06}"/>
                </a:ext>
              </a:extLst>
            </p:cNvPr>
            <p:cNvSpPr txBox="1"/>
            <p:nvPr/>
          </p:nvSpPr>
          <p:spPr>
            <a:xfrm>
              <a:off x="5453055" y="1855261"/>
              <a:ext cx="5536709" cy="523220"/>
            </a:xfrm>
            <a:prstGeom prst="rect">
              <a:avLst/>
            </a:prstGeom>
            <a:noFill/>
            <a:ln w="12700">
              <a:solidFill>
                <a:srgbClr val="2776B5"/>
              </a:solidFill>
            </a:ln>
          </p:spPr>
          <p:txBody>
            <a:bodyPr wrap="square">
              <a:spAutoFit/>
            </a:bodyPr>
            <a:lstStyle/>
            <a:p>
              <a:pPr lvl="1"/>
              <a:r>
                <a:rPr lang="en-US" sz="1400"/>
                <a:t>Women of child-bearing age, educating about prenatal and postpartum care</a:t>
              </a:r>
            </a:p>
          </p:txBody>
        </p:sp>
        <p:sp>
          <p:nvSpPr>
            <p:cNvPr id="8" name="Oval 7">
              <a:extLst>
                <a:ext uri="{FF2B5EF4-FFF2-40B4-BE49-F238E27FC236}">
                  <a16:creationId xmlns:a16="http://schemas.microsoft.com/office/drawing/2014/main" id="{C5B1447E-76B6-4777-2D24-8AFCD6623AC8}"/>
                </a:ext>
              </a:extLst>
            </p:cNvPr>
            <p:cNvSpPr/>
            <p:nvPr/>
          </p:nvSpPr>
          <p:spPr>
            <a:xfrm>
              <a:off x="5482224" y="1928513"/>
              <a:ext cx="415637" cy="400110"/>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1</a:t>
              </a:r>
            </a:p>
          </p:txBody>
        </p:sp>
      </p:grpSp>
      <p:grpSp>
        <p:nvGrpSpPr>
          <p:cNvPr id="20" name="Group 19">
            <a:extLst>
              <a:ext uri="{FF2B5EF4-FFF2-40B4-BE49-F238E27FC236}">
                <a16:creationId xmlns:a16="http://schemas.microsoft.com/office/drawing/2014/main" id="{8091FE51-24C9-FCE1-ABF8-A8DBB2F8D753}"/>
              </a:ext>
            </a:extLst>
          </p:cNvPr>
          <p:cNvGrpSpPr/>
          <p:nvPr/>
        </p:nvGrpSpPr>
        <p:grpSpPr>
          <a:xfrm>
            <a:off x="5450984" y="2490917"/>
            <a:ext cx="6115050" cy="523220"/>
            <a:chOff x="5450984" y="2490917"/>
            <a:chExt cx="6115050" cy="523220"/>
          </a:xfrm>
        </p:grpSpPr>
        <p:sp>
          <p:nvSpPr>
            <p:cNvPr id="17" name="TextBox 16">
              <a:extLst>
                <a:ext uri="{FF2B5EF4-FFF2-40B4-BE49-F238E27FC236}">
                  <a16:creationId xmlns:a16="http://schemas.microsoft.com/office/drawing/2014/main" id="{391C0C1B-BBE5-DB37-F263-66910D0E1E60}"/>
                </a:ext>
              </a:extLst>
            </p:cNvPr>
            <p:cNvSpPr txBox="1"/>
            <p:nvPr/>
          </p:nvSpPr>
          <p:spPr>
            <a:xfrm>
              <a:off x="5450984" y="2490917"/>
              <a:ext cx="6115050" cy="523220"/>
            </a:xfrm>
            <a:prstGeom prst="rect">
              <a:avLst/>
            </a:prstGeom>
            <a:noFill/>
            <a:ln w="12700">
              <a:solidFill>
                <a:srgbClr val="2776B5"/>
              </a:solidFill>
            </a:ln>
          </p:spPr>
          <p:txBody>
            <a:bodyPr wrap="square">
              <a:spAutoFit/>
            </a:bodyPr>
            <a:lstStyle/>
            <a:p>
              <a:pPr lvl="1"/>
              <a:r>
                <a:rPr lang="en-US" sz="1400"/>
                <a:t>Members who visit the emergency room or hospital for mental health and substance abuse disorders</a:t>
              </a:r>
            </a:p>
          </p:txBody>
        </p:sp>
        <p:sp>
          <p:nvSpPr>
            <p:cNvPr id="9" name="Oval 8">
              <a:extLst>
                <a:ext uri="{FF2B5EF4-FFF2-40B4-BE49-F238E27FC236}">
                  <a16:creationId xmlns:a16="http://schemas.microsoft.com/office/drawing/2014/main" id="{E72398CB-DEB4-CDEB-E472-601EE051E413}"/>
                </a:ext>
              </a:extLst>
            </p:cNvPr>
            <p:cNvSpPr/>
            <p:nvPr/>
          </p:nvSpPr>
          <p:spPr>
            <a:xfrm>
              <a:off x="5511470" y="2567734"/>
              <a:ext cx="415637" cy="400110"/>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2</a:t>
              </a:r>
            </a:p>
          </p:txBody>
        </p:sp>
      </p:grpSp>
      <p:sp>
        <p:nvSpPr>
          <p:cNvPr id="10" name="Oval 9">
            <a:extLst>
              <a:ext uri="{FF2B5EF4-FFF2-40B4-BE49-F238E27FC236}">
                <a16:creationId xmlns:a16="http://schemas.microsoft.com/office/drawing/2014/main" id="{8177963E-1844-49DB-8AF4-10E139727835}"/>
              </a:ext>
            </a:extLst>
          </p:cNvPr>
          <p:cNvSpPr/>
          <p:nvPr/>
        </p:nvSpPr>
        <p:spPr>
          <a:xfrm>
            <a:off x="5482228" y="3259419"/>
            <a:ext cx="415637" cy="4001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3</a:t>
            </a:r>
          </a:p>
        </p:txBody>
      </p:sp>
      <p:sp>
        <p:nvSpPr>
          <p:cNvPr id="11" name="Oval 10">
            <a:extLst>
              <a:ext uri="{FF2B5EF4-FFF2-40B4-BE49-F238E27FC236}">
                <a16:creationId xmlns:a16="http://schemas.microsoft.com/office/drawing/2014/main" id="{C08A7A3F-208A-90A4-E5DB-F6E9C7AE9A04}"/>
              </a:ext>
            </a:extLst>
          </p:cNvPr>
          <p:cNvSpPr/>
          <p:nvPr/>
        </p:nvSpPr>
        <p:spPr>
          <a:xfrm>
            <a:off x="5482225" y="4065551"/>
            <a:ext cx="415637" cy="4001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4</a:t>
            </a:r>
          </a:p>
        </p:txBody>
      </p:sp>
      <p:sp>
        <p:nvSpPr>
          <p:cNvPr id="19" name="TextBox 18">
            <a:extLst>
              <a:ext uri="{FF2B5EF4-FFF2-40B4-BE49-F238E27FC236}">
                <a16:creationId xmlns:a16="http://schemas.microsoft.com/office/drawing/2014/main" id="{A33B49C9-2FC1-B58A-39D8-B9EF89221133}"/>
              </a:ext>
            </a:extLst>
          </p:cNvPr>
          <p:cNvSpPr txBox="1"/>
          <p:nvPr/>
        </p:nvSpPr>
        <p:spPr>
          <a:xfrm>
            <a:off x="5427157" y="5661771"/>
            <a:ext cx="6115050" cy="307777"/>
          </a:xfrm>
          <a:prstGeom prst="rect">
            <a:avLst/>
          </a:prstGeom>
          <a:noFill/>
        </p:spPr>
        <p:txBody>
          <a:bodyPr wrap="square">
            <a:spAutoFit/>
          </a:bodyPr>
          <a:lstStyle/>
          <a:p>
            <a:pPr lvl="1"/>
            <a:r>
              <a:rPr lang="en-US" sz="1400"/>
              <a:t>Members who misuse opioid medications </a:t>
            </a:r>
          </a:p>
        </p:txBody>
      </p:sp>
      <p:sp>
        <p:nvSpPr>
          <p:cNvPr id="21" name="TextBox 20">
            <a:extLst>
              <a:ext uri="{FF2B5EF4-FFF2-40B4-BE49-F238E27FC236}">
                <a16:creationId xmlns:a16="http://schemas.microsoft.com/office/drawing/2014/main" id="{A4CA735A-5622-9EBD-288D-D7FDEACB9103}"/>
              </a:ext>
            </a:extLst>
          </p:cNvPr>
          <p:cNvSpPr txBox="1"/>
          <p:nvPr/>
        </p:nvSpPr>
        <p:spPr>
          <a:xfrm>
            <a:off x="5482225" y="4017829"/>
            <a:ext cx="6115050" cy="523220"/>
          </a:xfrm>
          <a:prstGeom prst="rect">
            <a:avLst/>
          </a:prstGeom>
          <a:noFill/>
        </p:spPr>
        <p:txBody>
          <a:bodyPr wrap="square">
            <a:spAutoFit/>
          </a:bodyPr>
          <a:lstStyle/>
          <a:p>
            <a:pPr lvl="1"/>
            <a:r>
              <a:rPr lang="en-US" sz="1400"/>
              <a:t>Members with multiple chronic conditions, focusing on those with heart failure, diabetes, and asthma</a:t>
            </a:r>
          </a:p>
        </p:txBody>
      </p:sp>
      <p:sp>
        <p:nvSpPr>
          <p:cNvPr id="22" name="Oval 21">
            <a:extLst>
              <a:ext uri="{FF2B5EF4-FFF2-40B4-BE49-F238E27FC236}">
                <a16:creationId xmlns:a16="http://schemas.microsoft.com/office/drawing/2014/main" id="{6499673F-0DBC-AF9A-2045-F4C571A947A4}"/>
              </a:ext>
            </a:extLst>
          </p:cNvPr>
          <p:cNvSpPr/>
          <p:nvPr/>
        </p:nvSpPr>
        <p:spPr>
          <a:xfrm>
            <a:off x="5482226" y="4824800"/>
            <a:ext cx="415637" cy="4001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Roboto"/>
              </a:rPr>
              <a:t>5</a:t>
            </a: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TextBox 23">
            <a:extLst>
              <a:ext uri="{FF2B5EF4-FFF2-40B4-BE49-F238E27FC236}">
                <a16:creationId xmlns:a16="http://schemas.microsoft.com/office/drawing/2014/main" id="{530E6DEA-F9A6-C423-FC08-D90548C5A0D2}"/>
              </a:ext>
            </a:extLst>
          </p:cNvPr>
          <p:cNvSpPr txBox="1"/>
          <p:nvPr/>
        </p:nvSpPr>
        <p:spPr>
          <a:xfrm>
            <a:off x="5450984" y="4772102"/>
            <a:ext cx="6115050" cy="523220"/>
          </a:xfrm>
          <a:prstGeom prst="rect">
            <a:avLst/>
          </a:prstGeom>
          <a:noFill/>
        </p:spPr>
        <p:txBody>
          <a:bodyPr wrap="square">
            <a:spAutoFit/>
          </a:bodyPr>
          <a:lstStyle/>
          <a:p>
            <a:pPr lvl="1"/>
            <a:r>
              <a:rPr lang="en-US" sz="1400"/>
              <a:t>Women that need a breast cancer screening and/or cervical cancer screening, new or overdue</a:t>
            </a:r>
          </a:p>
        </p:txBody>
      </p:sp>
      <p:sp>
        <p:nvSpPr>
          <p:cNvPr id="12" name="TextBox 11">
            <a:extLst>
              <a:ext uri="{FF2B5EF4-FFF2-40B4-BE49-F238E27FC236}">
                <a16:creationId xmlns:a16="http://schemas.microsoft.com/office/drawing/2014/main" id="{678F5262-94C5-DC1C-1B37-B63C4480754E}"/>
              </a:ext>
            </a:extLst>
          </p:cNvPr>
          <p:cNvSpPr txBox="1"/>
          <p:nvPr/>
        </p:nvSpPr>
        <p:spPr>
          <a:xfrm>
            <a:off x="215211" y="746341"/>
            <a:ext cx="11350823" cy="584775"/>
          </a:xfrm>
          <a:prstGeom prst="rect">
            <a:avLst/>
          </a:prstGeom>
          <a:noFill/>
        </p:spPr>
        <p:txBody>
          <a:bodyPr wrap="square" rtlCol="0">
            <a:spAutoFit/>
          </a:bodyPr>
          <a:lstStyle/>
          <a:p>
            <a:r>
              <a:rPr lang="en-US" sz="1600"/>
              <a:t>Secondary communications that offer longer time to market based on complexity involved in delivery and build out of custom adaptive journeys     </a:t>
            </a:r>
          </a:p>
        </p:txBody>
      </p:sp>
      <p:sp>
        <p:nvSpPr>
          <p:cNvPr id="15" name="TextBox 14">
            <a:extLst>
              <a:ext uri="{FF2B5EF4-FFF2-40B4-BE49-F238E27FC236}">
                <a16:creationId xmlns:a16="http://schemas.microsoft.com/office/drawing/2014/main" id="{245AAE85-3E3D-77AF-5A8B-4BBAD9688D10}"/>
              </a:ext>
            </a:extLst>
          </p:cNvPr>
          <p:cNvSpPr txBox="1"/>
          <p:nvPr/>
        </p:nvSpPr>
        <p:spPr>
          <a:xfrm>
            <a:off x="5452106" y="3193350"/>
            <a:ext cx="6113928" cy="523220"/>
          </a:xfrm>
          <a:prstGeom prst="rect">
            <a:avLst/>
          </a:prstGeom>
          <a:noFill/>
          <a:ln w="12700">
            <a:solidFill>
              <a:srgbClr val="2776B5"/>
            </a:solidFill>
          </a:ln>
        </p:spPr>
        <p:txBody>
          <a:bodyPr wrap="square">
            <a:spAutoFit/>
          </a:bodyPr>
          <a:lstStyle/>
          <a:p>
            <a:pPr lvl="1"/>
            <a:r>
              <a:rPr lang="en-US" sz="1400"/>
              <a:t>Members who are not adherent to behavioral health medications, including those on antipsychotics and antidepressants</a:t>
            </a:r>
          </a:p>
        </p:txBody>
      </p:sp>
      <p:sp>
        <p:nvSpPr>
          <p:cNvPr id="16" name="Oval 15">
            <a:extLst>
              <a:ext uri="{FF2B5EF4-FFF2-40B4-BE49-F238E27FC236}">
                <a16:creationId xmlns:a16="http://schemas.microsoft.com/office/drawing/2014/main" id="{91A90EBD-A478-2C2B-1246-4AFEBE481446}"/>
              </a:ext>
            </a:extLst>
          </p:cNvPr>
          <p:cNvSpPr/>
          <p:nvPr/>
        </p:nvSpPr>
        <p:spPr>
          <a:xfrm>
            <a:off x="5450983" y="5609662"/>
            <a:ext cx="415637" cy="4001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6</a:t>
            </a:r>
          </a:p>
        </p:txBody>
      </p:sp>
    </p:spTree>
    <p:extLst>
      <p:ext uri="{BB962C8B-B14F-4D97-AF65-F5344CB8AC3E}">
        <p14:creationId xmlns:p14="http://schemas.microsoft.com/office/powerpoint/2010/main" val="185249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EE799-25ED-D719-8D70-FD88810B2AD2}"/>
              </a:ext>
            </a:extLst>
          </p:cNvPr>
          <p:cNvSpPr>
            <a:spLocks noGrp="1"/>
          </p:cNvSpPr>
          <p:nvPr>
            <p:ph type="title"/>
          </p:nvPr>
        </p:nvSpPr>
        <p:spPr/>
        <p:txBody>
          <a:bodyPr>
            <a:normAutofit fontScale="90000"/>
          </a:bodyPr>
          <a:lstStyle/>
          <a:p>
            <a:r>
              <a:rPr lang="en-US"/>
              <a:t>Whole Person Approach to Healthcare </a:t>
            </a:r>
          </a:p>
        </p:txBody>
      </p:sp>
      <p:sp>
        <p:nvSpPr>
          <p:cNvPr id="3" name="Slide Number Placeholder 2">
            <a:extLst>
              <a:ext uri="{FF2B5EF4-FFF2-40B4-BE49-F238E27FC236}">
                <a16:creationId xmlns:a16="http://schemas.microsoft.com/office/drawing/2014/main" id="{2C42888C-69A1-B417-DEB5-5EF6015551F4}"/>
              </a:ext>
            </a:extLst>
          </p:cNvPr>
          <p:cNvSpPr>
            <a:spLocks noGrp="1"/>
          </p:cNvSpPr>
          <p:nvPr>
            <p:ph type="sldNum" sz="quarter" idx="12"/>
          </p:nvPr>
        </p:nvSpPr>
        <p:spPr/>
        <p:txBody>
          <a:bodyPr/>
          <a:lstStyle/>
          <a:p>
            <a:fld id="{F5F88C70-AE88-441D-9F59-E60D3BF64BDC}" type="slidenum">
              <a:rPr lang="en-US" smtClean="0"/>
              <a:pPr/>
              <a:t>22</a:t>
            </a:fld>
            <a:endParaRPr lang="en-US"/>
          </a:p>
        </p:txBody>
      </p:sp>
      <p:sp>
        <p:nvSpPr>
          <p:cNvPr id="4" name="Footer Placeholder 3">
            <a:extLst>
              <a:ext uri="{FF2B5EF4-FFF2-40B4-BE49-F238E27FC236}">
                <a16:creationId xmlns:a16="http://schemas.microsoft.com/office/drawing/2014/main" id="{0C2B84B5-A2E3-EA4F-925A-8E50EC36BEFC}"/>
              </a:ext>
            </a:extLst>
          </p:cNvPr>
          <p:cNvSpPr>
            <a:spLocks noGrp="1"/>
          </p:cNvSpPr>
          <p:nvPr>
            <p:ph type="ftr" sz="quarter" idx="3"/>
          </p:nvPr>
        </p:nvSpPr>
        <p:spPr/>
        <p:txBody>
          <a:bodyPr/>
          <a:lstStyle/>
          <a:p>
            <a:r>
              <a:rPr lang="en-US"/>
              <a:t>Whole Person Approach to Healthcare </a:t>
            </a:r>
          </a:p>
        </p:txBody>
      </p:sp>
      <p:sp>
        <p:nvSpPr>
          <p:cNvPr id="5" name="TextBox 4">
            <a:extLst>
              <a:ext uri="{FF2B5EF4-FFF2-40B4-BE49-F238E27FC236}">
                <a16:creationId xmlns:a16="http://schemas.microsoft.com/office/drawing/2014/main" id="{F8B1C110-56AA-CF27-1E6B-DAB332F9B8B8}"/>
              </a:ext>
            </a:extLst>
          </p:cNvPr>
          <p:cNvSpPr txBox="1"/>
          <p:nvPr/>
        </p:nvSpPr>
        <p:spPr>
          <a:xfrm>
            <a:off x="899160" y="1138333"/>
            <a:ext cx="8227758" cy="150810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Pointing members to providers for preventive </a:t>
            </a:r>
            <a:r>
              <a:rPr lang="en-US" sz="1600" b="1">
                <a:solidFill>
                  <a:srgbClr val="000000"/>
                </a:solidFill>
                <a:latin typeface="Roboto"/>
              </a:rPr>
              <a:t>c</a:t>
            </a:r>
            <a:r>
              <a:rPr kumimoji="0" lang="en-US" sz="1600" b="1" i="0" u="none" strike="noStrike" kern="1200" cap="none" spc="0" normalizeH="0" baseline="0" noProof="0">
                <a:ln>
                  <a:noFill/>
                </a:ln>
                <a:solidFill>
                  <a:srgbClr val="000000"/>
                </a:solidFill>
                <a:effectLst/>
                <a:uLnTx/>
                <a:uFillTx/>
                <a:latin typeface="Roboto"/>
                <a:ea typeface="+mn-ea"/>
                <a:cs typeface="+mn-cs"/>
              </a:rPr>
              <a:t>are and chronic </a:t>
            </a:r>
            <a:r>
              <a:rPr lang="en-US" sz="1600" b="1">
                <a:solidFill>
                  <a:srgbClr val="000000"/>
                </a:solidFill>
                <a:latin typeface="Roboto"/>
              </a:rPr>
              <a:t>co</a:t>
            </a:r>
            <a:r>
              <a:rPr kumimoji="0" lang="en-US" sz="1600" b="1" i="0" u="none" strike="noStrike" kern="1200" cap="none" spc="0" normalizeH="0" baseline="0" noProof="0" err="1">
                <a:ln>
                  <a:noFill/>
                </a:ln>
                <a:solidFill>
                  <a:srgbClr val="000000"/>
                </a:solidFill>
                <a:effectLst/>
                <a:uLnTx/>
                <a:uFillTx/>
                <a:latin typeface="Roboto"/>
                <a:ea typeface="+mn-ea"/>
                <a:cs typeface="+mn-cs"/>
              </a:rPr>
              <a:t>ndition</a:t>
            </a:r>
            <a:r>
              <a:rPr kumimoji="0" lang="en-US" sz="1600" b="1" i="0" u="none" strike="noStrike" kern="1200" cap="none" spc="0" normalizeH="0" baseline="0" noProof="0">
                <a:ln>
                  <a:noFill/>
                </a:ln>
                <a:solidFill>
                  <a:srgbClr val="000000"/>
                </a:solidFill>
                <a:effectLst/>
                <a:uLnTx/>
                <a:uFillTx/>
                <a:latin typeface="Roboto"/>
                <a:ea typeface="+mn-ea"/>
                <a:cs typeface="+mn-cs"/>
              </a:rPr>
              <a:t> </a:t>
            </a:r>
            <a:r>
              <a:rPr lang="en-US" sz="1600" b="1">
                <a:solidFill>
                  <a:srgbClr val="000000"/>
                </a:solidFill>
                <a:latin typeface="Roboto"/>
              </a:rPr>
              <a:t>m</a:t>
            </a:r>
            <a:r>
              <a:rPr kumimoji="0" lang="en-US" sz="1600" b="1" i="0" u="none" strike="noStrike" kern="1200" cap="none" spc="0" normalizeH="0" baseline="0" noProof="0" err="1">
                <a:ln>
                  <a:noFill/>
                </a:ln>
                <a:solidFill>
                  <a:srgbClr val="000000"/>
                </a:solidFill>
                <a:effectLst/>
                <a:uLnTx/>
                <a:uFillTx/>
                <a:latin typeface="Roboto"/>
                <a:ea typeface="+mn-ea"/>
                <a:cs typeface="+mn-cs"/>
              </a:rPr>
              <a:t>anagement</a:t>
            </a:r>
            <a:endParaRPr kumimoji="0" lang="en-US" sz="1600" b="1"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Collaboratives value-based program, slide 23-25</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Primary Care First/Blueprint Primary Care value-based program, slide 26-30</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Diabetes management collaboration with pharmacies, slide 31-33</a:t>
            </a:r>
            <a:endParaRPr lang="en-US" sz="1600">
              <a:solidFill>
                <a:srgbClr val="000000"/>
              </a:solidFill>
              <a:latin typeface="Roboto"/>
            </a:endParaRPr>
          </a:p>
          <a:p>
            <a:pPr marL="285750" indent="-285750">
              <a:buFont typeface="Arial" panose="020B0604020202020204" pitchFamily="34" charset="0"/>
              <a:buChar char="•"/>
              <a:defRPr/>
            </a:pPr>
            <a:r>
              <a:rPr lang="en-US" sz="1600">
                <a:solidFill>
                  <a:srgbClr val="000000"/>
                </a:solidFill>
                <a:latin typeface="Roboto"/>
              </a:rPr>
              <a:t>Virtual care alternatives, slide 34</a:t>
            </a:r>
            <a:endParaRPr kumimoji="0" lang="en-US" sz="1600" b="0"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endParaRPr kumimoji="0" lang="en-US" sz="1200" b="0" i="0" u="none" strike="noStrike" kern="1200" cap="none" spc="0" normalizeH="0" baseline="0" noProof="0">
              <a:ln>
                <a:noFill/>
              </a:ln>
              <a:solidFill>
                <a:srgbClr val="000000"/>
              </a:solidFill>
              <a:effectLst/>
              <a:uLnTx/>
              <a:uFillTx/>
              <a:latin typeface="Roboto"/>
              <a:ea typeface="+mn-ea"/>
              <a:cs typeface="+mn-cs"/>
            </a:endParaRPr>
          </a:p>
        </p:txBody>
      </p:sp>
      <p:graphicFrame>
        <p:nvGraphicFramePr>
          <p:cNvPr id="6" name="Table 6">
            <a:extLst>
              <a:ext uri="{FF2B5EF4-FFF2-40B4-BE49-F238E27FC236}">
                <a16:creationId xmlns:a16="http://schemas.microsoft.com/office/drawing/2014/main" id="{8B1E0674-4CB5-D8A2-8DCC-D4BFC58E6DD9}"/>
              </a:ext>
            </a:extLst>
          </p:cNvPr>
          <p:cNvGraphicFramePr>
            <a:graphicFrameLocks noGrp="1"/>
          </p:cNvGraphicFramePr>
          <p:nvPr>
            <p:extLst>
              <p:ext uri="{D42A27DB-BD31-4B8C-83A1-F6EECF244321}">
                <p14:modId xmlns:p14="http://schemas.microsoft.com/office/powerpoint/2010/main" val="3754289279"/>
              </p:ext>
            </p:extLst>
          </p:nvPr>
        </p:nvGraphicFramePr>
        <p:xfrm>
          <a:off x="838200" y="2842018"/>
          <a:ext cx="10624932" cy="2900680"/>
        </p:xfrm>
        <a:graphic>
          <a:graphicData uri="http://schemas.openxmlformats.org/drawingml/2006/table">
            <a:tbl>
              <a:tblPr firstRow="1" bandRow="1"/>
              <a:tblGrid>
                <a:gridCol w="3541644">
                  <a:extLst>
                    <a:ext uri="{9D8B030D-6E8A-4147-A177-3AD203B41FA5}">
                      <a16:colId xmlns:a16="http://schemas.microsoft.com/office/drawing/2014/main" val="3155817678"/>
                    </a:ext>
                  </a:extLst>
                </a:gridCol>
                <a:gridCol w="3541644">
                  <a:extLst>
                    <a:ext uri="{9D8B030D-6E8A-4147-A177-3AD203B41FA5}">
                      <a16:colId xmlns:a16="http://schemas.microsoft.com/office/drawing/2014/main" val="261789816"/>
                    </a:ext>
                  </a:extLst>
                </a:gridCol>
                <a:gridCol w="3541644">
                  <a:extLst>
                    <a:ext uri="{9D8B030D-6E8A-4147-A177-3AD203B41FA5}">
                      <a16:colId xmlns:a16="http://schemas.microsoft.com/office/drawing/2014/main" val="773055822"/>
                    </a:ext>
                  </a:extLst>
                </a:gridCol>
              </a:tblGrid>
              <a:tr h="370840">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Who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How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extLst>
                  <a:ext uri="{0D108BD9-81ED-4DB2-BD59-A6C34878D82A}">
                    <a16:rowId xmlns:a16="http://schemas.microsoft.com/office/drawing/2014/main" val="4230299574"/>
                  </a:ext>
                </a:extLst>
              </a:tr>
              <a:tr h="37084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marL="0" indent="0">
                        <a:buFont typeface="Arial" panose="020B0604020202020204" pitchFamily="34" charset="0"/>
                        <a:buNone/>
                      </a:pPr>
                      <a:r>
                        <a:rPr lang="en-US" sz="1600"/>
                        <a:t>To improve the overall wellbeing of our members, emphasizing preventive care and treatment of physical and behavioral health conditions along with offering support for social determinants of health for better quality and longevity of life.</a:t>
                      </a:r>
                    </a:p>
                    <a:p>
                      <a:pPr marL="285750" indent="-285750">
                        <a:buFont typeface="Arial" panose="020B0604020202020204" pitchFamily="34" charset="0"/>
                        <a:buChar char="•"/>
                      </a:pPr>
                      <a:endParaRPr lang="en-US" sz="1600"/>
                    </a:p>
                    <a:p>
                      <a:pPr marL="0" indent="0">
                        <a:buFont typeface="Arial" panose="020B0604020202020204" pitchFamily="34" charset="0"/>
                        <a:buNone/>
                      </a:pPr>
                      <a:endParaRPr lang="en-US" sz="160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All members, focusing on encouraging members to be proactive based on their care needs, either through preventative or consistent chronic condition management  </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marL="285750" indent="-285750">
                        <a:buFont typeface="Arial" panose="020B0604020202020204" pitchFamily="34" charset="0"/>
                        <a:buChar char="•"/>
                      </a:pPr>
                      <a:r>
                        <a:rPr lang="en-US" sz="1600"/>
                        <a:t>Innovative programs that meet members where they are</a:t>
                      </a:r>
                    </a:p>
                    <a:p>
                      <a:pPr marL="285750" indent="-285750">
                        <a:buFont typeface="Arial" panose="020B0604020202020204" pitchFamily="34" charset="0"/>
                        <a:buChar char="•"/>
                      </a:pPr>
                      <a:r>
                        <a:rPr lang="en-US" sz="1600"/>
                        <a:t>Alternative visit options </a:t>
                      </a:r>
                    </a:p>
                    <a:p>
                      <a:pPr marL="285750" indent="-285750">
                        <a:buFont typeface="Arial" panose="020B0604020202020204" pitchFamily="34" charset="0"/>
                        <a:buChar char="•"/>
                      </a:pPr>
                      <a:r>
                        <a:rPr lang="en-US" sz="1600"/>
                        <a:t>Case management for chronic conditions, behavioral health, and social work </a:t>
                      </a:r>
                    </a:p>
                    <a:p>
                      <a:pPr marL="285750" indent="-285750">
                        <a:buFont typeface="Arial" panose="020B0604020202020204" pitchFamily="34" charset="0"/>
                        <a:buChar char="•"/>
                      </a:pPr>
                      <a:r>
                        <a:rPr lang="en-US" sz="1600"/>
                        <a:t>Provider value-based programs</a:t>
                      </a:r>
                    </a:p>
                    <a:p>
                      <a:pPr marL="285750" indent="-285750">
                        <a:buFont typeface="Arial" panose="020B0604020202020204" pitchFamily="34" charset="0"/>
                        <a:buChar char="•"/>
                      </a:pPr>
                      <a:r>
                        <a:rPr lang="en-US" sz="1600"/>
                        <a:t>Encouraging proactive preventative care practices  </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extLst>
                  <a:ext uri="{0D108BD9-81ED-4DB2-BD59-A6C34878D82A}">
                    <a16:rowId xmlns:a16="http://schemas.microsoft.com/office/drawing/2014/main" val="1368757749"/>
                  </a:ext>
                </a:extLst>
              </a:tr>
            </a:tbl>
          </a:graphicData>
        </a:graphic>
      </p:graphicFrame>
    </p:spTree>
    <p:extLst>
      <p:ext uri="{BB962C8B-B14F-4D97-AF65-F5344CB8AC3E}">
        <p14:creationId xmlns:p14="http://schemas.microsoft.com/office/powerpoint/2010/main" val="338536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40CF-2045-4DDD-B2DB-B4E45080DD53}"/>
              </a:ext>
            </a:extLst>
          </p:cNvPr>
          <p:cNvSpPr>
            <a:spLocks noGrp="1"/>
          </p:cNvSpPr>
          <p:nvPr>
            <p:ph type="title"/>
          </p:nvPr>
        </p:nvSpPr>
        <p:spPr/>
        <p:txBody>
          <a:bodyPr/>
          <a:lstStyle/>
          <a:p>
            <a:r>
              <a:rPr lang="en-US"/>
              <a:t>Collaborative Health Initiatives</a:t>
            </a:r>
          </a:p>
        </p:txBody>
      </p:sp>
      <p:sp>
        <p:nvSpPr>
          <p:cNvPr id="4" name="Slide Number Placeholder 3">
            <a:extLst>
              <a:ext uri="{FF2B5EF4-FFF2-40B4-BE49-F238E27FC236}">
                <a16:creationId xmlns:a16="http://schemas.microsoft.com/office/drawing/2014/main" id="{B2C922B2-B778-4FBD-BC21-458E10CBAA08}"/>
              </a:ext>
            </a:extLst>
          </p:cNvPr>
          <p:cNvSpPr>
            <a:spLocks noGrp="1"/>
          </p:cNvSpPr>
          <p:nvPr>
            <p:ph type="sldNum" sz="quarter" idx="12"/>
          </p:nvPr>
        </p:nvSpPr>
        <p:spPr/>
        <p:txBody>
          <a:bodyPr/>
          <a:lstStyle/>
          <a:p>
            <a:fld id="{F5F88C70-AE88-441D-9F59-E60D3BF64BDC}" type="slidenum">
              <a:rPr lang="en-US" smtClean="0"/>
              <a:pPr/>
              <a:t>23</a:t>
            </a:fld>
            <a:endParaRPr lang="en-US"/>
          </a:p>
        </p:txBody>
      </p:sp>
      <p:sp>
        <p:nvSpPr>
          <p:cNvPr id="3" name="Text Placeholder 3">
            <a:extLst>
              <a:ext uri="{FF2B5EF4-FFF2-40B4-BE49-F238E27FC236}">
                <a16:creationId xmlns:a16="http://schemas.microsoft.com/office/drawing/2014/main" id="{321BE62B-06A5-95A3-A4A9-0EDF60C34896}"/>
              </a:ext>
            </a:extLst>
          </p:cNvPr>
          <p:cNvSpPr txBox="1">
            <a:spLocks/>
          </p:cNvSpPr>
          <p:nvPr/>
        </p:nvSpPr>
        <p:spPr>
          <a:xfrm>
            <a:off x="2354479" y="2248767"/>
            <a:ext cx="3036127" cy="3248249"/>
          </a:xfrm>
          <a:prstGeom prst="rect">
            <a:avLst/>
          </a:prstGeom>
          <a:solidFill>
            <a:srgbClr val="70AD47">
              <a:lumMod val="20000"/>
              <a:lumOff val="80000"/>
            </a:srgbClr>
          </a:solidFill>
        </p:spPr>
        <p:txBody>
          <a:bodyPr vert="horz" lIns="91440" tIns="91440" rIns="91440" bIns="91440" rtlCol="0">
            <a:normAutofit fontScale="92500" lnSpcReduction="10000"/>
          </a:bodyPr>
          <a:lstStyle>
            <a:lvl1pPr marL="228600" indent="-228600" algn="l" defTabSz="914400" rtl="0" eaLnBrk="1" latinLnBrk="0" hangingPunct="1">
              <a:lnSpc>
                <a:spcPct val="90000"/>
              </a:lnSpc>
              <a:spcBef>
                <a:spcPts val="1000"/>
              </a:spcBef>
              <a:buClr>
                <a:srgbClr val="2875B5"/>
              </a:buClr>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858838" indent="-287338"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01738" indent="-287338" algn="l" defTabSz="914400" rtl="0" eaLnBrk="1" latinLnBrk="0" hangingPunct="1">
              <a:lnSpc>
                <a:spcPct val="90000"/>
              </a:lnSpc>
              <a:spcBef>
                <a:spcPts val="500"/>
              </a:spcBef>
              <a:buClr>
                <a:srgbClr val="854D98"/>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541463" indent="-341313" algn="l" defTabSz="914400" rtl="0" eaLnBrk="1" latinLnBrk="0" hangingPunct="1">
              <a:lnSpc>
                <a:spcPct val="90000"/>
              </a:lnSpc>
              <a:spcBef>
                <a:spcPts val="500"/>
              </a:spcBef>
              <a:buClr>
                <a:schemeClr val="tx1"/>
              </a:buClr>
              <a:buSzPct val="70000"/>
              <a:buFont typeface="Wingdings 2" panose="05020102010507070707" pitchFamily="18" charset="2"/>
              <a:buChar char="Ã"/>
              <a:defRPr sz="1600" kern="1200">
                <a:solidFill>
                  <a:schemeClr val="tx1"/>
                </a:solidFill>
                <a:latin typeface="Arial" panose="020B0604020202020204" pitchFamily="34" charset="0"/>
                <a:ea typeface="+mn-ea"/>
                <a:cs typeface="Arial" panose="020B0604020202020204" pitchFamily="34" charset="0"/>
              </a:defRPr>
            </a:lvl4pPr>
            <a:lvl5pPr marL="1884363" indent="-342900" algn="l" defTabSz="914400" rtl="0" eaLnBrk="1" latinLnBrk="0" hangingPunct="1">
              <a:lnSpc>
                <a:spcPct val="90000"/>
              </a:lnSpc>
              <a:spcBef>
                <a:spcPts val="500"/>
              </a:spcBef>
              <a:buClr>
                <a:srgbClr val="0070C0"/>
              </a:buClr>
              <a:buFont typeface="Wingdings 2" panose="050201020105070707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875B5"/>
              </a:buClr>
              <a:buSzTx/>
              <a:buFont typeface="Arial" panose="020B0604020202020204" pitchFamily="34" charset="0"/>
              <a:buNone/>
              <a:tabLst/>
              <a:defRPr/>
            </a:pPr>
            <a:r>
              <a:rPr kumimoji="0" lang="en-US" sz="2600" b="1"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Providers</a:t>
            </a:r>
          </a:p>
          <a:p>
            <a:pPr marL="230188" marR="0" lvl="1" indent="-230188"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data for </a:t>
            </a:r>
            <a:r>
              <a:rPr kumimoji="0" lang="en-US" sz="1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care integration</a:t>
            </a: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1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management</a:t>
            </a:r>
          </a:p>
          <a:p>
            <a:pPr marL="230188" marR="0" lvl="1" indent="-230188"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Population health </a:t>
            </a: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oversight</a:t>
            </a:r>
          </a:p>
          <a:p>
            <a:pPr marL="230188" marR="0" lvl="1" indent="-230188"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Improve quality </a:t>
            </a: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care through improved patient access and experience</a:t>
            </a:r>
          </a:p>
          <a:p>
            <a:pPr marL="230188" marR="0" lvl="1" indent="-230188"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Manage cost </a:t>
            </a: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through effective, evidence-based clinical care</a:t>
            </a:r>
          </a:p>
        </p:txBody>
      </p:sp>
      <p:sp>
        <p:nvSpPr>
          <p:cNvPr id="5" name="Text Placeholder 3">
            <a:extLst>
              <a:ext uri="{FF2B5EF4-FFF2-40B4-BE49-F238E27FC236}">
                <a16:creationId xmlns:a16="http://schemas.microsoft.com/office/drawing/2014/main" id="{7FF33038-0C2B-85CE-9593-1ECE410C832D}"/>
              </a:ext>
            </a:extLst>
          </p:cNvPr>
          <p:cNvSpPr txBox="1">
            <a:spLocks/>
          </p:cNvSpPr>
          <p:nvPr/>
        </p:nvSpPr>
        <p:spPr>
          <a:xfrm>
            <a:off x="6002769" y="2238837"/>
            <a:ext cx="3137647" cy="3248249"/>
          </a:xfrm>
          <a:prstGeom prst="rect">
            <a:avLst/>
          </a:prstGeom>
          <a:solidFill>
            <a:srgbClr val="4472C4">
              <a:lumMod val="20000"/>
              <a:lumOff val="80000"/>
            </a:srgbClr>
          </a:solidFill>
        </p:spPr>
        <p:txBody>
          <a:bodyPr vert="horz" lIns="91440" tIns="91440" rIns="91440" bIns="91440" rtlCol="0" anchor="t">
            <a:normAutofit/>
          </a:bodyPr>
          <a:lstStyle>
            <a:lvl1pPr marL="228600" indent="-228600" algn="l" defTabSz="914400" rtl="0" eaLnBrk="1" latinLnBrk="0" hangingPunct="1">
              <a:lnSpc>
                <a:spcPct val="90000"/>
              </a:lnSpc>
              <a:spcBef>
                <a:spcPts val="1000"/>
              </a:spcBef>
              <a:buClr>
                <a:srgbClr val="2875B5"/>
              </a:buClr>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858838" indent="-287338"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01738" indent="-287338" algn="l" defTabSz="914400" rtl="0" eaLnBrk="1" latinLnBrk="0" hangingPunct="1">
              <a:lnSpc>
                <a:spcPct val="90000"/>
              </a:lnSpc>
              <a:spcBef>
                <a:spcPts val="500"/>
              </a:spcBef>
              <a:buClr>
                <a:srgbClr val="854D98"/>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541463" indent="-341313" algn="l" defTabSz="914400" rtl="0" eaLnBrk="1" latinLnBrk="0" hangingPunct="1">
              <a:lnSpc>
                <a:spcPct val="90000"/>
              </a:lnSpc>
              <a:spcBef>
                <a:spcPts val="500"/>
              </a:spcBef>
              <a:buClr>
                <a:schemeClr val="tx1"/>
              </a:buClr>
              <a:buSzPct val="70000"/>
              <a:buFont typeface="Wingdings 2" panose="05020102010507070707" pitchFamily="18" charset="2"/>
              <a:buChar char="Ã"/>
              <a:defRPr sz="1600" kern="1200">
                <a:solidFill>
                  <a:schemeClr val="tx1"/>
                </a:solidFill>
                <a:latin typeface="Arial" panose="020B0604020202020204" pitchFamily="34" charset="0"/>
                <a:ea typeface="+mn-ea"/>
                <a:cs typeface="Arial" panose="020B0604020202020204" pitchFamily="34" charset="0"/>
              </a:defRPr>
            </a:lvl4pPr>
            <a:lvl5pPr marL="1884363" indent="-342900" algn="l" defTabSz="914400" rtl="0" eaLnBrk="1" latinLnBrk="0" hangingPunct="1">
              <a:lnSpc>
                <a:spcPct val="90000"/>
              </a:lnSpc>
              <a:spcBef>
                <a:spcPts val="500"/>
              </a:spcBef>
              <a:buClr>
                <a:srgbClr val="0070C0"/>
              </a:buClr>
              <a:buFont typeface="Wingdings 2" panose="050201020105070707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875B5"/>
              </a:buClr>
              <a:buSzTx/>
              <a:buFont typeface="Arial" panose="020B0604020202020204" pitchFamily="34" charset="0"/>
              <a:buNone/>
              <a:tabLst/>
              <a:defRPr/>
            </a:pPr>
            <a:r>
              <a:rPr kumimoji="0" lang="en-US" sz="2400" b="1" i="0" u="none" strike="noStrike" kern="1200" cap="none" spc="0" normalizeH="0" baseline="0" noProof="0">
                <a:ln>
                  <a:noFill/>
                </a:ln>
                <a:solidFill>
                  <a:srgbClr val="4472C4"/>
                </a:solidFill>
                <a:effectLst/>
                <a:uLnTx/>
                <a:uFillTx/>
                <a:latin typeface="Arial"/>
                <a:cs typeface="Arial"/>
              </a:rPr>
              <a:t>Plan</a:t>
            </a:r>
          </a:p>
          <a:p>
            <a:pPr marL="229870" marR="0" lvl="1" indent="-22987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cs typeface="Arial"/>
              </a:rPr>
              <a:t>Provide </a:t>
            </a:r>
            <a:r>
              <a:rPr kumimoji="0" lang="en-US" sz="1800" b="1" i="0" u="none" strike="noStrike" kern="1200" cap="none" spc="0" normalizeH="0" baseline="0" noProof="0">
                <a:ln>
                  <a:noFill/>
                </a:ln>
                <a:solidFill>
                  <a:prstClr val="black"/>
                </a:solidFill>
                <a:effectLst/>
                <a:uLnTx/>
                <a:uFillTx/>
                <a:latin typeface="Arial"/>
                <a:cs typeface="Arial"/>
              </a:rPr>
              <a:t>transparent data </a:t>
            </a:r>
            <a:r>
              <a:rPr kumimoji="0" lang="en-US" sz="1800" b="0" i="0" u="none" strike="noStrike" kern="1200" cap="none" spc="0" normalizeH="0" baseline="0" noProof="0">
                <a:ln>
                  <a:noFill/>
                </a:ln>
                <a:solidFill>
                  <a:prstClr val="black"/>
                </a:solidFill>
                <a:effectLst/>
                <a:uLnTx/>
                <a:uFillTx/>
                <a:latin typeface="Arial"/>
                <a:cs typeface="Arial"/>
              </a:rPr>
              <a:t>to providers</a:t>
            </a:r>
            <a:endParaRPr lang="en-US" sz="1800" b="0" i="0" u="none" strike="noStrike" kern="1200" cap="none" spc="0" normalizeH="0" baseline="0" noProof="0">
              <a:ln>
                <a:noFill/>
              </a:ln>
              <a:solidFill>
                <a:prstClr val="black"/>
              </a:solidFill>
              <a:effectLst/>
              <a:uLnTx/>
              <a:uFillTx/>
              <a:latin typeface="Arial"/>
              <a:cs typeface="Arial"/>
            </a:endParaRPr>
          </a:p>
          <a:p>
            <a:pPr marL="229870" marR="0" lvl="1" indent="-22987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cs typeface="Arial"/>
              </a:rPr>
              <a:t>Collaborate to </a:t>
            </a:r>
            <a:r>
              <a:rPr kumimoji="0" lang="en-US" sz="1800" b="1" i="0" u="none" strike="noStrike" kern="1200" cap="none" spc="0" normalizeH="0" baseline="0" noProof="0">
                <a:ln>
                  <a:noFill/>
                </a:ln>
                <a:solidFill>
                  <a:prstClr val="black"/>
                </a:solidFill>
                <a:effectLst/>
                <a:uLnTx/>
                <a:uFillTx/>
                <a:latin typeface="Arial"/>
                <a:cs typeface="Arial"/>
              </a:rPr>
              <a:t>remove administrative barriers</a:t>
            </a:r>
            <a:endParaRPr lang="en-US" sz="1800" b="1" i="0" u="none" strike="noStrike" kern="1200" cap="none" spc="0" normalizeH="0" baseline="0" noProof="0">
              <a:ln>
                <a:noFill/>
              </a:ln>
              <a:solidFill>
                <a:prstClr val="black"/>
              </a:solidFill>
              <a:effectLst/>
              <a:uLnTx/>
              <a:uFillTx/>
              <a:latin typeface="Arial"/>
              <a:cs typeface="Arial"/>
            </a:endParaRPr>
          </a:p>
          <a:p>
            <a:pPr marL="229870" marR="0" lvl="1" indent="-22987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cs typeface="Arial"/>
              </a:rPr>
              <a:t>Support with </a:t>
            </a:r>
            <a:r>
              <a:rPr kumimoji="0" lang="en-US" sz="1800" b="1" i="0" u="none" strike="noStrike" kern="1200" cap="none" spc="0" normalizeH="0" baseline="0" noProof="0">
                <a:ln>
                  <a:noFill/>
                </a:ln>
                <a:solidFill>
                  <a:prstClr val="black"/>
                </a:solidFill>
                <a:effectLst/>
                <a:uLnTx/>
                <a:uFillTx/>
                <a:latin typeface="Arial"/>
                <a:cs typeface="Arial"/>
              </a:rPr>
              <a:t>Case Management</a:t>
            </a:r>
            <a:r>
              <a:rPr kumimoji="0" lang="en-US" sz="1800" b="0" i="0" u="none" strike="noStrike" kern="1200" cap="none" spc="0" normalizeH="0" baseline="0" noProof="0">
                <a:ln>
                  <a:noFill/>
                </a:ln>
                <a:solidFill>
                  <a:prstClr val="black"/>
                </a:solidFill>
                <a:effectLst/>
                <a:uLnTx/>
                <a:uFillTx/>
                <a:latin typeface="Arial"/>
                <a:cs typeface="Arial"/>
              </a:rPr>
              <a:t> on complex, </a:t>
            </a:r>
            <a:r>
              <a:rPr lang="en-US" sz="1800">
                <a:solidFill>
                  <a:prstClr val="black"/>
                </a:solidFill>
                <a:latin typeface="Arial"/>
                <a:cs typeface="Arial"/>
              </a:rPr>
              <a:t>multi-geographic</a:t>
            </a:r>
            <a:r>
              <a:rPr kumimoji="0" lang="en-US" sz="1800" b="0" i="0" u="none" strike="noStrike" kern="1200" cap="none" spc="0" normalizeH="0" baseline="0" noProof="0">
                <a:ln>
                  <a:noFill/>
                </a:ln>
                <a:solidFill>
                  <a:prstClr val="black"/>
                </a:solidFill>
                <a:effectLst/>
                <a:uLnTx/>
                <a:uFillTx/>
                <a:latin typeface="Arial"/>
                <a:cs typeface="Arial"/>
              </a:rPr>
              <a:t> cases</a:t>
            </a:r>
            <a:endParaRPr lang="en-US" sz="1800" b="0" i="0" u="none" strike="noStrike" kern="1200" cap="none" spc="0" normalizeH="0" baseline="0" noProof="0">
              <a:ln>
                <a:noFill/>
              </a:ln>
              <a:solidFill>
                <a:prstClr val="black"/>
              </a:solidFill>
              <a:effectLst/>
              <a:uLnTx/>
              <a:uFillTx/>
              <a:latin typeface="Arial"/>
              <a:cs typeface="Arial"/>
            </a:endParaRPr>
          </a:p>
          <a:p>
            <a:pPr marL="229870" marR="0" lvl="1" indent="-22987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cs typeface="Arial"/>
              </a:rPr>
              <a:t>Establish and administer </a:t>
            </a:r>
            <a:r>
              <a:rPr kumimoji="0" lang="en-US" sz="1800" b="1" i="0" u="none" strike="noStrike" kern="1200" cap="none" spc="0" normalizeH="0" baseline="0" noProof="0">
                <a:ln>
                  <a:noFill/>
                </a:ln>
                <a:solidFill>
                  <a:prstClr val="black"/>
                </a:solidFill>
                <a:effectLst/>
                <a:uLnTx/>
                <a:uFillTx/>
                <a:latin typeface="Arial"/>
                <a:cs typeface="Arial"/>
              </a:rPr>
              <a:t>value-based payments</a:t>
            </a:r>
            <a:endParaRPr lang="en-US" sz="1800" b="1" i="0" u="none" strike="noStrike" kern="1200" cap="none" spc="0" normalizeH="0" baseline="0" noProof="0">
              <a:ln>
                <a:noFill/>
              </a:ln>
              <a:solidFill>
                <a:prstClr val="black"/>
              </a:solidFill>
              <a:effectLst/>
              <a:uLnTx/>
              <a:uFillTx/>
              <a:latin typeface="Arial"/>
              <a:cs typeface="Arial"/>
            </a:endParaRPr>
          </a:p>
        </p:txBody>
      </p:sp>
      <p:sp>
        <p:nvSpPr>
          <p:cNvPr id="7" name="Text Placeholder 3">
            <a:extLst>
              <a:ext uri="{FF2B5EF4-FFF2-40B4-BE49-F238E27FC236}">
                <a16:creationId xmlns:a16="http://schemas.microsoft.com/office/drawing/2014/main" id="{A597ABF9-280B-BEB3-0080-F0D170E97F55}"/>
              </a:ext>
            </a:extLst>
          </p:cNvPr>
          <p:cNvSpPr>
            <a:spLocks noGrp="1"/>
          </p:cNvSpPr>
          <p:nvPr>
            <p:ph idx="1"/>
          </p:nvPr>
        </p:nvSpPr>
        <p:spPr>
          <a:xfrm>
            <a:off x="3656508" y="1434589"/>
            <a:ext cx="5932817" cy="1171322"/>
          </a:xfrm>
        </p:spPr>
        <p:txBody>
          <a:bodyPr>
            <a:normAutofit/>
          </a:bodyPr>
          <a:lstStyle/>
          <a:p>
            <a:pPr marL="0" indent="0">
              <a:buNone/>
            </a:pPr>
            <a:r>
              <a:rPr lang="en-US" sz="2800" b="1">
                <a:solidFill>
                  <a:srgbClr val="0070C0"/>
                </a:solidFill>
              </a:rPr>
              <a:t>Collaboration </a:t>
            </a:r>
            <a:r>
              <a:rPr lang="en-US" sz="2800"/>
              <a:t>between:</a:t>
            </a:r>
          </a:p>
          <a:p>
            <a:pPr marL="1089026" lvl="1" indent="-458788"/>
            <a:endParaRPr lang="en-US" sz="2400"/>
          </a:p>
          <a:p>
            <a:endParaRPr lang="en-US"/>
          </a:p>
        </p:txBody>
      </p:sp>
      <p:sp>
        <p:nvSpPr>
          <p:cNvPr id="6" name="Arrow: Curved Right 5">
            <a:extLst>
              <a:ext uri="{FF2B5EF4-FFF2-40B4-BE49-F238E27FC236}">
                <a16:creationId xmlns:a16="http://schemas.microsoft.com/office/drawing/2014/main" id="{56699D4B-50DB-AA2A-7E75-0C8ACFDA8FDF}"/>
              </a:ext>
            </a:extLst>
          </p:cNvPr>
          <p:cNvSpPr/>
          <p:nvPr/>
        </p:nvSpPr>
        <p:spPr>
          <a:xfrm>
            <a:off x="1417258" y="1791733"/>
            <a:ext cx="1262743" cy="4423932"/>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Right 12">
            <a:extLst>
              <a:ext uri="{FF2B5EF4-FFF2-40B4-BE49-F238E27FC236}">
                <a16:creationId xmlns:a16="http://schemas.microsoft.com/office/drawing/2014/main" id="{203B0BB8-A5D4-D659-9B98-A74DB545031A}"/>
              </a:ext>
            </a:extLst>
          </p:cNvPr>
          <p:cNvSpPr/>
          <p:nvPr/>
        </p:nvSpPr>
        <p:spPr>
          <a:xfrm rot="10800000">
            <a:off x="8535493" y="1650995"/>
            <a:ext cx="1262743" cy="4423932"/>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ooter Placeholder 3">
            <a:extLst>
              <a:ext uri="{FF2B5EF4-FFF2-40B4-BE49-F238E27FC236}">
                <a16:creationId xmlns:a16="http://schemas.microsoft.com/office/drawing/2014/main" id="{346AC4C6-6490-4EC3-678E-17D0C39EAFA4}"/>
              </a:ext>
            </a:extLst>
          </p:cNvPr>
          <p:cNvSpPr>
            <a:spLocks noGrp="1"/>
          </p:cNvSpPr>
          <p:nvPr>
            <p:ph type="ftr" sz="quarter" idx="3"/>
          </p:nvPr>
        </p:nvSpPr>
        <p:spPr>
          <a:xfrm>
            <a:off x="3274290" y="6416384"/>
            <a:ext cx="5852628" cy="365125"/>
          </a:xfrm>
        </p:spPr>
        <p:txBody>
          <a:bodyPr/>
          <a:lstStyle/>
          <a:p>
            <a:r>
              <a:rPr lang="en-US"/>
              <a:t>Provider Value-Based Programs: Collaborative Model </a:t>
            </a:r>
          </a:p>
        </p:txBody>
      </p:sp>
    </p:spTree>
    <p:extLst>
      <p:ext uri="{BB962C8B-B14F-4D97-AF65-F5344CB8AC3E}">
        <p14:creationId xmlns:p14="http://schemas.microsoft.com/office/powerpoint/2010/main" val="112870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563639" y="67286"/>
            <a:ext cx="10515600" cy="577628"/>
          </a:xfrm>
        </p:spPr>
        <p:txBody>
          <a:bodyPr>
            <a:normAutofit fontScale="90000"/>
          </a:bodyPr>
          <a:lstStyle/>
          <a:p>
            <a:r>
              <a:rPr lang="en-US"/>
              <a:t>Provider Value-Based Programs: Collaborative Model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24</a:t>
            </a:fld>
            <a:endParaRPr lang="en-US"/>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r>
              <a:rPr lang="en-US"/>
              <a:t>Provider Value-Based Programs: Collaborative Model </a:t>
            </a:r>
          </a:p>
        </p:txBody>
      </p:sp>
      <p:sp>
        <p:nvSpPr>
          <p:cNvPr id="5" name="Hexagon 4">
            <a:extLst>
              <a:ext uri="{FF2B5EF4-FFF2-40B4-BE49-F238E27FC236}">
                <a16:creationId xmlns:a16="http://schemas.microsoft.com/office/drawing/2014/main" id="{E9CA383D-CE44-5034-6192-91CF35C3653D}"/>
              </a:ext>
            </a:extLst>
          </p:cNvPr>
          <p:cNvSpPr/>
          <p:nvPr/>
        </p:nvSpPr>
        <p:spPr>
          <a:xfrm rot="5400000">
            <a:off x="8157702" y="2339352"/>
            <a:ext cx="3813573" cy="3287563"/>
          </a:xfrm>
          <a:prstGeom prst="hexagon">
            <a:avLst/>
          </a:prstGeom>
          <a:blipFill dpi="0" rotWithShape="0">
            <a:blip r:embed="rId2"/>
            <a:srcRect/>
            <a:stretch>
              <a:fillRect/>
            </a:stretch>
          </a:blip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87074504-9070-D4C3-08EF-91879858753B}"/>
              </a:ext>
            </a:extLst>
          </p:cNvPr>
          <p:cNvSpPr txBox="1">
            <a:spLocks/>
          </p:cNvSpPr>
          <p:nvPr/>
        </p:nvSpPr>
        <p:spPr>
          <a:xfrm>
            <a:off x="641755" y="917193"/>
            <a:ext cx="6483552" cy="45061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875B5"/>
              </a:buClr>
              <a:buFont typeface="Wingdings" panose="05000000000000000000" pitchFamily="2" charset="2"/>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8B7D"/>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54D98"/>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A43A57"/>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8463" indent="-398463"/>
            <a:r>
              <a:rPr lang="en-US" sz="1800">
                <a:solidFill>
                  <a:srgbClr val="0070C0"/>
                </a:solidFill>
              </a:rPr>
              <a:t>Member attribution</a:t>
            </a:r>
          </a:p>
          <a:p>
            <a:pPr lvl="1"/>
            <a:r>
              <a:rPr lang="en-US" sz="1400" b="1"/>
              <a:t>PCP roster </a:t>
            </a:r>
            <a:r>
              <a:rPr lang="en-US" sz="1400"/>
              <a:t>from participating provider systems</a:t>
            </a:r>
          </a:p>
          <a:p>
            <a:pPr lvl="1"/>
            <a:r>
              <a:rPr lang="en-US" sz="1400" b="1"/>
              <a:t>Members</a:t>
            </a:r>
            <a:r>
              <a:rPr lang="en-US" sz="1400"/>
              <a:t> attributed to PCP based on 24-month claims lookback</a:t>
            </a:r>
          </a:p>
          <a:p>
            <a:r>
              <a:rPr lang="en-US" sz="1800">
                <a:solidFill>
                  <a:srgbClr val="0070C0"/>
                </a:solidFill>
              </a:rPr>
              <a:t>Total cost target</a:t>
            </a:r>
          </a:p>
          <a:p>
            <a:pPr lvl="1"/>
            <a:r>
              <a:rPr lang="en-US" sz="1400"/>
              <a:t>Prior year </a:t>
            </a:r>
            <a:r>
              <a:rPr lang="en-US" sz="1400" b="1"/>
              <a:t>medical and Rx claims expense </a:t>
            </a:r>
            <a:r>
              <a:rPr lang="en-US" sz="1400"/>
              <a:t>for attributed members in participating used to establish baseline target</a:t>
            </a:r>
          </a:p>
          <a:p>
            <a:pPr lvl="1"/>
            <a:r>
              <a:rPr lang="en-US" sz="1400" b="1"/>
              <a:t>Target</a:t>
            </a:r>
            <a:r>
              <a:rPr lang="en-US" sz="1400"/>
              <a:t> adjusted for agreed upon methodology for change in of observed </a:t>
            </a:r>
            <a:r>
              <a:rPr lang="en-US" sz="1400" b="1"/>
              <a:t>trend</a:t>
            </a:r>
            <a:r>
              <a:rPr lang="en-US" sz="1400"/>
              <a:t> and </a:t>
            </a:r>
            <a:r>
              <a:rPr lang="en-US" sz="1400" b="1"/>
              <a:t>risk</a:t>
            </a:r>
          </a:p>
          <a:p>
            <a:r>
              <a:rPr lang="en-US" sz="1800">
                <a:solidFill>
                  <a:srgbClr val="0070C0"/>
                </a:solidFill>
              </a:rPr>
              <a:t>Measured performance</a:t>
            </a:r>
          </a:p>
          <a:p>
            <a:pPr lvl="1"/>
            <a:r>
              <a:rPr lang="en-US" sz="1400" b="1"/>
              <a:t>Cost for current year compared to trend and risk-adjusted target.</a:t>
            </a:r>
            <a:endParaRPr lang="en-US" sz="1400"/>
          </a:p>
          <a:p>
            <a:pPr lvl="1"/>
            <a:r>
              <a:rPr lang="en-US" sz="1400" b="1"/>
              <a:t>Quality performance</a:t>
            </a:r>
            <a:r>
              <a:rPr lang="en-US" sz="1400"/>
              <a:t> </a:t>
            </a:r>
            <a:r>
              <a:rPr lang="en-US" sz="1400" b="1"/>
              <a:t>focus</a:t>
            </a:r>
          </a:p>
          <a:p>
            <a:pPr lvl="2"/>
            <a:r>
              <a:rPr lang="en-US" sz="1000"/>
              <a:t>Cervical Cancer Screening </a:t>
            </a:r>
          </a:p>
          <a:p>
            <a:pPr lvl="2"/>
            <a:r>
              <a:rPr lang="en-US" sz="1000"/>
              <a:t>Breast Cancer Screening </a:t>
            </a:r>
          </a:p>
          <a:p>
            <a:pPr lvl="2"/>
            <a:r>
              <a:rPr lang="en-US" sz="1000"/>
              <a:t>Use of opioid medications</a:t>
            </a:r>
          </a:p>
          <a:p>
            <a:pPr lvl="2"/>
            <a:r>
              <a:rPr lang="en-US" sz="1000"/>
              <a:t>Antidepressant medication management</a:t>
            </a:r>
          </a:p>
          <a:p>
            <a:pPr lvl="2"/>
            <a:r>
              <a:rPr lang="en-US" sz="1000"/>
              <a:t>Hemoglobin A1c control </a:t>
            </a:r>
          </a:p>
          <a:p>
            <a:pPr lvl="2"/>
            <a:r>
              <a:rPr lang="en-US" sz="1000"/>
              <a:t>Concurrent use of opioid and benzodiazepines </a:t>
            </a:r>
          </a:p>
          <a:p>
            <a:pPr lvl="2"/>
            <a:r>
              <a:rPr lang="en-US" sz="1000"/>
              <a:t>Behavioral health screening</a:t>
            </a:r>
          </a:p>
          <a:p>
            <a:r>
              <a:rPr lang="en-US" sz="1800">
                <a:solidFill>
                  <a:srgbClr val="0070C0"/>
                </a:solidFill>
              </a:rPr>
              <a:t>Program benefits</a:t>
            </a:r>
          </a:p>
          <a:p>
            <a:pPr lvl="1"/>
            <a:r>
              <a:rPr lang="en-US" sz="1400"/>
              <a:t>Improved quality </a:t>
            </a:r>
          </a:p>
          <a:p>
            <a:pPr lvl="1"/>
            <a:r>
              <a:rPr lang="en-US" sz="1400"/>
              <a:t>Reduces cost </a:t>
            </a:r>
          </a:p>
          <a:p>
            <a:pPr lvl="1"/>
            <a:r>
              <a:rPr lang="en-US" sz="1400"/>
              <a:t>Improved member experience </a:t>
            </a:r>
          </a:p>
          <a:p>
            <a:pPr lvl="2"/>
            <a:endParaRPr lang="en-US" sz="1000"/>
          </a:p>
        </p:txBody>
      </p:sp>
      <p:sp>
        <p:nvSpPr>
          <p:cNvPr id="9" name="TextBox 8">
            <a:extLst>
              <a:ext uri="{FF2B5EF4-FFF2-40B4-BE49-F238E27FC236}">
                <a16:creationId xmlns:a16="http://schemas.microsoft.com/office/drawing/2014/main" id="{92DA962E-83B2-EE58-E8EA-A6272F042F9E}"/>
              </a:ext>
            </a:extLst>
          </p:cNvPr>
          <p:cNvSpPr txBox="1"/>
          <p:nvPr/>
        </p:nvSpPr>
        <p:spPr>
          <a:xfrm>
            <a:off x="563639" y="527891"/>
            <a:ext cx="9199486" cy="338554"/>
          </a:xfrm>
          <a:prstGeom prst="rect">
            <a:avLst/>
          </a:prstGeom>
          <a:noFill/>
        </p:spPr>
        <p:txBody>
          <a:bodyPr wrap="square">
            <a:spAutoFit/>
          </a:bodyPr>
          <a:lstStyle/>
          <a:p>
            <a:r>
              <a:rPr lang="en-US" sz="1600" i="1" dirty="0"/>
              <a:t>Partnering with providers and health systems alike to close targeted quality care gaps </a:t>
            </a:r>
          </a:p>
        </p:txBody>
      </p:sp>
    </p:spTree>
    <p:extLst>
      <p:ext uri="{BB962C8B-B14F-4D97-AF65-F5344CB8AC3E}">
        <p14:creationId xmlns:p14="http://schemas.microsoft.com/office/powerpoint/2010/main" val="354164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40CF-2045-4DDD-B2DB-B4E45080DD53}"/>
              </a:ext>
            </a:extLst>
          </p:cNvPr>
          <p:cNvSpPr>
            <a:spLocks noGrp="1"/>
          </p:cNvSpPr>
          <p:nvPr>
            <p:ph type="title"/>
          </p:nvPr>
        </p:nvSpPr>
        <p:spPr/>
        <p:txBody>
          <a:bodyPr/>
          <a:lstStyle/>
          <a:p>
            <a:r>
              <a:rPr lang="en-US"/>
              <a:t>2024 Collaborative Health Initiatives</a:t>
            </a:r>
          </a:p>
        </p:txBody>
      </p:sp>
      <p:sp>
        <p:nvSpPr>
          <p:cNvPr id="4" name="Slide Number Placeholder 3">
            <a:extLst>
              <a:ext uri="{FF2B5EF4-FFF2-40B4-BE49-F238E27FC236}">
                <a16:creationId xmlns:a16="http://schemas.microsoft.com/office/drawing/2014/main" id="{B2C922B2-B778-4FBD-BC21-458E10CBAA08}"/>
              </a:ext>
            </a:extLst>
          </p:cNvPr>
          <p:cNvSpPr>
            <a:spLocks noGrp="1"/>
          </p:cNvSpPr>
          <p:nvPr>
            <p:ph type="sldNum" sz="quarter" idx="12"/>
          </p:nvPr>
        </p:nvSpPr>
        <p:spPr/>
        <p:txBody>
          <a:bodyPr/>
          <a:lstStyle/>
          <a:p>
            <a:fld id="{F5F88C70-AE88-441D-9F59-E60D3BF64BDC}" type="slidenum">
              <a:rPr lang="en-US" smtClean="0"/>
              <a:pPr/>
              <a:t>25</a:t>
            </a:fld>
            <a:endParaRPr lang="en-US"/>
          </a:p>
        </p:txBody>
      </p:sp>
      <p:grpSp>
        <p:nvGrpSpPr>
          <p:cNvPr id="9" name="Group 8">
            <a:extLst>
              <a:ext uri="{FF2B5EF4-FFF2-40B4-BE49-F238E27FC236}">
                <a16:creationId xmlns:a16="http://schemas.microsoft.com/office/drawing/2014/main" id="{72204992-C51D-51B9-7D89-C75E424D519C}"/>
              </a:ext>
            </a:extLst>
          </p:cNvPr>
          <p:cNvGrpSpPr/>
          <p:nvPr/>
        </p:nvGrpSpPr>
        <p:grpSpPr>
          <a:xfrm>
            <a:off x="9329935" y="4221382"/>
            <a:ext cx="2562880" cy="924871"/>
            <a:chOff x="467248" y="2177331"/>
            <a:chExt cx="2509480" cy="924871"/>
          </a:xfrm>
        </p:grpSpPr>
        <p:pic>
          <p:nvPicPr>
            <p:cNvPr id="10" name="Graphic 9">
              <a:extLst>
                <a:ext uri="{FF2B5EF4-FFF2-40B4-BE49-F238E27FC236}">
                  <a16:creationId xmlns:a16="http://schemas.microsoft.com/office/drawing/2014/main" id="{57016487-7F95-C2C9-EFA7-CF92EFAD0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248" y="2177331"/>
              <a:ext cx="256636" cy="256635"/>
            </a:xfrm>
            <a:prstGeom prst="rect">
              <a:avLst/>
            </a:prstGeom>
          </p:spPr>
        </p:pic>
        <p:sp>
          <p:nvSpPr>
            <p:cNvPr id="11" name="TextBox 10">
              <a:extLst>
                <a:ext uri="{FF2B5EF4-FFF2-40B4-BE49-F238E27FC236}">
                  <a16:creationId xmlns:a16="http://schemas.microsoft.com/office/drawing/2014/main" id="{F59ABA06-AE7C-EEE3-B7D0-1EB268819C92}"/>
                </a:ext>
              </a:extLst>
            </p:cNvPr>
            <p:cNvSpPr txBox="1"/>
            <p:nvPr/>
          </p:nvSpPr>
          <p:spPr>
            <a:xfrm>
              <a:off x="781568" y="2201956"/>
              <a:ext cx="2195160" cy="900246"/>
            </a:xfrm>
            <a:prstGeom prst="rect">
              <a:avLst/>
            </a:prstGeom>
            <a:noFill/>
          </p:spPr>
          <p:txBody>
            <a:bodyPr wrap="square" rtlCol="0">
              <a:spAutoFit/>
            </a:bodyPr>
            <a:lstStyle/>
            <a:p>
              <a:r>
                <a:rPr lang="en-US" sz="1050" b="1">
                  <a:latin typeface="Roboto" panose="02000000000000000000" pitchFamily="2" charset="0"/>
                  <a:ea typeface="Roboto" panose="02000000000000000000" pitchFamily="2" charset="0"/>
                  <a:cs typeface="Arial" panose="020B0604020202020204" pitchFamily="34" charset="0"/>
                </a:rPr>
                <a:t>Cities that have one or more clinics participating in a Collaborative Health Initiative with Arkansas Blue Cross and Blue Shield.</a:t>
              </a:r>
            </a:p>
          </p:txBody>
        </p:sp>
      </p:grpSp>
      <p:pic>
        <p:nvPicPr>
          <p:cNvPr id="12" name="Graphic 11">
            <a:extLst>
              <a:ext uri="{FF2B5EF4-FFF2-40B4-BE49-F238E27FC236}">
                <a16:creationId xmlns:a16="http://schemas.microsoft.com/office/drawing/2014/main" id="{9EEFD5E5-3899-F37D-EE37-E0F8FCD0A0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2870" y="1531554"/>
            <a:ext cx="4825707" cy="4356542"/>
          </a:xfrm>
          <a:prstGeom prst="rect">
            <a:avLst/>
          </a:prstGeom>
        </p:spPr>
      </p:pic>
      <p:sp>
        <p:nvSpPr>
          <p:cNvPr id="13" name="TextBox 12">
            <a:extLst>
              <a:ext uri="{FF2B5EF4-FFF2-40B4-BE49-F238E27FC236}">
                <a16:creationId xmlns:a16="http://schemas.microsoft.com/office/drawing/2014/main" id="{5BBE4916-B08D-BF31-F7F2-4FC098F3832F}"/>
              </a:ext>
            </a:extLst>
          </p:cNvPr>
          <p:cNvSpPr txBox="1"/>
          <p:nvPr/>
        </p:nvSpPr>
        <p:spPr>
          <a:xfrm>
            <a:off x="9438089" y="2718728"/>
            <a:ext cx="2346571" cy="829714"/>
          </a:xfrm>
          <a:prstGeom prst="rect">
            <a:avLst/>
          </a:prstGeom>
          <a:noFill/>
        </p:spPr>
        <p:txBody>
          <a:bodyPr wrap="square">
            <a:spAutoFit/>
          </a:bodyPr>
          <a:lstStyle/>
          <a:p>
            <a:pPr>
              <a:lnSpc>
                <a:spcPts val="3000"/>
              </a:lnSpc>
            </a:pPr>
            <a:r>
              <a:rPr lang="en-US" sz="2000" b="1">
                <a:latin typeface="Roboto" panose="02000000000000000000" pitchFamily="2" charset="0"/>
                <a:ea typeface="Roboto" panose="02000000000000000000" pitchFamily="2" charset="0"/>
                <a:cs typeface="Arial" panose="020B0604020202020204" pitchFamily="34" charset="0"/>
              </a:rPr>
              <a:t>&gt; 140,000 lives in Collaboratives</a:t>
            </a:r>
          </a:p>
        </p:txBody>
      </p:sp>
      <p:sp>
        <p:nvSpPr>
          <p:cNvPr id="14" name="TextBox 13">
            <a:extLst>
              <a:ext uri="{FF2B5EF4-FFF2-40B4-BE49-F238E27FC236}">
                <a16:creationId xmlns:a16="http://schemas.microsoft.com/office/drawing/2014/main" id="{B510EB4C-DDF3-4B9A-6FDA-652F44FD0B07}"/>
              </a:ext>
            </a:extLst>
          </p:cNvPr>
          <p:cNvSpPr txBox="1"/>
          <p:nvPr/>
        </p:nvSpPr>
        <p:spPr>
          <a:xfrm>
            <a:off x="754913" y="1808666"/>
            <a:ext cx="4301677" cy="4561505"/>
          </a:xfrm>
          <a:prstGeom prst="rect">
            <a:avLst/>
          </a:prstGeom>
          <a:noFill/>
        </p:spPr>
        <p:txBody>
          <a:bodyPr wrap="square">
            <a:spAutoFit/>
          </a:bodyPr>
          <a:lstStyle/>
          <a:p>
            <a:pPr>
              <a:lnSpc>
                <a:spcPts val="3000"/>
              </a:lnSpc>
            </a:pPr>
            <a:r>
              <a:rPr lang="en-US" sz="1400" b="1">
                <a:latin typeface="Arial" panose="020B0604020202020204" pitchFamily="34" charset="0"/>
                <a:cs typeface="Arial" panose="020B0604020202020204" pitchFamily="34" charset="0"/>
              </a:rPr>
              <a:t>            St. </a:t>
            </a:r>
            <a:r>
              <a:rPr lang="en-US" sz="1400" b="1" err="1">
                <a:latin typeface="Arial" panose="020B0604020202020204" pitchFamily="34" charset="0"/>
                <a:cs typeface="Arial" panose="020B0604020202020204" pitchFamily="34" charset="0"/>
              </a:rPr>
              <a:t>Bernards</a:t>
            </a:r>
            <a:endParaRPr lang="en-US" sz="1400" b="1">
              <a:latin typeface="Arial" panose="020B0604020202020204" pitchFamily="34" charset="0"/>
              <a:cs typeface="Arial" panose="020B0604020202020204" pitchFamily="34" charset="0"/>
            </a:endParaRPr>
          </a:p>
          <a:p>
            <a:pPr>
              <a:lnSpc>
                <a:spcPts val="2000"/>
              </a:lnSpc>
            </a:pPr>
            <a:r>
              <a:rPr lang="en-US" sz="1400" b="1">
                <a:latin typeface="Arial" panose="020B0604020202020204" pitchFamily="34" charset="0"/>
                <a:cs typeface="Arial" panose="020B0604020202020204" pitchFamily="34" charset="0"/>
              </a:rPr>
              <a:t>            NEA Baptist</a:t>
            </a:r>
          </a:p>
          <a:p>
            <a:pPr>
              <a:lnSpc>
                <a:spcPts val="2000"/>
              </a:lnSpc>
            </a:pPr>
            <a:r>
              <a:rPr lang="en-US" sz="1400" b="1">
                <a:latin typeface="Arial" panose="020B0604020202020204" pitchFamily="34" charset="0"/>
                <a:cs typeface="Arial" panose="020B0604020202020204" pitchFamily="34" charset="0"/>
              </a:rPr>
              <a:t>            Washington Regional / MANA </a:t>
            </a:r>
            <a:endParaRPr lang="en-US" sz="1400" b="1">
              <a:solidFill>
                <a:srgbClr val="0070C0"/>
              </a:solidFill>
              <a:latin typeface="Arial" panose="020B0604020202020204" pitchFamily="34" charset="0"/>
              <a:cs typeface="Arial" panose="020B0604020202020204" pitchFamily="34" charset="0"/>
            </a:endParaRPr>
          </a:p>
          <a:p>
            <a:pPr>
              <a:lnSpc>
                <a:spcPts val="2000"/>
              </a:lnSpc>
            </a:pPr>
            <a:r>
              <a:rPr lang="en-US" sz="1400" b="1">
                <a:latin typeface="Arial" panose="020B0604020202020204" pitchFamily="34" charset="0"/>
                <a:cs typeface="Arial" panose="020B0604020202020204" pitchFamily="34" charset="0"/>
              </a:rPr>
              <a:t>            Baptist Health Physician Partners</a:t>
            </a:r>
          </a:p>
          <a:p>
            <a:pPr>
              <a:lnSpc>
                <a:spcPts val="2000"/>
              </a:lnSpc>
            </a:pPr>
            <a:r>
              <a:rPr lang="en-US" sz="1400" b="1">
                <a:latin typeface="Arial" panose="020B0604020202020204" pitchFamily="34" charset="0"/>
                <a:cs typeface="Arial" panose="020B0604020202020204" pitchFamily="34" charset="0"/>
              </a:rPr>
              <a:t>            </a:t>
            </a:r>
            <a:r>
              <a:rPr lang="en-US" sz="1400" b="1" err="1">
                <a:latin typeface="Arial" panose="020B0604020202020204" pitchFamily="34" charset="0"/>
                <a:cs typeface="Arial" panose="020B0604020202020204" pitchFamily="34" charset="0"/>
              </a:rPr>
              <a:t>Collom</a:t>
            </a:r>
            <a:r>
              <a:rPr lang="en-US" sz="1400" b="1">
                <a:latin typeface="Arial" panose="020B0604020202020204" pitchFamily="34" charset="0"/>
                <a:cs typeface="Arial" panose="020B0604020202020204" pitchFamily="34" charset="0"/>
              </a:rPr>
              <a:t> &amp; Carney </a:t>
            </a:r>
          </a:p>
          <a:p>
            <a:pPr>
              <a:lnSpc>
                <a:spcPts val="2000"/>
              </a:lnSpc>
            </a:pPr>
            <a:r>
              <a:rPr lang="en-US" sz="1400" b="1">
                <a:latin typeface="Arial" panose="020B0604020202020204" pitchFamily="34" charset="0"/>
                <a:cs typeface="Arial" panose="020B0604020202020204" pitchFamily="34" charset="0"/>
              </a:rPr>
              <a:t>            White River </a:t>
            </a:r>
          </a:p>
          <a:p>
            <a:pPr>
              <a:lnSpc>
                <a:spcPts val="2000"/>
              </a:lnSpc>
            </a:pPr>
            <a:r>
              <a:rPr lang="en-US" sz="1400" b="1">
                <a:latin typeface="Arial" panose="020B0604020202020204" pitchFamily="34" charset="0"/>
                <a:cs typeface="Arial" panose="020B0604020202020204" pitchFamily="34" charset="0"/>
              </a:rPr>
              <a:t>            Unity / </a:t>
            </a:r>
            <a:r>
              <a:rPr lang="en-US" sz="1400" b="1" err="1">
                <a:latin typeface="Arial" panose="020B0604020202020204" pitchFamily="34" charset="0"/>
                <a:cs typeface="Arial" panose="020B0604020202020204" pitchFamily="34" charset="0"/>
              </a:rPr>
              <a:t>ARcare</a:t>
            </a:r>
            <a:endParaRPr lang="en-US" sz="1400" b="1">
              <a:latin typeface="Arial" panose="020B0604020202020204" pitchFamily="34" charset="0"/>
              <a:cs typeface="Arial" panose="020B0604020202020204" pitchFamily="34" charset="0"/>
            </a:endParaRPr>
          </a:p>
          <a:p>
            <a:pPr>
              <a:lnSpc>
                <a:spcPts val="2000"/>
              </a:lnSpc>
            </a:pPr>
            <a:r>
              <a:rPr lang="en-US" sz="1400" b="1">
                <a:latin typeface="Arial" panose="020B0604020202020204" pitchFamily="34" charset="0"/>
                <a:cs typeface="Arial" panose="020B0604020202020204" pitchFamily="34" charset="0"/>
              </a:rPr>
              <a:t>            Arkansas Health Network (St. Vincent)</a:t>
            </a:r>
          </a:p>
          <a:p>
            <a:pPr>
              <a:lnSpc>
                <a:spcPts val="2000"/>
              </a:lnSpc>
            </a:pPr>
            <a:r>
              <a:rPr lang="en-US" sz="1400" b="1">
                <a:latin typeface="Arial" panose="020B0604020202020204" pitchFamily="34" charset="0"/>
                <a:cs typeface="Arial" panose="020B0604020202020204" pitchFamily="34" charset="0"/>
              </a:rPr>
              <a:t>            Community Quality Alliance (NW Health)</a:t>
            </a:r>
            <a:r>
              <a:rPr lang="en-US" sz="1400" b="1">
                <a:solidFill>
                  <a:srgbClr val="0070C0"/>
                </a:solidFill>
                <a:latin typeface="Arial" panose="020B0604020202020204" pitchFamily="34" charset="0"/>
                <a:cs typeface="Arial" panose="020B0604020202020204" pitchFamily="34" charset="0"/>
              </a:rPr>
              <a:t> </a:t>
            </a:r>
            <a:endParaRPr lang="en-US" sz="1400" b="1">
              <a:latin typeface="Arial" panose="020B0604020202020204" pitchFamily="34" charset="0"/>
              <a:cs typeface="Arial" panose="020B0604020202020204" pitchFamily="34" charset="0"/>
            </a:endParaRPr>
          </a:p>
          <a:p>
            <a:pPr>
              <a:lnSpc>
                <a:spcPts val="2000"/>
              </a:lnSpc>
            </a:pPr>
            <a:r>
              <a:rPr lang="en-US" sz="1400" b="1">
                <a:latin typeface="Arial" panose="020B0604020202020204" pitchFamily="34" charset="0"/>
                <a:cs typeface="Arial" panose="020B0604020202020204" pitchFamily="34" charset="0"/>
              </a:rPr>
              <a:t>            </a:t>
            </a:r>
            <a:r>
              <a:rPr lang="en-US" sz="1400" b="1" err="1">
                <a:latin typeface="Arial" panose="020B0604020202020204" pitchFamily="34" charset="0"/>
                <a:cs typeface="Arial" panose="020B0604020202020204" pitchFamily="34" charset="0"/>
              </a:rPr>
              <a:t>Aledade</a:t>
            </a:r>
            <a:r>
              <a:rPr lang="en-US" sz="1400" b="1">
                <a:solidFill>
                  <a:srgbClr val="0070C0"/>
                </a:solidFill>
                <a:latin typeface="Arial" panose="020B0604020202020204" pitchFamily="34" charset="0"/>
                <a:cs typeface="Arial" panose="020B0604020202020204" pitchFamily="34" charset="0"/>
              </a:rPr>
              <a:t> </a:t>
            </a:r>
            <a:endParaRPr lang="en-US" sz="1400" b="1">
              <a:latin typeface="Arial" panose="020B0604020202020204" pitchFamily="34" charset="0"/>
              <a:cs typeface="Arial" panose="020B0604020202020204" pitchFamily="34" charset="0"/>
            </a:endParaRPr>
          </a:p>
          <a:p>
            <a:pPr>
              <a:lnSpc>
                <a:spcPts val="2000"/>
              </a:lnSpc>
            </a:pPr>
            <a:r>
              <a:rPr lang="en-US" sz="1400" b="1">
                <a:latin typeface="Arial" panose="020B0604020202020204" pitchFamily="34" charset="0"/>
                <a:cs typeface="Arial" panose="020B0604020202020204" pitchFamily="34" charset="0"/>
              </a:rPr>
              <a:t>            Arkansas Rural Health Partnership </a:t>
            </a:r>
          </a:p>
          <a:p>
            <a:pPr>
              <a:lnSpc>
                <a:spcPts val="2000"/>
              </a:lnSpc>
            </a:pPr>
            <a:r>
              <a:rPr lang="en-US" sz="1400" b="1">
                <a:latin typeface="Arial" panose="020B0604020202020204" pitchFamily="34" charset="0"/>
                <a:cs typeface="Arial" panose="020B0604020202020204" pitchFamily="34" charset="0"/>
              </a:rPr>
              <a:t>           </a:t>
            </a:r>
            <a:endParaRPr lang="en-US" sz="1400" b="1" strike="sngStrike">
              <a:latin typeface="Arial" panose="020B0604020202020204" pitchFamily="34" charset="0"/>
              <a:cs typeface="Arial" panose="020B0604020202020204" pitchFamily="34" charset="0"/>
            </a:endParaRPr>
          </a:p>
          <a:p>
            <a:pPr>
              <a:lnSpc>
                <a:spcPts val="2000"/>
              </a:lnSpc>
            </a:pPr>
            <a:r>
              <a:rPr lang="en-US" sz="1400" b="1">
                <a:latin typeface="Arial" panose="020B0604020202020204" pitchFamily="34" charset="0"/>
                <a:cs typeface="Arial" panose="020B0604020202020204" pitchFamily="34" charset="0"/>
              </a:rPr>
              <a:t>            Baxter Physician Partners</a:t>
            </a:r>
          </a:p>
          <a:p>
            <a:pPr>
              <a:lnSpc>
                <a:spcPts val="2000"/>
              </a:lnSpc>
            </a:pPr>
            <a:r>
              <a:rPr lang="en-US" sz="1400" b="1">
                <a:latin typeface="Arial" panose="020B0604020202020204" pitchFamily="34" charset="0"/>
                <a:cs typeface="Arial" panose="020B0604020202020204" pitchFamily="34" charset="0"/>
              </a:rPr>
              <a:t>            </a:t>
            </a:r>
            <a:r>
              <a:rPr lang="en-US" sz="1400" b="1" err="1">
                <a:latin typeface="Arial" panose="020B0604020202020204" pitchFamily="34" charset="0"/>
                <a:cs typeface="Arial" panose="020B0604020202020204" pitchFamily="34" charset="0"/>
              </a:rPr>
              <a:t>AdvantagePoint</a:t>
            </a:r>
            <a:r>
              <a:rPr lang="en-US" sz="1400" b="1">
                <a:latin typeface="Arial" panose="020B0604020202020204" pitchFamily="34" charset="0"/>
                <a:cs typeface="Arial" panose="020B0604020202020204" pitchFamily="34" charset="0"/>
              </a:rPr>
              <a:t> (LifePoint)</a:t>
            </a:r>
          </a:p>
          <a:p>
            <a:pPr>
              <a:lnSpc>
                <a:spcPts val="2000"/>
              </a:lnSpc>
            </a:pPr>
            <a:r>
              <a:rPr lang="en-US" sz="1400" b="1">
                <a:latin typeface="Arial" panose="020B0604020202020204" pitchFamily="34" charset="0"/>
                <a:cs typeface="Arial" panose="020B0604020202020204" pitchFamily="34" charset="0"/>
              </a:rPr>
              <a:t>            UAMS</a:t>
            </a:r>
          </a:p>
          <a:p>
            <a:pPr>
              <a:lnSpc>
                <a:spcPts val="2000"/>
              </a:lnSpc>
            </a:pPr>
            <a:r>
              <a:rPr lang="en-US" sz="1400" b="1">
                <a:latin typeface="Arial" panose="020B0604020202020204" pitchFamily="34" charset="0"/>
                <a:cs typeface="Arial" panose="020B0604020202020204" pitchFamily="34" charset="0"/>
              </a:rPr>
              <a:t>            ACH</a:t>
            </a:r>
          </a:p>
          <a:p>
            <a:pPr>
              <a:lnSpc>
                <a:spcPts val="2000"/>
              </a:lnSpc>
            </a:pPr>
            <a:endParaRPr lang="en-US" sz="1400"/>
          </a:p>
        </p:txBody>
      </p:sp>
      <p:sp>
        <p:nvSpPr>
          <p:cNvPr id="15" name="TextBox 14">
            <a:extLst>
              <a:ext uri="{FF2B5EF4-FFF2-40B4-BE49-F238E27FC236}">
                <a16:creationId xmlns:a16="http://schemas.microsoft.com/office/drawing/2014/main" id="{4289E0E7-138D-6E28-87AA-5BDFDECC8AF8}"/>
              </a:ext>
            </a:extLst>
          </p:cNvPr>
          <p:cNvSpPr txBox="1"/>
          <p:nvPr/>
        </p:nvSpPr>
        <p:spPr>
          <a:xfrm>
            <a:off x="608300" y="1933400"/>
            <a:ext cx="699509" cy="446597"/>
          </a:xfrm>
          <a:prstGeom prst="rect">
            <a:avLst/>
          </a:prstGeom>
          <a:noFill/>
        </p:spPr>
        <p:txBody>
          <a:bodyPr wrap="square">
            <a:spAutoFit/>
          </a:bodyPr>
          <a:lstStyle/>
          <a:p>
            <a:pPr>
              <a:lnSpc>
                <a:spcPts val="3000"/>
              </a:lnSpc>
            </a:pPr>
            <a:r>
              <a:rPr lang="en-US" sz="1600" b="1">
                <a:solidFill>
                  <a:srgbClr val="0070C0"/>
                </a:solidFill>
                <a:latin typeface="Arial" panose="020B0604020202020204" pitchFamily="34" charset="0"/>
                <a:cs typeface="Arial" panose="020B0604020202020204" pitchFamily="34" charset="0"/>
              </a:rPr>
              <a:t>2015</a:t>
            </a:r>
            <a:endParaRPr lang="en-US" sz="1000">
              <a:solidFill>
                <a:srgbClr val="0070C0"/>
              </a:solidFill>
            </a:endParaRPr>
          </a:p>
        </p:txBody>
      </p:sp>
      <p:sp>
        <p:nvSpPr>
          <p:cNvPr id="16" name="Left Brace 15">
            <a:extLst>
              <a:ext uri="{FF2B5EF4-FFF2-40B4-BE49-F238E27FC236}">
                <a16:creationId xmlns:a16="http://schemas.microsoft.com/office/drawing/2014/main" id="{9A8C6AD7-9366-4B62-FED8-46D6E2227639}"/>
              </a:ext>
            </a:extLst>
          </p:cNvPr>
          <p:cNvSpPr/>
          <p:nvPr/>
        </p:nvSpPr>
        <p:spPr>
          <a:xfrm>
            <a:off x="1212116" y="1995263"/>
            <a:ext cx="191386" cy="4059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03580207-5495-AC2C-FB02-ACC3D31BA09B}"/>
              </a:ext>
            </a:extLst>
          </p:cNvPr>
          <p:cNvSpPr txBox="1"/>
          <p:nvPr/>
        </p:nvSpPr>
        <p:spPr>
          <a:xfrm>
            <a:off x="614265" y="2695109"/>
            <a:ext cx="699509" cy="446597"/>
          </a:xfrm>
          <a:prstGeom prst="rect">
            <a:avLst/>
          </a:prstGeom>
          <a:noFill/>
        </p:spPr>
        <p:txBody>
          <a:bodyPr wrap="square">
            <a:spAutoFit/>
          </a:bodyPr>
          <a:lstStyle/>
          <a:p>
            <a:pPr>
              <a:lnSpc>
                <a:spcPts val="3000"/>
              </a:lnSpc>
            </a:pPr>
            <a:r>
              <a:rPr lang="en-US" sz="1600" b="1">
                <a:solidFill>
                  <a:srgbClr val="0070C0"/>
                </a:solidFill>
                <a:latin typeface="Arial" panose="020B0604020202020204" pitchFamily="34" charset="0"/>
                <a:cs typeface="Arial" panose="020B0604020202020204" pitchFamily="34" charset="0"/>
              </a:rPr>
              <a:t>2016</a:t>
            </a:r>
            <a:endParaRPr lang="en-US" sz="1000">
              <a:solidFill>
                <a:srgbClr val="0070C0"/>
              </a:solidFill>
            </a:endParaRPr>
          </a:p>
        </p:txBody>
      </p:sp>
      <p:sp>
        <p:nvSpPr>
          <p:cNvPr id="18" name="TextBox 17">
            <a:extLst>
              <a:ext uri="{FF2B5EF4-FFF2-40B4-BE49-F238E27FC236}">
                <a16:creationId xmlns:a16="http://schemas.microsoft.com/office/drawing/2014/main" id="{AEAAC7B3-829B-8174-B1D9-046F33908FE3}"/>
              </a:ext>
            </a:extLst>
          </p:cNvPr>
          <p:cNvSpPr txBox="1"/>
          <p:nvPr/>
        </p:nvSpPr>
        <p:spPr>
          <a:xfrm>
            <a:off x="608300" y="3403595"/>
            <a:ext cx="699509" cy="433388"/>
          </a:xfrm>
          <a:prstGeom prst="rect">
            <a:avLst/>
          </a:prstGeom>
          <a:noFill/>
        </p:spPr>
        <p:txBody>
          <a:bodyPr wrap="square">
            <a:spAutoFit/>
          </a:bodyPr>
          <a:lstStyle/>
          <a:p>
            <a:pPr>
              <a:lnSpc>
                <a:spcPts val="3000"/>
              </a:lnSpc>
            </a:pPr>
            <a:r>
              <a:rPr lang="en-US" sz="1600" b="1">
                <a:solidFill>
                  <a:srgbClr val="0070C0"/>
                </a:solidFill>
                <a:latin typeface="Arial" panose="020B0604020202020204" pitchFamily="34" charset="0"/>
                <a:cs typeface="Arial" panose="020B0604020202020204" pitchFamily="34" charset="0"/>
              </a:rPr>
              <a:t>2017</a:t>
            </a:r>
            <a:endParaRPr lang="en-US" sz="1000">
              <a:solidFill>
                <a:srgbClr val="0070C0"/>
              </a:solidFill>
            </a:endParaRPr>
          </a:p>
        </p:txBody>
      </p:sp>
      <p:sp>
        <p:nvSpPr>
          <p:cNvPr id="19" name="TextBox 18">
            <a:extLst>
              <a:ext uri="{FF2B5EF4-FFF2-40B4-BE49-F238E27FC236}">
                <a16:creationId xmlns:a16="http://schemas.microsoft.com/office/drawing/2014/main" id="{33B9F4BB-888E-E530-2E0C-5567E3D9A502}"/>
              </a:ext>
            </a:extLst>
          </p:cNvPr>
          <p:cNvSpPr txBox="1"/>
          <p:nvPr/>
        </p:nvSpPr>
        <p:spPr>
          <a:xfrm>
            <a:off x="608299" y="3660530"/>
            <a:ext cx="699509" cy="446597"/>
          </a:xfrm>
          <a:prstGeom prst="rect">
            <a:avLst/>
          </a:prstGeom>
          <a:noFill/>
        </p:spPr>
        <p:txBody>
          <a:bodyPr wrap="square">
            <a:spAutoFit/>
          </a:bodyPr>
          <a:lstStyle/>
          <a:p>
            <a:pPr>
              <a:lnSpc>
                <a:spcPts val="3000"/>
              </a:lnSpc>
            </a:pPr>
            <a:r>
              <a:rPr lang="en-US" sz="1600" b="1">
                <a:solidFill>
                  <a:srgbClr val="0070C0"/>
                </a:solidFill>
                <a:latin typeface="Arial" panose="020B0604020202020204" pitchFamily="34" charset="0"/>
                <a:cs typeface="Arial" panose="020B0604020202020204" pitchFamily="34" charset="0"/>
              </a:rPr>
              <a:t>2018</a:t>
            </a:r>
            <a:endParaRPr lang="en-US" sz="1000">
              <a:solidFill>
                <a:srgbClr val="0070C0"/>
              </a:solidFill>
            </a:endParaRPr>
          </a:p>
        </p:txBody>
      </p:sp>
      <p:sp>
        <p:nvSpPr>
          <p:cNvPr id="20" name="TextBox 19">
            <a:extLst>
              <a:ext uri="{FF2B5EF4-FFF2-40B4-BE49-F238E27FC236}">
                <a16:creationId xmlns:a16="http://schemas.microsoft.com/office/drawing/2014/main" id="{FB50F20C-6FE5-FB07-84CE-020764E5B1E3}"/>
              </a:ext>
            </a:extLst>
          </p:cNvPr>
          <p:cNvSpPr txBox="1"/>
          <p:nvPr/>
        </p:nvSpPr>
        <p:spPr>
          <a:xfrm>
            <a:off x="625581" y="4138258"/>
            <a:ext cx="699509" cy="446597"/>
          </a:xfrm>
          <a:prstGeom prst="rect">
            <a:avLst/>
          </a:prstGeom>
          <a:noFill/>
        </p:spPr>
        <p:txBody>
          <a:bodyPr wrap="square">
            <a:spAutoFit/>
          </a:bodyPr>
          <a:lstStyle/>
          <a:p>
            <a:pPr>
              <a:lnSpc>
                <a:spcPts val="3000"/>
              </a:lnSpc>
            </a:pPr>
            <a:r>
              <a:rPr lang="en-US" sz="1600" b="1">
                <a:solidFill>
                  <a:srgbClr val="0070C0"/>
                </a:solidFill>
                <a:latin typeface="Arial" panose="020B0604020202020204" pitchFamily="34" charset="0"/>
                <a:cs typeface="Arial" panose="020B0604020202020204" pitchFamily="34" charset="0"/>
              </a:rPr>
              <a:t>2021</a:t>
            </a:r>
            <a:endParaRPr lang="en-US" sz="1000">
              <a:solidFill>
                <a:srgbClr val="0070C0"/>
              </a:solidFill>
            </a:endParaRPr>
          </a:p>
        </p:txBody>
      </p:sp>
      <p:sp>
        <p:nvSpPr>
          <p:cNvPr id="22" name="TextBox 21">
            <a:extLst>
              <a:ext uri="{FF2B5EF4-FFF2-40B4-BE49-F238E27FC236}">
                <a16:creationId xmlns:a16="http://schemas.microsoft.com/office/drawing/2014/main" id="{D4107EC5-62CE-EF4F-D925-373E86C451C3}"/>
              </a:ext>
            </a:extLst>
          </p:cNvPr>
          <p:cNvSpPr txBox="1"/>
          <p:nvPr/>
        </p:nvSpPr>
        <p:spPr>
          <a:xfrm>
            <a:off x="649695" y="5314678"/>
            <a:ext cx="699509" cy="446597"/>
          </a:xfrm>
          <a:prstGeom prst="rect">
            <a:avLst/>
          </a:prstGeom>
          <a:noFill/>
        </p:spPr>
        <p:txBody>
          <a:bodyPr wrap="square">
            <a:spAutoFit/>
          </a:bodyPr>
          <a:lstStyle/>
          <a:p>
            <a:pPr>
              <a:lnSpc>
                <a:spcPts val="3000"/>
              </a:lnSpc>
            </a:pPr>
            <a:r>
              <a:rPr lang="en-US" sz="1600" b="1">
                <a:solidFill>
                  <a:srgbClr val="0070C0"/>
                </a:solidFill>
                <a:latin typeface="Arial" panose="020B0604020202020204" pitchFamily="34" charset="0"/>
                <a:cs typeface="Arial" panose="020B0604020202020204" pitchFamily="34" charset="0"/>
              </a:rPr>
              <a:t>2023</a:t>
            </a:r>
            <a:endParaRPr lang="en-US" sz="1000">
              <a:solidFill>
                <a:srgbClr val="0070C0"/>
              </a:solidFill>
            </a:endParaRPr>
          </a:p>
        </p:txBody>
      </p:sp>
      <p:sp>
        <p:nvSpPr>
          <p:cNvPr id="23" name="Left Brace 22">
            <a:extLst>
              <a:ext uri="{FF2B5EF4-FFF2-40B4-BE49-F238E27FC236}">
                <a16:creationId xmlns:a16="http://schemas.microsoft.com/office/drawing/2014/main" id="{96A15DE5-BB95-6BF3-10FB-A4902922D50A}"/>
              </a:ext>
            </a:extLst>
          </p:cNvPr>
          <p:cNvSpPr/>
          <p:nvPr/>
        </p:nvSpPr>
        <p:spPr>
          <a:xfrm>
            <a:off x="1215656" y="2495447"/>
            <a:ext cx="187846" cy="9458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Roboto" panose="02000000000000000000" pitchFamily="2" charset="0"/>
              <a:ea typeface="Roboto" panose="02000000000000000000" pitchFamily="2" charset="0"/>
            </a:endParaRPr>
          </a:p>
        </p:txBody>
      </p:sp>
      <p:sp>
        <p:nvSpPr>
          <p:cNvPr id="24" name="Left Brace 23">
            <a:extLst>
              <a:ext uri="{FF2B5EF4-FFF2-40B4-BE49-F238E27FC236}">
                <a16:creationId xmlns:a16="http://schemas.microsoft.com/office/drawing/2014/main" id="{5646DEBE-5EA1-D0EA-4367-614E647A2C74}"/>
              </a:ext>
            </a:extLst>
          </p:cNvPr>
          <p:cNvSpPr/>
          <p:nvPr/>
        </p:nvSpPr>
        <p:spPr>
          <a:xfrm>
            <a:off x="1214102" y="4052493"/>
            <a:ext cx="174786" cy="6825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Roboto" panose="02000000000000000000" pitchFamily="2" charset="0"/>
              <a:ea typeface="Roboto" panose="02000000000000000000" pitchFamily="2" charset="0"/>
            </a:endParaRPr>
          </a:p>
        </p:txBody>
      </p:sp>
      <p:sp>
        <p:nvSpPr>
          <p:cNvPr id="25" name="Left Brace 24">
            <a:extLst>
              <a:ext uri="{FF2B5EF4-FFF2-40B4-BE49-F238E27FC236}">
                <a16:creationId xmlns:a16="http://schemas.microsoft.com/office/drawing/2014/main" id="{EA8BE2EF-7526-1EF4-6828-2967E1D28485}"/>
              </a:ext>
            </a:extLst>
          </p:cNvPr>
          <p:cNvSpPr/>
          <p:nvPr/>
        </p:nvSpPr>
        <p:spPr>
          <a:xfrm>
            <a:off x="1242253" y="5083694"/>
            <a:ext cx="134659" cy="9787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4A562099-196B-5781-33C1-441DCFDD3CD2}"/>
              </a:ext>
            </a:extLst>
          </p:cNvPr>
          <p:cNvSpPr txBox="1"/>
          <p:nvPr/>
        </p:nvSpPr>
        <p:spPr>
          <a:xfrm>
            <a:off x="838200" y="1381042"/>
            <a:ext cx="4217014" cy="477054"/>
          </a:xfrm>
          <a:prstGeom prst="rect">
            <a:avLst/>
          </a:prstGeom>
          <a:noFill/>
        </p:spPr>
        <p:txBody>
          <a:bodyPr wrap="square">
            <a:spAutoFit/>
          </a:bodyPr>
          <a:lstStyle/>
          <a:p>
            <a:pPr>
              <a:lnSpc>
                <a:spcPts val="3000"/>
              </a:lnSpc>
            </a:pPr>
            <a:r>
              <a:rPr lang="en-US" sz="2800" b="1">
                <a:solidFill>
                  <a:srgbClr val="0070C0"/>
                </a:solidFill>
                <a:latin typeface="Arial" panose="020B0604020202020204" pitchFamily="34" charset="0"/>
                <a:cs typeface="Arial" panose="020B0604020202020204" pitchFamily="34" charset="0"/>
              </a:rPr>
              <a:t>14 Collaboratives</a:t>
            </a:r>
            <a:endParaRPr lang="en-US" sz="1400"/>
          </a:p>
        </p:txBody>
      </p:sp>
      <p:sp>
        <p:nvSpPr>
          <p:cNvPr id="3" name="Footer Placeholder 3">
            <a:extLst>
              <a:ext uri="{FF2B5EF4-FFF2-40B4-BE49-F238E27FC236}">
                <a16:creationId xmlns:a16="http://schemas.microsoft.com/office/drawing/2014/main" id="{53D1B4C0-66E5-82C8-BD03-4796C581FB3C}"/>
              </a:ext>
            </a:extLst>
          </p:cNvPr>
          <p:cNvSpPr>
            <a:spLocks noGrp="1"/>
          </p:cNvSpPr>
          <p:nvPr>
            <p:ph type="ftr" sz="quarter" idx="3"/>
          </p:nvPr>
        </p:nvSpPr>
        <p:spPr>
          <a:xfrm>
            <a:off x="3274290" y="6416384"/>
            <a:ext cx="5852628" cy="365125"/>
          </a:xfrm>
        </p:spPr>
        <p:txBody>
          <a:bodyPr/>
          <a:lstStyle/>
          <a:p>
            <a:r>
              <a:rPr lang="en-US"/>
              <a:t>Provider Value-Based Programs: Collaborative Model </a:t>
            </a:r>
          </a:p>
        </p:txBody>
      </p:sp>
    </p:spTree>
    <p:extLst>
      <p:ext uri="{BB962C8B-B14F-4D97-AF65-F5344CB8AC3E}">
        <p14:creationId xmlns:p14="http://schemas.microsoft.com/office/powerpoint/2010/main" val="2079471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21B2-1608-91A0-2409-45E06FCFD74F}"/>
              </a:ext>
            </a:extLst>
          </p:cNvPr>
          <p:cNvSpPr>
            <a:spLocks noGrp="1"/>
          </p:cNvSpPr>
          <p:nvPr>
            <p:ph type="title"/>
          </p:nvPr>
        </p:nvSpPr>
        <p:spPr/>
        <p:txBody>
          <a:bodyPr>
            <a:normAutofit fontScale="90000"/>
          </a:bodyPr>
          <a:lstStyle/>
          <a:p>
            <a:r>
              <a:rPr lang="en-US"/>
              <a:t>2024 Primary Care First Program (PCF) Participation </a:t>
            </a:r>
          </a:p>
        </p:txBody>
      </p:sp>
      <p:sp>
        <p:nvSpPr>
          <p:cNvPr id="3" name="Slide Number Placeholder 2">
            <a:extLst>
              <a:ext uri="{FF2B5EF4-FFF2-40B4-BE49-F238E27FC236}">
                <a16:creationId xmlns:a16="http://schemas.microsoft.com/office/drawing/2014/main" id="{299AF1B4-88D4-FC31-98D2-F500CFC4FAA4}"/>
              </a:ext>
            </a:extLst>
          </p:cNvPr>
          <p:cNvSpPr>
            <a:spLocks noGrp="1"/>
          </p:cNvSpPr>
          <p:nvPr>
            <p:ph type="sldNum" sz="quarter" idx="12"/>
          </p:nvPr>
        </p:nvSpPr>
        <p:spPr/>
        <p:txBody>
          <a:bodyPr/>
          <a:lstStyle/>
          <a:p>
            <a:fld id="{F5F88C70-AE88-441D-9F59-E60D3BF64BDC}" type="slidenum">
              <a:rPr lang="en-US" smtClean="0"/>
              <a:pPr/>
              <a:t>26</a:t>
            </a:fld>
            <a:endParaRPr lang="en-US"/>
          </a:p>
        </p:txBody>
      </p:sp>
      <p:sp>
        <p:nvSpPr>
          <p:cNvPr id="4" name="Footer Placeholder 3">
            <a:extLst>
              <a:ext uri="{FF2B5EF4-FFF2-40B4-BE49-F238E27FC236}">
                <a16:creationId xmlns:a16="http://schemas.microsoft.com/office/drawing/2014/main" id="{8EB76A77-325F-87CD-B872-6D107086E2E7}"/>
              </a:ext>
            </a:extLst>
          </p:cNvPr>
          <p:cNvSpPr>
            <a:spLocks noGrp="1"/>
          </p:cNvSpPr>
          <p:nvPr>
            <p:ph type="ftr" sz="quarter" idx="3"/>
          </p:nvPr>
        </p:nvSpPr>
        <p:spPr/>
        <p:txBody>
          <a:bodyPr/>
          <a:lstStyle/>
          <a:p>
            <a:r>
              <a:rPr lang="en-US" dirty="0"/>
              <a:t>Primary Care First (PCF) Participation</a:t>
            </a:r>
          </a:p>
        </p:txBody>
      </p:sp>
      <p:pic>
        <p:nvPicPr>
          <p:cNvPr id="5" name="Graphic 4">
            <a:extLst>
              <a:ext uri="{FF2B5EF4-FFF2-40B4-BE49-F238E27FC236}">
                <a16:creationId xmlns:a16="http://schemas.microsoft.com/office/drawing/2014/main" id="{036A1834-E49F-A774-9E52-8F6629C2E6E0}"/>
              </a:ext>
            </a:extLst>
          </p:cNvPr>
          <p:cNvPicPr/>
          <p:nvPr/>
        </p:nvPicPr>
        <p:blipFill>
          <a:blip r:embed="rId3">
            <a:extLst>
              <a:ext uri="{96DAC541-7B7A-43D3-8B79-37D633B846F1}">
                <asvg:svgBlip xmlns:asvg="http://schemas.microsoft.com/office/drawing/2016/SVG/main" r:embed="rId4"/>
              </a:ext>
            </a:extLst>
          </a:blip>
          <a:stretch>
            <a:fillRect/>
          </a:stretch>
        </p:blipFill>
        <p:spPr>
          <a:xfrm>
            <a:off x="1161508" y="1380768"/>
            <a:ext cx="4922792" cy="4369078"/>
          </a:xfrm>
          <a:prstGeom prst="rect">
            <a:avLst/>
          </a:prstGeom>
        </p:spPr>
      </p:pic>
      <p:sp>
        <p:nvSpPr>
          <p:cNvPr id="6" name="TextBox 5">
            <a:extLst>
              <a:ext uri="{FF2B5EF4-FFF2-40B4-BE49-F238E27FC236}">
                <a16:creationId xmlns:a16="http://schemas.microsoft.com/office/drawing/2014/main" id="{8EE48714-0331-A33C-A131-5F6D74887DA1}"/>
              </a:ext>
            </a:extLst>
          </p:cNvPr>
          <p:cNvSpPr txBox="1"/>
          <p:nvPr/>
        </p:nvSpPr>
        <p:spPr>
          <a:xfrm>
            <a:off x="2856311" y="2563304"/>
            <a:ext cx="892368" cy="584775"/>
          </a:xfrm>
          <a:prstGeom prst="rect">
            <a:avLst/>
          </a:prstGeom>
          <a:noFill/>
        </p:spPr>
        <p:txBody>
          <a:bodyPr wrap="square" rtlCol="0">
            <a:spAutoFit/>
          </a:bodyPr>
          <a:lstStyle/>
          <a:p>
            <a:pPr algn="ctr"/>
            <a:r>
              <a:rPr lang="en-US" sz="3200" b="1">
                <a:solidFill>
                  <a:schemeClr val="bg1"/>
                </a:solidFill>
                <a:latin typeface="Arial Narrow" panose="020B0606020202030204" pitchFamily="34" charset="0"/>
              </a:rPr>
              <a:t>in</a:t>
            </a:r>
          </a:p>
        </p:txBody>
      </p:sp>
      <p:sp>
        <p:nvSpPr>
          <p:cNvPr id="7" name="Flowchart: Connector 6">
            <a:extLst>
              <a:ext uri="{FF2B5EF4-FFF2-40B4-BE49-F238E27FC236}">
                <a16:creationId xmlns:a16="http://schemas.microsoft.com/office/drawing/2014/main" id="{527AA44B-8475-497F-F18E-05208873ABBE}"/>
              </a:ext>
            </a:extLst>
          </p:cNvPr>
          <p:cNvSpPr/>
          <p:nvPr/>
        </p:nvSpPr>
        <p:spPr>
          <a:xfrm>
            <a:off x="1487094" y="1832160"/>
            <a:ext cx="1503004" cy="1487277"/>
          </a:xfrm>
          <a:prstGeom prst="flowChartConnector">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50BD81-4822-0E92-FDBB-E1BA9DDFAC09}"/>
              </a:ext>
            </a:extLst>
          </p:cNvPr>
          <p:cNvSpPr txBox="1"/>
          <p:nvPr/>
        </p:nvSpPr>
        <p:spPr>
          <a:xfrm>
            <a:off x="1819855" y="2025857"/>
            <a:ext cx="892368" cy="707886"/>
          </a:xfrm>
          <a:prstGeom prst="rect">
            <a:avLst/>
          </a:prstGeom>
          <a:noFill/>
        </p:spPr>
        <p:txBody>
          <a:bodyPr wrap="square" rtlCol="0">
            <a:spAutoFit/>
          </a:bodyPr>
          <a:lstStyle/>
          <a:p>
            <a:r>
              <a:rPr lang="en-US" sz="4000" b="1">
                <a:solidFill>
                  <a:schemeClr val="bg1"/>
                </a:solidFill>
                <a:latin typeface="Arial Narrow" panose="020B0606020202030204" pitchFamily="34" charset="0"/>
              </a:rPr>
              <a:t>322</a:t>
            </a:r>
          </a:p>
        </p:txBody>
      </p:sp>
      <p:sp>
        <p:nvSpPr>
          <p:cNvPr id="9" name="TextBox 8">
            <a:extLst>
              <a:ext uri="{FF2B5EF4-FFF2-40B4-BE49-F238E27FC236}">
                <a16:creationId xmlns:a16="http://schemas.microsoft.com/office/drawing/2014/main" id="{840CD40F-852D-6C9E-F475-E17E9D21D8D0}"/>
              </a:ext>
            </a:extLst>
          </p:cNvPr>
          <p:cNvSpPr txBox="1"/>
          <p:nvPr/>
        </p:nvSpPr>
        <p:spPr>
          <a:xfrm>
            <a:off x="1790067" y="2707512"/>
            <a:ext cx="892368" cy="338554"/>
          </a:xfrm>
          <a:prstGeom prst="rect">
            <a:avLst/>
          </a:prstGeom>
          <a:noFill/>
        </p:spPr>
        <p:txBody>
          <a:bodyPr wrap="square" rtlCol="0">
            <a:spAutoFit/>
          </a:bodyPr>
          <a:lstStyle/>
          <a:p>
            <a:r>
              <a:rPr lang="en-US" sz="1600" b="1">
                <a:solidFill>
                  <a:schemeClr val="bg1"/>
                </a:solidFill>
                <a:latin typeface="Arial Narrow" panose="020B0606020202030204" pitchFamily="34" charset="0"/>
                <a:cs typeface="LilyUPC" panose="020B0502040204020203" pitchFamily="34" charset="-34"/>
              </a:rPr>
              <a:t>CLINICS</a:t>
            </a:r>
          </a:p>
        </p:txBody>
      </p:sp>
      <p:sp>
        <p:nvSpPr>
          <p:cNvPr id="10" name="Flowchart: Connector 9">
            <a:extLst>
              <a:ext uri="{FF2B5EF4-FFF2-40B4-BE49-F238E27FC236}">
                <a16:creationId xmlns:a16="http://schemas.microsoft.com/office/drawing/2014/main" id="{D4A66F27-955B-43D9-6BB6-EDE04034F1A8}"/>
              </a:ext>
            </a:extLst>
          </p:cNvPr>
          <p:cNvSpPr/>
          <p:nvPr/>
        </p:nvSpPr>
        <p:spPr>
          <a:xfrm>
            <a:off x="3633394" y="2416360"/>
            <a:ext cx="1503004" cy="1487277"/>
          </a:xfrm>
          <a:prstGeom prst="flowChartConnector">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8E87D9-E532-F941-A46A-759979B5E8AF}"/>
              </a:ext>
            </a:extLst>
          </p:cNvPr>
          <p:cNvSpPr txBox="1"/>
          <p:nvPr/>
        </p:nvSpPr>
        <p:spPr>
          <a:xfrm>
            <a:off x="3915355" y="2686257"/>
            <a:ext cx="892368" cy="707886"/>
          </a:xfrm>
          <a:prstGeom prst="rect">
            <a:avLst/>
          </a:prstGeom>
          <a:noFill/>
        </p:spPr>
        <p:txBody>
          <a:bodyPr wrap="square" rtlCol="0">
            <a:spAutoFit/>
          </a:bodyPr>
          <a:lstStyle/>
          <a:p>
            <a:pPr algn="ctr"/>
            <a:r>
              <a:rPr lang="en-US" sz="4000" b="1">
                <a:solidFill>
                  <a:schemeClr val="bg1"/>
                </a:solidFill>
                <a:latin typeface="Arial Narrow" panose="020B0606020202030204" pitchFamily="34" charset="0"/>
              </a:rPr>
              <a:t>138</a:t>
            </a:r>
          </a:p>
        </p:txBody>
      </p:sp>
      <p:sp>
        <p:nvSpPr>
          <p:cNvPr id="12" name="TextBox 11">
            <a:extLst>
              <a:ext uri="{FF2B5EF4-FFF2-40B4-BE49-F238E27FC236}">
                <a16:creationId xmlns:a16="http://schemas.microsoft.com/office/drawing/2014/main" id="{A8B31E94-3699-23AF-3E53-01C25BC46962}"/>
              </a:ext>
            </a:extLst>
          </p:cNvPr>
          <p:cNvSpPr txBox="1"/>
          <p:nvPr/>
        </p:nvSpPr>
        <p:spPr>
          <a:xfrm>
            <a:off x="3961767" y="3355212"/>
            <a:ext cx="892368" cy="338554"/>
          </a:xfrm>
          <a:prstGeom prst="rect">
            <a:avLst/>
          </a:prstGeom>
          <a:noFill/>
        </p:spPr>
        <p:txBody>
          <a:bodyPr wrap="square" rtlCol="0">
            <a:spAutoFit/>
          </a:bodyPr>
          <a:lstStyle/>
          <a:p>
            <a:pPr algn="ctr"/>
            <a:r>
              <a:rPr lang="en-US" sz="1600" b="1">
                <a:solidFill>
                  <a:schemeClr val="bg1"/>
                </a:solidFill>
                <a:latin typeface="Arial Narrow" panose="020B0606020202030204" pitchFamily="34" charset="0"/>
                <a:cs typeface="LilyUPC" panose="020B0502040204020203" pitchFamily="34" charset="-34"/>
              </a:rPr>
              <a:t>CITIES</a:t>
            </a:r>
          </a:p>
        </p:txBody>
      </p:sp>
      <p:sp>
        <p:nvSpPr>
          <p:cNvPr id="13" name="Rectangle: Rounded Corners 12">
            <a:extLst>
              <a:ext uri="{FF2B5EF4-FFF2-40B4-BE49-F238E27FC236}">
                <a16:creationId xmlns:a16="http://schemas.microsoft.com/office/drawing/2014/main" id="{4DCC64CE-78C3-EA4D-3C4B-60914F16F875}"/>
              </a:ext>
            </a:extLst>
          </p:cNvPr>
          <p:cNvSpPr/>
          <p:nvPr/>
        </p:nvSpPr>
        <p:spPr>
          <a:xfrm>
            <a:off x="2156054" y="3963720"/>
            <a:ext cx="1442852" cy="1076899"/>
          </a:xfrm>
          <a:prstGeom prst="round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99E42AB-C2BB-10D3-4390-428E7BD7F602}"/>
              </a:ext>
            </a:extLst>
          </p:cNvPr>
          <p:cNvSpPr txBox="1"/>
          <p:nvPr/>
        </p:nvSpPr>
        <p:spPr>
          <a:xfrm>
            <a:off x="2156054" y="3981657"/>
            <a:ext cx="1466850" cy="707886"/>
          </a:xfrm>
          <a:prstGeom prst="rect">
            <a:avLst/>
          </a:prstGeom>
          <a:noFill/>
        </p:spPr>
        <p:txBody>
          <a:bodyPr wrap="square" rtlCol="0">
            <a:spAutoFit/>
          </a:bodyPr>
          <a:lstStyle/>
          <a:p>
            <a:pPr algn="ctr"/>
            <a:r>
              <a:rPr lang="en-US" sz="4000" b="1">
                <a:solidFill>
                  <a:schemeClr val="bg1"/>
                </a:solidFill>
                <a:latin typeface="Arial Narrow" panose="020B0606020202030204" pitchFamily="34" charset="0"/>
              </a:rPr>
              <a:t>1,872</a:t>
            </a:r>
          </a:p>
        </p:txBody>
      </p:sp>
      <p:sp>
        <p:nvSpPr>
          <p:cNvPr id="15" name="TextBox 14">
            <a:extLst>
              <a:ext uri="{FF2B5EF4-FFF2-40B4-BE49-F238E27FC236}">
                <a16:creationId xmlns:a16="http://schemas.microsoft.com/office/drawing/2014/main" id="{DFFFCC3B-60D7-3471-F56D-3226162A59FD}"/>
              </a:ext>
            </a:extLst>
          </p:cNvPr>
          <p:cNvSpPr txBox="1"/>
          <p:nvPr/>
        </p:nvSpPr>
        <p:spPr>
          <a:xfrm>
            <a:off x="2170156" y="4625211"/>
            <a:ext cx="1442852" cy="338554"/>
          </a:xfrm>
          <a:prstGeom prst="rect">
            <a:avLst/>
          </a:prstGeom>
          <a:noFill/>
        </p:spPr>
        <p:txBody>
          <a:bodyPr wrap="square" rtlCol="0">
            <a:spAutoFit/>
          </a:bodyPr>
          <a:lstStyle/>
          <a:p>
            <a:pPr algn="ctr"/>
            <a:r>
              <a:rPr lang="en-US" sz="1600" b="1">
                <a:solidFill>
                  <a:schemeClr val="bg1"/>
                </a:solidFill>
                <a:latin typeface="Arial Narrow" panose="020B0606020202030204" pitchFamily="34" charset="0"/>
                <a:cs typeface="LilyUPC" panose="020B0502040204020203" pitchFamily="34" charset="-34"/>
              </a:rPr>
              <a:t>PROVIDERS</a:t>
            </a:r>
          </a:p>
        </p:txBody>
      </p:sp>
      <p:pic>
        <p:nvPicPr>
          <p:cNvPr id="16" name="Picture 15">
            <a:extLst>
              <a:ext uri="{FF2B5EF4-FFF2-40B4-BE49-F238E27FC236}">
                <a16:creationId xmlns:a16="http://schemas.microsoft.com/office/drawing/2014/main" id="{13E3605F-B035-D605-7C18-3613E8DD8E1E}"/>
              </a:ext>
            </a:extLst>
          </p:cNvPr>
          <p:cNvPicPr>
            <a:picLocks noChangeAspect="1"/>
          </p:cNvPicPr>
          <p:nvPr/>
        </p:nvPicPr>
        <p:blipFill>
          <a:blip r:embed="rId5"/>
          <a:stretch>
            <a:fillRect/>
          </a:stretch>
        </p:blipFill>
        <p:spPr>
          <a:xfrm>
            <a:off x="5151836" y="4105523"/>
            <a:ext cx="1554685" cy="1799316"/>
          </a:xfrm>
          <a:prstGeom prst="rect">
            <a:avLst/>
          </a:prstGeom>
        </p:spPr>
      </p:pic>
      <p:sp>
        <p:nvSpPr>
          <p:cNvPr id="17" name="TextBox 16">
            <a:extLst>
              <a:ext uri="{FF2B5EF4-FFF2-40B4-BE49-F238E27FC236}">
                <a16:creationId xmlns:a16="http://schemas.microsoft.com/office/drawing/2014/main" id="{DCFE7A68-E118-28AA-B6BF-D8FB2887A6B5}"/>
              </a:ext>
            </a:extLst>
          </p:cNvPr>
          <p:cNvSpPr txBox="1"/>
          <p:nvPr/>
        </p:nvSpPr>
        <p:spPr>
          <a:xfrm>
            <a:off x="5374006" y="5185955"/>
            <a:ext cx="1110343" cy="769441"/>
          </a:xfrm>
          <a:prstGeom prst="rect">
            <a:avLst/>
          </a:prstGeom>
          <a:noFill/>
        </p:spPr>
        <p:txBody>
          <a:bodyPr wrap="square" rtlCol="0">
            <a:spAutoFit/>
          </a:bodyPr>
          <a:lstStyle/>
          <a:p>
            <a:r>
              <a:rPr lang="en-US" sz="2400" b="1">
                <a:solidFill>
                  <a:schemeClr val="bg1"/>
                </a:solidFill>
                <a:latin typeface="Arial Narrow" panose="020B0606020202030204" pitchFamily="34" charset="0"/>
              </a:rPr>
              <a:t>150,461</a:t>
            </a:r>
          </a:p>
          <a:p>
            <a:pPr algn="ctr"/>
            <a:r>
              <a:rPr lang="en-US" sz="2000">
                <a:solidFill>
                  <a:schemeClr val="bg1"/>
                </a:solidFill>
                <a:latin typeface="Arial Narrow" panose="020B0606020202030204" pitchFamily="34" charset="0"/>
              </a:rPr>
              <a:t>Members</a:t>
            </a:r>
          </a:p>
        </p:txBody>
      </p:sp>
      <p:pic>
        <p:nvPicPr>
          <p:cNvPr id="18" name="Picture 17">
            <a:extLst>
              <a:ext uri="{FF2B5EF4-FFF2-40B4-BE49-F238E27FC236}">
                <a16:creationId xmlns:a16="http://schemas.microsoft.com/office/drawing/2014/main" id="{A86D91C8-F81B-8205-747C-26E81A3D58CC}"/>
              </a:ext>
            </a:extLst>
          </p:cNvPr>
          <p:cNvPicPr>
            <a:picLocks noChangeAspect="1"/>
          </p:cNvPicPr>
          <p:nvPr/>
        </p:nvPicPr>
        <p:blipFill>
          <a:blip r:embed="rId6"/>
          <a:stretch>
            <a:fillRect/>
          </a:stretch>
        </p:blipFill>
        <p:spPr>
          <a:xfrm>
            <a:off x="7350655" y="1373983"/>
            <a:ext cx="4243184" cy="4560203"/>
          </a:xfrm>
          <a:prstGeom prst="rect">
            <a:avLst/>
          </a:prstGeom>
        </p:spPr>
      </p:pic>
      <p:sp>
        <p:nvSpPr>
          <p:cNvPr id="20" name="TextBox 19">
            <a:extLst>
              <a:ext uri="{FF2B5EF4-FFF2-40B4-BE49-F238E27FC236}">
                <a16:creationId xmlns:a16="http://schemas.microsoft.com/office/drawing/2014/main" id="{E04E3CAE-2347-FB55-BBF3-A3FC76283A1E}"/>
              </a:ext>
            </a:extLst>
          </p:cNvPr>
          <p:cNvSpPr txBox="1"/>
          <p:nvPr/>
        </p:nvSpPr>
        <p:spPr>
          <a:xfrm>
            <a:off x="838199" y="885929"/>
            <a:ext cx="8103669" cy="338554"/>
          </a:xfrm>
          <a:prstGeom prst="rect">
            <a:avLst/>
          </a:prstGeom>
          <a:noFill/>
        </p:spPr>
        <p:txBody>
          <a:bodyPr wrap="square">
            <a:spAutoFit/>
          </a:bodyPr>
          <a:lstStyle/>
          <a:p>
            <a:r>
              <a:rPr kumimoji="0" lang="en-US" sz="1600" b="0" i="1" u="none" strike="noStrike" kern="1200" cap="none" spc="0" normalizeH="0" baseline="0" noProof="0">
                <a:ln>
                  <a:noFill/>
                </a:ln>
                <a:solidFill>
                  <a:prstClr val="black"/>
                </a:solidFill>
                <a:effectLst/>
                <a:uLnTx/>
                <a:uFillTx/>
                <a:ea typeface="Times New Roman" panose="02020603050405020304" pitchFamily="18" charset="0"/>
                <a:cs typeface="Calibri"/>
              </a:rPr>
              <a:t>We have a total of </a:t>
            </a:r>
            <a:r>
              <a:rPr kumimoji="0" lang="en-US" sz="1600" b="1" i="1" u="none" strike="noStrike" kern="1200" cap="none" spc="0" normalizeH="0" baseline="0" noProof="0">
                <a:ln>
                  <a:noFill/>
                </a:ln>
                <a:solidFill>
                  <a:prstClr val="black"/>
                </a:solidFill>
                <a:effectLst/>
                <a:uLnTx/>
                <a:uFillTx/>
                <a:ea typeface="Times New Roman" panose="02020603050405020304" pitchFamily="18" charset="0"/>
                <a:cs typeface="Calibri"/>
              </a:rPr>
              <a:t>322 clinics </a:t>
            </a:r>
            <a:r>
              <a:rPr kumimoji="0" lang="en-US" sz="1600" b="0" i="1" u="none" strike="noStrike" kern="1200" cap="none" spc="0" normalizeH="0" baseline="0" noProof="0">
                <a:ln>
                  <a:noFill/>
                </a:ln>
                <a:solidFill>
                  <a:prstClr val="black"/>
                </a:solidFill>
                <a:effectLst/>
                <a:uLnTx/>
                <a:uFillTx/>
                <a:ea typeface="Times New Roman" panose="02020603050405020304" pitchFamily="18" charset="0"/>
                <a:cs typeface="Calibri"/>
              </a:rPr>
              <a:t>leading the way in value-based care this year! </a:t>
            </a:r>
            <a:endParaRPr lang="en-US" sz="2400" i="1"/>
          </a:p>
        </p:txBody>
      </p:sp>
    </p:spTree>
    <p:extLst>
      <p:ext uri="{BB962C8B-B14F-4D97-AF65-F5344CB8AC3E}">
        <p14:creationId xmlns:p14="http://schemas.microsoft.com/office/powerpoint/2010/main" val="814614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681BBD1F-7473-6835-2B18-66018FAE0581}"/>
              </a:ext>
            </a:extLst>
          </p:cNvPr>
          <p:cNvSpPr/>
          <p:nvPr/>
        </p:nvSpPr>
        <p:spPr>
          <a:xfrm rot="10800000">
            <a:off x="6603472" y="866264"/>
            <a:ext cx="5046892" cy="533642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4026-8E47-10AD-8ED8-A69171D44EEA}"/>
              </a:ext>
            </a:extLst>
          </p:cNvPr>
          <p:cNvSpPr>
            <a:spLocks noGrp="1"/>
          </p:cNvSpPr>
          <p:nvPr>
            <p:ph type="title"/>
          </p:nvPr>
        </p:nvSpPr>
        <p:spPr/>
        <p:txBody>
          <a:bodyPr>
            <a:normAutofit fontScale="90000"/>
          </a:bodyPr>
          <a:lstStyle/>
          <a:p>
            <a:r>
              <a:rPr lang="en-US"/>
              <a:t>2024 Quality Metrics </a:t>
            </a:r>
          </a:p>
        </p:txBody>
      </p:sp>
      <p:sp>
        <p:nvSpPr>
          <p:cNvPr id="3" name="Slide Number Placeholder 2">
            <a:extLst>
              <a:ext uri="{FF2B5EF4-FFF2-40B4-BE49-F238E27FC236}">
                <a16:creationId xmlns:a16="http://schemas.microsoft.com/office/drawing/2014/main" id="{31DEA7F7-BFBC-92E1-6F03-2D1F7A8A09B5}"/>
              </a:ext>
            </a:extLst>
          </p:cNvPr>
          <p:cNvSpPr>
            <a:spLocks noGrp="1"/>
          </p:cNvSpPr>
          <p:nvPr>
            <p:ph type="sldNum" sz="quarter" idx="12"/>
          </p:nvPr>
        </p:nvSpPr>
        <p:spPr/>
        <p:txBody>
          <a:bodyPr/>
          <a:lstStyle/>
          <a:p>
            <a:fld id="{F5F88C70-AE88-441D-9F59-E60D3BF64BDC}" type="slidenum">
              <a:rPr lang="en-US" smtClean="0"/>
              <a:pPr/>
              <a:t>27</a:t>
            </a:fld>
            <a:endParaRPr lang="en-US"/>
          </a:p>
        </p:txBody>
      </p:sp>
      <p:sp>
        <p:nvSpPr>
          <p:cNvPr id="4" name="Footer Placeholder 3">
            <a:extLst>
              <a:ext uri="{FF2B5EF4-FFF2-40B4-BE49-F238E27FC236}">
                <a16:creationId xmlns:a16="http://schemas.microsoft.com/office/drawing/2014/main" id="{F4485C66-B573-4D94-A988-30E6A8F970C4}"/>
              </a:ext>
            </a:extLst>
          </p:cNvPr>
          <p:cNvSpPr>
            <a:spLocks noGrp="1"/>
          </p:cNvSpPr>
          <p:nvPr>
            <p:ph type="ftr" sz="quarter" idx="3"/>
          </p:nvPr>
        </p:nvSpPr>
        <p:spPr/>
        <p:txBody>
          <a:bodyPr/>
          <a:lstStyle/>
          <a:p>
            <a:r>
              <a:rPr lang="en-US"/>
              <a:t>2024 Quality Metrics </a:t>
            </a:r>
          </a:p>
        </p:txBody>
      </p:sp>
      <p:pic>
        <p:nvPicPr>
          <p:cNvPr id="5" name="Picture 4">
            <a:extLst>
              <a:ext uri="{FF2B5EF4-FFF2-40B4-BE49-F238E27FC236}">
                <a16:creationId xmlns:a16="http://schemas.microsoft.com/office/drawing/2014/main" id="{CE99F2C7-3C16-09A7-8920-C39CCC656790}"/>
              </a:ext>
            </a:extLst>
          </p:cNvPr>
          <p:cNvPicPr>
            <a:picLocks noChangeAspect="1"/>
          </p:cNvPicPr>
          <p:nvPr/>
        </p:nvPicPr>
        <p:blipFill rotWithShape="1">
          <a:blip r:embed="rId2"/>
          <a:srcRect b="1025"/>
          <a:stretch/>
        </p:blipFill>
        <p:spPr>
          <a:xfrm>
            <a:off x="1015354" y="4117067"/>
            <a:ext cx="5461646" cy="1559834"/>
          </a:xfrm>
          <a:prstGeom prst="rect">
            <a:avLst/>
          </a:prstGeom>
        </p:spPr>
      </p:pic>
      <p:pic>
        <p:nvPicPr>
          <p:cNvPr id="6" name="Picture 5">
            <a:extLst>
              <a:ext uri="{FF2B5EF4-FFF2-40B4-BE49-F238E27FC236}">
                <a16:creationId xmlns:a16="http://schemas.microsoft.com/office/drawing/2014/main" id="{532D7B98-058C-D1D0-1C7A-BD424D4C2AC8}"/>
              </a:ext>
            </a:extLst>
          </p:cNvPr>
          <p:cNvPicPr>
            <a:picLocks noChangeAspect="1"/>
          </p:cNvPicPr>
          <p:nvPr/>
        </p:nvPicPr>
        <p:blipFill>
          <a:blip r:embed="rId3"/>
          <a:stretch>
            <a:fillRect/>
          </a:stretch>
        </p:blipFill>
        <p:spPr>
          <a:xfrm>
            <a:off x="1009650" y="1442197"/>
            <a:ext cx="5467350" cy="2714625"/>
          </a:xfrm>
          <a:prstGeom prst="rect">
            <a:avLst/>
          </a:prstGeom>
        </p:spPr>
      </p:pic>
      <p:sp>
        <p:nvSpPr>
          <p:cNvPr id="10" name="TextBox 9">
            <a:extLst>
              <a:ext uri="{FF2B5EF4-FFF2-40B4-BE49-F238E27FC236}">
                <a16:creationId xmlns:a16="http://schemas.microsoft.com/office/drawing/2014/main" id="{8E65452A-066F-29A2-2331-E814ACF9EF91}"/>
              </a:ext>
            </a:extLst>
          </p:cNvPr>
          <p:cNvSpPr txBox="1"/>
          <p:nvPr/>
        </p:nvSpPr>
        <p:spPr>
          <a:xfrm>
            <a:off x="8086165" y="2492939"/>
            <a:ext cx="3455894" cy="244887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2875B5"/>
              </a:buClr>
              <a:buSzTx/>
              <a:buNone/>
              <a:tabLst/>
              <a:defRPr/>
            </a:pP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rPr>
              <a:t>Metrics that align  with ARHOME strategy:</a:t>
            </a:r>
          </a:p>
          <a:p>
            <a:pPr marL="0" marR="0" lvl="0" indent="0" algn="l" defTabSz="914400" rtl="0" eaLnBrk="1" fontAlgn="auto" latinLnBrk="0" hangingPunct="1">
              <a:lnSpc>
                <a:spcPct val="90000"/>
              </a:lnSpc>
              <a:spcBef>
                <a:spcPts val="1000"/>
              </a:spcBef>
              <a:spcAft>
                <a:spcPts val="0"/>
              </a:spcAft>
              <a:buClr>
                <a:srgbClr val="2875B5"/>
              </a:buClr>
              <a:buSzTx/>
              <a:buNone/>
              <a:tabLst/>
              <a:defRPr/>
            </a:pPr>
            <a:endPar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endParaRPr>
          </a:p>
          <a:p>
            <a:pPr marL="285750" indent="-285750">
              <a:buFont typeface="Arial" panose="020B0604020202020204" pitchFamily="34" charset="0"/>
              <a:buChar char="•"/>
            </a:pPr>
            <a:r>
              <a:rPr kumimoji="0" lang="en-US" sz="20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rPr>
              <a:t>Diabetes A1c Control</a:t>
            </a:r>
          </a:p>
          <a:p>
            <a:pPr marL="285750" indent="-285750">
              <a:buFont typeface="Arial" panose="020B0604020202020204" pitchFamily="34" charset="0"/>
              <a:buChar char="•"/>
            </a:pPr>
            <a:r>
              <a:rPr kumimoji="0" lang="en-US" sz="2000" b="0" i="0" u="none" strike="noStrike" kern="1200" cap="none" spc="0" normalizeH="0" baseline="0" noProof="0" err="1">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rPr>
              <a:t>Bre</a:t>
            </a:r>
            <a:r>
              <a:rPr lang="en-US" sz="2000" err="1">
                <a:solidFill>
                  <a:schemeClr val="bg1"/>
                </a:solidFill>
              </a:rPr>
              <a:t>ast</a:t>
            </a:r>
            <a:r>
              <a:rPr lang="en-US" sz="2000">
                <a:solidFill>
                  <a:schemeClr val="bg1"/>
                </a:solidFill>
              </a:rPr>
              <a:t> Cancer Screening</a:t>
            </a:r>
          </a:p>
          <a:p>
            <a:pPr marL="285750" indent="-285750">
              <a:buFont typeface="Arial" panose="020B0604020202020204" pitchFamily="34" charset="0"/>
              <a:buChar char="•"/>
            </a:pPr>
            <a:r>
              <a:rPr kumimoji="0" lang="en-US" sz="20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rPr>
              <a:t>Cervical Cancer Screening</a:t>
            </a:r>
          </a:p>
          <a:p>
            <a:pPr marL="285750" indent="-285750">
              <a:buFont typeface="Arial" panose="020B0604020202020204" pitchFamily="34" charset="0"/>
              <a:buChar char="•"/>
            </a:pPr>
            <a:r>
              <a:rPr lang="en-US" sz="2000">
                <a:solidFill>
                  <a:schemeClr val="bg1"/>
                </a:solidFill>
              </a:rPr>
              <a:t>Asthma Medication Ratio</a:t>
            </a:r>
          </a:p>
        </p:txBody>
      </p:sp>
    </p:spTree>
    <p:extLst>
      <p:ext uri="{BB962C8B-B14F-4D97-AF65-F5344CB8AC3E}">
        <p14:creationId xmlns:p14="http://schemas.microsoft.com/office/powerpoint/2010/main" val="437316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DCCC-07DC-437D-5C21-4531C2EB53C9}"/>
              </a:ext>
            </a:extLst>
          </p:cNvPr>
          <p:cNvSpPr>
            <a:spLocks noGrp="1"/>
          </p:cNvSpPr>
          <p:nvPr>
            <p:ph type="title"/>
          </p:nvPr>
        </p:nvSpPr>
        <p:spPr>
          <a:xfrm>
            <a:off x="472440" y="141044"/>
            <a:ext cx="10515600" cy="577628"/>
          </a:xfrm>
        </p:spPr>
        <p:txBody>
          <a:bodyPr>
            <a:normAutofit fontScale="90000"/>
          </a:bodyPr>
          <a:lstStyle/>
          <a:p>
            <a:r>
              <a:rPr lang="en-US"/>
              <a:t>Primary Care First </a:t>
            </a:r>
          </a:p>
        </p:txBody>
      </p:sp>
      <p:sp>
        <p:nvSpPr>
          <p:cNvPr id="3" name="Slide Number Placeholder 2">
            <a:extLst>
              <a:ext uri="{FF2B5EF4-FFF2-40B4-BE49-F238E27FC236}">
                <a16:creationId xmlns:a16="http://schemas.microsoft.com/office/drawing/2014/main" id="{D3A8BB1A-9C55-0082-D086-B5AAB703A9D4}"/>
              </a:ext>
            </a:extLst>
          </p:cNvPr>
          <p:cNvSpPr>
            <a:spLocks noGrp="1"/>
          </p:cNvSpPr>
          <p:nvPr>
            <p:ph type="sldNum" sz="quarter" idx="12"/>
          </p:nvPr>
        </p:nvSpPr>
        <p:spPr/>
        <p:txBody>
          <a:bodyPr/>
          <a:lstStyle/>
          <a:p>
            <a:fld id="{F5F88C70-AE88-441D-9F59-E60D3BF64BDC}" type="slidenum">
              <a:rPr lang="en-US" smtClean="0"/>
              <a:pPr/>
              <a:t>28</a:t>
            </a:fld>
            <a:endParaRPr lang="en-US"/>
          </a:p>
        </p:txBody>
      </p:sp>
      <p:sp>
        <p:nvSpPr>
          <p:cNvPr id="4" name="Footer Placeholder 3">
            <a:extLst>
              <a:ext uri="{FF2B5EF4-FFF2-40B4-BE49-F238E27FC236}">
                <a16:creationId xmlns:a16="http://schemas.microsoft.com/office/drawing/2014/main" id="{2A043C8D-D7E9-4DAF-6F95-0C2DDC97CAFC}"/>
              </a:ext>
            </a:extLst>
          </p:cNvPr>
          <p:cNvSpPr>
            <a:spLocks noGrp="1"/>
          </p:cNvSpPr>
          <p:nvPr>
            <p:ph type="ftr" sz="quarter" idx="3"/>
          </p:nvPr>
        </p:nvSpPr>
        <p:spPr/>
        <p:txBody>
          <a:bodyPr/>
          <a:lstStyle/>
          <a:p>
            <a:r>
              <a:rPr lang="en-US"/>
              <a:t>Primary Care First </a:t>
            </a:r>
          </a:p>
        </p:txBody>
      </p:sp>
      <p:graphicFrame>
        <p:nvGraphicFramePr>
          <p:cNvPr id="5" name="Chart 4">
            <a:extLst>
              <a:ext uri="{FF2B5EF4-FFF2-40B4-BE49-F238E27FC236}">
                <a16:creationId xmlns:a16="http://schemas.microsoft.com/office/drawing/2014/main" id="{3425D817-8A7B-3DF9-9437-986F6924BF57}"/>
              </a:ext>
            </a:extLst>
          </p:cNvPr>
          <p:cNvGraphicFramePr>
            <a:graphicFrameLocks/>
          </p:cNvGraphicFramePr>
          <p:nvPr>
            <p:extLst>
              <p:ext uri="{D42A27DB-BD31-4B8C-83A1-F6EECF244321}">
                <p14:modId xmlns:p14="http://schemas.microsoft.com/office/powerpoint/2010/main" val="1098065548"/>
              </p:ext>
            </p:extLst>
          </p:nvPr>
        </p:nvGraphicFramePr>
        <p:xfrm>
          <a:off x="329184" y="1553462"/>
          <a:ext cx="11548871" cy="425221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A95EDEA-97D2-3758-62EB-A026A11D9BDA}"/>
              </a:ext>
            </a:extLst>
          </p:cNvPr>
          <p:cNvSpPr txBox="1"/>
          <p:nvPr/>
        </p:nvSpPr>
        <p:spPr>
          <a:xfrm>
            <a:off x="7891272" y="397403"/>
            <a:ext cx="4112232" cy="1077218"/>
          </a:xfrm>
          <a:prstGeom prst="rect">
            <a:avLst/>
          </a:prstGeom>
          <a:solidFill>
            <a:srgbClr val="FFC000"/>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Our members receive </a:t>
            </a:r>
            <a:br>
              <a:rPr kumimoji="0" lang="en-US" sz="1600" b="0" i="0" u="none" strike="noStrike" kern="1200" cap="none" spc="0" normalizeH="0" baseline="0" noProof="0">
                <a:ln>
                  <a:noFill/>
                </a:ln>
                <a:solidFill>
                  <a:srgbClr val="000000"/>
                </a:solidFill>
                <a:effectLst/>
                <a:uLnTx/>
                <a:uFillTx/>
                <a:latin typeface="Roboto"/>
                <a:ea typeface="+mn-ea"/>
                <a:cs typeface="+mn-cs"/>
              </a:rPr>
            </a:br>
            <a:r>
              <a:rPr kumimoji="0" lang="en-US" sz="1600" b="1" i="0" u="none" strike="noStrike" kern="1200" cap="none" spc="0" normalizeH="0" baseline="0" noProof="0">
                <a:ln>
                  <a:noFill/>
                </a:ln>
                <a:solidFill>
                  <a:srgbClr val="000000"/>
                </a:solidFill>
                <a:effectLst/>
                <a:uLnTx/>
                <a:uFillTx/>
                <a:latin typeface="Roboto"/>
                <a:ea typeface="+mn-ea"/>
                <a:cs typeface="+mn-cs"/>
              </a:rPr>
              <a:t>better quality care in Primary Care First.</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Higher rates of preventive </a:t>
            </a:r>
            <a:r>
              <a:rPr lang="en-US" sz="1600">
                <a:solidFill>
                  <a:srgbClr val="000000"/>
                </a:solidFill>
                <a:latin typeface="Roboto"/>
              </a:rPr>
              <a:t>screenings</a:t>
            </a:r>
            <a:r>
              <a:rPr kumimoji="0" lang="en-US" sz="1600" b="0" i="0" u="none" strike="noStrike" kern="1200" cap="none" spc="0" normalizeH="0" baseline="0" noProof="0">
                <a:ln>
                  <a:noFill/>
                </a:ln>
                <a:solidFill>
                  <a:srgbClr val="000000"/>
                </a:solidFill>
                <a:effectLst/>
                <a:uLnTx/>
                <a:uFillTx/>
                <a:latin typeface="Roboto"/>
                <a:ea typeface="+mn-ea"/>
                <a:cs typeface="+mn-cs"/>
              </a:rPr>
              <a:t> and controlled chronic conditions</a:t>
            </a:r>
            <a:endParaRPr lang="en-US" sz="1400">
              <a:solidFill>
                <a:srgbClr val="000000"/>
              </a:solidFill>
              <a:latin typeface="Roboto"/>
            </a:endParaRPr>
          </a:p>
        </p:txBody>
      </p:sp>
      <p:sp>
        <p:nvSpPr>
          <p:cNvPr id="7" name="Rectangle: Rounded Corners 6">
            <a:extLst>
              <a:ext uri="{FF2B5EF4-FFF2-40B4-BE49-F238E27FC236}">
                <a16:creationId xmlns:a16="http://schemas.microsoft.com/office/drawing/2014/main" id="{2686D29A-D4D7-291B-74B8-30F39B1150A9}"/>
              </a:ext>
            </a:extLst>
          </p:cNvPr>
          <p:cNvSpPr/>
          <p:nvPr/>
        </p:nvSpPr>
        <p:spPr>
          <a:xfrm>
            <a:off x="4002023" y="1189478"/>
            <a:ext cx="3592187" cy="3639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Performance 2023 Utilization Compliance </a:t>
            </a:r>
          </a:p>
        </p:txBody>
      </p:sp>
      <p:sp>
        <p:nvSpPr>
          <p:cNvPr id="9" name="TextBox 8">
            <a:extLst>
              <a:ext uri="{FF2B5EF4-FFF2-40B4-BE49-F238E27FC236}">
                <a16:creationId xmlns:a16="http://schemas.microsoft.com/office/drawing/2014/main" id="{7330A517-659A-F386-53D9-7A73A7533579}"/>
              </a:ext>
            </a:extLst>
          </p:cNvPr>
          <p:cNvSpPr txBox="1"/>
          <p:nvPr/>
        </p:nvSpPr>
        <p:spPr>
          <a:xfrm>
            <a:off x="1774560" y="5575981"/>
            <a:ext cx="3371850" cy="307777"/>
          </a:xfrm>
          <a:prstGeom prst="rect">
            <a:avLst/>
          </a:prstGeom>
          <a:noFill/>
        </p:spPr>
        <p:txBody>
          <a:bodyPr wrap="square">
            <a:spAutoFit/>
          </a:bodyPr>
          <a:lstStyle/>
          <a:p>
            <a:r>
              <a:rPr lang="en-US" sz="1400"/>
              <a:t>*Lower is better=Diabetes A1c </a:t>
            </a:r>
          </a:p>
        </p:txBody>
      </p:sp>
    </p:spTree>
    <p:extLst>
      <p:ext uri="{BB962C8B-B14F-4D97-AF65-F5344CB8AC3E}">
        <p14:creationId xmlns:p14="http://schemas.microsoft.com/office/powerpoint/2010/main" val="2692431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2D64-E447-3582-A14C-3A6D4466D5A1}"/>
              </a:ext>
            </a:extLst>
          </p:cNvPr>
          <p:cNvSpPr>
            <a:spLocks noGrp="1"/>
          </p:cNvSpPr>
          <p:nvPr>
            <p:ph type="title"/>
          </p:nvPr>
        </p:nvSpPr>
        <p:spPr/>
        <p:txBody>
          <a:bodyPr>
            <a:normAutofit fontScale="90000"/>
          </a:bodyPr>
          <a:lstStyle/>
          <a:p>
            <a:r>
              <a:rPr lang="en-US"/>
              <a:t>Primary Care Value Based Programs </a:t>
            </a:r>
          </a:p>
        </p:txBody>
      </p:sp>
      <p:sp>
        <p:nvSpPr>
          <p:cNvPr id="3" name="Slide Number Placeholder 2">
            <a:extLst>
              <a:ext uri="{FF2B5EF4-FFF2-40B4-BE49-F238E27FC236}">
                <a16:creationId xmlns:a16="http://schemas.microsoft.com/office/drawing/2014/main" id="{074E9361-1A38-F302-126E-B84E4BD61D11}"/>
              </a:ext>
            </a:extLst>
          </p:cNvPr>
          <p:cNvSpPr>
            <a:spLocks noGrp="1"/>
          </p:cNvSpPr>
          <p:nvPr>
            <p:ph type="sldNum" sz="quarter" idx="12"/>
          </p:nvPr>
        </p:nvSpPr>
        <p:spPr/>
        <p:txBody>
          <a:bodyPr/>
          <a:lstStyle/>
          <a:p>
            <a:fld id="{F5F88C70-AE88-441D-9F59-E60D3BF64BDC}" type="slidenum">
              <a:rPr lang="en-US" smtClean="0"/>
              <a:pPr/>
              <a:t>29</a:t>
            </a:fld>
            <a:endParaRPr lang="en-US"/>
          </a:p>
        </p:txBody>
      </p:sp>
      <p:sp>
        <p:nvSpPr>
          <p:cNvPr id="4" name="Footer Placeholder 3">
            <a:extLst>
              <a:ext uri="{FF2B5EF4-FFF2-40B4-BE49-F238E27FC236}">
                <a16:creationId xmlns:a16="http://schemas.microsoft.com/office/drawing/2014/main" id="{36460490-3107-88D7-03F0-D04502B065E9}"/>
              </a:ext>
            </a:extLst>
          </p:cNvPr>
          <p:cNvSpPr>
            <a:spLocks noGrp="1"/>
          </p:cNvSpPr>
          <p:nvPr>
            <p:ph type="ftr" sz="quarter" idx="3"/>
          </p:nvPr>
        </p:nvSpPr>
        <p:spPr/>
        <p:txBody>
          <a:bodyPr/>
          <a:lstStyle/>
          <a:p>
            <a:r>
              <a:rPr lang="en-US"/>
              <a:t>Primary Care Value Based Programs </a:t>
            </a:r>
          </a:p>
        </p:txBody>
      </p:sp>
      <p:sp>
        <p:nvSpPr>
          <p:cNvPr id="5" name="TextBox 4">
            <a:extLst>
              <a:ext uri="{FF2B5EF4-FFF2-40B4-BE49-F238E27FC236}">
                <a16:creationId xmlns:a16="http://schemas.microsoft.com/office/drawing/2014/main" id="{6460DCD7-F39D-5DBF-7D4B-FE18B4B8CE3B}"/>
              </a:ext>
            </a:extLst>
          </p:cNvPr>
          <p:cNvSpPr txBox="1"/>
          <p:nvPr/>
        </p:nvSpPr>
        <p:spPr>
          <a:xfrm>
            <a:off x="1199045" y="1836999"/>
            <a:ext cx="1467955" cy="400110"/>
          </a:xfrm>
          <a:prstGeom prst="rect">
            <a:avLst/>
          </a:prstGeom>
          <a:noFill/>
        </p:spPr>
        <p:txBody>
          <a:bodyPr wrap="square" rtlCol="0">
            <a:spAutoFit/>
          </a:bodyPr>
          <a:lstStyle/>
          <a:p>
            <a:r>
              <a:rPr lang="en-US" sz="2000" b="1">
                <a:solidFill>
                  <a:srgbClr val="0075AC"/>
                </a:solidFill>
                <a:latin typeface="Arial" panose="020B0604020202020204" pitchFamily="34" charset="0"/>
                <a:cs typeface="Arial" panose="020B0604020202020204" pitchFamily="34" charset="0"/>
              </a:rPr>
              <a:t>Program</a:t>
            </a:r>
          </a:p>
        </p:txBody>
      </p:sp>
      <p:sp>
        <p:nvSpPr>
          <p:cNvPr id="6" name="TextBox 5">
            <a:extLst>
              <a:ext uri="{FF2B5EF4-FFF2-40B4-BE49-F238E27FC236}">
                <a16:creationId xmlns:a16="http://schemas.microsoft.com/office/drawing/2014/main" id="{77050408-A0B4-0CA6-CA94-388F0FB46581}"/>
              </a:ext>
            </a:extLst>
          </p:cNvPr>
          <p:cNvSpPr txBox="1"/>
          <p:nvPr/>
        </p:nvSpPr>
        <p:spPr>
          <a:xfrm>
            <a:off x="1199045" y="3261329"/>
            <a:ext cx="1467955" cy="400110"/>
          </a:xfrm>
          <a:prstGeom prst="rect">
            <a:avLst/>
          </a:prstGeom>
          <a:noFill/>
        </p:spPr>
        <p:txBody>
          <a:bodyPr wrap="square" rtlCol="0">
            <a:spAutoFit/>
          </a:bodyPr>
          <a:lstStyle/>
          <a:p>
            <a:r>
              <a:rPr lang="en-US" sz="2000" b="1">
                <a:solidFill>
                  <a:srgbClr val="0075AC"/>
                </a:solidFill>
                <a:latin typeface="Arial" panose="020B0604020202020204" pitchFamily="34" charset="0"/>
                <a:cs typeface="Arial" panose="020B0604020202020204" pitchFamily="34" charset="0"/>
              </a:rPr>
              <a:t>Achieves</a:t>
            </a:r>
          </a:p>
        </p:txBody>
      </p:sp>
      <p:sp>
        <p:nvSpPr>
          <p:cNvPr id="7" name="Rectangle: Rounded Corners 6">
            <a:extLst>
              <a:ext uri="{FF2B5EF4-FFF2-40B4-BE49-F238E27FC236}">
                <a16:creationId xmlns:a16="http://schemas.microsoft.com/office/drawing/2014/main" id="{24BDE027-C829-78CC-67DD-17BAA61C98DD}"/>
              </a:ext>
            </a:extLst>
          </p:cNvPr>
          <p:cNvSpPr/>
          <p:nvPr/>
        </p:nvSpPr>
        <p:spPr>
          <a:xfrm>
            <a:off x="4356629" y="2999229"/>
            <a:ext cx="1205971" cy="901067"/>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nivers Condensed" panose="020B0506020202050204" pitchFamily="34" charset="0"/>
              </a:rPr>
              <a:t>Improved Quality</a:t>
            </a:r>
            <a:endParaRPr lang="en-US" sz="700">
              <a:solidFill>
                <a:srgbClr val="9AD4F5"/>
              </a:solidFill>
              <a:latin typeface="Univers Condensed" panose="020B0506020202050204" pitchFamily="34" charset="0"/>
            </a:endParaRPr>
          </a:p>
        </p:txBody>
      </p:sp>
      <p:sp>
        <p:nvSpPr>
          <p:cNvPr id="8" name="Rectangle: Rounded Corners 7">
            <a:extLst>
              <a:ext uri="{FF2B5EF4-FFF2-40B4-BE49-F238E27FC236}">
                <a16:creationId xmlns:a16="http://schemas.microsoft.com/office/drawing/2014/main" id="{FD799C75-AC27-1D8D-01EF-55C713946557}"/>
              </a:ext>
            </a:extLst>
          </p:cNvPr>
          <p:cNvSpPr/>
          <p:nvPr/>
        </p:nvSpPr>
        <p:spPr>
          <a:xfrm>
            <a:off x="2985029" y="2999230"/>
            <a:ext cx="1205971" cy="901067"/>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nivers Condensed" panose="020B0506020202050204" pitchFamily="34" charset="0"/>
              </a:rPr>
              <a:t>Improved Access</a:t>
            </a:r>
            <a:endParaRPr lang="en-US" sz="700">
              <a:solidFill>
                <a:srgbClr val="9AD4F5"/>
              </a:solidFill>
              <a:latin typeface="Univers Condensed" panose="020B0506020202050204" pitchFamily="34" charset="0"/>
            </a:endParaRPr>
          </a:p>
        </p:txBody>
      </p:sp>
      <p:sp>
        <p:nvSpPr>
          <p:cNvPr id="9" name="Rectangle: Rounded Corners 8">
            <a:extLst>
              <a:ext uri="{FF2B5EF4-FFF2-40B4-BE49-F238E27FC236}">
                <a16:creationId xmlns:a16="http://schemas.microsoft.com/office/drawing/2014/main" id="{79B11E86-4984-9FDC-8F94-12025F40F67B}"/>
              </a:ext>
            </a:extLst>
          </p:cNvPr>
          <p:cNvSpPr/>
          <p:nvPr/>
        </p:nvSpPr>
        <p:spPr>
          <a:xfrm>
            <a:off x="7027879" y="3007558"/>
            <a:ext cx="1216781" cy="909144"/>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Univers Condensed" panose="020B0506020202050204" pitchFamily="34" charset="0"/>
              </a:rPr>
              <a:t>Reduced Total Cost of Care</a:t>
            </a:r>
            <a:endParaRPr lang="en-US" sz="600">
              <a:solidFill>
                <a:srgbClr val="9AD4F5"/>
              </a:solidFill>
              <a:latin typeface="Univers Condensed" panose="020B0506020202050204" pitchFamily="34" charset="0"/>
            </a:endParaRPr>
          </a:p>
        </p:txBody>
      </p:sp>
      <p:sp>
        <p:nvSpPr>
          <p:cNvPr id="10" name="Rectangle: Rounded Corners 9">
            <a:extLst>
              <a:ext uri="{FF2B5EF4-FFF2-40B4-BE49-F238E27FC236}">
                <a16:creationId xmlns:a16="http://schemas.microsoft.com/office/drawing/2014/main" id="{FC414B4B-E64E-6436-1C3A-2B56E82D0C21}"/>
              </a:ext>
            </a:extLst>
          </p:cNvPr>
          <p:cNvSpPr/>
          <p:nvPr/>
        </p:nvSpPr>
        <p:spPr>
          <a:xfrm>
            <a:off x="5653860" y="2997861"/>
            <a:ext cx="1204140" cy="901067"/>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Univers Condensed" panose="020B0506020202050204" pitchFamily="34" charset="0"/>
              </a:rPr>
              <a:t>Reduced ED / IP / Rx Utilization </a:t>
            </a:r>
            <a:endParaRPr lang="en-US" sz="600">
              <a:solidFill>
                <a:srgbClr val="9AD4F5"/>
              </a:solidFill>
              <a:latin typeface="Univers Condensed" panose="020B0506020202050204" pitchFamily="34" charset="0"/>
            </a:endParaRPr>
          </a:p>
        </p:txBody>
      </p:sp>
      <p:sp>
        <p:nvSpPr>
          <p:cNvPr id="11" name="TextBox 10">
            <a:extLst>
              <a:ext uri="{FF2B5EF4-FFF2-40B4-BE49-F238E27FC236}">
                <a16:creationId xmlns:a16="http://schemas.microsoft.com/office/drawing/2014/main" id="{7AA9F540-A80D-3FDD-9B74-C73847427BD2}"/>
              </a:ext>
            </a:extLst>
          </p:cNvPr>
          <p:cNvSpPr txBox="1"/>
          <p:nvPr/>
        </p:nvSpPr>
        <p:spPr>
          <a:xfrm>
            <a:off x="1199045" y="4857690"/>
            <a:ext cx="1467955" cy="400110"/>
          </a:xfrm>
          <a:prstGeom prst="rect">
            <a:avLst/>
          </a:prstGeom>
          <a:noFill/>
        </p:spPr>
        <p:txBody>
          <a:bodyPr wrap="square" rtlCol="0">
            <a:spAutoFit/>
          </a:bodyPr>
          <a:lstStyle/>
          <a:p>
            <a:r>
              <a:rPr lang="en-US" sz="2000" b="1">
                <a:solidFill>
                  <a:srgbClr val="0075AC"/>
                </a:solidFill>
                <a:latin typeface="Arial" panose="020B0604020202020204" pitchFamily="34" charset="0"/>
                <a:cs typeface="Arial" panose="020B0604020202020204" pitchFamily="34" charset="0"/>
              </a:rPr>
              <a:t>Through</a:t>
            </a:r>
          </a:p>
        </p:txBody>
      </p:sp>
      <p:grpSp>
        <p:nvGrpSpPr>
          <p:cNvPr id="12" name="Group 11">
            <a:extLst>
              <a:ext uri="{FF2B5EF4-FFF2-40B4-BE49-F238E27FC236}">
                <a16:creationId xmlns:a16="http://schemas.microsoft.com/office/drawing/2014/main" id="{3A8CFBAB-AD85-CD3B-F450-827EF799E308}"/>
              </a:ext>
            </a:extLst>
          </p:cNvPr>
          <p:cNvGrpSpPr/>
          <p:nvPr/>
        </p:nvGrpSpPr>
        <p:grpSpPr>
          <a:xfrm>
            <a:off x="2779408" y="4452566"/>
            <a:ext cx="1716392" cy="1347426"/>
            <a:chOff x="1274294" y="4429369"/>
            <a:chExt cx="1716392" cy="1347426"/>
          </a:xfrm>
        </p:grpSpPr>
        <p:sp>
          <p:nvSpPr>
            <p:cNvPr id="13" name="Hexagon 12">
              <a:extLst>
                <a:ext uri="{FF2B5EF4-FFF2-40B4-BE49-F238E27FC236}">
                  <a16:creationId xmlns:a16="http://schemas.microsoft.com/office/drawing/2014/main" id="{E1A33446-C1E2-76CF-6015-79D9028F996B}"/>
                </a:ext>
              </a:extLst>
            </p:cNvPr>
            <p:cNvSpPr/>
            <p:nvPr/>
          </p:nvSpPr>
          <p:spPr>
            <a:xfrm>
              <a:off x="1371325" y="4429369"/>
              <a:ext cx="1522331" cy="1200329"/>
            </a:xfrm>
            <a:prstGeom prst="hexagon">
              <a:avLst/>
            </a:prstGeom>
            <a:solidFill>
              <a:srgbClr val="0072A7"/>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nivers Condensed" panose="020B0506020202050204" pitchFamily="34" charset="0"/>
              </a:endParaRPr>
            </a:p>
          </p:txBody>
        </p:sp>
        <p:sp>
          <p:nvSpPr>
            <p:cNvPr id="14" name="TextBox 13">
              <a:extLst>
                <a:ext uri="{FF2B5EF4-FFF2-40B4-BE49-F238E27FC236}">
                  <a16:creationId xmlns:a16="http://schemas.microsoft.com/office/drawing/2014/main" id="{4C7C1DE9-64E1-6D6E-F02F-1F01DA75889F}"/>
                </a:ext>
              </a:extLst>
            </p:cNvPr>
            <p:cNvSpPr txBox="1"/>
            <p:nvPr/>
          </p:nvSpPr>
          <p:spPr>
            <a:xfrm>
              <a:off x="1274294" y="4576466"/>
              <a:ext cx="1716392" cy="1200329"/>
            </a:xfrm>
            <a:prstGeom prst="rect">
              <a:avLst/>
            </a:prstGeom>
            <a:noFill/>
          </p:spPr>
          <p:txBody>
            <a:bodyPr wrap="square" rtlCol="0">
              <a:spAutoFit/>
            </a:bodyPr>
            <a:lstStyle/>
            <a:p>
              <a:pPr algn="ctr"/>
              <a:r>
                <a:rPr lang="en-US" sz="1800">
                  <a:solidFill>
                    <a:schemeClr val="bg1"/>
                  </a:solidFill>
                  <a:latin typeface="Univers Condensed" panose="020B0506020202050204" pitchFamily="34" charset="0"/>
                </a:rPr>
                <a:t>Population-Based Payments</a:t>
              </a:r>
            </a:p>
            <a:p>
              <a:pPr algn="ctr"/>
              <a:endParaRPr lang="en-US">
                <a:solidFill>
                  <a:schemeClr val="bg1"/>
                </a:solidFill>
              </a:endParaRPr>
            </a:p>
          </p:txBody>
        </p:sp>
      </p:grpSp>
      <p:grpSp>
        <p:nvGrpSpPr>
          <p:cNvPr id="15" name="Group 14">
            <a:extLst>
              <a:ext uri="{FF2B5EF4-FFF2-40B4-BE49-F238E27FC236}">
                <a16:creationId xmlns:a16="http://schemas.microsoft.com/office/drawing/2014/main" id="{05641310-C97F-518C-5FC4-C8E9D499D274}"/>
              </a:ext>
            </a:extLst>
          </p:cNvPr>
          <p:cNvGrpSpPr/>
          <p:nvPr/>
        </p:nvGrpSpPr>
        <p:grpSpPr>
          <a:xfrm>
            <a:off x="6208408" y="4440324"/>
            <a:ext cx="1716392" cy="1200329"/>
            <a:chOff x="1550917" y="4429369"/>
            <a:chExt cx="1716392" cy="1200329"/>
          </a:xfrm>
        </p:grpSpPr>
        <p:sp>
          <p:nvSpPr>
            <p:cNvPr id="16" name="Hexagon 15">
              <a:extLst>
                <a:ext uri="{FF2B5EF4-FFF2-40B4-BE49-F238E27FC236}">
                  <a16:creationId xmlns:a16="http://schemas.microsoft.com/office/drawing/2014/main" id="{BBFA9FB9-16A1-DE1B-F571-07491E4E1C44}"/>
                </a:ext>
              </a:extLst>
            </p:cNvPr>
            <p:cNvSpPr/>
            <p:nvPr/>
          </p:nvSpPr>
          <p:spPr>
            <a:xfrm>
              <a:off x="1654256" y="4429369"/>
              <a:ext cx="1522331" cy="1200329"/>
            </a:xfrm>
            <a:prstGeom prst="hexagon">
              <a:avLst/>
            </a:prstGeom>
            <a:solidFill>
              <a:srgbClr val="0072A7"/>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nivers Condensed" panose="020B0506020202050204" pitchFamily="34" charset="0"/>
              </a:endParaRPr>
            </a:p>
          </p:txBody>
        </p:sp>
        <p:sp>
          <p:nvSpPr>
            <p:cNvPr id="17" name="TextBox 16">
              <a:extLst>
                <a:ext uri="{FF2B5EF4-FFF2-40B4-BE49-F238E27FC236}">
                  <a16:creationId xmlns:a16="http://schemas.microsoft.com/office/drawing/2014/main" id="{6E4EFBE1-AB89-13F1-43A3-9ED7FDF6CDB2}"/>
                </a:ext>
              </a:extLst>
            </p:cNvPr>
            <p:cNvSpPr txBox="1"/>
            <p:nvPr/>
          </p:nvSpPr>
          <p:spPr>
            <a:xfrm>
              <a:off x="1550917" y="4680557"/>
              <a:ext cx="1716392" cy="923330"/>
            </a:xfrm>
            <a:prstGeom prst="rect">
              <a:avLst/>
            </a:prstGeom>
            <a:noFill/>
          </p:spPr>
          <p:txBody>
            <a:bodyPr wrap="square" rtlCol="0">
              <a:spAutoFit/>
            </a:bodyPr>
            <a:lstStyle/>
            <a:p>
              <a:pPr algn="ctr"/>
              <a:r>
                <a:rPr lang="en-US" sz="1800">
                  <a:solidFill>
                    <a:schemeClr val="bg1"/>
                  </a:solidFill>
                  <a:latin typeface="Univers Condensed" panose="020B0506020202050204" pitchFamily="34" charset="0"/>
                </a:rPr>
                <a:t>Meaningful</a:t>
              </a:r>
            </a:p>
            <a:p>
              <a:pPr algn="ctr"/>
              <a:r>
                <a:rPr lang="en-US">
                  <a:solidFill>
                    <a:schemeClr val="bg1"/>
                  </a:solidFill>
                  <a:latin typeface="Univers Condensed" panose="020B0506020202050204" pitchFamily="34" charset="0"/>
                </a:rPr>
                <a:t>Reporting</a:t>
              </a:r>
              <a:endParaRPr lang="en-US" sz="1800">
                <a:solidFill>
                  <a:schemeClr val="bg1"/>
                </a:solidFill>
                <a:latin typeface="Univers Condensed" panose="020B0506020202050204" pitchFamily="34" charset="0"/>
              </a:endParaRPr>
            </a:p>
            <a:p>
              <a:pPr algn="ctr"/>
              <a:endParaRPr lang="en-US">
                <a:solidFill>
                  <a:schemeClr val="bg1"/>
                </a:solidFill>
              </a:endParaRPr>
            </a:p>
          </p:txBody>
        </p:sp>
      </p:grpSp>
      <p:grpSp>
        <p:nvGrpSpPr>
          <p:cNvPr id="18" name="Group 17">
            <a:extLst>
              <a:ext uri="{FF2B5EF4-FFF2-40B4-BE49-F238E27FC236}">
                <a16:creationId xmlns:a16="http://schemas.microsoft.com/office/drawing/2014/main" id="{D96F59CF-CDD5-B511-3442-0B36E8FCC99A}"/>
              </a:ext>
            </a:extLst>
          </p:cNvPr>
          <p:cNvGrpSpPr/>
          <p:nvPr/>
        </p:nvGrpSpPr>
        <p:grpSpPr>
          <a:xfrm>
            <a:off x="7961008" y="4440324"/>
            <a:ext cx="1716392" cy="1200329"/>
            <a:chOff x="1572110" y="4438078"/>
            <a:chExt cx="1716392" cy="1200329"/>
          </a:xfrm>
        </p:grpSpPr>
        <p:sp>
          <p:nvSpPr>
            <p:cNvPr id="19" name="Hexagon 18">
              <a:extLst>
                <a:ext uri="{FF2B5EF4-FFF2-40B4-BE49-F238E27FC236}">
                  <a16:creationId xmlns:a16="http://schemas.microsoft.com/office/drawing/2014/main" id="{3B74DEE2-9A0E-7AB8-CFC9-567B9C6561BB}"/>
                </a:ext>
              </a:extLst>
            </p:cNvPr>
            <p:cNvSpPr/>
            <p:nvPr/>
          </p:nvSpPr>
          <p:spPr>
            <a:xfrm>
              <a:off x="1657174" y="4438078"/>
              <a:ext cx="1522331" cy="1200329"/>
            </a:xfrm>
            <a:prstGeom prst="hexagon">
              <a:avLst/>
            </a:prstGeom>
            <a:solidFill>
              <a:srgbClr val="0072A7"/>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nivers Condensed" panose="020B0506020202050204" pitchFamily="34" charset="0"/>
              </a:endParaRPr>
            </a:p>
          </p:txBody>
        </p:sp>
        <p:sp>
          <p:nvSpPr>
            <p:cNvPr id="20" name="TextBox 19">
              <a:extLst>
                <a:ext uri="{FF2B5EF4-FFF2-40B4-BE49-F238E27FC236}">
                  <a16:creationId xmlns:a16="http://schemas.microsoft.com/office/drawing/2014/main" id="{2337D112-8867-A7FD-52EF-09A253DE3774}"/>
                </a:ext>
              </a:extLst>
            </p:cNvPr>
            <p:cNvSpPr txBox="1"/>
            <p:nvPr/>
          </p:nvSpPr>
          <p:spPr>
            <a:xfrm>
              <a:off x="1572110" y="4602450"/>
              <a:ext cx="1716392" cy="923330"/>
            </a:xfrm>
            <a:prstGeom prst="rect">
              <a:avLst/>
            </a:prstGeom>
            <a:noFill/>
          </p:spPr>
          <p:txBody>
            <a:bodyPr wrap="square" rtlCol="0">
              <a:spAutoFit/>
            </a:bodyPr>
            <a:lstStyle/>
            <a:p>
              <a:pPr algn="ctr"/>
              <a:r>
                <a:rPr lang="en-US" sz="1800">
                  <a:solidFill>
                    <a:schemeClr val="bg1"/>
                  </a:solidFill>
                  <a:latin typeface="Univers Condensed" panose="020B0506020202050204" pitchFamily="34" charset="0"/>
                </a:rPr>
                <a:t>Boots on </a:t>
              </a:r>
            </a:p>
            <a:p>
              <a:pPr algn="ctr"/>
              <a:r>
                <a:rPr lang="en-US" sz="1800">
                  <a:solidFill>
                    <a:schemeClr val="bg1"/>
                  </a:solidFill>
                  <a:latin typeface="Univers Condensed" panose="020B0506020202050204" pitchFamily="34" charset="0"/>
                </a:rPr>
                <a:t>the Ground </a:t>
              </a:r>
            </a:p>
            <a:p>
              <a:pPr algn="ctr"/>
              <a:r>
                <a:rPr lang="en-US" sz="1800">
                  <a:solidFill>
                    <a:schemeClr val="bg1"/>
                  </a:solidFill>
                  <a:latin typeface="Univers Condensed" panose="020B0506020202050204" pitchFamily="34" charset="0"/>
                </a:rPr>
                <a:t>Support</a:t>
              </a:r>
              <a:endParaRPr lang="en-US">
                <a:solidFill>
                  <a:schemeClr val="bg1"/>
                </a:solidFill>
              </a:endParaRPr>
            </a:p>
          </p:txBody>
        </p:sp>
      </p:grpSp>
      <p:sp>
        <p:nvSpPr>
          <p:cNvPr id="21" name="Left Brace 20">
            <a:extLst>
              <a:ext uri="{FF2B5EF4-FFF2-40B4-BE49-F238E27FC236}">
                <a16:creationId xmlns:a16="http://schemas.microsoft.com/office/drawing/2014/main" id="{4D3F0C96-8FCD-8008-F6AC-764E9A0D888D}"/>
              </a:ext>
            </a:extLst>
          </p:cNvPr>
          <p:cNvSpPr/>
          <p:nvPr/>
        </p:nvSpPr>
        <p:spPr>
          <a:xfrm>
            <a:off x="2484829" y="2963881"/>
            <a:ext cx="334571" cy="1026072"/>
          </a:xfrm>
          <a:prstGeom prst="leftBrace">
            <a:avLst>
              <a:gd name="adj1" fmla="val 44774"/>
              <a:gd name="adj2" fmla="val 50000"/>
            </a:avLst>
          </a:prstGeom>
          <a:ln>
            <a:solidFill>
              <a:srgbClr val="0075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61CE89C2-C5F4-9745-D646-54731F907CBF}"/>
              </a:ext>
            </a:extLst>
          </p:cNvPr>
          <p:cNvSpPr/>
          <p:nvPr/>
        </p:nvSpPr>
        <p:spPr>
          <a:xfrm>
            <a:off x="2454515" y="4374222"/>
            <a:ext cx="364885" cy="1364727"/>
          </a:xfrm>
          <a:prstGeom prst="leftBrace">
            <a:avLst>
              <a:gd name="adj1" fmla="val 44774"/>
              <a:gd name="adj2" fmla="val 50000"/>
            </a:avLst>
          </a:prstGeom>
          <a:ln>
            <a:solidFill>
              <a:srgbClr val="0075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95F56468-BE61-9BA2-B74E-70C1C3ADE585}"/>
              </a:ext>
            </a:extLst>
          </p:cNvPr>
          <p:cNvPicPr>
            <a:picLocks noChangeAspect="1"/>
          </p:cNvPicPr>
          <p:nvPr/>
        </p:nvPicPr>
        <p:blipFill>
          <a:blip r:embed="rId2"/>
          <a:stretch>
            <a:fillRect/>
          </a:stretch>
        </p:blipFill>
        <p:spPr>
          <a:xfrm>
            <a:off x="2907450" y="1258184"/>
            <a:ext cx="3950550" cy="1737511"/>
          </a:xfrm>
          <a:prstGeom prst="rect">
            <a:avLst/>
          </a:prstGeom>
        </p:spPr>
      </p:pic>
      <p:sp>
        <p:nvSpPr>
          <p:cNvPr id="24" name="Rectangle: Rounded Corners 23">
            <a:extLst>
              <a:ext uri="{FF2B5EF4-FFF2-40B4-BE49-F238E27FC236}">
                <a16:creationId xmlns:a16="http://schemas.microsoft.com/office/drawing/2014/main" id="{22488256-EC4E-CDAD-AE71-91B81BD20940}"/>
              </a:ext>
            </a:extLst>
          </p:cNvPr>
          <p:cNvSpPr/>
          <p:nvPr/>
        </p:nvSpPr>
        <p:spPr>
          <a:xfrm>
            <a:off x="8397060" y="2995695"/>
            <a:ext cx="1204140" cy="931755"/>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Univers Condensed" panose="020B0506020202050204" pitchFamily="34" charset="0"/>
              </a:rPr>
              <a:t>Improved Risk Adjustment</a:t>
            </a:r>
            <a:endParaRPr lang="en-US" sz="600">
              <a:solidFill>
                <a:srgbClr val="9AD4F5"/>
              </a:solidFill>
              <a:latin typeface="Univers Condensed" panose="020B0506020202050204" pitchFamily="34" charset="0"/>
            </a:endParaRPr>
          </a:p>
        </p:txBody>
      </p:sp>
      <p:sp>
        <p:nvSpPr>
          <p:cNvPr id="25" name="Left Brace 24">
            <a:extLst>
              <a:ext uri="{FF2B5EF4-FFF2-40B4-BE49-F238E27FC236}">
                <a16:creationId xmlns:a16="http://schemas.microsoft.com/office/drawing/2014/main" id="{C5305C6C-2287-EB0A-D020-B3A06B36EAAC}"/>
              </a:ext>
            </a:extLst>
          </p:cNvPr>
          <p:cNvSpPr/>
          <p:nvPr/>
        </p:nvSpPr>
        <p:spPr>
          <a:xfrm>
            <a:off x="2484829" y="1532036"/>
            <a:ext cx="334571" cy="1026072"/>
          </a:xfrm>
          <a:prstGeom prst="leftBrace">
            <a:avLst>
              <a:gd name="adj1" fmla="val 44774"/>
              <a:gd name="adj2" fmla="val 50000"/>
            </a:avLst>
          </a:prstGeom>
          <a:ln>
            <a:solidFill>
              <a:srgbClr val="0075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a:extLst>
              <a:ext uri="{FF2B5EF4-FFF2-40B4-BE49-F238E27FC236}">
                <a16:creationId xmlns:a16="http://schemas.microsoft.com/office/drawing/2014/main" id="{8F1AF7CF-96F1-8312-6B01-A6CCA3C6CD1A}"/>
              </a:ext>
            </a:extLst>
          </p:cNvPr>
          <p:cNvGrpSpPr/>
          <p:nvPr/>
        </p:nvGrpSpPr>
        <p:grpSpPr>
          <a:xfrm>
            <a:off x="4532008" y="4457047"/>
            <a:ext cx="1716392" cy="1520195"/>
            <a:chOff x="1291712" y="4429369"/>
            <a:chExt cx="1716392" cy="1520195"/>
          </a:xfrm>
        </p:grpSpPr>
        <p:sp>
          <p:nvSpPr>
            <p:cNvPr id="27" name="Hexagon 26">
              <a:extLst>
                <a:ext uri="{FF2B5EF4-FFF2-40B4-BE49-F238E27FC236}">
                  <a16:creationId xmlns:a16="http://schemas.microsoft.com/office/drawing/2014/main" id="{A9CBE864-6C29-EE7A-A00B-2C316B22E859}"/>
                </a:ext>
              </a:extLst>
            </p:cNvPr>
            <p:cNvSpPr/>
            <p:nvPr/>
          </p:nvSpPr>
          <p:spPr>
            <a:xfrm>
              <a:off x="1371325" y="4429369"/>
              <a:ext cx="1522331" cy="1200329"/>
            </a:xfrm>
            <a:prstGeom prst="hexagon">
              <a:avLst/>
            </a:prstGeom>
            <a:solidFill>
              <a:srgbClr val="0072A7"/>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nivers Condensed" panose="020B0506020202050204" pitchFamily="34" charset="0"/>
              </a:endParaRPr>
            </a:p>
          </p:txBody>
        </p:sp>
        <p:sp>
          <p:nvSpPr>
            <p:cNvPr id="28" name="TextBox 27">
              <a:extLst>
                <a:ext uri="{FF2B5EF4-FFF2-40B4-BE49-F238E27FC236}">
                  <a16:creationId xmlns:a16="http://schemas.microsoft.com/office/drawing/2014/main" id="{A7A137B1-65C7-DA83-C5A3-86210F054605}"/>
                </a:ext>
              </a:extLst>
            </p:cNvPr>
            <p:cNvSpPr txBox="1"/>
            <p:nvPr/>
          </p:nvSpPr>
          <p:spPr>
            <a:xfrm>
              <a:off x="1291712" y="4472236"/>
              <a:ext cx="1716392" cy="1477328"/>
            </a:xfrm>
            <a:prstGeom prst="rect">
              <a:avLst/>
            </a:prstGeom>
            <a:noFill/>
          </p:spPr>
          <p:txBody>
            <a:bodyPr wrap="square" rtlCol="0">
              <a:spAutoFit/>
            </a:bodyPr>
            <a:lstStyle/>
            <a:p>
              <a:pPr algn="ctr"/>
              <a:r>
                <a:rPr lang="en-US" sz="1800">
                  <a:solidFill>
                    <a:schemeClr val="bg1"/>
                  </a:solidFill>
                  <a:latin typeface="Univers Condensed" panose="020B0506020202050204" pitchFamily="34" charset="0"/>
                </a:rPr>
                <a:t>Care Coordination &amp; Aligned Incentives</a:t>
              </a:r>
            </a:p>
            <a:p>
              <a:pPr algn="ctr"/>
              <a:endParaRPr lang="en-US">
                <a:solidFill>
                  <a:schemeClr val="bg1"/>
                </a:solidFill>
              </a:endParaRPr>
            </a:p>
          </p:txBody>
        </p:sp>
      </p:grpSp>
    </p:spTree>
    <p:extLst>
      <p:ext uri="{BB962C8B-B14F-4D97-AF65-F5344CB8AC3E}">
        <p14:creationId xmlns:p14="http://schemas.microsoft.com/office/powerpoint/2010/main" val="1536147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2D1A712-0196-235E-7B58-34C08631757F}"/>
              </a:ext>
            </a:extLst>
          </p:cNvPr>
          <p:cNvSpPr/>
          <p:nvPr/>
        </p:nvSpPr>
        <p:spPr>
          <a:xfrm>
            <a:off x="1924677" y="3898009"/>
            <a:ext cx="1940428" cy="1922547"/>
          </a:xfrm>
          <a:prstGeom prst="ellipse">
            <a:avLst/>
          </a:prstGeom>
          <a:solidFill>
            <a:schemeClr val="bg2"/>
          </a:solidFill>
          <a:ln w="38100">
            <a:solidFill>
              <a:srgbClr val="277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2776B5"/>
                </a:solidFill>
              </a:rPr>
              <a:t>Strategic </a:t>
            </a:r>
            <a:r>
              <a:rPr lang="en-US" sz="1200" b="1">
                <a:solidFill>
                  <a:srgbClr val="2776B5"/>
                </a:solidFill>
              </a:rPr>
              <a:t>Communication </a:t>
            </a:r>
            <a:endParaRPr lang="en-US" b="1">
              <a:solidFill>
                <a:srgbClr val="2776B5"/>
              </a:solidFill>
            </a:endParaRPr>
          </a:p>
        </p:txBody>
      </p:sp>
      <p:sp>
        <p:nvSpPr>
          <p:cNvPr id="2" name="Title 1">
            <a:extLst>
              <a:ext uri="{FF2B5EF4-FFF2-40B4-BE49-F238E27FC236}">
                <a16:creationId xmlns:a16="http://schemas.microsoft.com/office/drawing/2014/main" id="{5B65273F-5CBA-00A3-6D63-4DDC7564CB49}"/>
              </a:ext>
            </a:extLst>
          </p:cNvPr>
          <p:cNvSpPr>
            <a:spLocks noGrp="1"/>
          </p:cNvSpPr>
          <p:nvPr>
            <p:ph type="title"/>
          </p:nvPr>
        </p:nvSpPr>
        <p:spPr>
          <a:xfrm>
            <a:off x="3537793" y="2099513"/>
            <a:ext cx="5369858" cy="534178"/>
          </a:xfrm>
        </p:spPr>
        <p:txBody>
          <a:bodyPr>
            <a:normAutofit fontScale="90000"/>
          </a:bodyPr>
          <a:lstStyle/>
          <a:p>
            <a:r>
              <a:rPr lang="en-US"/>
              <a:t>2025 Strategic Vision </a:t>
            </a:r>
          </a:p>
        </p:txBody>
      </p:sp>
      <p:sp>
        <p:nvSpPr>
          <p:cNvPr id="3" name="Slide Number Placeholder 2">
            <a:extLst>
              <a:ext uri="{FF2B5EF4-FFF2-40B4-BE49-F238E27FC236}">
                <a16:creationId xmlns:a16="http://schemas.microsoft.com/office/drawing/2014/main" id="{F7545B35-358D-F6A3-4D50-81C5661E7926}"/>
              </a:ext>
            </a:extLst>
          </p:cNvPr>
          <p:cNvSpPr>
            <a:spLocks noGrp="1"/>
          </p:cNvSpPr>
          <p:nvPr>
            <p:ph type="sldNum" sz="quarter" idx="12"/>
          </p:nvPr>
        </p:nvSpPr>
        <p:spPr/>
        <p:txBody>
          <a:bodyPr/>
          <a:lstStyle/>
          <a:p>
            <a:fld id="{F5F88C70-AE88-441D-9F59-E60D3BF64BDC}" type="slidenum">
              <a:rPr lang="en-US" smtClean="0"/>
              <a:pPr/>
              <a:t>3</a:t>
            </a:fld>
            <a:endParaRPr lang="en-US"/>
          </a:p>
        </p:txBody>
      </p:sp>
      <p:sp>
        <p:nvSpPr>
          <p:cNvPr id="5" name="TextBox 4">
            <a:extLst>
              <a:ext uri="{FF2B5EF4-FFF2-40B4-BE49-F238E27FC236}">
                <a16:creationId xmlns:a16="http://schemas.microsoft.com/office/drawing/2014/main" id="{582C4E3F-2193-2C5B-5E4E-542E7F340562}"/>
              </a:ext>
            </a:extLst>
          </p:cNvPr>
          <p:cNvSpPr txBox="1"/>
          <p:nvPr/>
        </p:nvSpPr>
        <p:spPr>
          <a:xfrm>
            <a:off x="3842506" y="2663524"/>
            <a:ext cx="3856828" cy="1954381"/>
          </a:xfrm>
          <a:prstGeom prst="rect">
            <a:avLst/>
          </a:prstGeom>
          <a:noFill/>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rPr>
              <a:t>Our overall strategic vision offers both </a:t>
            </a:r>
            <a:r>
              <a:rPr lang="en-US" sz="1100" kern="0" dirty="0">
                <a:solidFill>
                  <a:srgbClr val="000000"/>
                </a:solidFill>
              </a:rPr>
              <a:t>breadth</a:t>
            </a:r>
            <a:r>
              <a:rPr kumimoji="0" lang="en-US" sz="1100" i="0" u="none" strike="noStrike" kern="0" cap="none" spc="0" normalizeH="0" baseline="0" noProof="0" dirty="0">
                <a:ln>
                  <a:noFill/>
                </a:ln>
                <a:solidFill>
                  <a:srgbClr val="000000"/>
                </a:solidFill>
                <a:effectLst/>
                <a:uLnTx/>
                <a:uFillTx/>
              </a:rPr>
              <a:t> and depth.</a:t>
            </a:r>
          </a:p>
          <a:p>
            <a:pPr marR="0" lvl="0" algn="ctr" defTabSz="914400" eaLnBrk="1" fontAlgn="auto" latinLnBrk="0" hangingPunct="1">
              <a:lnSpc>
                <a:spcPct val="100000"/>
              </a:lnSpc>
              <a:spcBef>
                <a:spcPts val="0"/>
              </a:spcBef>
              <a:spcAft>
                <a:spcPts val="0"/>
              </a:spcAft>
              <a:buClrTx/>
              <a:buSzTx/>
              <a:tabLst/>
              <a:defRPr/>
            </a:pPr>
            <a:r>
              <a:rPr kumimoji="0" lang="en-US" sz="1100" b="0" i="0" u="none" strike="noStrike" kern="0" cap="none" spc="0" normalizeH="0" baseline="0" noProof="0" dirty="0">
                <a:ln>
                  <a:noFill/>
                </a:ln>
                <a:solidFill>
                  <a:srgbClr val="000000"/>
                </a:solidFill>
                <a:effectLst/>
                <a:uLnTx/>
                <a:uFillTx/>
              </a:rPr>
              <a:t>ABCBS will support, advocate, and advise for all ARHOME members. </a:t>
            </a:r>
            <a:r>
              <a:rPr lang="en-US" sz="1100" kern="0" dirty="0">
                <a:solidFill>
                  <a:srgbClr val="000000"/>
                </a:solidFill>
              </a:rPr>
              <a:t>B</a:t>
            </a:r>
            <a:r>
              <a:rPr kumimoji="0" lang="en-US" sz="1100" b="0" i="0" u="none" strike="noStrike" kern="0" cap="none" spc="0" normalizeH="0" baseline="0" noProof="0" dirty="0">
                <a:ln>
                  <a:noFill/>
                </a:ln>
                <a:solidFill>
                  <a:srgbClr val="000000"/>
                </a:solidFill>
                <a:effectLst/>
                <a:uLnTx/>
                <a:uFillTx/>
              </a:rPr>
              <a:t>y breaking down barriers for members to access </a:t>
            </a:r>
            <a:r>
              <a:rPr lang="en-US" sz="1100" kern="0" dirty="0">
                <a:solidFill>
                  <a:srgbClr val="000000"/>
                </a:solidFill>
              </a:rPr>
              <a:t>quality, timely, and appropriate care; s</a:t>
            </a:r>
            <a:r>
              <a:rPr kumimoji="0" lang="en-US" sz="1100" b="0" i="0" u="none" strike="noStrike" kern="0" cap="none" spc="0" normalizeH="0" baseline="0" noProof="0" dirty="0" err="1">
                <a:ln>
                  <a:noFill/>
                </a:ln>
                <a:solidFill>
                  <a:srgbClr val="000000"/>
                </a:solidFill>
                <a:effectLst/>
                <a:uLnTx/>
                <a:uFillTx/>
              </a:rPr>
              <a:t>upporting</a:t>
            </a:r>
            <a:r>
              <a:rPr kumimoji="0" lang="en-US" sz="1100" b="0" i="0" u="none" strike="noStrike" kern="0" cap="none" spc="0" normalizeH="0" baseline="0" noProof="0" dirty="0">
                <a:ln>
                  <a:noFill/>
                </a:ln>
                <a:solidFill>
                  <a:srgbClr val="000000"/>
                </a:solidFill>
                <a:effectLst/>
                <a:uLnTx/>
                <a:uFillTx/>
              </a:rPr>
              <a:t> members in both urban and rural areas of various economic standing; bringing care to the community, while educating members around the importance of preventative services</a:t>
            </a:r>
            <a:r>
              <a:rPr lang="en-US" sz="1100" kern="0" dirty="0">
                <a:solidFill>
                  <a:srgbClr val="000000"/>
                </a:solidFill>
              </a:rPr>
              <a:t>;</a:t>
            </a:r>
            <a:r>
              <a:rPr kumimoji="0" lang="en-US" sz="1100" b="0" i="0" u="none" strike="noStrike" kern="0" cap="none" spc="0" normalizeH="0" baseline="0" noProof="0" dirty="0">
                <a:ln>
                  <a:noFill/>
                </a:ln>
                <a:solidFill>
                  <a:srgbClr val="000000"/>
                </a:solidFill>
                <a:effectLst/>
                <a:uLnTx/>
                <a:uFillTx/>
              </a:rPr>
              <a:t> lastly</a:t>
            </a:r>
            <a:r>
              <a:rPr lang="en-US" sz="1100" kern="0" dirty="0">
                <a:solidFill>
                  <a:srgbClr val="000000"/>
                </a:solidFill>
              </a:rPr>
              <a:t>,</a:t>
            </a:r>
            <a:r>
              <a:rPr kumimoji="0" lang="en-US" sz="1100" b="0" i="0" u="none" strike="noStrike" kern="0" cap="none" spc="0" normalizeH="0" baseline="0" noProof="0" dirty="0">
                <a:ln>
                  <a:noFill/>
                </a:ln>
                <a:solidFill>
                  <a:srgbClr val="000000"/>
                </a:solidFill>
                <a:effectLst/>
                <a:uLnTx/>
                <a:uFillTx/>
              </a:rPr>
              <a:t> offering tailored programs to address the most vulnerable, which include expecting mothers, those with mental health and substance use conditions, chronic conditions, and beyond. </a:t>
            </a:r>
            <a:endParaRPr lang="en-US" sz="1100" b="0" i="0" u="none" strike="noStrike" kern="0" cap="none" spc="0" normalizeH="0" baseline="0" noProof="0" dirty="0">
              <a:ln>
                <a:noFill/>
              </a:ln>
              <a:solidFill>
                <a:srgbClr val="000000"/>
              </a:solidFill>
              <a:effectLst/>
              <a:uLnTx/>
              <a:uFillTx/>
              <a:ea typeface="Roboto"/>
              <a:cs typeface="Roboto"/>
            </a:endParaRPr>
          </a:p>
        </p:txBody>
      </p:sp>
      <p:sp>
        <p:nvSpPr>
          <p:cNvPr id="13" name="Oval 12">
            <a:extLst>
              <a:ext uri="{FF2B5EF4-FFF2-40B4-BE49-F238E27FC236}">
                <a16:creationId xmlns:a16="http://schemas.microsoft.com/office/drawing/2014/main" id="{4A796A21-D730-1082-BF10-162C51ABFE7B}"/>
              </a:ext>
            </a:extLst>
          </p:cNvPr>
          <p:cNvSpPr/>
          <p:nvPr/>
        </p:nvSpPr>
        <p:spPr>
          <a:xfrm>
            <a:off x="7301353" y="3828711"/>
            <a:ext cx="1940428" cy="1922547"/>
          </a:xfrm>
          <a:prstGeom prst="ellipse">
            <a:avLst/>
          </a:prstGeom>
          <a:solidFill>
            <a:schemeClr val="bg2"/>
          </a:solidFill>
          <a:ln w="38100">
            <a:solidFill>
              <a:srgbClr val="277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2776B5"/>
                </a:solidFill>
              </a:rPr>
              <a:t>Maternal Health </a:t>
            </a:r>
          </a:p>
        </p:txBody>
      </p:sp>
      <p:sp>
        <p:nvSpPr>
          <p:cNvPr id="16" name="Oval 15">
            <a:extLst>
              <a:ext uri="{FF2B5EF4-FFF2-40B4-BE49-F238E27FC236}">
                <a16:creationId xmlns:a16="http://schemas.microsoft.com/office/drawing/2014/main" id="{77741BB7-C32D-E222-E8F5-435243B981B5}"/>
              </a:ext>
            </a:extLst>
          </p:cNvPr>
          <p:cNvSpPr/>
          <p:nvPr/>
        </p:nvSpPr>
        <p:spPr>
          <a:xfrm>
            <a:off x="7794361" y="994813"/>
            <a:ext cx="1940428" cy="1922547"/>
          </a:xfrm>
          <a:prstGeom prst="ellipse">
            <a:avLst/>
          </a:prstGeom>
          <a:solidFill>
            <a:schemeClr val="bg2"/>
          </a:solidFill>
          <a:ln w="38100">
            <a:solidFill>
              <a:srgbClr val="277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2776B5"/>
                </a:solidFill>
              </a:rPr>
              <a:t>Behavioral Health</a:t>
            </a:r>
          </a:p>
        </p:txBody>
      </p:sp>
      <p:sp>
        <p:nvSpPr>
          <p:cNvPr id="17" name="Oval 16">
            <a:extLst>
              <a:ext uri="{FF2B5EF4-FFF2-40B4-BE49-F238E27FC236}">
                <a16:creationId xmlns:a16="http://schemas.microsoft.com/office/drawing/2014/main" id="{88654C8D-F624-4746-46A4-6230F6C17095}"/>
              </a:ext>
            </a:extLst>
          </p:cNvPr>
          <p:cNvSpPr/>
          <p:nvPr/>
        </p:nvSpPr>
        <p:spPr>
          <a:xfrm>
            <a:off x="1524937" y="1034520"/>
            <a:ext cx="1940428" cy="1922547"/>
          </a:xfrm>
          <a:prstGeom prst="ellipse">
            <a:avLst/>
          </a:prstGeom>
          <a:solidFill>
            <a:schemeClr val="bg2"/>
          </a:solidFill>
          <a:ln w="38100">
            <a:solidFill>
              <a:srgbClr val="277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2776B5"/>
                </a:solidFill>
              </a:rPr>
              <a:t>Whole Person Approach </a:t>
            </a:r>
          </a:p>
        </p:txBody>
      </p:sp>
      <p:sp>
        <p:nvSpPr>
          <p:cNvPr id="19" name="Oval 18">
            <a:extLst>
              <a:ext uri="{FF2B5EF4-FFF2-40B4-BE49-F238E27FC236}">
                <a16:creationId xmlns:a16="http://schemas.microsoft.com/office/drawing/2014/main" id="{9264C620-5FBC-FEF7-BE64-7E48D101AC00}"/>
              </a:ext>
            </a:extLst>
          </p:cNvPr>
          <p:cNvSpPr/>
          <p:nvPr/>
        </p:nvSpPr>
        <p:spPr>
          <a:xfrm>
            <a:off x="4802260" y="73247"/>
            <a:ext cx="1940428" cy="1922547"/>
          </a:xfrm>
          <a:prstGeom prst="ellipse">
            <a:avLst/>
          </a:prstGeom>
          <a:solidFill>
            <a:schemeClr val="bg2"/>
          </a:solidFill>
          <a:ln w="38100">
            <a:solidFill>
              <a:srgbClr val="277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2776B5"/>
                </a:solidFill>
              </a:rPr>
              <a:t>Health Incentives</a:t>
            </a:r>
          </a:p>
        </p:txBody>
      </p:sp>
      <p:sp>
        <p:nvSpPr>
          <p:cNvPr id="20" name="Oval 19">
            <a:extLst>
              <a:ext uri="{FF2B5EF4-FFF2-40B4-BE49-F238E27FC236}">
                <a16:creationId xmlns:a16="http://schemas.microsoft.com/office/drawing/2014/main" id="{257059B8-D7D5-C73E-6784-8B3216E2BBCE}"/>
              </a:ext>
            </a:extLst>
          </p:cNvPr>
          <p:cNvSpPr/>
          <p:nvPr/>
        </p:nvSpPr>
        <p:spPr>
          <a:xfrm>
            <a:off x="4802260" y="4722892"/>
            <a:ext cx="1940428" cy="1922547"/>
          </a:xfrm>
          <a:prstGeom prst="ellipse">
            <a:avLst/>
          </a:prstGeom>
          <a:solidFill>
            <a:schemeClr val="bg2"/>
          </a:solidFill>
          <a:ln w="38100">
            <a:solidFill>
              <a:srgbClr val="277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2776B5"/>
                </a:solidFill>
              </a:rPr>
              <a:t>Improving Access to Care </a:t>
            </a:r>
          </a:p>
        </p:txBody>
      </p:sp>
      <p:pic>
        <p:nvPicPr>
          <p:cNvPr id="29" name="Graphic 28" descr="Confused person with solid fill">
            <a:extLst>
              <a:ext uri="{FF2B5EF4-FFF2-40B4-BE49-F238E27FC236}">
                <a16:creationId xmlns:a16="http://schemas.microsoft.com/office/drawing/2014/main" id="{7F04BFD8-C960-8851-1705-5218E4540C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37951" y="2402590"/>
            <a:ext cx="914400" cy="914400"/>
          </a:xfrm>
          <a:prstGeom prst="rect">
            <a:avLst/>
          </a:prstGeom>
        </p:spPr>
      </p:pic>
      <p:pic>
        <p:nvPicPr>
          <p:cNvPr id="31" name="Graphic 30" descr="Chat with solid fill">
            <a:extLst>
              <a:ext uri="{FF2B5EF4-FFF2-40B4-BE49-F238E27FC236}">
                <a16:creationId xmlns:a16="http://schemas.microsoft.com/office/drawing/2014/main" id="{18806DF3-56FD-6F61-934C-79D806EE4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9376" y="5050839"/>
            <a:ext cx="914400" cy="914400"/>
          </a:xfrm>
          <a:prstGeom prst="rect">
            <a:avLst/>
          </a:prstGeom>
        </p:spPr>
      </p:pic>
      <p:pic>
        <p:nvPicPr>
          <p:cNvPr id="35" name="Graphic 34" descr="Head with gears with solid fill">
            <a:extLst>
              <a:ext uri="{FF2B5EF4-FFF2-40B4-BE49-F238E27FC236}">
                <a16:creationId xmlns:a16="http://schemas.microsoft.com/office/drawing/2014/main" id="{9063D945-2614-E36F-F777-C741086409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06820" y="2280210"/>
            <a:ext cx="914400" cy="914400"/>
          </a:xfrm>
          <a:prstGeom prst="rect">
            <a:avLst/>
          </a:prstGeom>
        </p:spPr>
      </p:pic>
      <p:pic>
        <p:nvPicPr>
          <p:cNvPr id="37" name="Graphic 36" descr="Mom with stroller with solid fill">
            <a:extLst>
              <a:ext uri="{FF2B5EF4-FFF2-40B4-BE49-F238E27FC236}">
                <a16:creationId xmlns:a16="http://schemas.microsoft.com/office/drawing/2014/main" id="{6B47A2AA-0263-66A3-214C-1452C1B385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87215" y="5111494"/>
            <a:ext cx="914400" cy="914400"/>
          </a:xfrm>
          <a:prstGeom prst="rect">
            <a:avLst/>
          </a:prstGeom>
        </p:spPr>
      </p:pic>
      <p:pic>
        <p:nvPicPr>
          <p:cNvPr id="39" name="Graphic 38" descr="Money with solid fill">
            <a:extLst>
              <a:ext uri="{FF2B5EF4-FFF2-40B4-BE49-F238E27FC236}">
                <a16:creationId xmlns:a16="http://schemas.microsoft.com/office/drawing/2014/main" id="{11327F7D-F109-2672-70C2-E18D0A7598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33865" y="1239121"/>
            <a:ext cx="914400" cy="914400"/>
          </a:xfrm>
          <a:prstGeom prst="rect">
            <a:avLst/>
          </a:prstGeom>
        </p:spPr>
      </p:pic>
      <p:pic>
        <p:nvPicPr>
          <p:cNvPr id="41" name="Graphic 40" descr="Adhesive Bandage with solid fill">
            <a:extLst>
              <a:ext uri="{FF2B5EF4-FFF2-40B4-BE49-F238E27FC236}">
                <a16:creationId xmlns:a16="http://schemas.microsoft.com/office/drawing/2014/main" id="{DC017D59-8429-2C6E-B178-7B1C05251E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13720" y="6017492"/>
            <a:ext cx="914400" cy="914400"/>
          </a:xfrm>
          <a:prstGeom prst="rect">
            <a:avLst/>
          </a:prstGeom>
        </p:spPr>
      </p:pic>
    </p:spTree>
    <p:extLst>
      <p:ext uri="{BB962C8B-B14F-4D97-AF65-F5344CB8AC3E}">
        <p14:creationId xmlns:p14="http://schemas.microsoft.com/office/powerpoint/2010/main" val="3961149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B2A-8A1A-4832-F387-D8326A0B7980}"/>
              </a:ext>
            </a:extLst>
          </p:cNvPr>
          <p:cNvSpPr>
            <a:spLocks noGrp="1"/>
          </p:cNvSpPr>
          <p:nvPr>
            <p:ph type="title"/>
          </p:nvPr>
        </p:nvSpPr>
        <p:spPr>
          <a:xfrm>
            <a:off x="253410" y="111054"/>
            <a:ext cx="10515600" cy="577628"/>
          </a:xfrm>
        </p:spPr>
        <p:txBody>
          <a:bodyPr>
            <a:normAutofit fontScale="90000"/>
          </a:bodyPr>
          <a:lstStyle/>
          <a:p>
            <a:r>
              <a:rPr lang="en-US"/>
              <a:t>Primary Care First Behavioral Health Pilot  </a:t>
            </a:r>
          </a:p>
        </p:txBody>
      </p:sp>
      <p:sp>
        <p:nvSpPr>
          <p:cNvPr id="3" name="Slide Number Placeholder 2">
            <a:extLst>
              <a:ext uri="{FF2B5EF4-FFF2-40B4-BE49-F238E27FC236}">
                <a16:creationId xmlns:a16="http://schemas.microsoft.com/office/drawing/2014/main" id="{D201C481-5A3E-27E7-6362-3942B434F33E}"/>
              </a:ext>
            </a:extLst>
          </p:cNvPr>
          <p:cNvSpPr>
            <a:spLocks noGrp="1"/>
          </p:cNvSpPr>
          <p:nvPr>
            <p:ph type="sldNum" sz="quarter" idx="12"/>
          </p:nvPr>
        </p:nvSpPr>
        <p:spPr/>
        <p:txBody>
          <a:bodyPr/>
          <a:lstStyle/>
          <a:p>
            <a:fld id="{F5F88C70-AE88-441D-9F59-E60D3BF64BDC}" type="slidenum">
              <a:rPr lang="en-US" smtClean="0"/>
              <a:pPr/>
              <a:t>30</a:t>
            </a:fld>
            <a:endParaRPr lang="en-US"/>
          </a:p>
        </p:txBody>
      </p:sp>
      <p:sp>
        <p:nvSpPr>
          <p:cNvPr id="4" name="Footer Placeholder 3">
            <a:extLst>
              <a:ext uri="{FF2B5EF4-FFF2-40B4-BE49-F238E27FC236}">
                <a16:creationId xmlns:a16="http://schemas.microsoft.com/office/drawing/2014/main" id="{013791BD-9FC7-695A-0B24-7A07D8E1B4F7}"/>
              </a:ext>
            </a:extLst>
          </p:cNvPr>
          <p:cNvSpPr>
            <a:spLocks noGrp="1"/>
          </p:cNvSpPr>
          <p:nvPr>
            <p:ph type="ftr" sz="quarter" idx="3"/>
          </p:nvPr>
        </p:nvSpPr>
        <p:spPr/>
        <p:txBody>
          <a:bodyPr/>
          <a:lstStyle/>
          <a:p>
            <a:r>
              <a:rPr lang="en-US"/>
              <a:t>Primary Care First Behavioral Health Pilot </a:t>
            </a:r>
          </a:p>
        </p:txBody>
      </p:sp>
      <p:sp>
        <p:nvSpPr>
          <p:cNvPr id="7" name="Rectangle: Rounded Corners 6">
            <a:extLst>
              <a:ext uri="{FF2B5EF4-FFF2-40B4-BE49-F238E27FC236}">
                <a16:creationId xmlns:a16="http://schemas.microsoft.com/office/drawing/2014/main" id="{90C27CB4-5957-49FD-0B3B-5EB49CA1A207}"/>
              </a:ext>
            </a:extLst>
          </p:cNvPr>
          <p:cNvSpPr/>
          <p:nvPr/>
        </p:nvSpPr>
        <p:spPr>
          <a:xfrm>
            <a:off x="7560018" y="698665"/>
            <a:ext cx="3592187" cy="3639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Performance 2023 Utilization Compliance </a:t>
            </a:r>
          </a:p>
        </p:txBody>
      </p:sp>
      <p:graphicFrame>
        <p:nvGraphicFramePr>
          <p:cNvPr id="8" name="Chart 7">
            <a:extLst>
              <a:ext uri="{FF2B5EF4-FFF2-40B4-BE49-F238E27FC236}">
                <a16:creationId xmlns:a16="http://schemas.microsoft.com/office/drawing/2014/main" id="{1D20CA2F-932C-9865-0F9B-25214EF92044}"/>
              </a:ext>
            </a:extLst>
          </p:cNvPr>
          <p:cNvGraphicFramePr>
            <a:graphicFrameLocks/>
          </p:cNvGraphicFramePr>
          <p:nvPr>
            <p:extLst>
              <p:ext uri="{D42A27DB-BD31-4B8C-83A1-F6EECF244321}">
                <p14:modId xmlns:p14="http://schemas.microsoft.com/office/powerpoint/2010/main" val="1761043845"/>
              </p:ext>
            </p:extLst>
          </p:nvPr>
        </p:nvGraphicFramePr>
        <p:xfrm>
          <a:off x="7070112" y="1062649"/>
          <a:ext cx="4572000" cy="283845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41E6167-1B96-2D4E-1B9B-6AEE8D211BB6}"/>
              </a:ext>
            </a:extLst>
          </p:cNvPr>
          <p:cNvSpPr txBox="1"/>
          <p:nvPr/>
        </p:nvSpPr>
        <p:spPr>
          <a:xfrm>
            <a:off x="9502996" y="1797071"/>
            <a:ext cx="2060179" cy="523220"/>
          </a:xfrm>
          <a:prstGeom prst="rect">
            <a:avLst/>
          </a:prstGeom>
          <a:solidFill>
            <a:srgbClr val="FFC000"/>
          </a:solidFill>
        </p:spPr>
        <p:txBody>
          <a:bodyPr wrap="none" rtlCol="0">
            <a:spAutoFit/>
          </a:bodyPr>
          <a:lstStyle/>
          <a:p>
            <a:r>
              <a:rPr lang="en-US" sz="1400"/>
              <a:t>Emergency Department</a:t>
            </a:r>
          </a:p>
          <a:p>
            <a:r>
              <a:rPr lang="en-US" sz="1400"/>
              <a:t>Inpatient Admissions </a:t>
            </a:r>
          </a:p>
        </p:txBody>
      </p:sp>
      <p:sp>
        <p:nvSpPr>
          <p:cNvPr id="10" name="TextBox 9">
            <a:extLst>
              <a:ext uri="{FF2B5EF4-FFF2-40B4-BE49-F238E27FC236}">
                <a16:creationId xmlns:a16="http://schemas.microsoft.com/office/drawing/2014/main" id="{BEAC400A-C93D-253C-A1EE-741357D21EB5}"/>
              </a:ext>
            </a:extLst>
          </p:cNvPr>
          <p:cNvSpPr txBox="1"/>
          <p:nvPr/>
        </p:nvSpPr>
        <p:spPr>
          <a:xfrm>
            <a:off x="7679540" y="4488710"/>
            <a:ext cx="1744388" cy="307777"/>
          </a:xfrm>
          <a:prstGeom prst="rect">
            <a:avLst/>
          </a:prstGeom>
          <a:solidFill>
            <a:srgbClr val="FFC000"/>
          </a:solidFill>
        </p:spPr>
        <p:txBody>
          <a:bodyPr wrap="none" rtlCol="0">
            <a:spAutoFit/>
          </a:bodyPr>
          <a:lstStyle/>
          <a:p>
            <a:r>
              <a:rPr lang="en-US" sz="1400"/>
              <a:t>Generic Prescribing</a:t>
            </a:r>
          </a:p>
        </p:txBody>
      </p:sp>
      <p:graphicFrame>
        <p:nvGraphicFramePr>
          <p:cNvPr id="11" name="Chart 10">
            <a:extLst>
              <a:ext uri="{FF2B5EF4-FFF2-40B4-BE49-F238E27FC236}">
                <a16:creationId xmlns:a16="http://schemas.microsoft.com/office/drawing/2014/main" id="{2E717DE9-5E01-05A5-07E2-3755E19CE389}"/>
              </a:ext>
            </a:extLst>
          </p:cNvPr>
          <p:cNvGraphicFramePr>
            <a:graphicFrameLocks/>
          </p:cNvGraphicFramePr>
          <p:nvPr>
            <p:extLst>
              <p:ext uri="{D42A27DB-BD31-4B8C-83A1-F6EECF244321}">
                <p14:modId xmlns:p14="http://schemas.microsoft.com/office/powerpoint/2010/main" val="440458827"/>
              </p:ext>
            </p:extLst>
          </p:nvPr>
        </p:nvGraphicFramePr>
        <p:xfrm>
          <a:off x="7137928" y="3855135"/>
          <a:ext cx="4572000" cy="2838450"/>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DC5E5F7E-32D7-DD12-AF0D-BA22466FCA7A}"/>
              </a:ext>
            </a:extLst>
          </p:cNvPr>
          <p:cNvGrpSpPr/>
          <p:nvPr/>
        </p:nvGrpSpPr>
        <p:grpSpPr>
          <a:xfrm>
            <a:off x="5111034" y="3770380"/>
            <a:ext cx="1313472" cy="1367796"/>
            <a:chOff x="6357142" y="1323701"/>
            <a:chExt cx="1669381" cy="1669381"/>
          </a:xfrm>
        </p:grpSpPr>
        <p:sp>
          <p:nvSpPr>
            <p:cNvPr id="13" name="Oval 12">
              <a:extLst>
                <a:ext uri="{FF2B5EF4-FFF2-40B4-BE49-F238E27FC236}">
                  <a16:creationId xmlns:a16="http://schemas.microsoft.com/office/drawing/2014/main" id="{797675D3-591A-B52B-8A5A-76C20BF0F2A2}"/>
                </a:ext>
              </a:extLst>
            </p:cNvPr>
            <p:cNvSpPr/>
            <p:nvPr/>
          </p:nvSpPr>
          <p:spPr>
            <a:xfrm>
              <a:off x="6357142" y="1323701"/>
              <a:ext cx="1669381" cy="1669381"/>
            </a:xfrm>
            <a:prstGeom prst="ellipse">
              <a:avLst/>
            </a:prstGeom>
            <a:solidFill>
              <a:schemeClr val="bg1"/>
            </a:solidFill>
            <a:ln w="57150">
              <a:solidFill>
                <a:srgbClr val="15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155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53F66"/>
                </a:solidFill>
                <a:effectLst/>
                <a:uLnTx/>
                <a:uFillTx/>
                <a:latin typeface="Roboto"/>
                <a:ea typeface="+mn-ea"/>
                <a:cs typeface="+mn-cs"/>
              </a:endParaRPr>
            </a:p>
          </p:txBody>
        </p:sp>
        <p:sp>
          <p:nvSpPr>
            <p:cNvPr id="14" name="TextBox 13">
              <a:extLst>
                <a:ext uri="{FF2B5EF4-FFF2-40B4-BE49-F238E27FC236}">
                  <a16:creationId xmlns:a16="http://schemas.microsoft.com/office/drawing/2014/main" id="{1ABE44BE-D258-A16A-7F45-AD538D5D04D7}"/>
                </a:ext>
              </a:extLst>
            </p:cNvPr>
            <p:cNvSpPr txBox="1"/>
            <p:nvPr/>
          </p:nvSpPr>
          <p:spPr>
            <a:xfrm>
              <a:off x="6420443" y="1973723"/>
              <a:ext cx="1606080" cy="356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53F66"/>
                  </a:solidFill>
                  <a:effectLst/>
                  <a:uLnTx/>
                  <a:uFillTx/>
                  <a:latin typeface="Roboto"/>
                  <a:ea typeface="+mn-ea"/>
                  <a:cs typeface="+mn-cs"/>
                </a:rPr>
                <a:t>Sustainability</a:t>
              </a:r>
            </a:p>
          </p:txBody>
        </p:sp>
      </p:grpSp>
      <p:grpSp>
        <p:nvGrpSpPr>
          <p:cNvPr id="15" name="Group 14">
            <a:extLst>
              <a:ext uri="{FF2B5EF4-FFF2-40B4-BE49-F238E27FC236}">
                <a16:creationId xmlns:a16="http://schemas.microsoft.com/office/drawing/2014/main" id="{D4EB0AC9-D08A-22F7-B558-0F86DDF44D8C}"/>
              </a:ext>
            </a:extLst>
          </p:cNvPr>
          <p:cNvGrpSpPr/>
          <p:nvPr/>
        </p:nvGrpSpPr>
        <p:grpSpPr>
          <a:xfrm>
            <a:off x="1709198" y="3746552"/>
            <a:ext cx="1313472" cy="1367796"/>
            <a:chOff x="1028970" y="1347357"/>
            <a:chExt cx="1669381" cy="1669381"/>
          </a:xfrm>
        </p:grpSpPr>
        <p:sp>
          <p:nvSpPr>
            <p:cNvPr id="16" name="Oval 15">
              <a:extLst>
                <a:ext uri="{FF2B5EF4-FFF2-40B4-BE49-F238E27FC236}">
                  <a16:creationId xmlns:a16="http://schemas.microsoft.com/office/drawing/2014/main" id="{2201B618-AF12-55E6-9B7E-EE1E7C0A8E3D}"/>
                </a:ext>
              </a:extLst>
            </p:cNvPr>
            <p:cNvSpPr/>
            <p:nvPr/>
          </p:nvSpPr>
          <p:spPr>
            <a:xfrm>
              <a:off x="1028970" y="1347357"/>
              <a:ext cx="1669381" cy="1669381"/>
            </a:xfrm>
            <a:prstGeom prst="ellipse">
              <a:avLst/>
            </a:prstGeom>
            <a:solidFill>
              <a:schemeClr val="bg1"/>
            </a:solidFill>
            <a:ln w="57150">
              <a:solidFill>
                <a:srgbClr val="15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53F66"/>
                </a:solidFill>
                <a:effectLst/>
                <a:uLnTx/>
                <a:uFillTx/>
                <a:latin typeface="Roboto"/>
                <a:ea typeface="+mn-ea"/>
                <a:cs typeface="+mn-cs"/>
              </a:endParaRPr>
            </a:p>
          </p:txBody>
        </p:sp>
        <p:sp>
          <p:nvSpPr>
            <p:cNvPr id="17" name="TextBox 16">
              <a:extLst>
                <a:ext uri="{FF2B5EF4-FFF2-40B4-BE49-F238E27FC236}">
                  <a16:creationId xmlns:a16="http://schemas.microsoft.com/office/drawing/2014/main" id="{2A5509DC-6D08-2D89-1FD5-1F3FA9BC3C5F}"/>
                </a:ext>
              </a:extLst>
            </p:cNvPr>
            <p:cNvSpPr txBox="1"/>
            <p:nvPr/>
          </p:nvSpPr>
          <p:spPr>
            <a:xfrm>
              <a:off x="1092271" y="1843067"/>
              <a:ext cx="1542779" cy="6010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53F66"/>
                  </a:solidFill>
                  <a:effectLst/>
                  <a:uLnTx/>
                  <a:uFillTx/>
                  <a:latin typeface="Roboto"/>
                  <a:ea typeface="+mn-ea"/>
                  <a:cs typeface="+mn-cs"/>
                </a:rPr>
                <a:t>Screening &amp; Follow-Up</a:t>
              </a:r>
            </a:p>
          </p:txBody>
        </p:sp>
      </p:grpSp>
      <p:grpSp>
        <p:nvGrpSpPr>
          <p:cNvPr id="18" name="Group 17">
            <a:extLst>
              <a:ext uri="{FF2B5EF4-FFF2-40B4-BE49-F238E27FC236}">
                <a16:creationId xmlns:a16="http://schemas.microsoft.com/office/drawing/2014/main" id="{E6CE91D3-7F38-24A9-CB48-7379112F2A54}"/>
              </a:ext>
            </a:extLst>
          </p:cNvPr>
          <p:cNvGrpSpPr/>
          <p:nvPr/>
        </p:nvGrpSpPr>
        <p:grpSpPr>
          <a:xfrm>
            <a:off x="3427280" y="3733598"/>
            <a:ext cx="1313472" cy="1367796"/>
            <a:chOff x="3711969" y="1331545"/>
            <a:chExt cx="1669381" cy="1669381"/>
          </a:xfrm>
        </p:grpSpPr>
        <p:sp>
          <p:nvSpPr>
            <p:cNvPr id="19" name="Oval 18">
              <a:extLst>
                <a:ext uri="{FF2B5EF4-FFF2-40B4-BE49-F238E27FC236}">
                  <a16:creationId xmlns:a16="http://schemas.microsoft.com/office/drawing/2014/main" id="{6526FF32-8A61-A8BF-0E43-4F6859426060}"/>
                </a:ext>
              </a:extLst>
            </p:cNvPr>
            <p:cNvSpPr/>
            <p:nvPr/>
          </p:nvSpPr>
          <p:spPr>
            <a:xfrm>
              <a:off x="3711969" y="1331545"/>
              <a:ext cx="1669381" cy="1669381"/>
            </a:xfrm>
            <a:prstGeom prst="ellipse">
              <a:avLst/>
            </a:prstGeom>
            <a:solidFill>
              <a:schemeClr val="bg1"/>
            </a:solidFill>
            <a:ln w="57150">
              <a:solidFill>
                <a:srgbClr val="15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53F66"/>
                </a:solidFill>
                <a:effectLst/>
                <a:uLnTx/>
                <a:uFillTx/>
                <a:latin typeface="Roboto"/>
                <a:ea typeface="+mn-ea"/>
                <a:cs typeface="+mn-cs"/>
              </a:endParaRPr>
            </a:p>
          </p:txBody>
        </p:sp>
        <p:sp>
          <p:nvSpPr>
            <p:cNvPr id="20" name="TextBox 19">
              <a:extLst>
                <a:ext uri="{FF2B5EF4-FFF2-40B4-BE49-F238E27FC236}">
                  <a16:creationId xmlns:a16="http://schemas.microsoft.com/office/drawing/2014/main" id="{89E0B699-3AA6-3F55-F6B3-8898DDDD0FA7}"/>
                </a:ext>
              </a:extLst>
            </p:cNvPr>
            <p:cNvSpPr txBox="1"/>
            <p:nvPr/>
          </p:nvSpPr>
          <p:spPr>
            <a:xfrm>
              <a:off x="3775270" y="1720382"/>
              <a:ext cx="1542779" cy="845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53F66"/>
                  </a:solidFill>
                  <a:effectLst/>
                  <a:uLnTx/>
                  <a:uFillTx/>
                  <a:latin typeface="Roboto"/>
                  <a:ea typeface="+mn-ea"/>
                  <a:cs typeface="+mn-cs"/>
                </a:rPr>
                <a:t>Self-Management Support</a:t>
              </a:r>
            </a:p>
          </p:txBody>
        </p:sp>
      </p:grpSp>
      <p:sp>
        <p:nvSpPr>
          <p:cNvPr id="21" name="Arrow: Chevron 20">
            <a:extLst>
              <a:ext uri="{FF2B5EF4-FFF2-40B4-BE49-F238E27FC236}">
                <a16:creationId xmlns:a16="http://schemas.microsoft.com/office/drawing/2014/main" id="{693C2307-479F-E6C1-8409-5EDF6E871650}"/>
              </a:ext>
            </a:extLst>
          </p:cNvPr>
          <p:cNvSpPr/>
          <p:nvPr/>
        </p:nvSpPr>
        <p:spPr>
          <a:xfrm>
            <a:off x="1097920" y="3943436"/>
            <a:ext cx="448064" cy="1021683"/>
          </a:xfrm>
          <a:prstGeom prst="chevron">
            <a:avLst/>
          </a:prstGeom>
          <a:solidFill>
            <a:schemeClr val="bg1"/>
          </a:solidFill>
          <a:ln w="38100">
            <a:solidFill>
              <a:srgbClr val="15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sp>
        <p:nvSpPr>
          <p:cNvPr id="22" name="TextBox 21">
            <a:extLst>
              <a:ext uri="{FF2B5EF4-FFF2-40B4-BE49-F238E27FC236}">
                <a16:creationId xmlns:a16="http://schemas.microsoft.com/office/drawing/2014/main" id="{E56D085A-4E67-E06B-FC90-CF4727927447}"/>
              </a:ext>
            </a:extLst>
          </p:cNvPr>
          <p:cNvSpPr txBox="1"/>
          <p:nvPr/>
        </p:nvSpPr>
        <p:spPr>
          <a:xfrm>
            <a:off x="-24003" y="4006022"/>
            <a:ext cx="12366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F66"/>
                </a:solidFill>
                <a:effectLst/>
                <a:uLnTx/>
                <a:uFillTx/>
                <a:latin typeface="Roboto Black" panose="02000000000000000000" pitchFamily="2" charset="0"/>
                <a:ea typeface="Roboto Black" panose="02000000000000000000" pitchFamily="2" charset="0"/>
                <a:cs typeface="+mn-cs"/>
              </a:rPr>
              <a:t>14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F66"/>
                </a:solidFill>
                <a:effectLst/>
                <a:uLnTx/>
                <a:uFillTx/>
                <a:latin typeface="Roboto Black" panose="02000000000000000000" pitchFamily="2" charset="0"/>
                <a:ea typeface="Roboto Black" panose="02000000000000000000" pitchFamily="2" charset="0"/>
                <a:cs typeface="+mn-cs"/>
              </a:rPr>
              <a:t>PCF Practices</a:t>
            </a:r>
          </a:p>
        </p:txBody>
      </p:sp>
      <p:sp>
        <p:nvSpPr>
          <p:cNvPr id="23" name="TextBox 22">
            <a:extLst>
              <a:ext uri="{FF2B5EF4-FFF2-40B4-BE49-F238E27FC236}">
                <a16:creationId xmlns:a16="http://schemas.microsoft.com/office/drawing/2014/main" id="{94FD9583-D229-A9F3-C6F6-FB33D6A6E39D}"/>
              </a:ext>
            </a:extLst>
          </p:cNvPr>
          <p:cNvSpPr txBox="1"/>
          <p:nvPr/>
        </p:nvSpPr>
        <p:spPr>
          <a:xfrm>
            <a:off x="1641247" y="5334409"/>
            <a:ext cx="1764667"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Depression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Anxiety</a:t>
            </a:r>
          </a:p>
        </p:txBody>
      </p:sp>
      <p:sp>
        <p:nvSpPr>
          <p:cNvPr id="24" name="TextBox 23">
            <a:extLst>
              <a:ext uri="{FF2B5EF4-FFF2-40B4-BE49-F238E27FC236}">
                <a16:creationId xmlns:a16="http://schemas.microsoft.com/office/drawing/2014/main" id="{627713DF-43EB-6D0B-EA6F-DAF1C33584DD}"/>
              </a:ext>
            </a:extLst>
          </p:cNvPr>
          <p:cNvSpPr txBox="1"/>
          <p:nvPr/>
        </p:nvSpPr>
        <p:spPr>
          <a:xfrm>
            <a:off x="3405914" y="5316958"/>
            <a:ext cx="1764667"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Patient Resources</a:t>
            </a:r>
          </a:p>
        </p:txBody>
      </p:sp>
      <p:sp>
        <p:nvSpPr>
          <p:cNvPr id="26" name="TextBox 25">
            <a:extLst>
              <a:ext uri="{FF2B5EF4-FFF2-40B4-BE49-F238E27FC236}">
                <a16:creationId xmlns:a16="http://schemas.microsoft.com/office/drawing/2014/main" id="{B53E451D-0B9B-580C-555C-ECA6DCBF0736}"/>
              </a:ext>
            </a:extLst>
          </p:cNvPr>
          <p:cNvSpPr txBox="1"/>
          <p:nvPr/>
        </p:nvSpPr>
        <p:spPr>
          <a:xfrm>
            <a:off x="5068666" y="5274360"/>
            <a:ext cx="1579514"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Billing guidelines</a:t>
            </a:r>
          </a:p>
        </p:txBody>
      </p:sp>
      <p:sp>
        <p:nvSpPr>
          <p:cNvPr id="28" name="TextBox 27">
            <a:extLst>
              <a:ext uri="{FF2B5EF4-FFF2-40B4-BE49-F238E27FC236}">
                <a16:creationId xmlns:a16="http://schemas.microsoft.com/office/drawing/2014/main" id="{91CC7D4D-60C6-8BAC-5224-5684F719DC4B}"/>
              </a:ext>
            </a:extLst>
          </p:cNvPr>
          <p:cNvSpPr txBox="1"/>
          <p:nvPr/>
        </p:nvSpPr>
        <p:spPr>
          <a:xfrm>
            <a:off x="436266" y="820535"/>
            <a:ext cx="5764338" cy="3231654"/>
          </a:xfrm>
          <a:prstGeom prst="rect">
            <a:avLst/>
          </a:prstGeom>
          <a:noFill/>
        </p:spPr>
        <p:txBody>
          <a:bodyPr wrap="square">
            <a:spAutoFit/>
          </a:bodyPr>
          <a:lstStyle/>
          <a:p>
            <a:r>
              <a:rPr lang="en-US" sz="1200" b="1"/>
              <a:t>Strengths</a:t>
            </a:r>
          </a:p>
          <a:p>
            <a:pPr lvl="1"/>
            <a:r>
              <a:rPr lang="en-US" sz="1200"/>
              <a:t>Most practices are already screening for depression or anxiety</a:t>
            </a:r>
          </a:p>
          <a:p>
            <a:pPr lvl="1"/>
            <a:r>
              <a:rPr lang="en-US" sz="1200"/>
              <a:t>Most practices are very involved and ready to make changes</a:t>
            </a:r>
          </a:p>
          <a:p>
            <a:endParaRPr lang="en-US" sz="1200"/>
          </a:p>
          <a:p>
            <a:r>
              <a:rPr lang="en-US" sz="1200" b="1"/>
              <a:t>Barriers</a:t>
            </a:r>
          </a:p>
          <a:p>
            <a:pPr lvl="1"/>
            <a:r>
              <a:rPr lang="en-US" sz="1200"/>
              <a:t>Financial sustainability – practices need guidance on billing and coding</a:t>
            </a:r>
          </a:p>
          <a:p>
            <a:pPr lvl="1"/>
            <a:r>
              <a:rPr lang="en-US" sz="1200"/>
              <a:t>Lack of staffing – hard to find LCWSs to hire</a:t>
            </a:r>
          </a:p>
          <a:p>
            <a:pPr lvl="1"/>
            <a:r>
              <a:rPr lang="en-US" sz="1200"/>
              <a:t>Two practices dropped out of pilot due to staffing</a:t>
            </a:r>
          </a:p>
          <a:p>
            <a:endParaRPr lang="en-US" sz="1200"/>
          </a:p>
          <a:p>
            <a:r>
              <a:rPr lang="en-US" sz="1200" b="1"/>
              <a:t>Star Practices</a:t>
            </a:r>
          </a:p>
          <a:p>
            <a:pPr lvl="1"/>
            <a:r>
              <a:rPr lang="en-US" sz="1200"/>
              <a:t>1</a:t>
            </a:r>
            <a:r>
              <a:rPr lang="en-US" sz="1200" baseline="30000"/>
              <a:t>st</a:t>
            </a:r>
            <a:r>
              <a:rPr lang="en-US" sz="1200"/>
              <a:t> Choice Healthcare – 6 practices, 4 LCSWs</a:t>
            </a:r>
          </a:p>
          <a:p>
            <a:pPr lvl="1"/>
            <a:r>
              <a:rPr lang="en-US" sz="1200"/>
              <a:t>Mid Delta – implementing group visits focused on behavioral health for patients with chronic illnesses</a:t>
            </a:r>
          </a:p>
          <a:p>
            <a:pPr lvl="1"/>
            <a:r>
              <a:rPr lang="en-US" sz="1200"/>
              <a:t>Mainline – focus on postpartum depression screening and treatment</a:t>
            </a:r>
          </a:p>
          <a:p>
            <a:pPr lvl="1"/>
            <a:endParaRPr lang="en-US"/>
          </a:p>
          <a:p>
            <a:pPr lvl="1"/>
            <a:endParaRPr lang="en-US"/>
          </a:p>
        </p:txBody>
      </p:sp>
    </p:spTree>
    <p:extLst>
      <p:ext uri="{BB962C8B-B14F-4D97-AF65-F5344CB8AC3E}">
        <p14:creationId xmlns:p14="http://schemas.microsoft.com/office/powerpoint/2010/main" val="2325955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EE799-25ED-D719-8D70-FD88810B2AD2}"/>
              </a:ext>
            </a:extLst>
          </p:cNvPr>
          <p:cNvSpPr>
            <a:spLocks noGrp="1"/>
          </p:cNvSpPr>
          <p:nvPr>
            <p:ph type="title"/>
          </p:nvPr>
        </p:nvSpPr>
        <p:spPr/>
        <p:txBody>
          <a:bodyPr>
            <a:normAutofit fontScale="90000"/>
          </a:bodyPr>
          <a:lstStyle/>
          <a:p>
            <a:r>
              <a:rPr lang="en-US"/>
              <a:t>Diabetes A1c Program Background and Objectives </a:t>
            </a:r>
          </a:p>
        </p:txBody>
      </p:sp>
      <p:sp>
        <p:nvSpPr>
          <p:cNvPr id="3" name="Slide Number Placeholder 2">
            <a:extLst>
              <a:ext uri="{FF2B5EF4-FFF2-40B4-BE49-F238E27FC236}">
                <a16:creationId xmlns:a16="http://schemas.microsoft.com/office/drawing/2014/main" id="{2C42888C-69A1-B417-DEB5-5EF6015551F4}"/>
              </a:ext>
            </a:extLst>
          </p:cNvPr>
          <p:cNvSpPr>
            <a:spLocks noGrp="1"/>
          </p:cNvSpPr>
          <p:nvPr>
            <p:ph type="sldNum" sz="quarter" idx="12"/>
          </p:nvPr>
        </p:nvSpPr>
        <p:spPr/>
        <p:txBody>
          <a:bodyPr/>
          <a:lstStyle/>
          <a:p>
            <a:fld id="{F5F88C70-AE88-441D-9F59-E60D3BF64BDC}" type="slidenum">
              <a:rPr lang="en-US" smtClean="0"/>
              <a:pPr/>
              <a:t>31</a:t>
            </a:fld>
            <a:endParaRPr lang="en-US"/>
          </a:p>
        </p:txBody>
      </p:sp>
      <p:sp>
        <p:nvSpPr>
          <p:cNvPr id="4" name="Footer Placeholder 3">
            <a:extLst>
              <a:ext uri="{FF2B5EF4-FFF2-40B4-BE49-F238E27FC236}">
                <a16:creationId xmlns:a16="http://schemas.microsoft.com/office/drawing/2014/main" id="{0C2B84B5-A2E3-EA4F-925A-8E50EC36BEFC}"/>
              </a:ext>
            </a:extLst>
          </p:cNvPr>
          <p:cNvSpPr>
            <a:spLocks noGrp="1"/>
          </p:cNvSpPr>
          <p:nvPr>
            <p:ph type="ftr" sz="quarter" idx="3"/>
          </p:nvPr>
        </p:nvSpPr>
        <p:spPr/>
        <p:txBody>
          <a:bodyPr/>
          <a:lstStyle/>
          <a:p>
            <a:r>
              <a:rPr lang="en-US"/>
              <a:t>Diabetes A1c Program Background and Objectives </a:t>
            </a:r>
          </a:p>
        </p:txBody>
      </p:sp>
      <p:graphicFrame>
        <p:nvGraphicFramePr>
          <p:cNvPr id="6" name="Diagram 5">
            <a:extLst>
              <a:ext uri="{FF2B5EF4-FFF2-40B4-BE49-F238E27FC236}">
                <a16:creationId xmlns:a16="http://schemas.microsoft.com/office/drawing/2014/main" id="{938203EA-6CDD-864A-66D5-899179A73CCA}"/>
              </a:ext>
            </a:extLst>
          </p:cNvPr>
          <p:cNvGraphicFramePr/>
          <p:nvPr>
            <p:extLst>
              <p:ext uri="{D42A27DB-BD31-4B8C-83A1-F6EECF244321}">
                <p14:modId xmlns:p14="http://schemas.microsoft.com/office/powerpoint/2010/main" val="3221483696"/>
              </p:ext>
            </p:extLst>
          </p:nvPr>
        </p:nvGraphicFramePr>
        <p:xfrm>
          <a:off x="1174601" y="1095085"/>
          <a:ext cx="9961485" cy="482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4126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EFDD-1023-529A-0BCA-931773C9686B}"/>
              </a:ext>
            </a:extLst>
          </p:cNvPr>
          <p:cNvSpPr>
            <a:spLocks noGrp="1"/>
          </p:cNvSpPr>
          <p:nvPr>
            <p:ph type="title"/>
          </p:nvPr>
        </p:nvSpPr>
        <p:spPr>
          <a:xfrm>
            <a:off x="341244" y="231614"/>
            <a:ext cx="10515600" cy="577628"/>
          </a:xfrm>
        </p:spPr>
        <p:txBody>
          <a:bodyPr>
            <a:normAutofit fontScale="90000"/>
          </a:bodyPr>
          <a:lstStyle/>
          <a:p>
            <a:r>
              <a:rPr lang="en-US"/>
              <a:t>2023 Diabetes A1c Program Design </a:t>
            </a:r>
          </a:p>
        </p:txBody>
      </p:sp>
      <p:sp>
        <p:nvSpPr>
          <p:cNvPr id="3" name="Slide Number Placeholder 2">
            <a:extLst>
              <a:ext uri="{FF2B5EF4-FFF2-40B4-BE49-F238E27FC236}">
                <a16:creationId xmlns:a16="http://schemas.microsoft.com/office/drawing/2014/main" id="{FAABF92E-CDC4-6697-A581-27256DF76985}"/>
              </a:ext>
            </a:extLst>
          </p:cNvPr>
          <p:cNvSpPr>
            <a:spLocks noGrp="1"/>
          </p:cNvSpPr>
          <p:nvPr>
            <p:ph type="sldNum" sz="quarter" idx="12"/>
          </p:nvPr>
        </p:nvSpPr>
        <p:spPr/>
        <p:txBody>
          <a:bodyPr/>
          <a:lstStyle/>
          <a:p>
            <a:fld id="{F5F88C70-AE88-441D-9F59-E60D3BF64BDC}" type="slidenum">
              <a:rPr lang="en-US" smtClean="0"/>
              <a:pPr/>
              <a:t>32</a:t>
            </a:fld>
            <a:endParaRPr lang="en-US"/>
          </a:p>
        </p:txBody>
      </p:sp>
      <p:sp>
        <p:nvSpPr>
          <p:cNvPr id="4" name="Footer Placeholder 3">
            <a:extLst>
              <a:ext uri="{FF2B5EF4-FFF2-40B4-BE49-F238E27FC236}">
                <a16:creationId xmlns:a16="http://schemas.microsoft.com/office/drawing/2014/main" id="{CB32C495-AE71-1408-D3D2-8C957E1EB5AE}"/>
              </a:ext>
            </a:extLst>
          </p:cNvPr>
          <p:cNvSpPr>
            <a:spLocks noGrp="1"/>
          </p:cNvSpPr>
          <p:nvPr>
            <p:ph type="ftr" sz="quarter" idx="3"/>
          </p:nvPr>
        </p:nvSpPr>
        <p:spPr/>
        <p:txBody>
          <a:bodyPr/>
          <a:lstStyle/>
          <a:p>
            <a:r>
              <a:rPr lang="en-US"/>
              <a:t>2023 Diabetes A1c Program Design </a:t>
            </a:r>
          </a:p>
        </p:txBody>
      </p:sp>
      <p:pic>
        <p:nvPicPr>
          <p:cNvPr id="5" name="Picture 4" descr="A person smiling with a yellow background&#10;&#10;Description automatically generated">
            <a:extLst>
              <a:ext uri="{FF2B5EF4-FFF2-40B4-BE49-F238E27FC236}">
                <a16:creationId xmlns:a16="http://schemas.microsoft.com/office/drawing/2014/main" id="{288FBACC-9149-ABF2-9610-23C768941A8F}"/>
              </a:ext>
            </a:extLst>
          </p:cNvPr>
          <p:cNvPicPr>
            <a:picLocks noChangeAspect="1"/>
          </p:cNvPicPr>
          <p:nvPr/>
        </p:nvPicPr>
        <p:blipFill>
          <a:blip r:embed="rId2"/>
          <a:stretch>
            <a:fillRect/>
          </a:stretch>
        </p:blipFill>
        <p:spPr>
          <a:xfrm>
            <a:off x="1802674" y="1426340"/>
            <a:ext cx="7889966" cy="4368187"/>
          </a:xfrm>
          <a:prstGeom prst="rect">
            <a:avLst/>
          </a:prstGeom>
        </p:spPr>
      </p:pic>
      <p:sp>
        <p:nvSpPr>
          <p:cNvPr id="7" name="TextBox 6">
            <a:extLst>
              <a:ext uri="{FF2B5EF4-FFF2-40B4-BE49-F238E27FC236}">
                <a16:creationId xmlns:a16="http://schemas.microsoft.com/office/drawing/2014/main" id="{9AD18CE1-CA05-2FF1-A091-10190129BD21}"/>
              </a:ext>
            </a:extLst>
          </p:cNvPr>
          <p:cNvSpPr txBox="1"/>
          <p:nvPr/>
        </p:nvSpPr>
        <p:spPr>
          <a:xfrm>
            <a:off x="93395" y="2825604"/>
            <a:ext cx="2272071" cy="1569660"/>
          </a:xfrm>
          <a:prstGeom prst="rect">
            <a:avLst/>
          </a:prstGeom>
          <a:solidFill>
            <a:schemeClr val="bg2"/>
          </a:solidFill>
        </p:spPr>
        <p:txBody>
          <a:bodyPr wrap="square" lIns="91440" tIns="45720" rIns="91440" bIns="45720" anchor="t">
            <a:spAutoFit/>
          </a:bodyPr>
          <a:lstStyle/>
          <a:p>
            <a:r>
              <a:rPr lang="en-US" sz="1600" b="1">
                <a:ea typeface="Roboto"/>
                <a:cs typeface="Calibri"/>
              </a:rPr>
              <a:t>Diabetes medication adherence improved by 20-25% </a:t>
            </a:r>
            <a:r>
              <a:rPr lang="en-US" sz="1600">
                <a:ea typeface="Roboto"/>
                <a:cs typeface="Calibri"/>
              </a:rPr>
              <a:t>with pharmacist intervention with </a:t>
            </a:r>
            <a:r>
              <a:rPr lang="en-US" sz="1600" b="1">
                <a:ea typeface="Roboto"/>
                <a:cs typeface="Calibri"/>
              </a:rPr>
              <a:t>cost of care savings</a:t>
            </a:r>
            <a:r>
              <a:rPr lang="en-US" sz="1600">
                <a:ea typeface="Roboto"/>
                <a:cs typeface="Calibri"/>
              </a:rPr>
              <a:t>.</a:t>
            </a:r>
            <a:endParaRPr lang="en-US" sz="1400">
              <a:ea typeface="Roboto"/>
              <a:cs typeface="Roboto"/>
            </a:endParaRPr>
          </a:p>
        </p:txBody>
      </p:sp>
      <p:sp>
        <p:nvSpPr>
          <p:cNvPr id="8" name="TextBox 7">
            <a:extLst>
              <a:ext uri="{FF2B5EF4-FFF2-40B4-BE49-F238E27FC236}">
                <a16:creationId xmlns:a16="http://schemas.microsoft.com/office/drawing/2014/main" id="{77329790-8F45-628F-46A0-75BDA377BF50}"/>
              </a:ext>
            </a:extLst>
          </p:cNvPr>
          <p:cNvSpPr txBox="1"/>
          <p:nvPr/>
        </p:nvSpPr>
        <p:spPr>
          <a:xfrm>
            <a:off x="7483428" y="91974"/>
            <a:ext cx="4531688" cy="1077218"/>
          </a:xfrm>
          <a:prstGeom prst="rect">
            <a:avLst/>
          </a:prstGeom>
          <a:noFill/>
          <a:ln w="38100">
            <a:solidFill>
              <a:srgbClr val="FFC000"/>
            </a:solidFill>
          </a:ln>
        </p:spPr>
        <p:txBody>
          <a:bodyPr wrap="square">
            <a:spAutoFit/>
          </a:bodyPr>
          <a:lstStyle/>
          <a:p>
            <a:r>
              <a:rPr lang="en-US" sz="1600"/>
              <a:t>Target population: 9,500 ABCBS members</a:t>
            </a:r>
          </a:p>
          <a:p>
            <a:pPr marL="342900" indent="-342900">
              <a:buFont typeface="Arial" panose="020B0604020202020204" pitchFamily="34" charset="0"/>
              <a:buChar char="•"/>
            </a:pPr>
            <a:r>
              <a:rPr lang="en-US" sz="1600"/>
              <a:t>Outdated HgbA1c test result</a:t>
            </a:r>
            <a:endParaRPr lang="en-US" sz="1600">
              <a:ea typeface="Roboto"/>
              <a:cs typeface="Roboto"/>
            </a:endParaRPr>
          </a:p>
          <a:p>
            <a:pPr marL="342900" indent="-342900">
              <a:buFont typeface="Arial" panose="020B0604020202020204" pitchFamily="34" charset="0"/>
              <a:buChar char="•"/>
            </a:pPr>
            <a:r>
              <a:rPr lang="en-US" sz="1600"/>
              <a:t>Uncontrolled HgbA1c test result</a:t>
            </a:r>
            <a:endParaRPr lang="en-US" sz="1600">
              <a:ea typeface="Roboto"/>
              <a:cs typeface="Roboto"/>
            </a:endParaRPr>
          </a:p>
          <a:p>
            <a:pPr marL="285750" indent="-285750">
              <a:buFont typeface="Arial" panose="020B0604020202020204" pitchFamily="34" charset="0"/>
              <a:buChar char="•"/>
            </a:pPr>
            <a:r>
              <a:rPr lang="en-US" sz="1600"/>
              <a:t>Timeframe: 7 months (May 2023-Dec. 2023) </a:t>
            </a:r>
            <a:endParaRPr lang="en-US" sz="1600">
              <a:ea typeface="Roboto"/>
              <a:cs typeface="Roboto"/>
            </a:endParaRPr>
          </a:p>
        </p:txBody>
      </p:sp>
      <p:sp>
        <p:nvSpPr>
          <p:cNvPr id="10" name="TextBox 9">
            <a:extLst>
              <a:ext uri="{FF2B5EF4-FFF2-40B4-BE49-F238E27FC236}">
                <a16:creationId xmlns:a16="http://schemas.microsoft.com/office/drawing/2014/main" id="{5205B5AD-66EA-993B-E0A8-F6B9B12AC64B}"/>
              </a:ext>
            </a:extLst>
          </p:cNvPr>
          <p:cNvSpPr txBox="1"/>
          <p:nvPr/>
        </p:nvSpPr>
        <p:spPr>
          <a:xfrm>
            <a:off x="9692640" y="2702493"/>
            <a:ext cx="2461818" cy="2062103"/>
          </a:xfrm>
          <a:prstGeom prst="rect">
            <a:avLst/>
          </a:prstGeom>
          <a:solidFill>
            <a:schemeClr val="bg2"/>
          </a:solidFill>
        </p:spPr>
        <p:txBody>
          <a:bodyPr wrap="square">
            <a:spAutoFit/>
          </a:bodyPr>
          <a:lstStyle/>
          <a:p>
            <a:r>
              <a:rPr lang="en-US" sz="1600"/>
              <a:t>ABCBS coordinated with Outcomes and pharmacy systems vendors and </a:t>
            </a:r>
            <a:r>
              <a:rPr lang="en-US" sz="1600" b="1"/>
              <a:t>connected with over 700 pharmacies </a:t>
            </a:r>
            <a:r>
              <a:rPr lang="en-US" sz="1600"/>
              <a:t>across the state to recommend interventions to pharmacies.</a:t>
            </a:r>
            <a:endParaRPr lang="en-US" sz="1600">
              <a:ea typeface="Roboto"/>
              <a:cs typeface="Roboto"/>
            </a:endParaRPr>
          </a:p>
        </p:txBody>
      </p:sp>
    </p:spTree>
    <p:extLst>
      <p:ext uri="{BB962C8B-B14F-4D97-AF65-F5344CB8AC3E}">
        <p14:creationId xmlns:p14="http://schemas.microsoft.com/office/powerpoint/2010/main" val="3341013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p:txBody>
          <a:bodyPr>
            <a:normAutofit fontScale="90000"/>
          </a:bodyPr>
          <a:lstStyle/>
          <a:p>
            <a:r>
              <a:rPr lang="en-US"/>
              <a:t>2024 Diabetes A1c Program </a:t>
            </a:r>
            <a:endParaRPr lang="en-US" dirty="0"/>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33</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a:t>2024 Diabetes A1c Program </a:t>
            </a:r>
          </a:p>
        </p:txBody>
      </p:sp>
      <p:sp>
        <p:nvSpPr>
          <p:cNvPr id="6" name="TextBox 5">
            <a:extLst>
              <a:ext uri="{FF2B5EF4-FFF2-40B4-BE49-F238E27FC236}">
                <a16:creationId xmlns:a16="http://schemas.microsoft.com/office/drawing/2014/main" id="{6B7971BE-B17A-5458-8711-7B0986E7132B}"/>
              </a:ext>
            </a:extLst>
          </p:cNvPr>
          <p:cNvSpPr txBox="1"/>
          <p:nvPr/>
        </p:nvSpPr>
        <p:spPr>
          <a:xfrm>
            <a:off x="617214" y="1422371"/>
            <a:ext cx="6689278" cy="3908762"/>
          </a:xfrm>
          <a:prstGeom prst="rect">
            <a:avLst/>
          </a:prstGeom>
          <a:noFill/>
          <a:ln w="38100">
            <a:solidFill>
              <a:schemeClr val="accent1"/>
            </a:solidFill>
            <a:prstDash val="lgDash"/>
          </a:ln>
        </p:spPr>
        <p:txBody>
          <a:bodyPr wrap="square">
            <a:spAutoFit/>
          </a:bodyPr>
          <a:lstStyle/>
          <a:p>
            <a:r>
              <a:rPr lang="en-US" sz="1600"/>
              <a:t>Program resumed in May 2024 with modifications: </a:t>
            </a:r>
          </a:p>
          <a:p>
            <a:pPr marL="342900" indent="-342900">
              <a:buFont typeface="Arial" panose="020B0604020202020204" pitchFamily="34" charset="0"/>
              <a:buChar char="•"/>
            </a:pPr>
            <a:r>
              <a:rPr lang="en-US" sz="1600"/>
              <a:t>Prioritization of key membership targets </a:t>
            </a:r>
          </a:p>
          <a:p>
            <a:pPr marL="342900" indent="-342900">
              <a:buFont typeface="Arial" panose="020B0604020202020204" pitchFamily="34" charset="0"/>
              <a:buChar char="•"/>
            </a:pPr>
            <a:r>
              <a:rPr lang="en-US" sz="1600"/>
              <a:t>Approved medical billing of HbA1c by pharmacists</a:t>
            </a:r>
          </a:p>
          <a:p>
            <a:pPr marL="342900" indent="-342900">
              <a:buFont typeface="Arial" panose="020B0604020202020204" pitchFamily="34" charset="0"/>
              <a:buChar char="•"/>
            </a:pPr>
            <a:r>
              <a:rPr lang="en-US" sz="1600"/>
              <a:t>Pharmacist engagement efforts to increase awareness</a:t>
            </a:r>
          </a:p>
          <a:p>
            <a:pPr marL="800100" lvl="1" indent="-342900">
              <a:buFont typeface="Arial" panose="020B0604020202020204" pitchFamily="34" charset="0"/>
              <a:buChar char="•"/>
            </a:pPr>
            <a:r>
              <a:rPr lang="en-US" sz="1600"/>
              <a:t>Article and interview in the APA newsletter</a:t>
            </a:r>
          </a:p>
          <a:p>
            <a:pPr marL="800100" lvl="1" indent="-342900">
              <a:buFont typeface="Arial" panose="020B0604020202020204" pitchFamily="34" charset="0"/>
              <a:buChar char="•"/>
            </a:pPr>
            <a:r>
              <a:rPr lang="en-US" sz="1600"/>
              <a:t>Webinar by CPESN</a:t>
            </a:r>
          </a:p>
          <a:p>
            <a:pPr marL="800100" lvl="1" indent="-342900">
              <a:buFont typeface="Arial" panose="020B0604020202020204" pitchFamily="34" charset="0"/>
              <a:buChar char="•"/>
            </a:pPr>
            <a:r>
              <a:rPr lang="en-US" sz="1600"/>
              <a:t>Presented at APA annual meeting </a:t>
            </a:r>
          </a:p>
          <a:p>
            <a:pPr marL="800100" lvl="1" indent="-342900">
              <a:buFont typeface="Arial" panose="020B0604020202020204" pitchFamily="34" charset="0"/>
              <a:buChar char="•"/>
            </a:pPr>
            <a:r>
              <a:rPr lang="en-US" sz="1600"/>
              <a:t>Attended APA regional meetings</a:t>
            </a:r>
          </a:p>
          <a:p>
            <a:pPr marL="800100" lvl="1" indent="-342900">
              <a:buFont typeface="Arial" panose="020B0604020202020204" pitchFamily="34" charset="0"/>
              <a:buChar char="•"/>
            </a:pPr>
            <a:r>
              <a:rPr lang="en-US" sz="1600"/>
              <a:t>Created flyers and emails for pharmacists</a:t>
            </a:r>
          </a:p>
          <a:p>
            <a:pPr lvl="1"/>
            <a:endParaRPr lang="en-US" sz="1600"/>
          </a:p>
          <a:p>
            <a:r>
              <a:rPr lang="en-US" sz="1600"/>
              <a:t>Outcomes measured quarterly:</a:t>
            </a:r>
          </a:p>
          <a:p>
            <a:pPr marL="342900" indent="-342900">
              <a:buFont typeface="Arial" panose="020B0604020202020204" pitchFamily="34" charset="0"/>
              <a:buChar char="•"/>
            </a:pPr>
            <a:r>
              <a:rPr lang="en-US" sz="1600"/>
              <a:t>Improvement in medication adherence</a:t>
            </a:r>
          </a:p>
          <a:p>
            <a:pPr marL="342900" indent="-342900">
              <a:buFont typeface="Arial" panose="020B0604020202020204" pitchFamily="34" charset="0"/>
              <a:buChar char="•"/>
            </a:pPr>
            <a:r>
              <a:rPr lang="en-US" sz="1600"/>
              <a:t>Cost of care savings </a:t>
            </a:r>
          </a:p>
          <a:p>
            <a:pPr marL="342900" indent="-342900">
              <a:buFont typeface="Arial" panose="020B0604020202020204" pitchFamily="34" charset="0"/>
              <a:buChar char="•"/>
            </a:pPr>
            <a:r>
              <a:rPr lang="en-US" sz="1600"/>
              <a:t>Improvement in A1c control</a:t>
            </a:r>
          </a:p>
          <a:p>
            <a:pPr marL="1257300" lvl="2" indent="-342900">
              <a:buFont typeface="Arial" panose="020B0604020202020204" pitchFamily="34" charset="0"/>
              <a:buChar char="•"/>
            </a:pPr>
            <a:endParaRPr lang="en-US"/>
          </a:p>
        </p:txBody>
      </p:sp>
      <p:pic>
        <p:nvPicPr>
          <p:cNvPr id="12" name="Picture 11">
            <a:extLst>
              <a:ext uri="{FF2B5EF4-FFF2-40B4-BE49-F238E27FC236}">
                <a16:creationId xmlns:a16="http://schemas.microsoft.com/office/drawing/2014/main" id="{423150D4-0B4F-6AD4-C597-C53B4BB7A54A}"/>
              </a:ext>
            </a:extLst>
          </p:cNvPr>
          <p:cNvPicPr>
            <a:picLocks noChangeAspect="1"/>
          </p:cNvPicPr>
          <p:nvPr/>
        </p:nvPicPr>
        <p:blipFill>
          <a:blip r:embed="rId2"/>
          <a:stretch>
            <a:fillRect/>
          </a:stretch>
        </p:blipFill>
        <p:spPr>
          <a:xfrm>
            <a:off x="7439685" y="535319"/>
            <a:ext cx="4546779" cy="5644763"/>
          </a:xfrm>
          <a:prstGeom prst="rect">
            <a:avLst/>
          </a:prstGeom>
        </p:spPr>
      </p:pic>
      <p:pic>
        <p:nvPicPr>
          <p:cNvPr id="24" name="Picture 23" descr="A close-up of pills and a glucometer&#10;&#10;Description automatically generated">
            <a:extLst>
              <a:ext uri="{FF2B5EF4-FFF2-40B4-BE49-F238E27FC236}">
                <a16:creationId xmlns:a16="http://schemas.microsoft.com/office/drawing/2014/main" id="{E19F7FD8-E2CE-2D1A-5B9A-D00169D2E5A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15138" y="3791801"/>
            <a:ext cx="1822589" cy="1387972"/>
          </a:xfrm>
          <a:prstGeom prst="rect">
            <a:avLst/>
          </a:prstGeom>
        </p:spPr>
      </p:pic>
    </p:spTree>
    <p:extLst>
      <p:ext uri="{BB962C8B-B14F-4D97-AF65-F5344CB8AC3E}">
        <p14:creationId xmlns:p14="http://schemas.microsoft.com/office/powerpoint/2010/main" val="3859444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7C1F3ACD-42A6-2D32-3E04-4F4527CFE1E4}"/>
              </a:ext>
            </a:extLst>
          </p:cNvPr>
          <p:cNvSpPr/>
          <p:nvPr/>
        </p:nvSpPr>
        <p:spPr>
          <a:xfrm>
            <a:off x="2550530" y="1144083"/>
            <a:ext cx="5973681" cy="5606946"/>
          </a:xfrm>
          <a:prstGeom prst="ellipse">
            <a:avLst/>
          </a:prstGeom>
          <a:solidFill>
            <a:schemeClr val="accent6">
              <a:lumMod val="20000"/>
              <a:lumOff val="80000"/>
            </a:schemeClr>
          </a:solidFill>
          <a:ln w="38100">
            <a:solidFill>
              <a:srgbClr val="277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7A9553-B447-3019-8DE4-6615651B9E04}"/>
              </a:ext>
            </a:extLst>
          </p:cNvPr>
          <p:cNvSpPr/>
          <p:nvPr/>
        </p:nvSpPr>
        <p:spPr>
          <a:xfrm>
            <a:off x="9181824" y="448298"/>
            <a:ext cx="2640483" cy="4981314"/>
          </a:xfrm>
          <a:prstGeom prst="roundRect">
            <a:avLst/>
          </a:prstGeom>
          <a:solidFill>
            <a:srgbClr val="FFE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4C552-400E-280A-C5A6-88DF7E5B1208}"/>
              </a:ext>
            </a:extLst>
          </p:cNvPr>
          <p:cNvSpPr>
            <a:spLocks noGrp="1"/>
          </p:cNvSpPr>
          <p:nvPr>
            <p:ph type="title"/>
          </p:nvPr>
        </p:nvSpPr>
        <p:spPr>
          <a:xfrm>
            <a:off x="287482" y="106537"/>
            <a:ext cx="9377473" cy="577628"/>
          </a:xfrm>
        </p:spPr>
        <p:txBody>
          <a:bodyPr>
            <a:normAutofit fontScale="90000"/>
          </a:bodyPr>
          <a:lstStyle/>
          <a:p>
            <a:r>
              <a:rPr lang="en-US"/>
              <a:t>Primary 360 Telehealth Collaboration  </a:t>
            </a:r>
          </a:p>
        </p:txBody>
      </p:sp>
      <p:sp>
        <p:nvSpPr>
          <p:cNvPr id="3" name="Slide Number Placeholder 2">
            <a:extLst>
              <a:ext uri="{FF2B5EF4-FFF2-40B4-BE49-F238E27FC236}">
                <a16:creationId xmlns:a16="http://schemas.microsoft.com/office/drawing/2014/main" id="{9FB02C78-BEB9-7E49-BAEC-265AFD658620}"/>
              </a:ext>
            </a:extLst>
          </p:cNvPr>
          <p:cNvSpPr>
            <a:spLocks noGrp="1"/>
          </p:cNvSpPr>
          <p:nvPr>
            <p:ph type="sldNum" sz="quarter" idx="12"/>
          </p:nvPr>
        </p:nvSpPr>
        <p:spPr/>
        <p:txBody>
          <a:bodyPr/>
          <a:lstStyle/>
          <a:p>
            <a:fld id="{F5F88C70-AE88-441D-9F59-E60D3BF64BDC}" type="slidenum">
              <a:rPr lang="en-US" smtClean="0"/>
              <a:pPr/>
              <a:t>34</a:t>
            </a:fld>
            <a:endParaRPr lang="en-US"/>
          </a:p>
        </p:txBody>
      </p:sp>
      <p:sp>
        <p:nvSpPr>
          <p:cNvPr id="4" name="Footer Placeholder 3">
            <a:extLst>
              <a:ext uri="{FF2B5EF4-FFF2-40B4-BE49-F238E27FC236}">
                <a16:creationId xmlns:a16="http://schemas.microsoft.com/office/drawing/2014/main" id="{2E0F7A63-6A23-D8AC-830F-8AFE8CE863A4}"/>
              </a:ext>
            </a:extLst>
          </p:cNvPr>
          <p:cNvSpPr>
            <a:spLocks noGrp="1"/>
          </p:cNvSpPr>
          <p:nvPr>
            <p:ph type="ftr" sz="quarter" idx="3"/>
          </p:nvPr>
        </p:nvSpPr>
        <p:spPr>
          <a:xfrm>
            <a:off x="7297650" y="6433028"/>
            <a:ext cx="5852628" cy="365125"/>
          </a:xfrm>
        </p:spPr>
        <p:txBody>
          <a:bodyPr/>
          <a:lstStyle/>
          <a:p>
            <a:r>
              <a:rPr lang="en-US" dirty="0"/>
              <a:t>Primary 360 Telehealth Collaboration </a:t>
            </a:r>
          </a:p>
        </p:txBody>
      </p:sp>
      <p:sp>
        <p:nvSpPr>
          <p:cNvPr id="5" name="TextBox 4">
            <a:extLst>
              <a:ext uri="{FF2B5EF4-FFF2-40B4-BE49-F238E27FC236}">
                <a16:creationId xmlns:a16="http://schemas.microsoft.com/office/drawing/2014/main" id="{3B2E46B9-2BE5-A4C3-B5FC-854167177757}"/>
              </a:ext>
            </a:extLst>
          </p:cNvPr>
          <p:cNvSpPr txBox="1"/>
          <p:nvPr/>
        </p:nvSpPr>
        <p:spPr>
          <a:xfrm>
            <a:off x="302376" y="566455"/>
            <a:ext cx="8183943" cy="338554"/>
          </a:xfrm>
          <a:prstGeom prst="rect">
            <a:avLst/>
          </a:prstGeom>
          <a:noFill/>
        </p:spPr>
        <p:txBody>
          <a:bodyPr wrap="square" rtlCol="0">
            <a:spAutoFit/>
          </a:bodyPr>
          <a:lstStyle/>
          <a:p>
            <a:r>
              <a:rPr lang="en-US" sz="1600" i="1"/>
              <a:t>Delivering whole-person care through a unified, virtual first experience </a:t>
            </a:r>
          </a:p>
        </p:txBody>
      </p:sp>
      <p:sp>
        <p:nvSpPr>
          <p:cNvPr id="7" name="Oval 6">
            <a:extLst>
              <a:ext uri="{FF2B5EF4-FFF2-40B4-BE49-F238E27FC236}">
                <a16:creationId xmlns:a16="http://schemas.microsoft.com/office/drawing/2014/main" id="{C5F4B690-6663-927F-E0B8-40D9F7B9912A}"/>
              </a:ext>
            </a:extLst>
          </p:cNvPr>
          <p:cNvSpPr/>
          <p:nvPr/>
        </p:nvSpPr>
        <p:spPr>
          <a:xfrm>
            <a:off x="4394348" y="2815038"/>
            <a:ext cx="2266077" cy="2292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Continuous Care Coordination </a:t>
            </a:r>
          </a:p>
        </p:txBody>
      </p:sp>
      <p:sp>
        <p:nvSpPr>
          <p:cNvPr id="9" name="TextBox 8">
            <a:extLst>
              <a:ext uri="{FF2B5EF4-FFF2-40B4-BE49-F238E27FC236}">
                <a16:creationId xmlns:a16="http://schemas.microsoft.com/office/drawing/2014/main" id="{839418A3-74BB-00E2-871F-4BCEC0BE132A}"/>
              </a:ext>
            </a:extLst>
          </p:cNvPr>
          <p:cNvSpPr txBox="1"/>
          <p:nvPr/>
        </p:nvSpPr>
        <p:spPr>
          <a:xfrm>
            <a:off x="5809931" y="1757090"/>
            <a:ext cx="1880567" cy="1384995"/>
          </a:xfrm>
          <a:prstGeom prst="rect">
            <a:avLst/>
          </a:prstGeom>
          <a:noFill/>
        </p:spPr>
        <p:txBody>
          <a:bodyPr wrap="square" rtlCol="0">
            <a:spAutoFit/>
          </a:bodyPr>
          <a:lstStyle/>
          <a:p>
            <a:pPr algn="ctr"/>
            <a:r>
              <a:rPr lang="en-US" sz="1400" b="1"/>
              <a:t>Preventative Care </a:t>
            </a:r>
          </a:p>
          <a:p>
            <a:pPr algn="ctr"/>
            <a:r>
              <a:rPr lang="en-US" sz="1400"/>
              <a:t>Providing primary care along with treatment plans to avoid future heath risks  </a:t>
            </a:r>
          </a:p>
        </p:txBody>
      </p:sp>
      <p:sp>
        <p:nvSpPr>
          <p:cNvPr id="12" name="TextBox 11">
            <a:extLst>
              <a:ext uri="{FF2B5EF4-FFF2-40B4-BE49-F238E27FC236}">
                <a16:creationId xmlns:a16="http://schemas.microsoft.com/office/drawing/2014/main" id="{C04306F5-14FC-933C-F456-96DF8CCB7C04}"/>
              </a:ext>
            </a:extLst>
          </p:cNvPr>
          <p:cNvSpPr txBox="1"/>
          <p:nvPr/>
        </p:nvSpPr>
        <p:spPr>
          <a:xfrm>
            <a:off x="2550530" y="3144543"/>
            <a:ext cx="1880567" cy="2031325"/>
          </a:xfrm>
          <a:prstGeom prst="rect">
            <a:avLst/>
          </a:prstGeom>
          <a:noFill/>
        </p:spPr>
        <p:txBody>
          <a:bodyPr wrap="square" rtlCol="0">
            <a:spAutoFit/>
          </a:bodyPr>
          <a:lstStyle/>
          <a:p>
            <a:pPr algn="ctr"/>
            <a:r>
              <a:rPr lang="en-US" sz="1400" b="1"/>
              <a:t>Chronic Care </a:t>
            </a:r>
          </a:p>
          <a:p>
            <a:pPr algn="ctr"/>
            <a:r>
              <a:rPr lang="en-US" sz="1400"/>
              <a:t>Empowering members to address and manage ongoing health challenges. Focusing on diabetes, hypertension, and more.</a:t>
            </a:r>
          </a:p>
        </p:txBody>
      </p:sp>
      <p:sp>
        <p:nvSpPr>
          <p:cNvPr id="13" name="TextBox 12">
            <a:extLst>
              <a:ext uri="{FF2B5EF4-FFF2-40B4-BE49-F238E27FC236}">
                <a16:creationId xmlns:a16="http://schemas.microsoft.com/office/drawing/2014/main" id="{0056161E-6B52-9BA8-E93E-5839F776187C}"/>
              </a:ext>
            </a:extLst>
          </p:cNvPr>
          <p:cNvSpPr txBox="1"/>
          <p:nvPr/>
        </p:nvSpPr>
        <p:spPr>
          <a:xfrm>
            <a:off x="6531725" y="3869577"/>
            <a:ext cx="1713001" cy="954107"/>
          </a:xfrm>
          <a:prstGeom prst="rect">
            <a:avLst/>
          </a:prstGeom>
          <a:noFill/>
        </p:spPr>
        <p:txBody>
          <a:bodyPr wrap="square" rtlCol="0">
            <a:spAutoFit/>
          </a:bodyPr>
          <a:lstStyle/>
          <a:p>
            <a:pPr algn="ctr"/>
            <a:r>
              <a:rPr lang="en-US" sz="1400" b="1"/>
              <a:t>Urgent Care</a:t>
            </a:r>
          </a:p>
          <a:p>
            <a:pPr algn="ctr"/>
            <a:r>
              <a:rPr lang="en-US" sz="1400"/>
              <a:t>Treating everyday health needs virtually </a:t>
            </a:r>
          </a:p>
        </p:txBody>
      </p:sp>
      <p:sp>
        <p:nvSpPr>
          <p:cNvPr id="14" name="TextBox 13">
            <a:extLst>
              <a:ext uri="{FF2B5EF4-FFF2-40B4-BE49-F238E27FC236}">
                <a16:creationId xmlns:a16="http://schemas.microsoft.com/office/drawing/2014/main" id="{A0847B7A-5D4F-031E-6D6B-88C74F1586CF}"/>
              </a:ext>
            </a:extLst>
          </p:cNvPr>
          <p:cNvSpPr txBox="1"/>
          <p:nvPr/>
        </p:nvSpPr>
        <p:spPr>
          <a:xfrm>
            <a:off x="4051011" y="5163717"/>
            <a:ext cx="2952750" cy="1169551"/>
          </a:xfrm>
          <a:prstGeom prst="rect">
            <a:avLst/>
          </a:prstGeom>
          <a:noFill/>
        </p:spPr>
        <p:txBody>
          <a:bodyPr wrap="square" rtlCol="0">
            <a:spAutoFit/>
          </a:bodyPr>
          <a:lstStyle/>
          <a:p>
            <a:pPr algn="ctr"/>
            <a:r>
              <a:rPr lang="en-US" sz="1400" b="1"/>
              <a:t>Mental Health </a:t>
            </a:r>
          </a:p>
          <a:p>
            <a:pPr algn="ctr"/>
            <a:r>
              <a:rPr lang="en-US" sz="1400"/>
              <a:t>Managing stress, anxiety, substance abuse disorder, and other conditions through therapy and counseling </a:t>
            </a:r>
          </a:p>
        </p:txBody>
      </p:sp>
      <p:sp>
        <p:nvSpPr>
          <p:cNvPr id="15" name="TextBox 14">
            <a:extLst>
              <a:ext uri="{FF2B5EF4-FFF2-40B4-BE49-F238E27FC236}">
                <a16:creationId xmlns:a16="http://schemas.microsoft.com/office/drawing/2014/main" id="{61CD21A8-DC33-0EE5-DE64-5B8CB6735CD3}"/>
              </a:ext>
            </a:extLst>
          </p:cNvPr>
          <p:cNvSpPr txBox="1"/>
          <p:nvPr/>
        </p:nvSpPr>
        <p:spPr>
          <a:xfrm>
            <a:off x="3173573" y="1875976"/>
            <a:ext cx="2047587" cy="954107"/>
          </a:xfrm>
          <a:prstGeom prst="rect">
            <a:avLst/>
          </a:prstGeom>
          <a:noFill/>
        </p:spPr>
        <p:txBody>
          <a:bodyPr wrap="square" rtlCol="0">
            <a:spAutoFit/>
          </a:bodyPr>
          <a:lstStyle/>
          <a:p>
            <a:pPr algn="ctr"/>
            <a:r>
              <a:rPr lang="en-US" sz="1400" b="1"/>
              <a:t>Specialty Care </a:t>
            </a:r>
          </a:p>
          <a:p>
            <a:pPr algn="ctr"/>
            <a:r>
              <a:rPr lang="en-US" sz="1400"/>
              <a:t>Developing treatment plans by high quality specialists </a:t>
            </a:r>
          </a:p>
        </p:txBody>
      </p:sp>
      <p:sp>
        <p:nvSpPr>
          <p:cNvPr id="16" name="TextBox 15">
            <a:extLst>
              <a:ext uri="{FF2B5EF4-FFF2-40B4-BE49-F238E27FC236}">
                <a16:creationId xmlns:a16="http://schemas.microsoft.com/office/drawing/2014/main" id="{F97C3930-E092-348D-A919-1E5A74294278}"/>
              </a:ext>
            </a:extLst>
          </p:cNvPr>
          <p:cNvSpPr txBox="1"/>
          <p:nvPr/>
        </p:nvSpPr>
        <p:spPr>
          <a:xfrm>
            <a:off x="9347703" y="1510926"/>
            <a:ext cx="2453663" cy="738664"/>
          </a:xfrm>
          <a:prstGeom prst="rect">
            <a:avLst/>
          </a:prstGeom>
          <a:noFill/>
        </p:spPr>
        <p:txBody>
          <a:bodyPr wrap="square" rtlCol="0">
            <a:spAutoFit/>
          </a:bodyPr>
          <a:lstStyle/>
          <a:p>
            <a:r>
              <a:rPr lang="en-US" sz="1400"/>
              <a:t>Expanding telemedicine alternatives for behavioral health and maternal health  </a:t>
            </a:r>
          </a:p>
        </p:txBody>
      </p:sp>
      <p:pic>
        <p:nvPicPr>
          <p:cNvPr id="8" name="Graphic 7" descr="Smart Phone with solid fill">
            <a:extLst>
              <a:ext uri="{FF2B5EF4-FFF2-40B4-BE49-F238E27FC236}">
                <a16:creationId xmlns:a16="http://schemas.microsoft.com/office/drawing/2014/main" id="{82EA3AE2-3FEE-B0D8-E0DF-456652033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46717" y="2275552"/>
            <a:ext cx="2554156" cy="2554156"/>
          </a:xfrm>
          <a:prstGeom prst="rect">
            <a:avLst/>
          </a:prstGeom>
        </p:spPr>
      </p:pic>
      <p:pic>
        <p:nvPicPr>
          <p:cNvPr id="17" name="Graphic 16" descr="Mom with stroller with solid fill">
            <a:extLst>
              <a:ext uri="{FF2B5EF4-FFF2-40B4-BE49-F238E27FC236}">
                <a16:creationId xmlns:a16="http://schemas.microsoft.com/office/drawing/2014/main" id="{D93FD3FB-335D-592D-572F-454932D64E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1492" y="2771264"/>
            <a:ext cx="701148" cy="701148"/>
          </a:xfrm>
          <a:prstGeom prst="rect">
            <a:avLst/>
          </a:prstGeom>
        </p:spPr>
      </p:pic>
      <p:pic>
        <p:nvPicPr>
          <p:cNvPr id="19" name="Graphic 18" descr="Right And Left Brain with solid fill">
            <a:extLst>
              <a:ext uri="{FF2B5EF4-FFF2-40B4-BE49-F238E27FC236}">
                <a16:creationId xmlns:a16="http://schemas.microsoft.com/office/drawing/2014/main" id="{A48D9189-A499-67C9-1F83-44E1E7FC0A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9254" y="3566660"/>
            <a:ext cx="729079" cy="729079"/>
          </a:xfrm>
          <a:prstGeom prst="rect">
            <a:avLst/>
          </a:prstGeom>
        </p:spPr>
      </p:pic>
      <p:pic>
        <p:nvPicPr>
          <p:cNvPr id="10" name="Graphic 9" descr="Bullseye with solid fill">
            <a:extLst>
              <a:ext uri="{FF2B5EF4-FFF2-40B4-BE49-F238E27FC236}">
                <a16:creationId xmlns:a16="http://schemas.microsoft.com/office/drawing/2014/main" id="{3A409BD9-021D-E724-3CB6-8422BFB0D6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66593" y="596526"/>
            <a:ext cx="914400" cy="914400"/>
          </a:xfrm>
          <a:prstGeom prst="rect">
            <a:avLst/>
          </a:prstGeom>
        </p:spPr>
      </p:pic>
      <p:sp>
        <p:nvSpPr>
          <p:cNvPr id="6" name="Rectangle: Rounded Corners 5">
            <a:extLst>
              <a:ext uri="{FF2B5EF4-FFF2-40B4-BE49-F238E27FC236}">
                <a16:creationId xmlns:a16="http://schemas.microsoft.com/office/drawing/2014/main" id="{C290FB4F-A6B3-2C42-E591-6F00D019AF72}"/>
              </a:ext>
            </a:extLst>
          </p:cNvPr>
          <p:cNvSpPr/>
          <p:nvPr/>
        </p:nvSpPr>
        <p:spPr>
          <a:xfrm>
            <a:off x="390634" y="1316515"/>
            <a:ext cx="1976846" cy="191807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Offering care when members need it through telehealth services available  </a:t>
            </a:r>
          </a:p>
          <a:p>
            <a:pPr algn="ctr"/>
            <a:r>
              <a:rPr lang="en-US"/>
              <a:t>24/7 </a:t>
            </a:r>
          </a:p>
        </p:txBody>
      </p:sp>
    </p:spTree>
    <p:extLst>
      <p:ext uri="{BB962C8B-B14F-4D97-AF65-F5344CB8AC3E}">
        <p14:creationId xmlns:p14="http://schemas.microsoft.com/office/powerpoint/2010/main" val="256276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p:txBody>
          <a:bodyPr>
            <a:normAutofit fontScale="90000"/>
          </a:bodyPr>
          <a:lstStyle/>
          <a:p>
            <a:r>
              <a:rPr lang="en-US"/>
              <a:t>Maternal Health</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35</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a:t>Maternal Health </a:t>
            </a:r>
          </a:p>
        </p:txBody>
      </p:sp>
      <p:sp>
        <p:nvSpPr>
          <p:cNvPr id="5" name="TextBox 4">
            <a:extLst>
              <a:ext uri="{FF2B5EF4-FFF2-40B4-BE49-F238E27FC236}">
                <a16:creationId xmlns:a16="http://schemas.microsoft.com/office/drawing/2014/main" id="{C6397F57-58AB-4E62-E8C4-265842253022}"/>
              </a:ext>
            </a:extLst>
          </p:cNvPr>
          <p:cNvSpPr txBox="1"/>
          <p:nvPr/>
        </p:nvSpPr>
        <p:spPr>
          <a:xfrm>
            <a:off x="838200" y="1132093"/>
            <a:ext cx="6096000" cy="156966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Maternal Health</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Maternity program overview, slide 36</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Special Delivery high-risk case management program, slide 37</a:t>
            </a:r>
          </a:p>
          <a:p>
            <a:pPr marL="285750" indent="-285750">
              <a:buFont typeface="Arial" panose="020B0604020202020204" pitchFamily="34" charset="0"/>
              <a:buChar char="•"/>
              <a:defRPr/>
            </a:pPr>
            <a:r>
              <a:rPr lang="en-US" sz="1600">
                <a:solidFill>
                  <a:srgbClr val="000000"/>
                </a:solidFill>
                <a:latin typeface="Roboto"/>
              </a:rPr>
              <a:t>Maven digital maternity program, slide 38-42</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Maternal health and behavioral health coordination, slide 43</a:t>
            </a:r>
          </a:p>
          <a:p>
            <a:pPr>
              <a:defRPr/>
            </a:pPr>
            <a:endParaRPr kumimoji="0" lang="en-US" sz="1600" b="0" i="0" u="none" strike="noStrike" kern="1200" cap="none" spc="0" normalizeH="0" baseline="0" noProof="0">
              <a:ln>
                <a:noFill/>
              </a:ln>
              <a:solidFill>
                <a:srgbClr val="000000"/>
              </a:solidFill>
              <a:effectLst/>
              <a:uLnTx/>
              <a:uFillTx/>
              <a:latin typeface="Roboto"/>
              <a:ea typeface="+mn-ea"/>
              <a:cs typeface="+mn-cs"/>
            </a:endParaRPr>
          </a:p>
        </p:txBody>
      </p:sp>
      <p:graphicFrame>
        <p:nvGraphicFramePr>
          <p:cNvPr id="6" name="Table 6">
            <a:extLst>
              <a:ext uri="{FF2B5EF4-FFF2-40B4-BE49-F238E27FC236}">
                <a16:creationId xmlns:a16="http://schemas.microsoft.com/office/drawing/2014/main" id="{369763B5-9914-5597-EBE0-FB9A12C12E55}"/>
              </a:ext>
            </a:extLst>
          </p:cNvPr>
          <p:cNvGraphicFramePr>
            <a:graphicFrameLocks noGrp="1"/>
          </p:cNvGraphicFramePr>
          <p:nvPr>
            <p:extLst>
              <p:ext uri="{D42A27DB-BD31-4B8C-83A1-F6EECF244321}">
                <p14:modId xmlns:p14="http://schemas.microsoft.com/office/powerpoint/2010/main" val="3508549143"/>
              </p:ext>
            </p:extLst>
          </p:nvPr>
        </p:nvGraphicFramePr>
        <p:xfrm>
          <a:off x="838200" y="2621593"/>
          <a:ext cx="10624932" cy="3144520"/>
        </p:xfrm>
        <a:graphic>
          <a:graphicData uri="http://schemas.openxmlformats.org/drawingml/2006/table">
            <a:tbl>
              <a:tblPr firstRow="1" bandRow="1"/>
              <a:tblGrid>
                <a:gridCol w="3541644">
                  <a:extLst>
                    <a:ext uri="{9D8B030D-6E8A-4147-A177-3AD203B41FA5}">
                      <a16:colId xmlns:a16="http://schemas.microsoft.com/office/drawing/2014/main" val="3155817678"/>
                    </a:ext>
                  </a:extLst>
                </a:gridCol>
                <a:gridCol w="3541644">
                  <a:extLst>
                    <a:ext uri="{9D8B030D-6E8A-4147-A177-3AD203B41FA5}">
                      <a16:colId xmlns:a16="http://schemas.microsoft.com/office/drawing/2014/main" val="261789816"/>
                    </a:ext>
                  </a:extLst>
                </a:gridCol>
                <a:gridCol w="3541644">
                  <a:extLst>
                    <a:ext uri="{9D8B030D-6E8A-4147-A177-3AD203B41FA5}">
                      <a16:colId xmlns:a16="http://schemas.microsoft.com/office/drawing/2014/main" val="773055822"/>
                    </a:ext>
                  </a:extLst>
                </a:gridCol>
              </a:tblGrid>
              <a:tr h="370840">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Who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How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extLst>
                  <a:ext uri="{0D108BD9-81ED-4DB2-BD59-A6C34878D82A}">
                    <a16:rowId xmlns:a16="http://schemas.microsoft.com/office/drawing/2014/main" val="4230299574"/>
                  </a:ext>
                </a:extLst>
              </a:tr>
              <a:tr h="37084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To improve maternal and infant morbidity and mortality in Arkansas by improving access to care and promoting prenatal care throughout the entire pregnancy. </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Women of child-bearing age, with an enhanced focus on those that are currently pregnant or post partum </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marL="285750" indent="-285750">
                        <a:buFont typeface="Arial" panose="020B0604020202020204" pitchFamily="34" charset="0"/>
                        <a:buChar char="•"/>
                      </a:pPr>
                      <a:r>
                        <a:rPr lang="en-US" sz="1600"/>
                        <a:t>Special Delivery program for high-risk pregnant members</a:t>
                      </a:r>
                    </a:p>
                    <a:p>
                      <a:pPr marL="285750" indent="-285750">
                        <a:buFont typeface="Arial" panose="020B0604020202020204" pitchFamily="34" charset="0"/>
                        <a:buChar char="•"/>
                      </a:pPr>
                      <a:r>
                        <a:rPr lang="en-US" sz="1600"/>
                        <a:t>Maven virtual care around the clock</a:t>
                      </a:r>
                    </a:p>
                    <a:p>
                      <a:pPr marL="285750" indent="-285750">
                        <a:buFont typeface="Arial" panose="020B0604020202020204" pitchFamily="34" charset="0"/>
                        <a:buChar char="•"/>
                      </a:pPr>
                      <a:r>
                        <a:rPr lang="en-US" sz="1600"/>
                        <a:t>Enhanced incentive and notification of pregnancy survey</a:t>
                      </a:r>
                    </a:p>
                    <a:p>
                      <a:pPr marL="285750" indent="-285750">
                        <a:buFont typeface="Arial" panose="020B0604020202020204" pitchFamily="34" charset="0"/>
                        <a:buChar char="•"/>
                      </a:pPr>
                      <a:r>
                        <a:rPr lang="en-US" sz="1600"/>
                        <a:t>Communication </a:t>
                      </a:r>
                    </a:p>
                    <a:p>
                      <a:pPr marL="285750" indent="-285750">
                        <a:buFont typeface="Arial" panose="020B0604020202020204" pitchFamily="34" charset="0"/>
                        <a:buChar char="•"/>
                      </a:pPr>
                      <a:r>
                        <a:rPr lang="en-US" sz="1600"/>
                        <a:t>Collaboration with Maternal Life360 HOMEs for home visits</a:t>
                      </a:r>
                    </a:p>
                    <a:p>
                      <a:pPr marL="285750" indent="-285750">
                        <a:buFont typeface="Arial" panose="020B0604020202020204" pitchFamily="34" charset="0"/>
                        <a:buChar char="•"/>
                      </a:pPr>
                      <a:r>
                        <a:rPr lang="en-US" sz="1600"/>
                        <a:t>Encouraging the use of contraception</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extLst>
                  <a:ext uri="{0D108BD9-81ED-4DB2-BD59-A6C34878D82A}">
                    <a16:rowId xmlns:a16="http://schemas.microsoft.com/office/drawing/2014/main" val="1368757749"/>
                  </a:ext>
                </a:extLst>
              </a:tr>
            </a:tbl>
          </a:graphicData>
        </a:graphic>
      </p:graphicFrame>
    </p:spTree>
    <p:extLst>
      <p:ext uri="{BB962C8B-B14F-4D97-AF65-F5344CB8AC3E}">
        <p14:creationId xmlns:p14="http://schemas.microsoft.com/office/powerpoint/2010/main" val="2546658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a:extLst>
              <a:ext uri="{FF2B5EF4-FFF2-40B4-BE49-F238E27FC236}">
                <a16:creationId xmlns:a16="http://schemas.microsoft.com/office/drawing/2014/main" id="{12BEA8FA-6F64-6FE4-A4F3-CD9A7AE7FED4}"/>
              </a:ext>
            </a:extLst>
          </p:cNvPr>
          <p:cNvSpPr/>
          <p:nvPr/>
        </p:nvSpPr>
        <p:spPr>
          <a:xfrm>
            <a:off x="9589812" y="3632217"/>
            <a:ext cx="2601445" cy="2466198"/>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3" name="Oval 42">
            <a:extLst>
              <a:ext uri="{FF2B5EF4-FFF2-40B4-BE49-F238E27FC236}">
                <a16:creationId xmlns:a16="http://schemas.microsoft.com/office/drawing/2014/main" id="{87D3C487-0EA1-2499-5CA4-2DA3947010A2}"/>
              </a:ext>
            </a:extLst>
          </p:cNvPr>
          <p:cNvSpPr/>
          <p:nvPr/>
        </p:nvSpPr>
        <p:spPr>
          <a:xfrm>
            <a:off x="0" y="3739599"/>
            <a:ext cx="2421004" cy="2251433"/>
          </a:xfrm>
          <a:prstGeom prst="ellipse">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526800" y="155343"/>
            <a:ext cx="10515600" cy="577628"/>
          </a:xfrm>
        </p:spPr>
        <p:txBody>
          <a:bodyPr>
            <a:normAutofit fontScale="90000"/>
          </a:bodyPr>
          <a:lstStyle/>
          <a:p>
            <a:r>
              <a:rPr lang="en-US"/>
              <a:t>ABCBS Maternity Program Overview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36</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a:t>ABCBS Maternity Program Overview </a:t>
            </a:r>
          </a:p>
        </p:txBody>
      </p:sp>
      <p:sp>
        <p:nvSpPr>
          <p:cNvPr id="5" name="TextBox 4">
            <a:extLst>
              <a:ext uri="{FF2B5EF4-FFF2-40B4-BE49-F238E27FC236}">
                <a16:creationId xmlns:a16="http://schemas.microsoft.com/office/drawing/2014/main" id="{626ED2D7-15EE-DD4E-F370-AEBDF4922DDC}"/>
              </a:ext>
            </a:extLst>
          </p:cNvPr>
          <p:cNvSpPr txBox="1"/>
          <p:nvPr/>
        </p:nvSpPr>
        <p:spPr>
          <a:xfrm>
            <a:off x="357648" y="614306"/>
            <a:ext cx="11476704" cy="615553"/>
          </a:xfrm>
          <a:prstGeom prst="rect">
            <a:avLst/>
          </a:prstGeom>
          <a:noFill/>
        </p:spPr>
        <p:txBody>
          <a:bodyPr wrap="square" rtlCol="0">
            <a:spAutoFit/>
          </a:bodyPr>
          <a:lstStyle/>
          <a:p>
            <a:r>
              <a:rPr kumimoji="0" lang="en-US" sz="1600" i="1" u="none" strike="noStrike" kern="1200" cap="none" spc="0" normalizeH="0" baseline="0" noProof="0">
                <a:ln>
                  <a:noFill/>
                </a:ln>
                <a:effectLst/>
                <a:uLnTx/>
                <a:uFillTx/>
                <a:latin typeface="Roboto"/>
                <a:ea typeface="+mn-ea"/>
                <a:cs typeface="+mn-cs"/>
              </a:rPr>
              <a:t>ABCBS continuously strives to enhance maternal and infant outcomes through offering innovative and collaborative solutions </a:t>
            </a:r>
          </a:p>
          <a:p>
            <a:endParaRPr lang="en-US"/>
          </a:p>
        </p:txBody>
      </p:sp>
      <p:sp>
        <p:nvSpPr>
          <p:cNvPr id="6" name="Oval 5">
            <a:extLst>
              <a:ext uri="{FF2B5EF4-FFF2-40B4-BE49-F238E27FC236}">
                <a16:creationId xmlns:a16="http://schemas.microsoft.com/office/drawing/2014/main" id="{9D557AF1-B819-F357-483C-527FC0EEF7F9}"/>
              </a:ext>
            </a:extLst>
          </p:cNvPr>
          <p:cNvSpPr/>
          <p:nvPr/>
        </p:nvSpPr>
        <p:spPr>
          <a:xfrm>
            <a:off x="7334855" y="3790483"/>
            <a:ext cx="2421004" cy="2149667"/>
          </a:xfrm>
          <a:prstGeom prst="ellips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Oval 6">
            <a:extLst>
              <a:ext uri="{FF2B5EF4-FFF2-40B4-BE49-F238E27FC236}">
                <a16:creationId xmlns:a16="http://schemas.microsoft.com/office/drawing/2014/main" id="{87548322-4670-A5A7-6CE4-8671510E7197}"/>
              </a:ext>
            </a:extLst>
          </p:cNvPr>
          <p:cNvSpPr/>
          <p:nvPr/>
        </p:nvSpPr>
        <p:spPr>
          <a:xfrm>
            <a:off x="4443153" y="3345776"/>
            <a:ext cx="3021249" cy="2908560"/>
          </a:xfrm>
          <a:prstGeom prst="ellipse">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8" name="Oval 7">
            <a:extLst>
              <a:ext uri="{FF2B5EF4-FFF2-40B4-BE49-F238E27FC236}">
                <a16:creationId xmlns:a16="http://schemas.microsoft.com/office/drawing/2014/main" id="{7F9DB137-147E-49B5-1EEA-EE7DFB287671}"/>
              </a:ext>
            </a:extLst>
          </p:cNvPr>
          <p:cNvSpPr/>
          <p:nvPr/>
        </p:nvSpPr>
        <p:spPr>
          <a:xfrm>
            <a:off x="2138290" y="3780260"/>
            <a:ext cx="2421003" cy="2251432"/>
          </a:xfrm>
          <a:prstGeom prst="ellipse">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9" name="TextBox 8">
            <a:extLst>
              <a:ext uri="{FF2B5EF4-FFF2-40B4-BE49-F238E27FC236}">
                <a16:creationId xmlns:a16="http://schemas.microsoft.com/office/drawing/2014/main" id="{21A2D326-487C-B995-D3B6-9C0049D2DCE9}"/>
              </a:ext>
            </a:extLst>
          </p:cNvPr>
          <p:cNvSpPr txBox="1"/>
          <p:nvPr/>
        </p:nvSpPr>
        <p:spPr>
          <a:xfrm>
            <a:off x="2266351" y="1137851"/>
            <a:ext cx="867737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a:ea typeface="+mn-ea"/>
                <a:cs typeface="+mn-cs"/>
              </a:rPr>
              <a:t>ABCBS drives better clinical maternal and infant outcomes by:</a:t>
            </a:r>
          </a:p>
        </p:txBody>
      </p:sp>
      <p:pic>
        <p:nvPicPr>
          <p:cNvPr id="10" name="Graphic 9" descr="Treasure chest outline">
            <a:extLst>
              <a:ext uri="{FF2B5EF4-FFF2-40B4-BE49-F238E27FC236}">
                <a16:creationId xmlns:a16="http://schemas.microsoft.com/office/drawing/2014/main" id="{57D6B8A2-7F84-ACD8-D6C6-B7E476749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4600" y="1637428"/>
            <a:ext cx="914400" cy="914400"/>
          </a:xfrm>
          <a:prstGeom prst="rect">
            <a:avLst/>
          </a:prstGeom>
        </p:spPr>
      </p:pic>
      <p:pic>
        <p:nvPicPr>
          <p:cNvPr id="11" name="Graphic 10" descr="Smart Phone outline">
            <a:extLst>
              <a:ext uri="{FF2B5EF4-FFF2-40B4-BE49-F238E27FC236}">
                <a16:creationId xmlns:a16="http://schemas.microsoft.com/office/drawing/2014/main" id="{DB3DB198-12E4-D284-A383-3F611F0F68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48960" y="1612079"/>
            <a:ext cx="914400" cy="914400"/>
          </a:xfrm>
          <a:prstGeom prst="rect">
            <a:avLst/>
          </a:prstGeom>
        </p:spPr>
      </p:pic>
      <p:pic>
        <p:nvPicPr>
          <p:cNvPr id="12" name="Graphic 11" descr="Home1 outline">
            <a:extLst>
              <a:ext uri="{FF2B5EF4-FFF2-40B4-BE49-F238E27FC236}">
                <a16:creationId xmlns:a16="http://schemas.microsoft.com/office/drawing/2014/main" id="{0F5EB426-0F81-55C0-153E-83D7182E6C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22100" y="1637428"/>
            <a:ext cx="914400" cy="914400"/>
          </a:xfrm>
          <a:prstGeom prst="rect">
            <a:avLst/>
          </a:prstGeom>
        </p:spPr>
      </p:pic>
      <p:sp>
        <p:nvSpPr>
          <p:cNvPr id="13" name="TextBox 12">
            <a:extLst>
              <a:ext uri="{FF2B5EF4-FFF2-40B4-BE49-F238E27FC236}">
                <a16:creationId xmlns:a16="http://schemas.microsoft.com/office/drawing/2014/main" id="{6D9D8154-5FDF-2DF5-739E-FDBA2694988C}"/>
              </a:ext>
            </a:extLst>
          </p:cNvPr>
          <p:cNvSpPr txBox="1"/>
          <p:nvPr/>
        </p:nvSpPr>
        <p:spPr>
          <a:xfrm>
            <a:off x="1005008" y="1699947"/>
            <a:ext cx="1556065"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mn-cs"/>
              </a:rPr>
              <a:t>Operating our Special Delivery Program</a:t>
            </a:r>
          </a:p>
        </p:txBody>
      </p:sp>
      <p:sp>
        <p:nvSpPr>
          <p:cNvPr id="14" name="TextBox 13">
            <a:extLst>
              <a:ext uri="{FF2B5EF4-FFF2-40B4-BE49-F238E27FC236}">
                <a16:creationId xmlns:a16="http://schemas.microsoft.com/office/drawing/2014/main" id="{CF125749-CCF0-5CD4-4002-CAB64A7F6C44}"/>
              </a:ext>
            </a:extLst>
          </p:cNvPr>
          <p:cNvSpPr txBox="1"/>
          <p:nvPr/>
        </p:nvSpPr>
        <p:spPr>
          <a:xfrm>
            <a:off x="3362066" y="1700244"/>
            <a:ext cx="2197751"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mn-cs"/>
              </a:rPr>
              <a:t>Offering a Digital Maternity Telehealth Platform/Maven </a:t>
            </a:r>
          </a:p>
        </p:txBody>
      </p:sp>
      <p:sp>
        <p:nvSpPr>
          <p:cNvPr id="15" name="TextBox 14">
            <a:extLst>
              <a:ext uri="{FF2B5EF4-FFF2-40B4-BE49-F238E27FC236}">
                <a16:creationId xmlns:a16="http://schemas.microsoft.com/office/drawing/2014/main" id="{E2742179-8273-9705-8B6E-C9B8AD69C08E}"/>
              </a:ext>
            </a:extLst>
          </p:cNvPr>
          <p:cNvSpPr txBox="1"/>
          <p:nvPr/>
        </p:nvSpPr>
        <p:spPr>
          <a:xfrm>
            <a:off x="6769215" y="1725296"/>
            <a:ext cx="2028102" cy="11695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mn-cs"/>
              </a:rPr>
              <a:t>Rewarding members for prenatal visits, using our </a:t>
            </a:r>
            <a:r>
              <a:rPr lang="en-US" sz="1400">
                <a:solidFill>
                  <a:srgbClr val="000000"/>
                </a:solidFill>
                <a:latin typeface="Roboto"/>
              </a:rPr>
              <a:t>maternity programs, </a:t>
            </a:r>
            <a:r>
              <a:rPr kumimoji="0" lang="en-US" sz="1400" b="0" i="0" u="none" strike="noStrike" kern="1200" cap="none" spc="0" normalizeH="0" baseline="0" noProof="0">
                <a:ln>
                  <a:noFill/>
                </a:ln>
                <a:solidFill>
                  <a:srgbClr val="000000"/>
                </a:solidFill>
                <a:effectLst/>
                <a:uLnTx/>
                <a:uFillTx/>
                <a:latin typeface="Roboto"/>
                <a:ea typeface="+mn-ea"/>
                <a:cs typeface="+mn-cs"/>
              </a:rPr>
              <a:t>and contraception</a:t>
            </a:r>
          </a:p>
        </p:txBody>
      </p:sp>
      <p:sp>
        <p:nvSpPr>
          <p:cNvPr id="16" name="TextBox 15">
            <a:extLst>
              <a:ext uri="{FF2B5EF4-FFF2-40B4-BE49-F238E27FC236}">
                <a16:creationId xmlns:a16="http://schemas.microsoft.com/office/drawing/2014/main" id="{473CA066-3542-255F-E7BF-7A076BA65F09}"/>
              </a:ext>
            </a:extLst>
          </p:cNvPr>
          <p:cNvSpPr txBox="1"/>
          <p:nvPr/>
        </p:nvSpPr>
        <p:spPr>
          <a:xfrm>
            <a:off x="9936500" y="1756508"/>
            <a:ext cx="2071540"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Arial"/>
              </a:rPr>
              <a:t>Promoting enrollment in Maternal Life360 HOME, as applicable</a:t>
            </a:r>
            <a:endParaRPr kumimoji="0" lang="en-US" sz="1400" b="0" i="0" u="none" strike="noStrike" kern="1200" cap="none" spc="0" normalizeH="0" baseline="0" noProof="0">
              <a:ln>
                <a:noFill/>
              </a:ln>
              <a:solidFill>
                <a:srgbClr val="000000"/>
              </a:solidFill>
              <a:effectLst/>
              <a:uLnTx/>
              <a:uFillTx/>
              <a:latin typeface="Roboto"/>
              <a:ea typeface="Roboto"/>
              <a:cs typeface="Arial"/>
            </a:endParaRPr>
          </a:p>
        </p:txBody>
      </p:sp>
      <p:sp>
        <p:nvSpPr>
          <p:cNvPr id="17" name="TextBox 16">
            <a:extLst>
              <a:ext uri="{FF2B5EF4-FFF2-40B4-BE49-F238E27FC236}">
                <a16:creationId xmlns:a16="http://schemas.microsoft.com/office/drawing/2014/main" id="{F8ACA995-D92C-3681-B702-CF83A4D85C23}"/>
              </a:ext>
            </a:extLst>
          </p:cNvPr>
          <p:cNvSpPr txBox="1"/>
          <p:nvPr/>
        </p:nvSpPr>
        <p:spPr>
          <a:xfrm>
            <a:off x="1966873" y="2843318"/>
            <a:ext cx="7924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a:ea typeface="+mn-ea"/>
                <a:cs typeface="+mn-cs"/>
              </a:rPr>
              <a:t>We continue to work internally to improve upon our maternity program by: </a:t>
            </a:r>
          </a:p>
        </p:txBody>
      </p:sp>
      <p:sp>
        <p:nvSpPr>
          <p:cNvPr id="18" name="TextBox 17">
            <a:extLst>
              <a:ext uri="{FF2B5EF4-FFF2-40B4-BE49-F238E27FC236}">
                <a16:creationId xmlns:a16="http://schemas.microsoft.com/office/drawing/2014/main" id="{3ADE1B98-704F-B0EE-FB08-D8AC425C1601}"/>
              </a:ext>
            </a:extLst>
          </p:cNvPr>
          <p:cNvSpPr txBox="1"/>
          <p:nvPr/>
        </p:nvSpPr>
        <p:spPr>
          <a:xfrm>
            <a:off x="4789300" y="3799308"/>
            <a:ext cx="2328954" cy="2140842"/>
          </a:xfrm>
          <a:prstGeom prst="rect">
            <a:avLst/>
          </a:prstGeom>
          <a:noFill/>
        </p:spPr>
        <p:txBody>
          <a:bodyPr wrap="square">
            <a:spAutoFit/>
          </a:bodyPr>
          <a:lstStyle/>
          <a:p>
            <a:pPr marL="0" marR="0" lvl="0" indent="0" algn="ctr" defTabSz="914400" rtl="0" eaLnBrk="1" fontAlgn="auto" latinLnBrk="0" hangingPunct="1">
              <a:lnSpc>
                <a:spcPct val="120000"/>
              </a:lnSpc>
              <a:spcBef>
                <a:spcPts val="1000"/>
              </a:spcBef>
              <a:spcAft>
                <a:spcPts val="0"/>
              </a:spcAft>
              <a:buClr>
                <a:srgbClr val="2875B5"/>
              </a:buClr>
              <a:buSzTx/>
              <a:buFontTx/>
              <a:buNone/>
              <a:tabLst/>
              <a:defRPr/>
            </a:pPr>
            <a:r>
              <a:rPr lang="en-US" sz="1400">
                <a:solidFill>
                  <a:srgbClr val="000000"/>
                </a:solidFill>
                <a:latin typeface="Roboto"/>
                <a:cs typeface="Arial"/>
              </a:rPr>
              <a:t>h</a:t>
            </a:r>
            <a:r>
              <a:rPr kumimoji="0" lang="en-US" sz="1400" b="0" i="0" u="none" strike="noStrike" kern="1200" cap="none" spc="0" normalizeH="0" baseline="0" noProof="0" err="1">
                <a:ln>
                  <a:noFill/>
                </a:ln>
                <a:solidFill>
                  <a:srgbClr val="000000"/>
                </a:solidFill>
                <a:effectLst/>
                <a:uLnTx/>
                <a:uFillTx/>
                <a:latin typeface="Roboto"/>
                <a:ea typeface="+mn-ea"/>
                <a:cs typeface="Arial"/>
              </a:rPr>
              <a:t>igh</a:t>
            </a:r>
            <a:r>
              <a:rPr kumimoji="0" lang="en-US" sz="1400" b="0" i="0" u="none" strike="noStrike" kern="1200" cap="none" spc="0" normalizeH="0" baseline="0" noProof="0">
                <a:ln>
                  <a:noFill/>
                </a:ln>
                <a:solidFill>
                  <a:srgbClr val="000000"/>
                </a:solidFill>
                <a:effectLst/>
                <a:uLnTx/>
                <a:uFillTx/>
                <a:latin typeface="Roboto"/>
                <a:ea typeface="+mn-ea"/>
                <a:cs typeface="Arial"/>
              </a:rPr>
              <a:t>-risk maternity program workflows, assessments, and high-risk prediction in our care </a:t>
            </a:r>
            <a:r>
              <a:rPr lang="en-US" sz="1400">
                <a:solidFill>
                  <a:srgbClr val="000000"/>
                </a:solidFill>
                <a:latin typeface="Roboto"/>
                <a:cs typeface="Arial"/>
              </a:rPr>
              <a:t>m</a:t>
            </a:r>
            <a:r>
              <a:rPr kumimoji="0" lang="en-US" sz="1400" b="0" i="0" u="none" strike="noStrike" kern="1200" cap="none" spc="0" normalizeH="0" baseline="0" noProof="0" err="1">
                <a:ln>
                  <a:noFill/>
                </a:ln>
                <a:solidFill>
                  <a:srgbClr val="000000"/>
                </a:solidFill>
                <a:effectLst/>
                <a:uLnTx/>
                <a:uFillTx/>
                <a:latin typeface="Roboto"/>
                <a:ea typeface="+mn-ea"/>
                <a:cs typeface="Arial"/>
              </a:rPr>
              <a:t>anagement</a:t>
            </a:r>
            <a:r>
              <a:rPr kumimoji="0" lang="en-US" sz="1400" b="0" i="0" u="none" strike="noStrike" kern="1200" cap="none" spc="0" normalizeH="0" baseline="0" noProof="0">
                <a:ln>
                  <a:noFill/>
                </a:ln>
                <a:solidFill>
                  <a:srgbClr val="000000"/>
                </a:solidFill>
                <a:effectLst/>
                <a:uLnTx/>
                <a:uFillTx/>
                <a:latin typeface="Roboto"/>
                <a:ea typeface="+mn-ea"/>
                <a:cs typeface="Arial"/>
              </a:rPr>
              <a:t> platform, along with expanding enrollment postpartum with depression screening</a:t>
            </a:r>
            <a:endParaRPr kumimoji="0" lang="en-US" sz="1400" b="0" i="0" u="none" strike="noStrike" kern="1200" cap="none" spc="0" normalizeH="0" baseline="0" noProof="0">
              <a:ln>
                <a:noFill/>
              </a:ln>
              <a:solidFill>
                <a:srgbClr val="000000"/>
              </a:solidFill>
              <a:effectLst/>
              <a:uLnTx/>
              <a:uFillTx/>
              <a:latin typeface="Roboto"/>
              <a:ea typeface="Roboto"/>
              <a:cs typeface="Arial"/>
            </a:endParaRPr>
          </a:p>
        </p:txBody>
      </p:sp>
      <p:sp>
        <p:nvSpPr>
          <p:cNvPr id="19" name="TextBox 18">
            <a:extLst>
              <a:ext uri="{FF2B5EF4-FFF2-40B4-BE49-F238E27FC236}">
                <a16:creationId xmlns:a16="http://schemas.microsoft.com/office/drawing/2014/main" id="{48BC1CA7-BE05-F8E9-1D87-D0ADDC83D02E}"/>
              </a:ext>
            </a:extLst>
          </p:cNvPr>
          <p:cNvSpPr txBox="1"/>
          <p:nvPr/>
        </p:nvSpPr>
        <p:spPr>
          <a:xfrm>
            <a:off x="311533" y="4034318"/>
            <a:ext cx="1788736" cy="166199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a:ea typeface="+mn-ea"/>
                <a:cs typeface="Arial"/>
              </a:rPr>
              <a:t>Collaborating</a:t>
            </a:r>
            <a:r>
              <a:rPr kumimoji="0" lang="en-US" sz="1400" b="0" i="0" u="none" strike="noStrike" kern="1200" cap="none" spc="0" normalizeH="0" baseline="0" noProof="0">
                <a:ln>
                  <a:noFill/>
                </a:ln>
                <a:solidFill>
                  <a:srgbClr val="000000"/>
                </a:solidFill>
                <a:effectLst/>
                <a:uLnTx/>
                <a:uFillTx/>
                <a:latin typeface="Roboto"/>
                <a:ea typeface="+mn-ea"/>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Arial"/>
              </a:rPr>
              <a:t>with Social Work and </a:t>
            </a:r>
            <a:r>
              <a:rPr kumimoji="0" lang="en-US" sz="1400" b="0" i="0" u="none" strike="noStrike" kern="1200" cap="none" spc="0" normalizeH="0" baseline="0" noProof="0" err="1">
                <a:ln>
                  <a:noFill/>
                </a:ln>
                <a:solidFill>
                  <a:srgbClr val="000000"/>
                </a:solidFill>
                <a:effectLst/>
                <a:uLnTx/>
                <a:uFillTx/>
                <a:latin typeface="Roboto"/>
                <a:ea typeface="+mn-ea"/>
                <a:cs typeface="Arial"/>
              </a:rPr>
              <a:t>FindHelp</a:t>
            </a:r>
            <a:r>
              <a:rPr kumimoji="0" lang="en-US" sz="1400" b="0" i="0" u="none" strike="noStrike" kern="1200" cap="none" spc="0" normalizeH="0" baseline="0" noProof="0">
                <a:ln>
                  <a:noFill/>
                </a:ln>
                <a:solidFill>
                  <a:srgbClr val="000000"/>
                </a:solidFill>
                <a:effectLst/>
                <a:uLnTx/>
                <a:uFillTx/>
                <a:latin typeface="Roboto"/>
                <a:ea typeface="+mn-ea"/>
                <a:cs typeface="Arial"/>
              </a:rPr>
              <a:t> to address SDOH needs and link members to resources. </a:t>
            </a:r>
            <a:endParaRPr kumimoji="0" lang="en-US" sz="1400" b="0" i="0" u="none" strike="noStrike" kern="1200" cap="none" spc="0" normalizeH="0" baseline="0" noProof="0">
              <a:ln>
                <a:noFill/>
              </a:ln>
              <a:solidFill>
                <a:srgbClr val="000000"/>
              </a:solidFill>
              <a:effectLst/>
              <a:uLnTx/>
              <a:uFillTx/>
              <a:latin typeface="Roboto"/>
              <a:ea typeface="Roboto"/>
              <a:cs typeface="Arial"/>
            </a:endParaRPr>
          </a:p>
        </p:txBody>
      </p:sp>
      <p:sp>
        <p:nvSpPr>
          <p:cNvPr id="20" name="TextBox 19">
            <a:extLst>
              <a:ext uri="{FF2B5EF4-FFF2-40B4-BE49-F238E27FC236}">
                <a16:creationId xmlns:a16="http://schemas.microsoft.com/office/drawing/2014/main" id="{BFA499A5-23FD-1B6F-BCA6-16CE2EA082CB}"/>
              </a:ext>
            </a:extLst>
          </p:cNvPr>
          <p:cNvSpPr txBox="1"/>
          <p:nvPr/>
        </p:nvSpPr>
        <p:spPr>
          <a:xfrm>
            <a:off x="7500292" y="4292224"/>
            <a:ext cx="2090394"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a:ea typeface="+mn-ea"/>
                <a:cs typeface="+mn-cs"/>
              </a:rPr>
              <a:t>Educating</a:t>
            </a:r>
            <a:r>
              <a:rPr kumimoji="0" lang="en-US" sz="1400" b="0" i="0" u="none" strike="noStrike" kern="1200" cap="none" spc="0" normalizeH="0" baseline="0" noProof="0">
                <a:ln>
                  <a:noFill/>
                </a:ln>
                <a:solidFill>
                  <a:srgbClr val="000000"/>
                </a:solidFill>
                <a:effectLst/>
                <a:uLnTx/>
                <a:uFillTx/>
                <a:latin typeface="Roboto"/>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mn-cs"/>
              </a:rPr>
              <a:t>case managers and community pharmacists on health equity and the maternal health crisis</a:t>
            </a:r>
          </a:p>
        </p:txBody>
      </p:sp>
      <p:sp>
        <p:nvSpPr>
          <p:cNvPr id="21" name="TextBox 20">
            <a:extLst>
              <a:ext uri="{FF2B5EF4-FFF2-40B4-BE49-F238E27FC236}">
                <a16:creationId xmlns:a16="http://schemas.microsoft.com/office/drawing/2014/main" id="{5F67CA7A-9C38-28D8-38B4-2FACCB8B1EFC}"/>
              </a:ext>
            </a:extLst>
          </p:cNvPr>
          <p:cNvSpPr txBox="1"/>
          <p:nvPr/>
        </p:nvSpPr>
        <p:spPr>
          <a:xfrm>
            <a:off x="9903918" y="3736607"/>
            <a:ext cx="2104122" cy="187743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a:ea typeface="+mn-ea"/>
                <a:cs typeface="Arial"/>
              </a:rPr>
              <a:t>Engaging</a:t>
            </a:r>
            <a:r>
              <a:rPr kumimoji="0" lang="en-US" sz="1400" b="0" i="0" u="none" strike="noStrike" kern="1200" cap="none" spc="0" normalizeH="0" baseline="0" noProof="0">
                <a:ln>
                  <a:noFill/>
                </a:ln>
                <a:solidFill>
                  <a:srgbClr val="000000"/>
                </a:solidFill>
                <a:effectLst/>
                <a:uLnTx/>
                <a:uFillTx/>
                <a:latin typeface="Roboto"/>
                <a:ea typeface="+mn-ea"/>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Arial"/>
              </a:rPr>
              <a:t>with members, community partners, and providers through various programs using different modes of outreach to educate and improve care </a:t>
            </a:r>
            <a:endParaRPr kumimoji="0" lang="en-US" sz="1400" b="0" i="0" u="none" strike="noStrike" kern="1200" cap="none" spc="0" normalizeH="0" baseline="0" noProof="0">
              <a:ln>
                <a:noFill/>
              </a:ln>
              <a:solidFill>
                <a:srgbClr val="000000"/>
              </a:solidFill>
              <a:effectLst/>
              <a:uLnTx/>
              <a:uFillTx/>
              <a:latin typeface="Roboto"/>
              <a:ea typeface="Roboto"/>
              <a:cs typeface="+mn-cs"/>
            </a:endParaRPr>
          </a:p>
        </p:txBody>
      </p:sp>
      <p:sp>
        <p:nvSpPr>
          <p:cNvPr id="22" name="TextBox 21">
            <a:extLst>
              <a:ext uri="{FF2B5EF4-FFF2-40B4-BE49-F238E27FC236}">
                <a16:creationId xmlns:a16="http://schemas.microsoft.com/office/drawing/2014/main" id="{B2E30D4C-77BF-64D2-CDAD-8211FB803FAE}"/>
              </a:ext>
            </a:extLst>
          </p:cNvPr>
          <p:cNvSpPr txBox="1"/>
          <p:nvPr/>
        </p:nvSpPr>
        <p:spPr>
          <a:xfrm>
            <a:off x="2316869" y="4357482"/>
            <a:ext cx="2090394"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a:ea typeface="+mn-ea"/>
                <a:cs typeface="+mn-cs"/>
              </a:rPr>
              <a:t>Analyzing</a:t>
            </a:r>
            <a:r>
              <a:rPr kumimoji="0" lang="en-US" sz="1800" b="0" i="0" u="none" strike="noStrike" kern="1200" cap="none" spc="0" normalizeH="0" baseline="0" noProof="0">
                <a:ln>
                  <a:noFill/>
                </a:ln>
                <a:solidFill>
                  <a:srgbClr val="000000"/>
                </a:solidFill>
                <a:effectLst/>
                <a:uLnTx/>
                <a:uFillTx/>
                <a:latin typeface="Roboto"/>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a:ea typeface="+mn-ea"/>
                <a:cs typeface="+mn-cs"/>
              </a:rPr>
              <a:t>data to inform our outreach efforts and programs </a:t>
            </a:r>
          </a:p>
        </p:txBody>
      </p:sp>
      <p:sp>
        <p:nvSpPr>
          <p:cNvPr id="23" name="TextBox 22">
            <a:extLst>
              <a:ext uri="{FF2B5EF4-FFF2-40B4-BE49-F238E27FC236}">
                <a16:creationId xmlns:a16="http://schemas.microsoft.com/office/drawing/2014/main" id="{F238D268-4147-D802-4A62-2A1C0C1B07B7}"/>
              </a:ext>
            </a:extLst>
          </p:cNvPr>
          <p:cNvSpPr txBox="1"/>
          <p:nvPr/>
        </p:nvSpPr>
        <p:spPr>
          <a:xfrm>
            <a:off x="5323070" y="3499516"/>
            <a:ext cx="1388329" cy="36799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a:ea typeface="+mn-ea"/>
                <a:cs typeface="+mn-cs"/>
              </a:rPr>
              <a:t>Improving</a:t>
            </a: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pic>
        <p:nvPicPr>
          <p:cNvPr id="42" name="Graphic 41" descr="Baby Onesie outline">
            <a:extLst>
              <a:ext uri="{FF2B5EF4-FFF2-40B4-BE49-F238E27FC236}">
                <a16:creationId xmlns:a16="http://schemas.microsoft.com/office/drawing/2014/main" id="{21EB870F-307B-867A-7554-E514D941CD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5475" y="1620462"/>
            <a:ext cx="914400" cy="914400"/>
          </a:xfrm>
          <a:prstGeom prst="rect">
            <a:avLst/>
          </a:prstGeom>
        </p:spPr>
      </p:pic>
    </p:spTree>
    <p:extLst>
      <p:ext uri="{BB962C8B-B14F-4D97-AF65-F5344CB8AC3E}">
        <p14:creationId xmlns:p14="http://schemas.microsoft.com/office/powerpoint/2010/main" val="1224630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542109" y="131461"/>
            <a:ext cx="10515600" cy="577628"/>
          </a:xfrm>
        </p:spPr>
        <p:txBody>
          <a:bodyPr>
            <a:normAutofit fontScale="90000"/>
          </a:bodyPr>
          <a:lstStyle/>
          <a:p>
            <a:r>
              <a:rPr lang="en-US"/>
              <a:t>Special Delivery Program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37</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a:t>Special Delivery Program </a:t>
            </a:r>
          </a:p>
        </p:txBody>
      </p:sp>
      <p:sp>
        <p:nvSpPr>
          <p:cNvPr id="5" name="TextBox 4">
            <a:extLst>
              <a:ext uri="{FF2B5EF4-FFF2-40B4-BE49-F238E27FC236}">
                <a16:creationId xmlns:a16="http://schemas.microsoft.com/office/drawing/2014/main" id="{DB5A4BAE-44D7-7572-C8EF-7C81C85E0688}"/>
              </a:ext>
            </a:extLst>
          </p:cNvPr>
          <p:cNvSpPr txBox="1"/>
          <p:nvPr/>
        </p:nvSpPr>
        <p:spPr>
          <a:xfrm>
            <a:off x="542109" y="681071"/>
            <a:ext cx="1101631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effectLst/>
                <a:uLnTx/>
                <a:uFillTx/>
                <a:latin typeface="Roboto"/>
                <a:ea typeface="+mn-ea"/>
                <a:cs typeface="+mn-cs"/>
              </a:rPr>
              <a:t>ABCBS uses Special </a:t>
            </a:r>
            <a:r>
              <a:rPr lang="en-US" sz="1600" i="1">
                <a:latin typeface="Roboto"/>
              </a:rPr>
              <a:t>D</a:t>
            </a:r>
            <a:r>
              <a:rPr kumimoji="0" lang="en-US" sz="1600" b="0" i="1" u="none" strike="noStrike" kern="1200" cap="none" spc="0" normalizeH="0" baseline="0" noProof="0" err="1">
                <a:ln>
                  <a:noFill/>
                </a:ln>
                <a:effectLst/>
                <a:uLnTx/>
                <a:uFillTx/>
                <a:latin typeface="Roboto"/>
                <a:ea typeface="+mn-ea"/>
                <a:cs typeface="+mn-cs"/>
              </a:rPr>
              <a:t>elivery</a:t>
            </a:r>
            <a:r>
              <a:rPr kumimoji="0" lang="en-US" sz="1600" b="0" i="1" u="none" strike="noStrike" kern="1200" cap="none" spc="0" normalizeH="0" baseline="0" noProof="0">
                <a:ln>
                  <a:noFill/>
                </a:ln>
                <a:effectLst/>
                <a:uLnTx/>
                <a:uFillTx/>
                <a:latin typeface="Roboto"/>
                <a:ea typeface="+mn-ea"/>
                <a:cs typeface="+mn-cs"/>
              </a:rPr>
              <a:t> to offer support during pregnancy and postpartum, with a focus on high-risk pregnancies </a:t>
            </a:r>
          </a:p>
        </p:txBody>
      </p:sp>
      <p:pic>
        <p:nvPicPr>
          <p:cNvPr id="6" name="Picture 5">
            <a:extLst>
              <a:ext uri="{FF2B5EF4-FFF2-40B4-BE49-F238E27FC236}">
                <a16:creationId xmlns:a16="http://schemas.microsoft.com/office/drawing/2014/main" id="{DFA945B8-F4B7-8578-FD30-8B05E5A831D4}"/>
              </a:ext>
            </a:extLst>
          </p:cNvPr>
          <p:cNvPicPr>
            <a:picLocks noChangeAspect="1"/>
          </p:cNvPicPr>
          <p:nvPr/>
        </p:nvPicPr>
        <p:blipFill>
          <a:blip r:embed="rId2">
            <a:alphaModFix/>
          </a:blip>
          <a:stretch>
            <a:fillRect/>
          </a:stretch>
        </p:blipFill>
        <p:spPr>
          <a:xfrm>
            <a:off x="7855652" y="1292341"/>
            <a:ext cx="4147852" cy="5247146"/>
          </a:xfrm>
          <a:prstGeom prst="rect">
            <a:avLst/>
          </a:prstGeom>
        </p:spPr>
      </p:pic>
      <p:sp>
        <p:nvSpPr>
          <p:cNvPr id="7" name="TextBox 6">
            <a:extLst>
              <a:ext uri="{FF2B5EF4-FFF2-40B4-BE49-F238E27FC236}">
                <a16:creationId xmlns:a16="http://schemas.microsoft.com/office/drawing/2014/main" id="{A6067B11-E226-8BA5-093E-A9F1E6890361}"/>
              </a:ext>
            </a:extLst>
          </p:cNvPr>
          <p:cNvSpPr txBox="1"/>
          <p:nvPr/>
        </p:nvSpPr>
        <p:spPr>
          <a:xfrm>
            <a:off x="311052" y="2238064"/>
            <a:ext cx="2083356" cy="38164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Assessment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Arial"/>
              </a:rPr>
              <a:t>Members have the option to self-enroll, but most members are identified for potential engagement through claims and other data sources</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Roboto"/>
              <a:ea typeface="Roboto"/>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Arial"/>
              </a:rPr>
              <a:t>Members are assessed for chronic conditions and </a:t>
            </a:r>
            <a:r>
              <a:rPr lang="en-US" sz="1200">
                <a:solidFill>
                  <a:srgbClr val="000000"/>
                </a:solidFill>
                <a:latin typeface="Roboto"/>
                <a:cs typeface="Arial"/>
              </a:rPr>
              <a:t>mental health</a:t>
            </a:r>
            <a:r>
              <a:rPr kumimoji="0" lang="en-US" sz="1200" b="0" i="0" u="none" strike="noStrike" kern="1200" cap="none" spc="0" normalizeH="0" baseline="0" noProof="0">
                <a:ln>
                  <a:noFill/>
                </a:ln>
                <a:solidFill>
                  <a:srgbClr val="000000"/>
                </a:solidFill>
                <a:effectLst/>
                <a:uLnTx/>
                <a:uFillTx/>
                <a:latin typeface="Roboto"/>
                <a:ea typeface="+mn-ea"/>
                <a:cs typeface="Arial"/>
              </a:rPr>
              <a:t> conditions, such as substance use disorder and behavioral health disorders, as well as for </a:t>
            </a:r>
            <a:r>
              <a:rPr kumimoji="0" lang="en-US" sz="1200" b="0" i="0" u="none" strike="noStrike" kern="1200" cap="none" spc="0" normalizeH="0" baseline="0" noProof="0" err="1">
                <a:ln>
                  <a:noFill/>
                </a:ln>
                <a:solidFill>
                  <a:srgbClr val="000000"/>
                </a:solidFill>
                <a:effectLst/>
                <a:uLnTx/>
                <a:uFillTx/>
                <a:latin typeface="Roboto"/>
                <a:ea typeface="+mn-ea"/>
                <a:cs typeface="Arial"/>
              </a:rPr>
              <a:t>SDoH</a:t>
            </a:r>
            <a:r>
              <a:rPr kumimoji="0" lang="en-US" sz="1200" b="0" i="0" u="none" strike="noStrike" kern="1200" cap="none" spc="0" normalizeH="0" baseline="0" noProof="0">
                <a:ln>
                  <a:noFill/>
                </a:ln>
                <a:solidFill>
                  <a:srgbClr val="000000"/>
                </a:solidFill>
                <a:effectLst/>
                <a:uLnTx/>
                <a:uFillTx/>
                <a:latin typeface="Roboto"/>
                <a:ea typeface="+mn-ea"/>
                <a:cs typeface="Arial"/>
              </a:rPr>
              <a:t>, including access to food, transportation and other resources</a:t>
            </a:r>
            <a:endParaRPr kumimoji="0" lang="en-US" sz="1200" b="0" i="0" u="none" strike="noStrike" kern="1200" cap="none" spc="0" normalizeH="0" baseline="0" noProof="0">
              <a:ln>
                <a:noFill/>
              </a:ln>
              <a:solidFill>
                <a:srgbClr val="000000"/>
              </a:solidFill>
              <a:effectLst/>
              <a:uLnTx/>
              <a:uFillTx/>
              <a:latin typeface="Roboto"/>
              <a:ea typeface="Roboto"/>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Roboto"/>
              <a:ea typeface="+mn-ea"/>
              <a:cs typeface="+mn-cs"/>
            </a:endParaRPr>
          </a:p>
        </p:txBody>
      </p:sp>
      <p:sp>
        <p:nvSpPr>
          <p:cNvPr id="8" name="TextBox 7">
            <a:extLst>
              <a:ext uri="{FF2B5EF4-FFF2-40B4-BE49-F238E27FC236}">
                <a16:creationId xmlns:a16="http://schemas.microsoft.com/office/drawing/2014/main" id="{FE4754D1-7288-01D1-6F98-942EF3CE3F7B}"/>
              </a:ext>
            </a:extLst>
          </p:cNvPr>
          <p:cNvSpPr txBox="1"/>
          <p:nvPr/>
        </p:nvSpPr>
        <p:spPr>
          <a:xfrm>
            <a:off x="2929559" y="2253453"/>
            <a:ext cx="2189478" cy="37856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Education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Roboto"/>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mn-cs"/>
              </a:rPr>
              <a:t>Individualized educational materials provided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Arial"/>
              </a:rPr>
              <a:t>Contact information provided regarding organizations that support women who are pregnant, as well as their families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a:ea typeface="Roboto"/>
              <a:cs typeface="Arial"/>
            </a:endParaRPr>
          </a:p>
          <a:p>
            <a:pPr algn="ctr" defTabSz="457200">
              <a:defRPr/>
            </a:pPr>
            <a:r>
              <a:rPr kumimoji="0" lang="en-US" sz="1200" b="0" i="0" u="none" strike="noStrike" kern="1200" cap="none" spc="0" normalizeH="0" baseline="0" noProof="0" dirty="0">
                <a:ln>
                  <a:noFill/>
                </a:ln>
                <a:solidFill>
                  <a:srgbClr val="000000"/>
                </a:solidFill>
                <a:effectLst/>
                <a:uLnTx/>
                <a:uFillTx/>
                <a:latin typeface="Roboto"/>
                <a:ea typeface="+mn-ea"/>
                <a:cs typeface="Arial"/>
              </a:rPr>
              <a:t>Referred to our digital maternity platform for in-between OBGYN visit care and questions</a:t>
            </a:r>
          </a:p>
          <a:p>
            <a:pPr algn="ctr" defTabSz="457200">
              <a:defRPr/>
            </a:pPr>
            <a:endParaRPr lang="en-US" sz="1200" dirty="0">
              <a:solidFill>
                <a:srgbClr val="000000"/>
              </a:solidFill>
              <a:latin typeface="Roboto"/>
              <a:cs typeface="Arial"/>
            </a:endParaRPr>
          </a:p>
          <a:p>
            <a:pPr algn="ctr" defTabSz="457200">
              <a:defRPr/>
            </a:pPr>
            <a:r>
              <a:rPr lang="en-US" sz="1200" dirty="0">
                <a:solidFill>
                  <a:srgbClr val="000000"/>
                </a:solidFill>
                <a:latin typeface="Roboto"/>
                <a:cs typeface="Arial"/>
              </a:rPr>
              <a:t>Information on Blue Wellness Rewards provided</a:t>
            </a:r>
            <a:endParaRPr kumimoji="0" lang="en-US" sz="1200" b="0" i="0" u="none" strike="noStrike" kern="1200" cap="none" spc="0" normalizeH="0" baseline="0" noProof="0" dirty="0">
              <a:ln>
                <a:noFill/>
              </a:ln>
              <a:solidFill>
                <a:srgbClr val="000000"/>
              </a:solidFill>
              <a:effectLst/>
              <a:uLnTx/>
              <a:uFillTx/>
              <a:latin typeface="Roboto"/>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Roboto"/>
              <a:ea typeface="+mn-ea"/>
              <a:cs typeface="+mn-cs"/>
            </a:endParaRPr>
          </a:p>
        </p:txBody>
      </p:sp>
      <p:sp>
        <p:nvSpPr>
          <p:cNvPr id="9" name="TextBox 8">
            <a:extLst>
              <a:ext uri="{FF2B5EF4-FFF2-40B4-BE49-F238E27FC236}">
                <a16:creationId xmlns:a16="http://schemas.microsoft.com/office/drawing/2014/main" id="{20F52034-59EB-230D-CFE3-75524280ECBF}"/>
              </a:ext>
            </a:extLst>
          </p:cNvPr>
          <p:cNvSpPr txBox="1"/>
          <p:nvPr/>
        </p:nvSpPr>
        <p:spPr>
          <a:xfrm>
            <a:off x="4921473" y="2265353"/>
            <a:ext cx="2517239" cy="39703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           Intervention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Roboto"/>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mn-cs"/>
              </a:rPr>
              <a:t>Low-risk pregnancies are contacted each trimester and postpartum</a:t>
            </a:r>
          </a:p>
          <a:p>
            <a:pPr marL="742950" marR="0" lvl="1"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mn-cs"/>
              </a:rPr>
              <a:t>High-risk pregnancies are contacted monthly at minimum</a:t>
            </a:r>
          </a:p>
          <a:p>
            <a:pPr marL="742950" marR="0" lvl="1"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mn-cs"/>
              </a:rPr>
              <a:t>The Special Delivery mobile </a:t>
            </a:r>
            <a:r>
              <a:rPr lang="en-US" sz="1200" dirty="0">
                <a:solidFill>
                  <a:srgbClr val="000000"/>
                </a:solidFill>
                <a:latin typeface="Roboto"/>
              </a:rPr>
              <a:t>a</a:t>
            </a:r>
            <a:r>
              <a:rPr kumimoji="0" lang="en-US" sz="1200" b="0" i="0" u="none" strike="noStrike" kern="1200" cap="none" spc="0" normalizeH="0" baseline="0" noProof="0" dirty="0">
                <a:ln>
                  <a:noFill/>
                </a:ln>
                <a:solidFill>
                  <a:srgbClr val="000000"/>
                </a:solidFill>
                <a:effectLst/>
                <a:uLnTx/>
                <a:uFillTx/>
                <a:latin typeface="Roboto"/>
                <a:ea typeface="+mn-ea"/>
                <a:cs typeface="+mn-cs"/>
              </a:rPr>
              <a:t>pp, telehealth, and 24/7 care advocate are available to assist members when they need it the most</a:t>
            </a:r>
          </a:p>
          <a:p>
            <a:pPr marL="742950" marR="0" lvl="1"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oboto"/>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Arial"/>
              </a:rPr>
              <a:t>Members may be referred to network obstetricians as needed </a:t>
            </a:r>
            <a:endParaRPr kumimoji="0" lang="en-US" sz="1200" b="0" i="0" u="none" strike="noStrike" kern="1200" cap="none" spc="0" normalizeH="0" baseline="0" noProof="0" dirty="0">
              <a:ln>
                <a:noFill/>
              </a:ln>
              <a:solidFill>
                <a:srgbClr val="000000"/>
              </a:solidFill>
              <a:effectLst/>
              <a:uLnTx/>
              <a:uFillTx/>
              <a:latin typeface="Roboto"/>
              <a:ea typeface="Roboto"/>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Roboto"/>
              <a:ea typeface="+mn-ea"/>
              <a:cs typeface="+mn-cs"/>
            </a:endParaRPr>
          </a:p>
        </p:txBody>
      </p:sp>
      <p:grpSp>
        <p:nvGrpSpPr>
          <p:cNvPr id="10" name="Group 9">
            <a:extLst>
              <a:ext uri="{FF2B5EF4-FFF2-40B4-BE49-F238E27FC236}">
                <a16:creationId xmlns:a16="http://schemas.microsoft.com/office/drawing/2014/main" id="{8A8B50EC-3CC9-04DC-1AA3-9271E47219F8}"/>
              </a:ext>
            </a:extLst>
          </p:cNvPr>
          <p:cNvGrpSpPr/>
          <p:nvPr/>
        </p:nvGrpSpPr>
        <p:grpSpPr>
          <a:xfrm>
            <a:off x="5974470" y="1292341"/>
            <a:ext cx="942680" cy="865530"/>
            <a:chOff x="9424738" y="1299226"/>
            <a:chExt cx="942680" cy="865530"/>
          </a:xfrm>
        </p:grpSpPr>
        <p:sp>
          <p:nvSpPr>
            <p:cNvPr id="11" name="Oval 10">
              <a:extLst>
                <a:ext uri="{FF2B5EF4-FFF2-40B4-BE49-F238E27FC236}">
                  <a16:creationId xmlns:a16="http://schemas.microsoft.com/office/drawing/2014/main" id="{91459E83-E0CD-83E2-4313-883248D25F16}"/>
                </a:ext>
              </a:extLst>
            </p:cNvPr>
            <p:cNvSpPr/>
            <p:nvPr/>
          </p:nvSpPr>
          <p:spPr>
            <a:xfrm>
              <a:off x="9424738" y="1299226"/>
              <a:ext cx="942680" cy="8655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pic>
          <p:nvPicPr>
            <p:cNvPr id="12" name="Graphic 11" descr="Stethoscope outline">
              <a:extLst>
                <a:ext uri="{FF2B5EF4-FFF2-40B4-BE49-F238E27FC236}">
                  <a16:creationId xmlns:a16="http://schemas.microsoft.com/office/drawing/2014/main" id="{E4E3B2C5-489D-B0EB-423E-C0B8CC4E05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9721" y="1378093"/>
              <a:ext cx="732713" cy="732713"/>
            </a:xfrm>
            <a:prstGeom prst="rect">
              <a:avLst/>
            </a:prstGeom>
          </p:spPr>
        </p:pic>
      </p:grpSp>
      <p:grpSp>
        <p:nvGrpSpPr>
          <p:cNvPr id="13" name="Group 12">
            <a:extLst>
              <a:ext uri="{FF2B5EF4-FFF2-40B4-BE49-F238E27FC236}">
                <a16:creationId xmlns:a16="http://schemas.microsoft.com/office/drawing/2014/main" id="{78A6ED72-8AF1-BB18-1A1A-7C174D181F5C}"/>
              </a:ext>
            </a:extLst>
          </p:cNvPr>
          <p:cNvGrpSpPr/>
          <p:nvPr/>
        </p:nvGrpSpPr>
        <p:grpSpPr>
          <a:xfrm>
            <a:off x="994114" y="1254205"/>
            <a:ext cx="942680" cy="865530"/>
            <a:chOff x="1371208" y="1245276"/>
            <a:chExt cx="942680" cy="865530"/>
          </a:xfrm>
        </p:grpSpPr>
        <p:sp>
          <p:nvSpPr>
            <p:cNvPr id="14" name="Oval 13">
              <a:extLst>
                <a:ext uri="{FF2B5EF4-FFF2-40B4-BE49-F238E27FC236}">
                  <a16:creationId xmlns:a16="http://schemas.microsoft.com/office/drawing/2014/main" id="{04DFE5A5-956E-4C16-A67D-0582591AA85F}"/>
                </a:ext>
              </a:extLst>
            </p:cNvPr>
            <p:cNvSpPr/>
            <p:nvPr/>
          </p:nvSpPr>
          <p:spPr>
            <a:xfrm>
              <a:off x="1371208" y="1245276"/>
              <a:ext cx="942680" cy="8655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pic>
          <p:nvPicPr>
            <p:cNvPr id="15" name="Graphic 14" descr="Magnifying glass outline">
              <a:extLst>
                <a:ext uri="{FF2B5EF4-FFF2-40B4-BE49-F238E27FC236}">
                  <a16:creationId xmlns:a16="http://schemas.microsoft.com/office/drawing/2014/main" id="{378EC59D-CA7E-A539-FAE7-489C2E8135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9998" y="1306059"/>
              <a:ext cx="714156" cy="714156"/>
            </a:xfrm>
            <a:prstGeom prst="rect">
              <a:avLst/>
            </a:prstGeom>
          </p:spPr>
        </p:pic>
      </p:grpSp>
      <p:grpSp>
        <p:nvGrpSpPr>
          <p:cNvPr id="16" name="Group 15">
            <a:extLst>
              <a:ext uri="{FF2B5EF4-FFF2-40B4-BE49-F238E27FC236}">
                <a16:creationId xmlns:a16="http://schemas.microsoft.com/office/drawing/2014/main" id="{E3900F18-85A5-1F25-D968-2E0122468048}"/>
              </a:ext>
            </a:extLst>
          </p:cNvPr>
          <p:cNvGrpSpPr/>
          <p:nvPr/>
        </p:nvGrpSpPr>
        <p:grpSpPr>
          <a:xfrm>
            <a:off x="3579115" y="1279258"/>
            <a:ext cx="942680" cy="865530"/>
            <a:chOff x="5426769" y="1258924"/>
            <a:chExt cx="942680" cy="865530"/>
          </a:xfrm>
        </p:grpSpPr>
        <p:sp>
          <p:nvSpPr>
            <p:cNvPr id="17" name="Oval 16">
              <a:extLst>
                <a:ext uri="{FF2B5EF4-FFF2-40B4-BE49-F238E27FC236}">
                  <a16:creationId xmlns:a16="http://schemas.microsoft.com/office/drawing/2014/main" id="{7F477A97-37B4-E467-FC9D-C0F7FB3C4EB2}"/>
                </a:ext>
              </a:extLst>
            </p:cNvPr>
            <p:cNvSpPr/>
            <p:nvPr/>
          </p:nvSpPr>
          <p:spPr>
            <a:xfrm>
              <a:off x="5426769" y="1258924"/>
              <a:ext cx="942680" cy="8655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pic>
          <p:nvPicPr>
            <p:cNvPr id="18" name="Graphic 17" descr="Remote learning language outline">
              <a:extLst>
                <a:ext uri="{FF2B5EF4-FFF2-40B4-BE49-F238E27FC236}">
                  <a16:creationId xmlns:a16="http://schemas.microsoft.com/office/drawing/2014/main" id="{C09E6152-856F-D336-307E-916C43D592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5361" y="1334240"/>
              <a:ext cx="785495" cy="785495"/>
            </a:xfrm>
            <a:prstGeom prst="rect">
              <a:avLst/>
            </a:prstGeom>
          </p:spPr>
        </p:pic>
      </p:grpSp>
    </p:spTree>
    <p:extLst>
      <p:ext uri="{BB962C8B-B14F-4D97-AF65-F5344CB8AC3E}">
        <p14:creationId xmlns:p14="http://schemas.microsoft.com/office/powerpoint/2010/main" val="849388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472440" y="44561"/>
            <a:ext cx="10515600" cy="577628"/>
          </a:xfrm>
        </p:spPr>
        <p:txBody>
          <a:bodyPr>
            <a:normAutofit fontScale="90000"/>
          </a:bodyPr>
          <a:lstStyle/>
          <a:p>
            <a:r>
              <a:rPr lang="en-US"/>
              <a:t>Digital Maternity Program: Maven</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38</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a:xfrm>
            <a:off x="4219395" y="6406650"/>
            <a:ext cx="5852628" cy="365125"/>
          </a:xfrm>
        </p:spPr>
        <p:txBody>
          <a:bodyPr/>
          <a:lstStyle/>
          <a:p>
            <a:r>
              <a:rPr lang="en-US"/>
              <a:t>Digital Maternity Program: Maven</a:t>
            </a:r>
          </a:p>
        </p:txBody>
      </p:sp>
      <p:pic>
        <p:nvPicPr>
          <p:cNvPr id="5" name="Google Shape;1052;p138">
            <a:extLst>
              <a:ext uri="{FF2B5EF4-FFF2-40B4-BE49-F238E27FC236}">
                <a16:creationId xmlns:a16="http://schemas.microsoft.com/office/drawing/2014/main" id="{79D81461-2F78-9A07-B1D4-EAFD81336813}"/>
              </a:ext>
            </a:extLst>
          </p:cNvPr>
          <p:cNvPicPr preferRelativeResize="0"/>
          <p:nvPr/>
        </p:nvPicPr>
        <p:blipFill>
          <a:blip r:embed="rId3">
            <a:alphaModFix/>
          </a:blip>
          <a:stretch>
            <a:fillRect/>
          </a:stretch>
        </p:blipFill>
        <p:spPr>
          <a:xfrm>
            <a:off x="2885624" y="1923501"/>
            <a:ext cx="1991600" cy="4310800"/>
          </a:xfrm>
          <a:prstGeom prst="roundRect">
            <a:avLst>
              <a:gd name="adj" fmla="val 11465"/>
            </a:avLst>
          </a:prstGeom>
          <a:noFill/>
          <a:ln>
            <a:noFill/>
          </a:ln>
          <a:effectLst>
            <a:outerShdw blurRad="57150" dist="19050" dir="5400000" algn="bl" rotWithShape="0">
              <a:srgbClr val="3B8271">
                <a:alpha val="50000"/>
              </a:srgbClr>
            </a:outerShdw>
          </a:effectLst>
        </p:spPr>
      </p:pic>
      <p:grpSp>
        <p:nvGrpSpPr>
          <p:cNvPr id="6" name="Google Shape;1056;p138">
            <a:extLst>
              <a:ext uri="{FF2B5EF4-FFF2-40B4-BE49-F238E27FC236}">
                <a16:creationId xmlns:a16="http://schemas.microsoft.com/office/drawing/2014/main" id="{6233DAD2-25D6-0FED-F6D4-D5AE66710F6A}"/>
              </a:ext>
            </a:extLst>
          </p:cNvPr>
          <p:cNvGrpSpPr/>
          <p:nvPr/>
        </p:nvGrpSpPr>
        <p:grpSpPr>
          <a:xfrm>
            <a:off x="8240708" y="2110012"/>
            <a:ext cx="2530884" cy="336800"/>
            <a:chOff x="6016290" y="1586657"/>
            <a:chExt cx="2530884" cy="252600"/>
          </a:xfrm>
        </p:grpSpPr>
        <p:cxnSp>
          <p:nvCxnSpPr>
            <p:cNvPr id="7" name="Google Shape;1057;p138">
              <a:extLst>
                <a:ext uri="{FF2B5EF4-FFF2-40B4-BE49-F238E27FC236}">
                  <a16:creationId xmlns:a16="http://schemas.microsoft.com/office/drawing/2014/main" id="{4DA93AF3-F45C-66F4-65E6-D819CF777012}"/>
                </a:ext>
              </a:extLst>
            </p:cNvPr>
            <p:cNvCxnSpPr/>
            <p:nvPr/>
          </p:nvCxnSpPr>
          <p:spPr>
            <a:xfrm>
              <a:off x="6016290" y="1586657"/>
              <a:ext cx="0" cy="252600"/>
            </a:xfrm>
            <a:prstGeom prst="straightConnector1">
              <a:avLst/>
            </a:prstGeom>
            <a:noFill/>
            <a:ln w="28575" cap="flat" cmpd="sng">
              <a:solidFill>
                <a:schemeClr val="accent1"/>
              </a:solidFill>
              <a:prstDash val="solid"/>
              <a:round/>
              <a:headEnd type="none" w="med" len="med"/>
              <a:tailEnd type="none" w="med" len="med"/>
            </a:ln>
          </p:spPr>
        </p:cxnSp>
        <p:sp>
          <p:nvSpPr>
            <p:cNvPr id="8" name="Google Shape;1058;p138">
              <a:extLst>
                <a:ext uri="{FF2B5EF4-FFF2-40B4-BE49-F238E27FC236}">
                  <a16:creationId xmlns:a16="http://schemas.microsoft.com/office/drawing/2014/main" id="{E1DE2AE4-AD73-1EDC-0C68-588255757105}"/>
                </a:ext>
              </a:extLst>
            </p:cNvPr>
            <p:cNvSpPr txBox="1"/>
            <p:nvPr/>
          </p:nvSpPr>
          <p:spPr>
            <a:xfrm>
              <a:off x="6105402" y="1597541"/>
              <a:ext cx="2441772" cy="230833"/>
            </a:xfrm>
            <a:prstGeom prst="rect">
              <a:avLst/>
            </a:prstGeom>
            <a:noFill/>
            <a:ln>
              <a:noFill/>
            </a:ln>
          </p:spPr>
          <p:txBody>
            <a:bodyPr spcFirstLastPara="1" wrap="square" lIns="0" tIns="0" rIns="0" bIns="0" anchor="t" anchorCtr="0">
              <a:spAutoFit/>
            </a:bodyPr>
            <a:lstStyle/>
            <a:p>
              <a:pPr>
                <a:buClr>
                  <a:schemeClr val="dk1"/>
                </a:buClr>
                <a:buSzPts val="1100"/>
              </a:pPr>
              <a:r>
                <a:rPr lang="en" sz="2000">
                  <a:solidFill>
                    <a:schemeClr val="dk1"/>
                  </a:solidFill>
                  <a:latin typeface="Helvetica Neue Light"/>
                  <a:ea typeface="Helvetica Neue Light"/>
                  <a:cs typeface="Helvetica Neue Light"/>
                  <a:sym typeface="Helvetica Neue Light"/>
                </a:rPr>
                <a:t>Identify pregnant members</a:t>
              </a:r>
              <a:endParaRPr sz="2400">
                <a:solidFill>
                  <a:schemeClr val="dk1"/>
                </a:solidFill>
                <a:latin typeface="Helvetica Neue Light"/>
                <a:ea typeface="Helvetica Neue Light"/>
                <a:cs typeface="Helvetica Neue Light"/>
                <a:sym typeface="Helvetica Neue Light"/>
              </a:endParaRPr>
            </a:p>
          </p:txBody>
        </p:sp>
      </p:grpSp>
      <p:grpSp>
        <p:nvGrpSpPr>
          <p:cNvPr id="9" name="Google Shape;1059;p138">
            <a:extLst>
              <a:ext uri="{FF2B5EF4-FFF2-40B4-BE49-F238E27FC236}">
                <a16:creationId xmlns:a16="http://schemas.microsoft.com/office/drawing/2014/main" id="{F9AE628E-6DF3-A504-B60C-54DD747F4358}"/>
              </a:ext>
            </a:extLst>
          </p:cNvPr>
          <p:cNvGrpSpPr/>
          <p:nvPr/>
        </p:nvGrpSpPr>
        <p:grpSpPr>
          <a:xfrm>
            <a:off x="8240708" y="3708532"/>
            <a:ext cx="5255519" cy="1109978"/>
            <a:chOff x="6116275" y="3633210"/>
            <a:chExt cx="5255519" cy="832483"/>
          </a:xfrm>
        </p:grpSpPr>
        <p:cxnSp>
          <p:nvCxnSpPr>
            <p:cNvPr id="10" name="Google Shape;1060;p138">
              <a:extLst>
                <a:ext uri="{FF2B5EF4-FFF2-40B4-BE49-F238E27FC236}">
                  <a16:creationId xmlns:a16="http://schemas.microsoft.com/office/drawing/2014/main" id="{6A19D5C8-6AC2-97A5-98F5-5DA8DCC570DA}"/>
                </a:ext>
              </a:extLst>
            </p:cNvPr>
            <p:cNvCxnSpPr/>
            <p:nvPr/>
          </p:nvCxnSpPr>
          <p:spPr>
            <a:xfrm>
              <a:off x="6116275" y="4213093"/>
              <a:ext cx="0" cy="252600"/>
            </a:xfrm>
            <a:prstGeom prst="straightConnector1">
              <a:avLst/>
            </a:prstGeom>
            <a:noFill/>
            <a:ln w="28575" cap="flat" cmpd="sng">
              <a:solidFill>
                <a:schemeClr val="accent1"/>
              </a:solidFill>
              <a:prstDash val="solid"/>
              <a:round/>
              <a:headEnd type="none" w="med" len="med"/>
              <a:tailEnd type="none" w="med" len="med"/>
            </a:ln>
          </p:spPr>
        </p:cxnSp>
        <p:sp>
          <p:nvSpPr>
            <p:cNvPr id="11" name="Google Shape;1061;p138">
              <a:extLst>
                <a:ext uri="{FF2B5EF4-FFF2-40B4-BE49-F238E27FC236}">
                  <a16:creationId xmlns:a16="http://schemas.microsoft.com/office/drawing/2014/main" id="{B6C58CB1-C70C-BD35-1C72-40A9EF39E0D2}"/>
                </a:ext>
              </a:extLst>
            </p:cNvPr>
            <p:cNvSpPr txBox="1"/>
            <p:nvPr/>
          </p:nvSpPr>
          <p:spPr>
            <a:xfrm>
              <a:off x="6192896" y="3633210"/>
              <a:ext cx="5178898" cy="230833"/>
            </a:xfrm>
            <a:prstGeom prst="rect">
              <a:avLst/>
            </a:prstGeom>
            <a:noFill/>
            <a:ln>
              <a:noFill/>
            </a:ln>
          </p:spPr>
          <p:txBody>
            <a:bodyPr spcFirstLastPara="1" wrap="square" lIns="0" tIns="0" rIns="0" bIns="0" anchor="t" anchorCtr="0">
              <a:spAutoFit/>
            </a:bodyPr>
            <a:lstStyle/>
            <a:p>
              <a:r>
                <a:rPr lang="en" sz="2000">
                  <a:solidFill>
                    <a:schemeClr val="dk1"/>
                  </a:solidFill>
                  <a:latin typeface="Helvetica Neue Light"/>
                  <a:ea typeface="Helvetica Neue Light"/>
                  <a:cs typeface="Helvetica Neue Light"/>
                  <a:sym typeface="Helvetica Neue Light"/>
                </a:rPr>
                <a:t>Assess clinical &amp; social risk </a:t>
              </a:r>
              <a:endParaRPr sz="2000">
                <a:solidFill>
                  <a:schemeClr val="dk1"/>
                </a:solidFill>
                <a:latin typeface="Helvetica Neue Light"/>
                <a:ea typeface="Helvetica Neue Light"/>
                <a:cs typeface="Helvetica Neue Light"/>
                <a:sym typeface="Helvetica Neue Light"/>
              </a:endParaRPr>
            </a:p>
          </p:txBody>
        </p:sp>
      </p:grpSp>
      <p:sp>
        <p:nvSpPr>
          <p:cNvPr id="12" name="Google Shape;1066;p138">
            <a:extLst>
              <a:ext uri="{FF2B5EF4-FFF2-40B4-BE49-F238E27FC236}">
                <a16:creationId xmlns:a16="http://schemas.microsoft.com/office/drawing/2014/main" id="{56141E01-E8C1-314D-B5BE-C786E40B6F52}"/>
              </a:ext>
            </a:extLst>
          </p:cNvPr>
          <p:cNvSpPr txBox="1"/>
          <p:nvPr/>
        </p:nvSpPr>
        <p:spPr>
          <a:xfrm>
            <a:off x="2426424" y="1122045"/>
            <a:ext cx="2910000" cy="209200"/>
          </a:xfrm>
          <a:prstGeom prst="rect">
            <a:avLst/>
          </a:prstGeom>
          <a:noFill/>
          <a:ln>
            <a:noFill/>
          </a:ln>
        </p:spPr>
        <p:txBody>
          <a:bodyPr spcFirstLastPara="1" wrap="square" lIns="121900" tIns="121900" rIns="121900" bIns="121900" anchor="t" anchorCtr="0">
            <a:noAutofit/>
          </a:bodyPr>
          <a:lstStyle/>
          <a:p>
            <a:pPr algn="ctr"/>
            <a:r>
              <a:rPr lang="en" sz="2267">
                <a:solidFill>
                  <a:schemeClr val="dk2"/>
                </a:solidFill>
                <a:latin typeface="Helvetica Neue Light"/>
                <a:ea typeface="Helvetica Neue Light"/>
                <a:cs typeface="Helvetica Neue Light"/>
                <a:sym typeface="Helvetica Neue Light"/>
              </a:rPr>
              <a:t>Provide access</a:t>
            </a:r>
            <a:endParaRPr sz="2267">
              <a:solidFill>
                <a:schemeClr val="dk2"/>
              </a:solidFill>
              <a:latin typeface="Helvetica Neue Light"/>
              <a:ea typeface="Helvetica Neue Light"/>
              <a:cs typeface="Helvetica Neue Light"/>
              <a:sym typeface="Helvetica Neue Light"/>
            </a:endParaRPr>
          </a:p>
        </p:txBody>
      </p:sp>
      <p:sp>
        <p:nvSpPr>
          <p:cNvPr id="13" name="Google Shape;1067;p138">
            <a:extLst>
              <a:ext uri="{FF2B5EF4-FFF2-40B4-BE49-F238E27FC236}">
                <a16:creationId xmlns:a16="http://schemas.microsoft.com/office/drawing/2014/main" id="{59D326D3-3710-B7D8-14F4-AEA05D360A7A}"/>
              </a:ext>
            </a:extLst>
          </p:cNvPr>
          <p:cNvSpPr txBox="1"/>
          <p:nvPr/>
        </p:nvSpPr>
        <p:spPr>
          <a:xfrm>
            <a:off x="5" y="950573"/>
            <a:ext cx="2720000" cy="209200"/>
          </a:xfrm>
          <a:prstGeom prst="rect">
            <a:avLst/>
          </a:prstGeom>
          <a:noFill/>
          <a:ln>
            <a:noFill/>
          </a:ln>
        </p:spPr>
        <p:txBody>
          <a:bodyPr spcFirstLastPara="1" wrap="square" lIns="121900" tIns="121900" rIns="121900" bIns="121900" anchor="t" anchorCtr="0">
            <a:noAutofit/>
          </a:bodyPr>
          <a:lstStyle/>
          <a:p>
            <a:pPr algn="ctr"/>
            <a:r>
              <a:rPr lang="en" sz="2267">
                <a:solidFill>
                  <a:schemeClr val="dk2"/>
                </a:solidFill>
                <a:latin typeface="Helvetica Neue Light"/>
                <a:ea typeface="Helvetica Neue Light"/>
                <a:cs typeface="Helvetica Neue Light"/>
                <a:sym typeface="Helvetica Neue Light"/>
              </a:rPr>
              <a:t>Build trust</a:t>
            </a:r>
            <a:endParaRPr sz="2267">
              <a:solidFill>
                <a:schemeClr val="dk2"/>
              </a:solidFill>
              <a:latin typeface="Helvetica Neue Light"/>
              <a:ea typeface="Helvetica Neue Light"/>
              <a:cs typeface="Helvetica Neue Light"/>
              <a:sym typeface="Helvetica Neue Light"/>
            </a:endParaRPr>
          </a:p>
        </p:txBody>
      </p:sp>
      <p:sp>
        <p:nvSpPr>
          <p:cNvPr id="14" name="Google Shape;1068;p138">
            <a:extLst>
              <a:ext uri="{FF2B5EF4-FFF2-40B4-BE49-F238E27FC236}">
                <a16:creationId xmlns:a16="http://schemas.microsoft.com/office/drawing/2014/main" id="{7E2FCE53-E683-B1C0-8B85-84E84340684E}"/>
              </a:ext>
            </a:extLst>
          </p:cNvPr>
          <p:cNvSpPr txBox="1"/>
          <p:nvPr/>
        </p:nvSpPr>
        <p:spPr>
          <a:xfrm>
            <a:off x="2697824" y="1416262"/>
            <a:ext cx="2367200" cy="615513"/>
          </a:xfrm>
          <a:prstGeom prst="rect">
            <a:avLst/>
          </a:prstGeom>
          <a:noFill/>
          <a:ln>
            <a:noFill/>
          </a:ln>
        </p:spPr>
        <p:txBody>
          <a:bodyPr spcFirstLastPara="1" wrap="square" lIns="121900" tIns="121900" rIns="121900" bIns="121900" anchor="t" anchorCtr="0">
            <a:spAutoFit/>
          </a:bodyPr>
          <a:lstStyle/>
          <a:p>
            <a:pPr algn="ctr"/>
            <a:r>
              <a:rPr lang="en" sz="1200">
                <a:solidFill>
                  <a:schemeClr val="dk1"/>
                </a:solidFill>
                <a:latin typeface="Helvetica Neue Light"/>
                <a:ea typeface="Helvetica Neue Light"/>
                <a:cs typeface="Helvetica Neue Light"/>
                <a:sym typeface="Helvetica Neue Light"/>
              </a:rPr>
              <a:t>to 30+ specialists, with 32% identifying as BIPOC</a:t>
            </a:r>
            <a:endParaRPr sz="1200">
              <a:solidFill>
                <a:schemeClr val="dk1"/>
              </a:solidFill>
              <a:latin typeface="Helvetica Neue Light"/>
              <a:ea typeface="Helvetica Neue Light"/>
              <a:cs typeface="Helvetica Neue Light"/>
              <a:sym typeface="Helvetica Neue Light"/>
            </a:endParaRPr>
          </a:p>
        </p:txBody>
      </p:sp>
      <p:sp>
        <p:nvSpPr>
          <p:cNvPr id="15" name="Google Shape;1069;p138">
            <a:extLst>
              <a:ext uri="{FF2B5EF4-FFF2-40B4-BE49-F238E27FC236}">
                <a16:creationId xmlns:a16="http://schemas.microsoft.com/office/drawing/2014/main" id="{E54B3606-61D6-38E7-D2D4-2D780FAE073F}"/>
              </a:ext>
            </a:extLst>
          </p:cNvPr>
          <p:cNvSpPr txBox="1"/>
          <p:nvPr/>
        </p:nvSpPr>
        <p:spPr>
          <a:xfrm>
            <a:off x="116935" y="1268279"/>
            <a:ext cx="2529200" cy="1083333"/>
          </a:xfrm>
          <a:prstGeom prst="rect">
            <a:avLst/>
          </a:prstGeom>
          <a:noFill/>
          <a:ln>
            <a:noFill/>
          </a:ln>
        </p:spPr>
        <p:txBody>
          <a:bodyPr spcFirstLastPara="1" wrap="square" lIns="121900" tIns="121900" rIns="121900" bIns="121900" anchor="t" anchorCtr="0">
            <a:spAutoFit/>
          </a:bodyPr>
          <a:lstStyle/>
          <a:p>
            <a:pPr algn="ctr"/>
            <a:r>
              <a:rPr lang="en" sz="1200">
                <a:solidFill>
                  <a:schemeClr val="dk1"/>
                </a:solidFill>
                <a:latin typeface="Helvetica Neue Light"/>
                <a:ea typeface="Helvetica Neue Light"/>
                <a:cs typeface="Helvetica Neue Light"/>
                <a:sym typeface="Helvetica Neue Light"/>
              </a:rPr>
              <a:t>through 24/7 access to </a:t>
            </a:r>
            <a:endParaRPr sz="1200">
              <a:solidFill>
                <a:schemeClr val="dk1"/>
              </a:solidFill>
              <a:latin typeface="Helvetica Neue Light"/>
              <a:ea typeface="Helvetica Neue Light"/>
              <a:cs typeface="Helvetica Neue Light"/>
              <a:sym typeface="Helvetica Neue Light"/>
            </a:endParaRPr>
          </a:p>
          <a:p>
            <a:pPr algn="ctr"/>
            <a:r>
              <a:rPr lang="en" sz="1200">
                <a:solidFill>
                  <a:schemeClr val="dk1"/>
                </a:solidFill>
                <a:latin typeface="Helvetica Neue Light"/>
                <a:ea typeface="Helvetica Neue Light"/>
                <a:cs typeface="Helvetica Neue Light"/>
                <a:sym typeface="Helvetica Neue Light"/>
              </a:rPr>
              <a:t>dedicated Care Advocate </a:t>
            </a:r>
            <a:endParaRPr sz="1200">
              <a:solidFill>
                <a:schemeClr val="dk1"/>
              </a:solidFill>
              <a:latin typeface="Helvetica Neue Light"/>
              <a:ea typeface="Helvetica Neue Light"/>
              <a:cs typeface="Helvetica Neue Light"/>
              <a:sym typeface="Helvetica Neue Light"/>
            </a:endParaRPr>
          </a:p>
          <a:p>
            <a:pPr marL="609585">
              <a:lnSpc>
                <a:spcPct val="115000"/>
              </a:lnSpc>
              <a:buClr>
                <a:schemeClr val="dk1"/>
              </a:buClr>
              <a:buSzPts val="1100"/>
            </a:pPr>
            <a:endParaRPr sz="1600">
              <a:solidFill>
                <a:schemeClr val="dk1"/>
              </a:solidFill>
              <a:latin typeface="Helvetica Neue Light"/>
              <a:ea typeface="Helvetica Neue Light"/>
              <a:cs typeface="Helvetica Neue Light"/>
              <a:sym typeface="Helvetica Neue Light"/>
            </a:endParaRPr>
          </a:p>
          <a:p>
            <a:pPr algn="ctr"/>
            <a:endParaRPr sz="1200">
              <a:solidFill>
                <a:schemeClr val="dk1"/>
              </a:solidFill>
              <a:latin typeface="Helvetica Neue Light"/>
              <a:ea typeface="Helvetica Neue Light"/>
              <a:cs typeface="Helvetica Neue Light"/>
              <a:sym typeface="Helvetica Neue Light"/>
            </a:endParaRPr>
          </a:p>
        </p:txBody>
      </p:sp>
      <p:pic>
        <p:nvPicPr>
          <p:cNvPr id="16" name="Google Shape;1070;p138">
            <a:extLst>
              <a:ext uri="{FF2B5EF4-FFF2-40B4-BE49-F238E27FC236}">
                <a16:creationId xmlns:a16="http://schemas.microsoft.com/office/drawing/2014/main" id="{F2F21905-C835-5818-124E-976C842A7CB3}"/>
              </a:ext>
            </a:extLst>
          </p:cNvPr>
          <p:cNvPicPr preferRelativeResize="0"/>
          <p:nvPr/>
        </p:nvPicPr>
        <p:blipFill rotWithShape="1">
          <a:blip r:embed="rId4">
            <a:alphaModFix/>
          </a:blip>
          <a:srcRect r="3034"/>
          <a:stretch/>
        </p:blipFill>
        <p:spPr>
          <a:xfrm>
            <a:off x="2925716" y="2381170"/>
            <a:ext cx="1931233" cy="3405067"/>
          </a:xfrm>
          <a:prstGeom prst="rect">
            <a:avLst/>
          </a:prstGeom>
          <a:noFill/>
          <a:ln>
            <a:noFill/>
          </a:ln>
        </p:spPr>
      </p:pic>
      <p:sp>
        <p:nvSpPr>
          <p:cNvPr id="17" name="Google Shape;1071;p138">
            <a:extLst>
              <a:ext uri="{FF2B5EF4-FFF2-40B4-BE49-F238E27FC236}">
                <a16:creationId xmlns:a16="http://schemas.microsoft.com/office/drawing/2014/main" id="{D68B44F3-6E6B-D79F-A37C-9A7A24D2BA13}"/>
              </a:ext>
            </a:extLst>
          </p:cNvPr>
          <p:cNvSpPr txBox="1"/>
          <p:nvPr/>
        </p:nvSpPr>
        <p:spPr>
          <a:xfrm>
            <a:off x="5118133" y="965608"/>
            <a:ext cx="2720000" cy="209200"/>
          </a:xfrm>
          <a:prstGeom prst="rect">
            <a:avLst/>
          </a:prstGeom>
          <a:noFill/>
          <a:ln>
            <a:noFill/>
          </a:ln>
        </p:spPr>
        <p:txBody>
          <a:bodyPr spcFirstLastPara="1" wrap="square" lIns="121900" tIns="121900" rIns="121900" bIns="121900" anchor="t" anchorCtr="0">
            <a:noAutofit/>
          </a:bodyPr>
          <a:lstStyle/>
          <a:p>
            <a:pPr algn="ctr"/>
            <a:r>
              <a:rPr lang="en" sz="2267">
                <a:solidFill>
                  <a:schemeClr val="dk2"/>
                </a:solidFill>
                <a:latin typeface="Helvetica Neue Light"/>
                <a:ea typeface="Helvetica Neue Light"/>
                <a:cs typeface="Helvetica Neue Light"/>
                <a:sym typeface="Helvetica Neue Light"/>
              </a:rPr>
              <a:t>Engage members</a:t>
            </a:r>
            <a:endParaRPr sz="2267">
              <a:solidFill>
                <a:schemeClr val="dk2"/>
              </a:solidFill>
              <a:latin typeface="Helvetica Neue Light"/>
              <a:ea typeface="Helvetica Neue Light"/>
              <a:cs typeface="Helvetica Neue Light"/>
              <a:sym typeface="Helvetica Neue Light"/>
            </a:endParaRPr>
          </a:p>
        </p:txBody>
      </p:sp>
      <p:sp>
        <p:nvSpPr>
          <p:cNvPr id="18" name="Google Shape;1072;p138">
            <a:extLst>
              <a:ext uri="{FF2B5EF4-FFF2-40B4-BE49-F238E27FC236}">
                <a16:creationId xmlns:a16="http://schemas.microsoft.com/office/drawing/2014/main" id="{20548CA6-0078-3100-70D6-061D5CFD552A}"/>
              </a:ext>
            </a:extLst>
          </p:cNvPr>
          <p:cNvSpPr txBox="1"/>
          <p:nvPr/>
        </p:nvSpPr>
        <p:spPr>
          <a:xfrm>
            <a:off x="5294533" y="1302745"/>
            <a:ext cx="2367200" cy="615513"/>
          </a:xfrm>
          <a:prstGeom prst="rect">
            <a:avLst/>
          </a:prstGeom>
          <a:noFill/>
          <a:ln>
            <a:noFill/>
          </a:ln>
        </p:spPr>
        <p:txBody>
          <a:bodyPr spcFirstLastPara="1" wrap="square" lIns="121900" tIns="121900" rIns="121900" bIns="121900" anchor="t" anchorCtr="0">
            <a:spAutoFit/>
          </a:bodyPr>
          <a:lstStyle/>
          <a:p>
            <a:pPr algn="ctr"/>
            <a:r>
              <a:rPr lang="en" sz="1200">
                <a:solidFill>
                  <a:schemeClr val="dk1"/>
                </a:solidFill>
                <a:latin typeface="Helvetica Neue Light"/>
                <a:ea typeface="Helvetica Neue Light"/>
                <a:cs typeface="Helvetica Neue Light"/>
                <a:sym typeface="Helvetica Neue Light"/>
              </a:rPr>
              <a:t>in personalized care programs - 60+ minutes / trimester </a:t>
            </a:r>
            <a:endParaRPr sz="1200">
              <a:solidFill>
                <a:schemeClr val="dk1"/>
              </a:solidFill>
              <a:latin typeface="Helvetica Neue Light"/>
              <a:ea typeface="Helvetica Neue Light"/>
              <a:cs typeface="Helvetica Neue Light"/>
              <a:sym typeface="Helvetica Neue Light"/>
            </a:endParaRPr>
          </a:p>
        </p:txBody>
      </p:sp>
      <p:pic>
        <p:nvPicPr>
          <p:cNvPr id="19" name="Google Shape;1073;p138">
            <a:extLst>
              <a:ext uri="{FF2B5EF4-FFF2-40B4-BE49-F238E27FC236}">
                <a16:creationId xmlns:a16="http://schemas.microsoft.com/office/drawing/2014/main" id="{F83BBB1E-922F-51AC-8CB3-D1D203512FC2}"/>
              </a:ext>
            </a:extLst>
          </p:cNvPr>
          <p:cNvPicPr preferRelativeResize="0"/>
          <p:nvPr/>
        </p:nvPicPr>
        <p:blipFill>
          <a:blip r:embed="rId3">
            <a:alphaModFix/>
          </a:blip>
          <a:stretch>
            <a:fillRect/>
          </a:stretch>
        </p:blipFill>
        <p:spPr>
          <a:xfrm>
            <a:off x="364205" y="1834265"/>
            <a:ext cx="1991600" cy="4310800"/>
          </a:xfrm>
          <a:prstGeom prst="roundRect">
            <a:avLst>
              <a:gd name="adj" fmla="val 11465"/>
            </a:avLst>
          </a:prstGeom>
          <a:noFill/>
          <a:ln>
            <a:noFill/>
          </a:ln>
          <a:effectLst>
            <a:outerShdw blurRad="57150" dist="19050" dir="5400000" algn="bl" rotWithShape="0">
              <a:srgbClr val="3B8271">
                <a:alpha val="50000"/>
              </a:srgbClr>
            </a:outerShdw>
          </a:effectLst>
        </p:spPr>
      </p:pic>
      <p:pic>
        <p:nvPicPr>
          <p:cNvPr id="20" name="Google Shape;1074;p138">
            <a:extLst>
              <a:ext uri="{FF2B5EF4-FFF2-40B4-BE49-F238E27FC236}">
                <a16:creationId xmlns:a16="http://schemas.microsoft.com/office/drawing/2014/main" id="{FDC28478-19A2-22BF-6685-232A5A889DB6}"/>
              </a:ext>
            </a:extLst>
          </p:cNvPr>
          <p:cNvPicPr preferRelativeResize="0"/>
          <p:nvPr/>
        </p:nvPicPr>
        <p:blipFill rotWithShape="1">
          <a:blip r:embed="rId5">
            <a:alphaModFix/>
          </a:blip>
          <a:srcRect l="12122" t="11376" r="12954" b="7533"/>
          <a:stretch/>
        </p:blipFill>
        <p:spPr>
          <a:xfrm>
            <a:off x="5465664" y="1878161"/>
            <a:ext cx="1991600" cy="4185600"/>
          </a:xfrm>
          <a:prstGeom prst="roundRect">
            <a:avLst>
              <a:gd name="adj" fmla="val 9038"/>
            </a:avLst>
          </a:prstGeom>
          <a:noFill/>
          <a:ln>
            <a:noFill/>
          </a:ln>
          <a:effectLst>
            <a:outerShdw blurRad="142875" algn="bl" rotWithShape="0">
              <a:srgbClr val="000000">
                <a:alpha val="20000"/>
              </a:srgbClr>
            </a:outerShdw>
          </a:effectLst>
        </p:spPr>
      </p:pic>
      <p:grpSp>
        <p:nvGrpSpPr>
          <p:cNvPr id="21" name="Google Shape;1063;p138">
            <a:extLst>
              <a:ext uri="{FF2B5EF4-FFF2-40B4-BE49-F238E27FC236}">
                <a16:creationId xmlns:a16="http://schemas.microsoft.com/office/drawing/2014/main" id="{9DDBCAAD-4BA9-37FA-851A-7F75B3A6BD4E}"/>
              </a:ext>
            </a:extLst>
          </p:cNvPr>
          <p:cNvGrpSpPr/>
          <p:nvPr/>
        </p:nvGrpSpPr>
        <p:grpSpPr>
          <a:xfrm>
            <a:off x="8240708" y="2995492"/>
            <a:ext cx="3951292" cy="342353"/>
            <a:chOff x="6304889" y="3077447"/>
            <a:chExt cx="5297321" cy="256765"/>
          </a:xfrm>
        </p:grpSpPr>
        <p:sp>
          <p:nvSpPr>
            <p:cNvPr id="22" name="Google Shape;1064;p138">
              <a:extLst>
                <a:ext uri="{FF2B5EF4-FFF2-40B4-BE49-F238E27FC236}">
                  <a16:creationId xmlns:a16="http://schemas.microsoft.com/office/drawing/2014/main" id="{48A5CD4F-7301-C654-1F0D-C914F2046245}"/>
                </a:ext>
              </a:extLst>
            </p:cNvPr>
            <p:cNvSpPr txBox="1"/>
            <p:nvPr/>
          </p:nvSpPr>
          <p:spPr>
            <a:xfrm>
              <a:off x="6423309" y="3077447"/>
              <a:ext cx="5178901" cy="230833"/>
            </a:xfrm>
            <a:prstGeom prst="rect">
              <a:avLst/>
            </a:prstGeom>
            <a:noFill/>
            <a:ln>
              <a:noFill/>
            </a:ln>
          </p:spPr>
          <p:txBody>
            <a:bodyPr spcFirstLastPara="1" wrap="square" lIns="0" tIns="0" rIns="0" bIns="0" anchor="t" anchorCtr="0">
              <a:spAutoFit/>
            </a:bodyPr>
            <a:lstStyle/>
            <a:p>
              <a:pPr>
                <a:buClr>
                  <a:schemeClr val="dk1"/>
                </a:buClr>
                <a:buSzPts val="1100"/>
              </a:pPr>
              <a:r>
                <a:rPr lang="en" sz="2000">
                  <a:solidFill>
                    <a:schemeClr val="dk1"/>
                  </a:solidFill>
                  <a:latin typeface="Helvetica Neue Light"/>
                  <a:ea typeface="Helvetica Neue Light"/>
                  <a:cs typeface="Helvetica Neue Light"/>
                  <a:sym typeface="Helvetica Neue Light"/>
                </a:rPr>
                <a:t>Address disparities in care</a:t>
              </a:r>
              <a:endParaRPr sz="2000">
                <a:solidFill>
                  <a:schemeClr val="dk1"/>
                </a:solidFill>
                <a:latin typeface="Helvetica Neue Light"/>
                <a:ea typeface="Helvetica Neue Light"/>
                <a:cs typeface="Helvetica Neue Light"/>
                <a:sym typeface="Helvetica Neue Light"/>
              </a:endParaRPr>
            </a:p>
          </p:txBody>
        </p:sp>
        <p:cxnSp>
          <p:nvCxnSpPr>
            <p:cNvPr id="23" name="Google Shape;1065;p138">
              <a:extLst>
                <a:ext uri="{FF2B5EF4-FFF2-40B4-BE49-F238E27FC236}">
                  <a16:creationId xmlns:a16="http://schemas.microsoft.com/office/drawing/2014/main" id="{BF0C65D5-CF77-97E5-7F72-F30118EABCB2}"/>
                </a:ext>
              </a:extLst>
            </p:cNvPr>
            <p:cNvCxnSpPr>
              <a:cxnSpLocks/>
            </p:cNvCxnSpPr>
            <p:nvPr/>
          </p:nvCxnSpPr>
          <p:spPr>
            <a:xfrm>
              <a:off x="6304889" y="3081612"/>
              <a:ext cx="0" cy="252600"/>
            </a:xfrm>
            <a:prstGeom prst="straightConnector1">
              <a:avLst/>
            </a:prstGeom>
            <a:noFill/>
            <a:ln w="28575" cap="flat" cmpd="sng">
              <a:solidFill>
                <a:schemeClr val="accent1"/>
              </a:solidFill>
              <a:prstDash val="solid"/>
              <a:round/>
              <a:headEnd type="none" w="med" len="med"/>
              <a:tailEnd type="none" w="med" len="med"/>
            </a:ln>
          </p:spPr>
        </p:cxnSp>
      </p:grpSp>
      <p:sp>
        <p:nvSpPr>
          <p:cNvPr id="24" name="Google Shape;1055;p138">
            <a:extLst>
              <a:ext uri="{FF2B5EF4-FFF2-40B4-BE49-F238E27FC236}">
                <a16:creationId xmlns:a16="http://schemas.microsoft.com/office/drawing/2014/main" id="{BB5A28FC-DED1-EB7E-9B68-E54E0403395B}"/>
              </a:ext>
            </a:extLst>
          </p:cNvPr>
          <p:cNvSpPr txBox="1"/>
          <p:nvPr/>
        </p:nvSpPr>
        <p:spPr>
          <a:xfrm>
            <a:off x="8317329" y="4465629"/>
            <a:ext cx="4116800" cy="307777"/>
          </a:xfrm>
          <a:prstGeom prst="rect">
            <a:avLst/>
          </a:prstGeom>
          <a:noFill/>
          <a:ln>
            <a:noFill/>
          </a:ln>
        </p:spPr>
        <p:txBody>
          <a:bodyPr spcFirstLastPara="1" wrap="square" lIns="0" tIns="0" rIns="0" bIns="0" anchor="t" anchorCtr="0">
            <a:spAutoFit/>
          </a:bodyPr>
          <a:lstStyle/>
          <a:p>
            <a:pPr>
              <a:buClr>
                <a:schemeClr val="dk1"/>
              </a:buClr>
              <a:buSzPts val="1100"/>
            </a:pPr>
            <a:r>
              <a:rPr lang="en" sz="2000">
                <a:solidFill>
                  <a:schemeClr val="dk1"/>
                </a:solidFill>
                <a:latin typeface="Helvetica Neue Light"/>
                <a:ea typeface="Helvetica Neue Light"/>
                <a:cs typeface="Helvetica Neue Light"/>
                <a:sym typeface="Helvetica Neue Light"/>
              </a:rPr>
              <a:t>Improve clinical outcomes</a:t>
            </a:r>
            <a:endParaRPr sz="2400">
              <a:solidFill>
                <a:schemeClr val="dk1"/>
              </a:solidFill>
              <a:latin typeface="Helvetica Neue Light"/>
              <a:ea typeface="Helvetica Neue Light"/>
              <a:cs typeface="Helvetica Neue Light"/>
              <a:sym typeface="Helvetica Neue Light"/>
            </a:endParaRPr>
          </a:p>
        </p:txBody>
      </p:sp>
      <p:cxnSp>
        <p:nvCxnSpPr>
          <p:cNvPr id="27" name="Google Shape;1065;p138">
            <a:extLst>
              <a:ext uri="{FF2B5EF4-FFF2-40B4-BE49-F238E27FC236}">
                <a16:creationId xmlns:a16="http://schemas.microsoft.com/office/drawing/2014/main" id="{187DB8C7-4707-BA95-BC15-4BD083607A73}"/>
              </a:ext>
            </a:extLst>
          </p:cNvPr>
          <p:cNvCxnSpPr>
            <a:cxnSpLocks/>
          </p:cNvCxnSpPr>
          <p:nvPr/>
        </p:nvCxnSpPr>
        <p:spPr>
          <a:xfrm>
            <a:off x="8251792" y="3670698"/>
            <a:ext cx="0" cy="383440"/>
          </a:xfrm>
          <a:prstGeom prst="straightConnector1">
            <a:avLst/>
          </a:prstGeom>
          <a:noFill/>
          <a:ln w="28575" cap="flat" cmpd="sng">
            <a:solidFill>
              <a:schemeClr val="accent1"/>
            </a:solidFill>
            <a:prstDash val="solid"/>
            <a:round/>
            <a:headEnd type="none" w="med" len="med"/>
            <a:tailEnd type="none" w="med" len="med"/>
          </a:ln>
        </p:spPr>
      </p:cxnSp>
      <p:sp>
        <p:nvSpPr>
          <p:cNvPr id="25" name="TextBox 24">
            <a:extLst>
              <a:ext uri="{FF2B5EF4-FFF2-40B4-BE49-F238E27FC236}">
                <a16:creationId xmlns:a16="http://schemas.microsoft.com/office/drawing/2014/main" id="{DE82FC97-09A9-4A84-FE6E-F7272B55575A}"/>
              </a:ext>
            </a:extLst>
          </p:cNvPr>
          <p:cNvSpPr txBox="1"/>
          <p:nvPr/>
        </p:nvSpPr>
        <p:spPr>
          <a:xfrm>
            <a:off x="472440" y="555330"/>
            <a:ext cx="1101631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Roboto"/>
                <a:ea typeface="+mn-ea"/>
                <a:cs typeface="+mn-cs"/>
              </a:rPr>
              <a:t>ABCBS partners with Maven to provide engaging digital maternity care around the clock</a:t>
            </a:r>
          </a:p>
        </p:txBody>
      </p:sp>
      <p:sp>
        <p:nvSpPr>
          <p:cNvPr id="26" name="TextBox 25">
            <a:extLst>
              <a:ext uri="{FF2B5EF4-FFF2-40B4-BE49-F238E27FC236}">
                <a16:creationId xmlns:a16="http://schemas.microsoft.com/office/drawing/2014/main" id="{1FDE53DD-EA26-A90A-B101-79ED0AFA0DAB}"/>
              </a:ext>
            </a:extLst>
          </p:cNvPr>
          <p:cNvSpPr txBox="1"/>
          <p:nvPr/>
        </p:nvSpPr>
        <p:spPr>
          <a:xfrm>
            <a:off x="7145709" y="6417727"/>
            <a:ext cx="4482695" cy="400110"/>
          </a:xfrm>
          <a:prstGeom prst="rect">
            <a:avLst/>
          </a:prstGeom>
          <a:noFill/>
        </p:spPr>
        <p:txBody>
          <a:bodyPr wrap="square" rtlCol="0">
            <a:spAutoFit/>
          </a:bodyPr>
          <a:lstStyle/>
          <a:p>
            <a:r>
              <a:rPr lang="en-US" sz="1000" i="1"/>
              <a:t>*Maven is intended to supplement OBGYN prenatal and postpartum care. </a:t>
            </a:r>
          </a:p>
          <a:p>
            <a:r>
              <a:rPr lang="en-US" sz="1000" i="1"/>
              <a:t>It is not intended to replace in-person provider visits.</a:t>
            </a:r>
          </a:p>
        </p:txBody>
      </p:sp>
    </p:spTree>
    <p:extLst>
      <p:ext uri="{BB962C8B-B14F-4D97-AF65-F5344CB8AC3E}">
        <p14:creationId xmlns:p14="http://schemas.microsoft.com/office/powerpoint/2010/main" val="2949682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121920" y="365126"/>
            <a:ext cx="8741480" cy="577628"/>
          </a:xfrm>
        </p:spPr>
        <p:txBody>
          <a:bodyPr>
            <a:normAutofit fontScale="90000"/>
          </a:bodyPr>
          <a:lstStyle/>
          <a:p>
            <a:r>
              <a:rPr lang="en-US"/>
              <a:t>Members engage early and often, driving outcomes as well as member experience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39</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a:xfrm>
            <a:off x="2743101" y="6370957"/>
            <a:ext cx="6392597" cy="365125"/>
          </a:xfrm>
        </p:spPr>
        <p:txBody>
          <a:bodyPr/>
          <a:lstStyle/>
          <a:p>
            <a:r>
              <a:rPr lang="en-US" dirty="0"/>
              <a:t>Members engage early and often, driving outcomes as well as member experience </a:t>
            </a:r>
          </a:p>
        </p:txBody>
      </p:sp>
      <p:sp>
        <p:nvSpPr>
          <p:cNvPr id="5" name="Google Shape;1082;p139">
            <a:extLst>
              <a:ext uri="{FF2B5EF4-FFF2-40B4-BE49-F238E27FC236}">
                <a16:creationId xmlns:a16="http://schemas.microsoft.com/office/drawing/2014/main" id="{4F76ACDE-04A8-B8A8-80D5-21000FAC024C}"/>
              </a:ext>
            </a:extLst>
          </p:cNvPr>
          <p:cNvSpPr txBox="1"/>
          <p:nvPr/>
        </p:nvSpPr>
        <p:spPr>
          <a:xfrm>
            <a:off x="221133" y="1594764"/>
            <a:ext cx="2640400" cy="4842183"/>
          </a:xfrm>
          <a:prstGeom prst="rect">
            <a:avLst/>
          </a:prstGeom>
          <a:noFill/>
          <a:ln>
            <a:noFill/>
          </a:ln>
        </p:spPr>
        <p:txBody>
          <a:bodyPr spcFirstLastPara="1" wrap="square" lIns="121900" tIns="121900" rIns="121900" bIns="121900" anchor="t" anchorCtr="0">
            <a:spAutoFit/>
          </a:bodyPr>
          <a:lstStyle/>
          <a:p>
            <a:pPr algn="ctr"/>
            <a:r>
              <a:rPr lang="en" sz="2133" dirty="0">
                <a:latin typeface="Proxima Nova Semibold"/>
                <a:ea typeface="Proxima Nova Semibold"/>
                <a:cs typeface="Proxima Nova Semibold"/>
                <a:sym typeface="Proxima Nova Semibold"/>
              </a:rPr>
              <a:t>ENROLLMENT &amp; ASSESSMENT</a:t>
            </a:r>
            <a:endParaRPr sz="2133" dirty="0">
              <a:latin typeface="Proxima Nova Semibold"/>
              <a:ea typeface="Proxima Nova Semibold"/>
              <a:cs typeface="Proxima Nova Semibold"/>
              <a:sym typeface="Proxima Nova Semibold"/>
            </a:endParaRPr>
          </a:p>
          <a:p>
            <a:endParaRPr sz="2400" dirty="0">
              <a:latin typeface="Proxima Nova"/>
              <a:ea typeface="Proxima Nova"/>
              <a:cs typeface="Proxima Nova"/>
              <a:sym typeface="Proxima Nova"/>
            </a:endParaRPr>
          </a:p>
          <a:p>
            <a:endParaRPr sz="2400" dirty="0">
              <a:latin typeface="Proxima Nova"/>
              <a:ea typeface="Proxima Nova"/>
              <a:cs typeface="Proxima Nova"/>
              <a:sym typeface="Proxima Nova"/>
            </a:endParaRPr>
          </a:p>
          <a:p>
            <a:r>
              <a:rPr lang="en" sz="1600" dirty="0">
                <a:latin typeface="Proxima Nova Semibold"/>
                <a:ea typeface="Proxima Nova Semibold"/>
                <a:cs typeface="Proxima Nova Semibold"/>
                <a:sym typeface="Proxima Nova Semibold"/>
              </a:rPr>
              <a:t>72%</a:t>
            </a:r>
            <a:r>
              <a:rPr lang="en" sz="1600" dirty="0">
                <a:latin typeface="Proxima Nova"/>
                <a:ea typeface="Proxima Nova"/>
                <a:cs typeface="Proxima Nova"/>
                <a:sym typeface="Proxima Nova"/>
              </a:rPr>
              <a:t> enrollment in </a:t>
            </a:r>
            <a:endParaRPr sz="1600" dirty="0">
              <a:latin typeface="Proxima Nova"/>
              <a:ea typeface="Proxima Nova"/>
              <a:cs typeface="Proxima Nova"/>
              <a:sym typeface="Proxima Nova"/>
            </a:endParaRPr>
          </a:p>
          <a:p>
            <a:r>
              <a:rPr lang="en" sz="1600" dirty="0">
                <a:latin typeface="Proxima Nova"/>
                <a:ea typeface="Proxima Nova"/>
                <a:cs typeface="Proxima Nova"/>
                <a:sym typeface="Proxima Nova"/>
              </a:rPr>
              <a:t>1st or 2nd trimester</a:t>
            </a:r>
            <a:endParaRPr sz="1600" dirty="0">
              <a:latin typeface="Proxima Nova"/>
              <a:ea typeface="Proxima Nova"/>
              <a:cs typeface="Proxima Nova"/>
              <a:sym typeface="Proxima Nova"/>
            </a:endParaRPr>
          </a:p>
          <a:p>
            <a:endParaRPr sz="1600" dirty="0">
              <a:latin typeface="Proxima Nova"/>
              <a:ea typeface="Proxima Nova"/>
              <a:cs typeface="Proxima Nova"/>
              <a:sym typeface="Proxima Nova"/>
            </a:endParaRPr>
          </a:p>
          <a:p>
            <a:r>
              <a:rPr lang="en" sz="1600" b="1" dirty="0">
                <a:latin typeface="Proxima Nova Semibold"/>
                <a:ea typeface="Proxima Nova Semibold"/>
                <a:cs typeface="Proxima Nova Semibold"/>
                <a:sym typeface="Proxima Nova Semibold"/>
              </a:rPr>
              <a:t>&gt; 50% of members enrolled in Maven </a:t>
            </a:r>
            <a:endParaRPr sz="1600" b="1" dirty="0">
              <a:latin typeface="Proxima Nova Semibold"/>
              <a:ea typeface="Proxima Nova Semibold"/>
              <a:cs typeface="Proxima Nova Semibold"/>
              <a:sym typeface="Proxima Nova Semibold"/>
            </a:endParaRPr>
          </a:p>
          <a:p>
            <a:r>
              <a:rPr lang="en" sz="1600" b="1" dirty="0">
                <a:latin typeface="Proxima Nova"/>
                <a:ea typeface="Proxima Nova"/>
                <a:cs typeface="Proxima Nova"/>
                <a:sym typeface="Proxima Nova"/>
              </a:rPr>
              <a:t>before the plan </a:t>
            </a:r>
            <a:endParaRPr sz="1600" b="1" dirty="0">
              <a:latin typeface="Proxima Nova"/>
              <a:ea typeface="Proxima Nova"/>
              <a:cs typeface="Proxima Nova"/>
              <a:sym typeface="Proxima Nova"/>
            </a:endParaRPr>
          </a:p>
          <a:p>
            <a:r>
              <a:rPr lang="en" sz="1600" b="1" dirty="0">
                <a:latin typeface="Proxima Nova"/>
                <a:ea typeface="Proxima Nova"/>
                <a:cs typeface="Proxima Nova"/>
                <a:sym typeface="Proxima Nova"/>
              </a:rPr>
              <a:t>had notification </a:t>
            </a:r>
            <a:endParaRPr sz="1600" b="1" dirty="0">
              <a:latin typeface="Proxima Nova"/>
              <a:ea typeface="Proxima Nova"/>
              <a:cs typeface="Proxima Nova"/>
              <a:sym typeface="Proxima Nova"/>
            </a:endParaRPr>
          </a:p>
          <a:p>
            <a:r>
              <a:rPr lang="en" sz="1600" b="1" dirty="0">
                <a:latin typeface="Proxima Nova"/>
                <a:ea typeface="Proxima Nova"/>
                <a:cs typeface="Proxima Nova"/>
                <a:sym typeface="Proxima Nova"/>
              </a:rPr>
              <a:t>of pregnancy</a:t>
            </a:r>
            <a:endParaRPr sz="1600" b="1" dirty="0">
              <a:latin typeface="Proxima Nova"/>
              <a:ea typeface="Proxima Nova"/>
              <a:cs typeface="Proxima Nova"/>
              <a:sym typeface="Proxima Nova"/>
            </a:endParaRPr>
          </a:p>
          <a:p>
            <a:endParaRPr sz="1600" dirty="0">
              <a:latin typeface="Proxima Nova"/>
              <a:ea typeface="Proxima Nova"/>
              <a:cs typeface="Proxima Nova"/>
              <a:sym typeface="Proxima Nova"/>
            </a:endParaRPr>
          </a:p>
          <a:p>
            <a:pPr>
              <a:buClr>
                <a:schemeClr val="dk1"/>
              </a:buClr>
              <a:buSzPts val="1100"/>
            </a:pPr>
            <a:r>
              <a:rPr lang="en" sz="1600" dirty="0">
                <a:latin typeface="Proxima Nova Semibold"/>
                <a:ea typeface="Proxima Nova Semibold"/>
                <a:cs typeface="Proxima Nova Semibold"/>
                <a:sym typeface="Proxima Nova Semibold"/>
              </a:rPr>
              <a:t>60% are high risk and nearly 20% have an unmet social need</a:t>
            </a:r>
            <a:endParaRPr sz="1600" dirty="0">
              <a:latin typeface="Proxima Nova"/>
              <a:ea typeface="Proxima Nova"/>
              <a:cs typeface="Proxima Nova"/>
              <a:sym typeface="Proxima Nova"/>
            </a:endParaRPr>
          </a:p>
          <a:p>
            <a:endParaRPr sz="1600" dirty="0">
              <a:solidFill>
                <a:schemeClr val="lt1"/>
              </a:solidFill>
              <a:latin typeface="Proxima Nova"/>
              <a:ea typeface="Proxima Nova"/>
              <a:cs typeface="Proxima Nova"/>
              <a:sym typeface="Proxima Nova"/>
            </a:endParaRPr>
          </a:p>
        </p:txBody>
      </p:sp>
      <p:sp>
        <p:nvSpPr>
          <p:cNvPr id="6" name="Google Shape;1083;p139">
            <a:extLst>
              <a:ext uri="{FF2B5EF4-FFF2-40B4-BE49-F238E27FC236}">
                <a16:creationId xmlns:a16="http://schemas.microsoft.com/office/drawing/2014/main" id="{0D1D4D63-19CA-2B60-A3EA-F36BA7B48504}"/>
              </a:ext>
            </a:extLst>
          </p:cNvPr>
          <p:cNvSpPr txBox="1"/>
          <p:nvPr/>
        </p:nvSpPr>
        <p:spPr>
          <a:xfrm>
            <a:off x="2855732" y="1925689"/>
            <a:ext cx="2874768" cy="4606413"/>
          </a:xfrm>
          <a:prstGeom prst="rect">
            <a:avLst/>
          </a:prstGeom>
          <a:noFill/>
          <a:ln>
            <a:noFill/>
          </a:ln>
        </p:spPr>
        <p:txBody>
          <a:bodyPr spcFirstLastPara="1" wrap="square" lIns="121900" tIns="121900" rIns="121900" bIns="121900" anchor="t" anchorCtr="0">
            <a:spAutoFit/>
          </a:bodyPr>
          <a:lstStyle/>
          <a:p>
            <a:pPr algn="ctr"/>
            <a:r>
              <a:rPr lang="en" sz="2133" dirty="0">
                <a:latin typeface="Proxima Nova Semibold"/>
                <a:ea typeface="Proxima Nova Semibold"/>
                <a:cs typeface="Proxima Nova Semibold"/>
                <a:sym typeface="Proxima Nova Semibold"/>
              </a:rPr>
              <a:t>ENGAGEMENT</a:t>
            </a:r>
            <a:endParaRPr sz="2133" dirty="0">
              <a:latin typeface="Proxima Nova Semibold"/>
              <a:ea typeface="Proxima Nova Semibold"/>
              <a:cs typeface="Proxima Nova Semibold"/>
              <a:sym typeface="Proxima Nova Semibold"/>
            </a:endParaRPr>
          </a:p>
          <a:p>
            <a:endParaRPr sz="2400" dirty="0">
              <a:latin typeface="Proxima Nova"/>
              <a:ea typeface="Proxima Nova"/>
              <a:cs typeface="Proxima Nova"/>
              <a:sym typeface="Proxima Nova"/>
            </a:endParaRPr>
          </a:p>
          <a:p>
            <a:endParaRPr sz="2400" dirty="0">
              <a:latin typeface="Proxima Nova"/>
              <a:ea typeface="Proxima Nova"/>
              <a:cs typeface="Proxima Nova"/>
              <a:sym typeface="Proxima Nova"/>
            </a:endParaRPr>
          </a:p>
          <a:p>
            <a:r>
              <a:rPr lang="en" sz="1600" dirty="0">
                <a:latin typeface="Proxima Nova Semibold"/>
                <a:ea typeface="Proxima Nova Semibold"/>
                <a:cs typeface="Proxima Nova Semibold"/>
                <a:sym typeface="Proxima Nova Semibold"/>
              </a:rPr>
              <a:t>97% </a:t>
            </a:r>
            <a:r>
              <a:rPr lang="en" sz="1600" dirty="0">
                <a:latin typeface="Proxima Nova"/>
                <a:ea typeface="Proxima Nova"/>
                <a:cs typeface="Proxima Nova"/>
                <a:sym typeface="Proxima Nova"/>
              </a:rPr>
              <a:t>engage with a specialist </a:t>
            </a:r>
            <a:endParaRPr sz="1600" dirty="0">
              <a:latin typeface="Proxima Nova"/>
              <a:ea typeface="Proxima Nova"/>
              <a:cs typeface="Proxima Nova"/>
              <a:sym typeface="Proxima Nova"/>
            </a:endParaRPr>
          </a:p>
          <a:p>
            <a:r>
              <a:rPr lang="en" sz="1600" dirty="0">
                <a:latin typeface="Proxima Nova"/>
                <a:ea typeface="Proxima Nova"/>
                <a:cs typeface="Proxima Nova"/>
                <a:sym typeface="Proxima Nova"/>
              </a:rPr>
              <a:t>on Maven</a:t>
            </a:r>
            <a:endParaRPr sz="1600" dirty="0">
              <a:latin typeface="Proxima Nova"/>
              <a:ea typeface="Proxima Nova"/>
              <a:cs typeface="Proxima Nova"/>
              <a:sym typeface="Proxima Nova"/>
            </a:endParaRPr>
          </a:p>
          <a:p>
            <a:endParaRPr sz="1600" dirty="0">
              <a:latin typeface="Proxima Nova"/>
              <a:ea typeface="Proxima Nova"/>
              <a:cs typeface="Proxima Nova"/>
              <a:sym typeface="Proxima Nova"/>
            </a:endParaRPr>
          </a:p>
          <a:p>
            <a:r>
              <a:rPr lang="en" sz="1600" dirty="0">
                <a:latin typeface="Proxima Nova Semibold"/>
                <a:ea typeface="Proxima Nova Semibold"/>
                <a:cs typeface="Proxima Nova Semibold"/>
                <a:sym typeface="Proxima Nova Semibold"/>
              </a:rPr>
              <a:t>99% </a:t>
            </a:r>
            <a:r>
              <a:rPr lang="en" sz="1600" dirty="0">
                <a:latin typeface="Proxima Nova"/>
                <a:ea typeface="Proxima Nova"/>
                <a:cs typeface="Proxima Nova"/>
                <a:sym typeface="Proxima Nova"/>
              </a:rPr>
              <a:t>engage with content </a:t>
            </a:r>
            <a:endParaRPr sz="1600" dirty="0">
              <a:latin typeface="Proxima Nova"/>
              <a:ea typeface="Proxima Nova"/>
              <a:cs typeface="Proxima Nova"/>
              <a:sym typeface="Proxima Nova"/>
            </a:endParaRPr>
          </a:p>
          <a:p>
            <a:pPr>
              <a:buClr>
                <a:schemeClr val="dk1"/>
              </a:buClr>
              <a:buSzPts val="1100"/>
            </a:pPr>
            <a:r>
              <a:rPr lang="en" sz="1600" dirty="0">
                <a:latin typeface="Proxima Nova"/>
                <a:ea typeface="Proxima Nova"/>
                <a:cs typeface="Proxima Nova"/>
                <a:sym typeface="Proxima Nova"/>
              </a:rPr>
              <a:t>on Maven</a:t>
            </a:r>
            <a:endParaRPr sz="1600" dirty="0">
              <a:latin typeface="Proxima Nova"/>
              <a:ea typeface="Proxima Nova"/>
              <a:cs typeface="Proxima Nova"/>
              <a:sym typeface="Proxima Nova"/>
            </a:endParaRPr>
          </a:p>
          <a:p>
            <a:endParaRPr sz="1600" dirty="0">
              <a:latin typeface="Proxima Nova"/>
              <a:ea typeface="Proxima Nova"/>
              <a:cs typeface="Proxima Nova"/>
              <a:sym typeface="Proxima Nova"/>
            </a:endParaRPr>
          </a:p>
          <a:p>
            <a:r>
              <a:rPr lang="en" sz="1600" b="1" dirty="0">
                <a:latin typeface="Proxima Nova Semibold"/>
                <a:ea typeface="Proxima Nova Semibold"/>
                <a:cs typeface="Proxima Nova Semibold"/>
                <a:sym typeface="Proxima Nova Semibold"/>
              </a:rPr>
              <a:t>20+ average touch points</a:t>
            </a:r>
            <a:r>
              <a:rPr lang="en" sz="1600" b="1" dirty="0">
                <a:latin typeface="Proxima Nova"/>
                <a:ea typeface="Proxima Nova"/>
                <a:cs typeface="Proxima Nova"/>
                <a:sym typeface="Proxima Nova"/>
              </a:rPr>
              <a:t> per month</a:t>
            </a:r>
            <a:endParaRPr sz="1600" b="1" dirty="0">
              <a:latin typeface="Proxima Nova"/>
              <a:ea typeface="Proxima Nova"/>
              <a:cs typeface="Proxima Nova"/>
              <a:sym typeface="Proxima Nova"/>
            </a:endParaRPr>
          </a:p>
          <a:p>
            <a:endParaRPr sz="1600" dirty="0">
              <a:latin typeface="Proxima Nova"/>
              <a:ea typeface="Proxima Nova"/>
              <a:cs typeface="Proxima Nova"/>
              <a:sym typeface="Proxima Nova"/>
            </a:endParaRPr>
          </a:p>
          <a:p>
            <a:pPr>
              <a:buClr>
                <a:schemeClr val="dk1"/>
              </a:buClr>
              <a:buSzPts val="1100"/>
            </a:pPr>
            <a:r>
              <a:rPr lang="en" sz="1600" dirty="0">
                <a:latin typeface="Proxima Nova Semibold"/>
                <a:ea typeface="Proxima Nova Semibold"/>
                <a:cs typeface="Proxima Nova Semibold"/>
                <a:sym typeface="Proxima Nova Semibold"/>
              </a:rPr>
              <a:t>60 minutes</a:t>
            </a:r>
            <a:r>
              <a:rPr lang="en" sz="1600" dirty="0">
                <a:latin typeface="Proxima Nova"/>
                <a:ea typeface="Proxima Nova"/>
                <a:cs typeface="Proxima Nova"/>
                <a:sym typeface="Proxima Nova"/>
              </a:rPr>
              <a:t> in app per trimester</a:t>
            </a:r>
            <a:endParaRPr sz="1600" dirty="0">
              <a:latin typeface="Proxima Nova"/>
              <a:ea typeface="Proxima Nova"/>
              <a:cs typeface="Proxima Nova"/>
              <a:sym typeface="Proxima Nova"/>
            </a:endParaRPr>
          </a:p>
          <a:p>
            <a:endParaRPr sz="1600" dirty="0">
              <a:latin typeface="Proxima Nova"/>
              <a:ea typeface="Proxima Nova"/>
              <a:cs typeface="Proxima Nova"/>
              <a:sym typeface="Proxima Nova"/>
            </a:endParaRPr>
          </a:p>
          <a:p>
            <a:pPr>
              <a:lnSpc>
                <a:spcPct val="150000"/>
              </a:lnSpc>
            </a:pPr>
            <a:endParaRPr sz="1467" dirty="0">
              <a:solidFill>
                <a:schemeClr val="lt1"/>
              </a:solidFill>
              <a:latin typeface="Proxima Nova"/>
              <a:ea typeface="Proxima Nova"/>
              <a:cs typeface="Proxima Nova"/>
              <a:sym typeface="Proxima Nova"/>
            </a:endParaRPr>
          </a:p>
        </p:txBody>
      </p:sp>
      <p:sp>
        <p:nvSpPr>
          <p:cNvPr id="7" name="Google Shape;1084;p139">
            <a:extLst>
              <a:ext uri="{FF2B5EF4-FFF2-40B4-BE49-F238E27FC236}">
                <a16:creationId xmlns:a16="http://schemas.microsoft.com/office/drawing/2014/main" id="{B68EBCDD-4882-34CA-8886-E83DC7963C1B}"/>
              </a:ext>
            </a:extLst>
          </p:cNvPr>
          <p:cNvSpPr txBox="1"/>
          <p:nvPr/>
        </p:nvSpPr>
        <p:spPr>
          <a:xfrm>
            <a:off x="5939400" y="1933930"/>
            <a:ext cx="2924000" cy="4842183"/>
          </a:xfrm>
          <a:prstGeom prst="rect">
            <a:avLst/>
          </a:prstGeom>
          <a:noFill/>
          <a:ln>
            <a:noFill/>
          </a:ln>
        </p:spPr>
        <p:txBody>
          <a:bodyPr spcFirstLastPara="1" wrap="square" lIns="121900" tIns="121900" rIns="121900" bIns="121900" anchor="t" anchorCtr="0">
            <a:spAutoFit/>
          </a:bodyPr>
          <a:lstStyle/>
          <a:p>
            <a:pPr algn="ctr"/>
            <a:r>
              <a:rPr lang="en" sz="2133" dirty="0">
                <a:latin typeface="Proxima Nova Semibold"/>
                <a:ea typeface="Proxima Nova Semibold"/>
                <a:cs typeface="Proxima Nova Semibold"/>
                <a:sym typeface="Proxima Nova Semibold"/>
              </a:rPr>
              <a:t>OUTCOMES</a:t>
            </a:r>
            <a:endParaRPr sz="2133" dirty="0">
              <a:latin typeface="Proxima Nova Semibold"/>
              <a:ea typeface="Proxima Nova Semibold"/>
              <a:cs typeface="Proxima Nova Semibold"/>
              <a:sym typeface="Proxima Nova Semibold"/>
            </a:endParaRPr>
          </a:p>
          <a:p>
            <a:endParaRPr sz="2400" dirty="0">
              <a:latin typeface="Playfair Display"/>
              <a:ea typeface="Playfair Display"/>
              <a:cs typeface="Playfair Display"/>
              <a:sym typeface="Playfair Display"/>
            </a:endParaRPr>
          </a:p>
          <a:p>
            <a:endParaRPr sz="1333" dirty="0">
              <a:latin typeface="Playfair Display"/>
              <a:ea typeface="Playfair Display"/>
              <a:cs typeface="Playfair Display"/>
              <a:sym typeface="Playfair Display"/>
            </a:endParaRPr>
          </a:p>
          <a:p>
            <a:r>
              <a:rPr lang="en" sz="1600" dirty="0">
                <a:latin typeface="Proxima Nova"/>
                <a:ea typeface="Proxima Nova"/>
                <a:cs typeface="Proxima Nova"/>
                <a:sym typeface="Proxima Nova"/>
              </a:rPr>
              <a:t>4.9/5</a:t>
            </a:r>
            <a:r>
              <a:rPr lang="en" sz="1600" b="1" dirty="0">
                <a:latin typeface="Proxima Nova"/>
                <a:ea typeface="Proxima Nova"/>
                <a:cs typeface="Proxima Nova"/>
                <a:sym typeface="Proxima Nova"/>
              </a:rPr>
              <a:t> </a:t>
            </a:r>
            <a:r>
              <a:rPr lang="en" sz="1600" dirty="0">
                <a:latin typeface="Proxima Nova"/>
                <a:ea typeface="Proxima Nova"/>
                <a:cs typeface="Proxima Nova"/>
                <a:sym typeface="Proxima Nova"/>
              </a:rPr>
              <a:t>member star ratings</a:t>
            </a:r>
            <a:endParaRPr sz="1600" dirty="0">
              <a:latin typeface="Proxima Nova"/>
              <a:ea typeface="Proxima Nova"/>
              <a:cs typeface="Proxima Nova"/>
              <a:sym typeface="Proxima Nova"/>
            </a:endParaRPr>
          </a:p>
          <a:p>
            <a:endParaRPr sz="1600" dirty="0">
              <a:latin typeface="Proxima Nova"/>
              <a:ea typeface="Proxima Nova"/>
              <a:cs typeface="Proxima Nova"/>
              <a:sym typeface="Proxima Nova"/>
            </a:endParaRPr>
          </a:p>
          <a:p>
            <a:r>
              <a:rPr lang="en" sz="1600" dirty="0">
                <a:latin typeface="Proxima Nova Semibold"/>
                <a:ea typeface="Proxima Nova Semibold"/>
                <a:cs typeface="Proxima Nova Semibold"/>
                <a:sym typeface="Proxima Nova Semibold"/>
              </a:rPr>
              <a:t>50%</a:t>
            </a:r>
            <a:r>
              <a:rPr lang="en" sz="1600" b="1" dirty="0">
                <a:latin typeface="Proxima Nova"/>
                <a:ea typeface="Proxima Nova"/>
                <a:cs typeface="Proxima Nova"/>
                <a:sym typeface="Proxima Nova"/>
              </a:rPr>
              <a:t> </a:t>
            </a:r>
            <a:r>
              <a:rPr lang="en" sz="1600" dirty="0">
                <a:latin typeface="Proxima Nova"/>
                <a:ea typeface="Proxima Nova"/>
                <a:cs typeface="Proxima Nova"/>
                <a:sym typeface="Proxima Nova"/>
              </a:rPr>
              <a:t>say Maven helped </a:t>
            </a:r>
            <a:endParaRPr sz="1600" dirty="0">
              <a:latin typeface="Proxima Nova"/>
              <a:ea typeface="Proxima Nova"/>
              <a:cs typeface="Proxima Nova"/>
              <a:sym typeface="Proxima Nova"/>
            </a:endParaRPr>
          </a:p>
          <a:p>
            <a:r>
              <a:rPr lang="en" sz="1600" dirty="0">
                <a:latin typeface="Proxima Nova"/>
                <a:ea typeface="Proxima Nova"/>
                <a:cs typeface="Proxima Nova"/>
                <a:sym typeface="Proxima Nova"/>
              </a:rPr>
              <a:t>them breastfeed longer</a:t>
            </a:r>
            <a:endParaRPr sz="1600" dirty="0">
              <a:latin typeface="Proxima Nova"/>
              <a:ea typeface="Proxima Nova"/>
              <a:cs typeface="Proxima Nova"/>
              <a:sym typeface="Proxima Nova"/>
            </a:endParaRPr>
          </a:p>
          <a:p>
            <a:endParaRPr sz="1600" b="1" dirty="0">
              <a:latin typeface="Proxima Nova"/>
              <a:ea typeface="Proxima Nova"/>
              <a:cs typeface="Proxima Nova"/>
              <a:sym typeface="Proxima Nova"/>
            </a:endParaRPr>
          </a:p>
          <a:p>
            <a:r>
              <a:rPr lang="en" sz="1600" dirty="0">
                <a:latin typeface="Proxima Nova Semibold"/>
                <a:ea typeface="Proxima Nova Semibold"/>
                <a:cs typeface="Proxima Nova Semibold"/>
                <a:sym typeface="Proxima Nova Semibold"/>
              </a:rPr>
              <a:t>31%</a:t>
            </a:r>
            <a:r>
              <a:rPr lang="en" sz="1600" b="1" dirty="0">
                <a:latin typeface="Proxima Nova"/>
                <a:ea typeface="Proxima Nova"/>
                <a:cs typeface="Proxima Nova"/>
                <a:sym typeface="Proxima Nova"/>
              </a:rPr>
              <a:t> </a:t>
            </a:r>
            <a:r>
              <a:rPr lang="en" sz="1600" dirty="0">
                <a:latin typeface="Proxima Nova"/>
                <a:ea typeface="Proxima Nova"/>
                <a:cs typeface="Proxima Nova"/>
                <a:sym typeface="Proxima Nova"/>
              </a:rPr>
              <a:t>say Maven helped </a:t>
            </a:r>
            <a:endParaRPr sz="1600" dirty="0">
              <a:latin typeface="Proxima Nova"/>
              <a:ea typeface="Proxima Nova"/>
              <a:cs typeface="Proxima Nova"/>
              <a:sym typeface="Proxima Nova"/>
            </a:endParaRPr>
          </a:p>
          <a:p>
            <a:r>
              <a:rPr lang="en" sz="1600" dirty="0">
                <a:latin typeface="Proxima Nova"/>
                <a:ea typeface="Proxima Nova"/>
                <a:cs typeface="Proxima Nova"/>
                <a:sym typeface="Proxima Nova"/>
              </a:rPr>
              <a:t>with anxiety and depression</a:t>
            </a:r>
            <a:endParaRPr sz="1600" dirty="0">
              <a:latin typeface="Proxima Nova"/>
              <a:ea typeface="Proxima Nova"/>
              <a:cs typeface="Proxima Nova"/>
              <a:sym typeface="Proxima Nova"/>
            </a:endParaRPr>
          </a:p>
          <a:p>
            <a:endParaRPr sz="1600" b="1" dirty="0">
              <a:latin typeface="Proxima Nova"/>
              <a:ea typeface="Proxima Nova"/>
              <a:cs typeface="Proxima Nova"/>
              <a:sym typeface="Proxima Nova"/>
            </a:endParaRPr>
          </a:p>
          <a:p>
            <a:pPr>
              <a:buClr>
                <a:schemeClr val="dk1"/>
              </a:buClr>
              <a:buSzPts val="1100"/>
            </a:pPr>
            <a:r>
              <a:rPr lang="en" sz="1467" b="1" dirty="0">
                <a:latin typeface="Proxima Nova"/>
                <a:ea typeface="Proxima Nova"/>
                <a:cs typeface="Proxima Nova"/>
                <a:sym typeface="Proxima Nova"/>
              </a:rPr>
              <a:t>15%</a:t>
            </a:r>
            <a:r>
              <a:rPr lang="en" sz="1600" b="1" dirty="0">
                <a:latin typeface="Proxima Nova"/>
                <a:ea typeface="Proxima Nova"/>
                <a:cs typeface="Proxima Nova"/>
                <a:sym typeface="Proxima Nova"/>
              </a:rPr>
              <a:t> say Maven helped</a:t>
            </a:r>
            <a:endParaRPr sz="1600" b="1" dirty="0">
              <a:latin typeface="Proxima Nova"/>
              <a:ea typeface="Proxima Nova"/>
              <a:cs typeface="Proxima Nova"/>
              <a:sym typeface="Proxima Nova"/>
            </a:endParaRPr>
          </a:p>
          <a:p>
            <a:pPr>
              <a:buClr>
                <a:schemeClr val="dk1"/>
              </a:buClr>
              <a:buSzPts val="1100"/>
            </a:pPr>
            <a:r>
              <a:rPr lang="en" sz="1600" b="1" dirty="0">
                <a:latin typeface="Proxima Nova"/>
                <a:ea typeface="Proxima Nova"/>
                <a:cs typeface="Proxima Nova"/>
                <a:sym typeface="Proxima Nova"/>
              </a:rPr>
              <a:t>avoid an emergency room visit </a:t>
            </a:r>
            <a:endParaRPr sz="1600" b="1" dirty="0">
              <a:latin typeface="Proxima Nova"/>
              <a:ea typeface="Proxima Nova"/>
              <a:cs typeface="Proxima Nova"/>
              <a:sym typeface="Proxima Nova"/>
            </a:endParaRPr>
          </a:p>
          <a:p>
            <a:pPr>
              <a:buClr>
                <a:schemeClr val="dk1"/>
              </a:buClr>
              <a:buSzPts val="1100"/>
            </a:pPr>
            <a:endParaRPr sz="1600" b="1" dirty="0">
              <a:latin typeface="Proxima Nova"/>
              <a:ea typeface="Proxima Nova"/>
              <a:cs typeface="Proxima Nova"/>
              <a:sym typeface="Proxima Nova"/>
            </a:endParaRPr>
          </a:p>
          <a:p>
            <a:endParaRPr sz="2400" dirty="0">
              <a:latin typeface="Playfair Display"/>
              <a:ea typeface="Playfair Display"/>
              <a:cs typeface="Playfair Display"/>
              <a:sym typeface="Playfair Display"/>
            </a:endParaRPr>
          </a:p>
          <a:p>
            <a:endParaRPr sz="2400" dirty="0">
              <a:solidFill>
                <a:schemeClr val="lt1"/>
              </a:solidFill>
              <a:latin typeface="Playfair Display"/>
              <a:ea typeface="Playfair Display"/>
              <a:cs typeface="Playfair Display"/>
              <a:sym typeface="Playfair Display"/>
            </a:endParaRPr>
          </a:p>
        </p:txBody>
      </p:sp>
      <p:sp>
        <p:nvSpPr>
          <p:cNvPr id="8" name="Google Shape;1079;p139">
            <a:extLst>
              <a:ext uri="{FF2B5EF4-FFF2-40B4-BE49-F238E27FC236}">
                <a16:creationId xmlns:a16="http://schemas.microsoft.com/office/drawing/2014/main" id="{AFFDEAFA-FEB0-4A4E-CD2A-93672D5F7BCA}"/>
              </a:ext>
            </a:extLst>
          </p:cNvPr>
          <p:cNvSpPr/>
          <p:nvPr/>
        </p:nvSpPr>
        <p:spPr>
          <a:xfrm>
            <a:off x="9099800" y="-91"/>
            <a:ext cx="3162400" cy="6858000"/>
          </a:xfrm>
          <a:prstGeom prst="rect">
            <a:avLst/>
          </a:prstGeom>
          <a:solidFill>
            <a:schemeClr val="accent6"/>
          </a:solidFill>
          <a:ln>
            <a:noFill/>
          </a:ln>
        </p:spPr>
        <p:txBody>
          <a:bodyPr spcFirstLastPara="1" wrap="square" lIns="121900" tIns="121900" rIns="121900" bIns="121900" anchor="ctr" anchorCtr="0">
            <a:noAutofit/>
          </a:bodyPr>
          <a:lstStyle/>
          <a:p>
            <a:endParaRPr sz="2400"/>
          </a:p>
        </p:txBody>
      </p:sp>
      <p:sp>
        <p:nvSpPr>
          <p:cNvPr id="9" name="Google Shape;1089;p139">
            <a:extLst>
              <a:ext uri="{FF2B5EF4-FFF2-40B4-BE49-F238E27FC236}">
                <a16:creationId xmlns:a16="http://schemas.microsoft.com/office/drawing/2014/main" id="{6087416B-89FE-4DB3-BDE3-2DC11C08D2AF}"/>
              </a:ext>
            </a:extLst>
          </p:cNvPr>
          <p:cNvSpPr txBox="1"/>
          <p:nvPr/>
        </p:nvSpPr>
        <p:spPr>
          <a:xfrm>
            <a:off x="9333300" y="2440618"/>
            <a:ext cx="2720000" cy="1651245"/>
          </a:xfrm>
          <a:prstGeom prst="rect">
            <a:avLst/>
          </a:prstGeom>
          <a:noFill/>
          <a:ln>
            <a:noFill/>
          </a:ln>
        </p:spPr>
        <p:txBody>
          <a:bodyPr spcFirstLastPara="1" wrap="square" lIns="121900" tIns="121900" rIns="121900" bIns="121900" anchor="t" anchorCtr="0">
            <a:spAutoFit/>
          </a:bodyPr>
          <a:lstStyle/>
          <a:p>
            <a:r>
              <a:rPr lang="en" sz="1333" i="1">
                <a:solidFill>
                  <a:schemeClr val="bg1"/>
                </a:solidFill>
                <a:latin typeface="Proxima Nova"/>
                <a:ea typeface="Proxima Nova"/>
                <a:cs typeface="Proxima Nova"/>
                <a:sym typeface="Proxima Nova"/>
              </a:rPr>
              <a:t>“Thank you so much for this inspiring service. I hope one day to be able to comfort and help others the way I have been helped and comforted today.”</a:t>
            </a:r>
            <a:endParaRPr sz="1333" i="1">
              <a:solidFill>
                <a:schemeClr val="bg1"/>
              </a:solidFill>
              <a:latin typeface="Proxima Nova"/>
              <a:ea typeface="Proxima Nova"/>
              <a:cs typeface="Proxima Nova"/>
              <a:sym typeface="Proxima Nova"/>
            </a:endParaRPr>
          </a:p>
          <a:p>
            <a:pPr>
              <a:spcBef>
                <a:spcPts val="400"/>
              </a:spcBef>
            </a:pPr>
            <a:endParaRPr sz="133" i="1">
              <a:solidFill>
                <a:schemeClr val="bg1"/>
              </a:solidFill>
              <a:latin typeface="Proxima Nova"/>
              <a:ea typeface="Proxima Nova"/>
              <a:cs typeface="Proxima Nova"/>
              <a:sym typeface="Proxima Nova"/>
            </a:endParaRPr>
          </a:p>
          <a:p>
            <a:pPr>
              <a:spcBef>
                <a:spcPts val="400"/>
              </a:spcBef>
              <a:spcAft>
                <a:spcPts val="400"/>
              </a:spcAft>
            </a:pPr>
            <a:r>
              <a:rPr lang="en" sz="1333">
                <a:solidFill>
                  <a:schemeClr val="bg1"/>
                </a:solidFill>
                <a:latin typeface="Proxima Nova Semibold"/>
                <a:ea typeface="Proxima Nova Semibold"/>
                <a:cs typeface="Proxima Nova Semibold"/>
                <a:sym typeface="Proxima Nova Semibold"/>
              </a:rPr>
              <a:t>-ABCBS MEMBER</a:t>
            </a:r>
            <a:endParaRPr sz="1333">
              <a:solidFill>
                <a:schemeClr val="bg1"/>
              </a:solidFill>
              <a:latin typeface="Proxima Nova Semibold"/>
              <a:ea typeface="Proxima Nova Semibold"/>
              <a:cs typeface="Proxima Nova Semibold"/>
              <a:sym typeface="Proxima Nova Semibold"/>
            </a:endParaRPr>
          </a:p>
        </p:txBody>
      </p:sp>
      <p:pic>
        <p:nvPicPr>
          <p:cNvPr id="10" name="Google Shape;1088;p139">
            <a:extLst>
              <a:ext uri="{FF2B5EF4-FFF2-40B4-BE49-F238E27FC236}">
                <a16:creationId xmlns:a16="http://schemas.microsoft.com/office/drawing/2014/main" id="{461578ED-8D4A-96DA-245E-6EA79E9E0CA2}"/>
              </a:ext>
            </a:extLst>
          </p:cNvPr>
          <p:cNvPicPr preferRelativeResize="0"/>
          <p:nvPr/>
        </p:nvPicPr>
        <p:blipFill rotWithShape="1">
          <a:blip r:embed="rId3">
            <a:alphaModFix/>
          </a:blip>
          <a:srcRect l="27829" b="11347"/>
          <a:stretch/>
        </p:blipFill>
        <p:spPr>
          <a:xfrm flipH="1">
            <a:off x="9099800" y="4264833"/>
            <a:ext cx="3162400" cy="2619600"/>
          </a:xfrm>
          <a:prstGeom prst="round2DiagRect">
            <a:avLst>
              <a:gd name="adj1" fmla="val 50000"/>
              <a:gd name="adj2" fmla="val 0"/>
            </a:avLst>
          </a:prstGeom>
          <a:noFill/>
          <a:ln>
            <a:noFill/>
          </a:ln>
        </p:spPr>
      </p:pic>
      <p:pic>
        <p:nvPicPr>
          <p:cNvPr id="11" name="Google Shape;1090;p139">
            <a:extLst>
              <a:ext uri="{FF2B5EF4-FFF2-40B4-BE49-F238E27FC236}">
                <a16:creationId xmlns:a16="http://schemas.microsoft.com/office/drawing/2014/main" id="{C7FC03E3-E716-CEB7-7366-7B1B12714387}"/>
              </a:ext>
            </a:extLst>
          </p:cNvPr>
          <p:cNvPicPr preferRelativeResize="0"/>
          <p:nvPr/>
        </p:nvPicPr>
        <p:blipFill rotWithShape="1">
          <a:blip r:embed="rId4">
            <a:alphaModFix/>
          </a:blip>
          <a:srcRect r="5820"/>
          <a:stretch/>
        </p:blipFill>
        <p:spPr>
          <a:xfrm>
            <a:off x="9099800" y="9"/>
            <a:ext cx="3135200" cy="2242800"/>
          </a:xfrm>
          <a:prstGeom prst="round2DiagRect">
            <a:avLst>
              <a:gd name="adj1" fmla="val 50000"/>
              <a:gd name="adj2" fmla="val 0"/>
            </a:avLst>
          </a:prstGeom>
          <a:noFill/>
          <a:ln>
            <a:noFill/>
          </a:ln>
        </p:spPr>
      </p:pic>
      <p:sp>
        <p:nvSpPr>
          <p:cNvPr id="12" name="Oval 11">
            <a:extLst>
              <a:ext uri="{FF2B5EF4-FFF2-40B4-BE49-F238E27FC236}">
                <a16:creationId xmlns:a16="http://schemas.microsoft.com/office/drawing/2014/main" id="{E33B00D7-8B83-A26C-C1BE-533F55C7D7C0}"/>
              </a:ext>
            </a:extLst>
          </p:cNvPr>
          <p:cNvSpPr/>
          <p:nvPr/>
        </p:nvSpPr>
        <p:spPr>
          <a:xfrm>
            <a:off x="1232274" y="2451250"/>
            <a:ext cx="393404" cy="430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5CAF07-38EA-271B-9CF0-7703536B7247}"/>
              </a:ext>
            </a:extLst>
          </p:cNvPr>
          <p:cNvSpPr/>
          <p:nvPr/>
        </p:nvSpPr>
        <p:spPr>
          <a:xfrm>
            <a:off x="7204698" y="2451251"/>
            <a:ext cx="393404" cy="430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AEAFCB-9D27-DB0C-4855-DBEB25C28FE1}"/>
              </a:ext>
            </a:extLst>
          </p:cNvPr>
          <p:cNvSpPr/>
          <p:nvPr/>
        </p:nvSpPr>
        <p:spPr>
          <a:xfrm>
            <a:off x="3954791" y="2451250"/>
            <a:ext cx="393404" cy="430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877F753-DB18-0948-A526-BE9E77E09B56}"/>
              </a:ext>
            </a:extLst>
          </p:cNvPr>
          <p:cNvCxnSpPr/>
          <p:nvPr/>
        </p:nvCxnSpPr>
        <p:spPr>
          <a:xfrm>
            <a:off x="838200" y="2655704"/>
            <a:ext cx="735950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6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p:txBody>
          <a:bodyPr>
            <a:normAutofit fontScale="90000"/>
          </a:bodyPr>
          <a:lstStyle/>
          <a:p>
            <a:r>
              <a:rPr lang="en-US"/>
              <a:t>Blue Wellness Rewards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4</a:t>
            </a:fld>
            <a:endParaRPr lang="en-US"/>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r>
              <a:rPr lang="en-US"/>
              <a:t>Blue Wellness Rewards</a:t>
            </a:r>
          </a:p>
        </p:txBody>
      </p:sp>
      <p:graphicFrame>
        <p:nvGraphicFramePr>
          <p:cNvPr id="5" name="Table 6">
            <a:extLst>
              <a:ext uri="{FF2B5EF4-FFF2-40B4-BE49-F238E27FC236}">
                <a16:creationId xmlns:a16="http://schemas.microsoft.com/office/drawing/2014/main" id="{8FFEDDA6-6D3B-CA29-6055-C5BCAAB4B070}"/>
              </a:ext>
            </a:extLst>
          </p:cNvPr>
          <p:cNvGraphicFramePr>
            <a:graphicFrameLocks noGrp="1"/>
          </p:cNvGraphicFramePr>
          <p:nvPr>
            <p:extLst>
              <p:ext uri="{D42A27DB-BD31-4B8C-83A1-F6EECF244321}">
                <p14:modId xmlns:p14="http://schemas.microsoft.com/office/powerpoint/2010/main" val="4272297355"/>
              </p:ext>
            </p:extLst>
          </p:nvPr>
        </p:nvGraphicFramePr>
        <p:xfrm>
          <a:off x="838200" y="2312368"/>
          <a:ext cx="10624932" cy="3388360"/>
        </p:xfrm>
        <a:graphic>
          <a:graphicData uri="http://schemas.openxmlformats.org/drawingml/2006/table">
            <a:tbl>
              <a:tblPr firstRow="1" bandRow="1"/>
              <a:tblGrid>
                <a:gridCol w="3541644">
                  <a:extLst>
                    <a:ext uri="{9D8B030D-6E8A-4147-A177-3AD203B41FA5}">
                      <a16:colId xmlns:a16="http://schemas.microsoft.com/office/drawing/2014/main" val="3155817678"/>
                    </a:ext>
                  </a:extLst>
                </a:gridCol>
                <a:gridCol w="3541644">
                  <a:extLst>
                    <a:ext uri="{9D8B030D-6E8A-4147-A177-3AD203B41FA5}">
                      <a16:colId xmlns:a16="http://schemas.microsoft.com/office/drawing/2014/main" val="261789816"/>
                    </a:ext>
                  </a:extLst>
                </a:gridCol>
                <a:gridCol w="3541644">
                  <a:extLst>
                    <a:ext uri="{9D8B030D-6E8A-4147-A177-3AD203B41FA5}">
                      <a16:colId xmlns:a16="http://schemas.microsoft.com/office/drawing/2014/main" val="773055822"/>
                    </a:ext>
                  </a:extLst>
                </a:gridCol>
              </a:tblGrid>
              <a:tr h="370840">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Who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How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extLst>
                  <a:ext uri="{0D108BD9-81ED-4DB2-BD59-A6C34878D82A}">
                    <a16:rowId xmlns:a16="http://schemas.microsoft.com/office/drawing/2014/main" val="4230299574"/>
                  </a:ext>
                </a:extLst>
              </a:tr>
              <a:tr h="37084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To encourage healthy behaviors and improve health outcomes by providing rewards to our members. </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Blue Wellness Rewards focuses on the promotion of preventive care and offers suggestions for improvement of economic independence for all. </a:t>
                      </a:r>
                    </a:p>
                    <a:p>
                      <a:r>
                        <a:rPr lang="en-US" sz="1600"/>
                        <a:t>Specific incentives are available that offer education and services for the following priority populations: </a:t>
                      </a:r>
                    </a:p>
                    <a:p>
                      <a:pPr marL="285750" indent="-285750">
                        <a:buFont typeface="Arial" panose="020B0604020202020204" pitchFamily="34" charset="0"/>
                        <a:buChar char="•"/>
                      </a:pPr>
                      <a:r>
                        <a:rPr lang="en-US" sz="1600"/>
                        <a:t>Pregnant women</a:t>
                      </a:r>
                    </a:p>
                    <a:p>
                      <a:pPr marL="285750" indent="-285750">
                        <a:buFont typeface="Arial" panose="020B0604020202020204" pitchFamily="34" charset="0"/>
                        <a:buChar char="•"/>
                      </a:pPr>
                      <a:r>
                        <a:rPr lang="en-US" sz="1600"/>
                        <a:t>Members with mental illness</a:t>
                      </a:r>
                    </a:p>
                    <a:p>
                      <a:pPr marL="285750" indent="-285750">
                        <a:buFont typeface="Arial" panose="020B0604020202020204" pitchFamily="34" charset="0"/>
                        <a:buChar char="•"/>
                      </a:pPr>
                      <a:r>
                        <a:rPr lang="en-US" sz="1600"/>
                        <a:t>Substance use disorder</a:t>
                      </a:r>
                    </a:p>
                    <a:p>
                      <a:pPr marL="285750" indent="-285750">
                        <a:buFont typeface="Arial" panose="020B0604020202020204" pitchFamily="34" charset="0"/>
                        <a:buChar char="•"/>
                      </a:pPr>
                      <a:r>
                        <a:rPr lang="en-US" sz="1600"/>
                        <a:t>2 or more chronic conditions</a:t>
                      </a:r>
                    </a:p>
                    <a:p>
                      <a:pPr marL="285750" indent="-285750">
                        <a:buFont typeface="Arial" panose="020B0604020202020204" pitchFamily="34" charset="0"/>
                        <a:buChar char="•"/>
                      </a:pPr>
                      <a:r>
                        <a:rPr lang="en-US" sz="1600"/>
                        <a:t>Members living in rural areas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marL="285750" indent="-285750">
                        <a:buFont typeface="Arial" panose="020B0604020202020204" pitchFamily="34" charset="0"/>
                        <a:buChar char="•"/>
                      </a:pPr>
                      <a:r>
                        <a:rPr lang="en-US" sz="1600"/>
                        <a:t>Incentives</a:t>
                      </a:r>
                    </a:p>
                    <a:p>
                      <a:pPr marL="285750" indent="-285750">
                        <a:buFont typeface="Arial" panose="020B0604020202020204" pitchFamily="34" charset="0"/>
                        <a:buChar char="•"/>
                      </a:pPr>
                      <a:r>
                        <a:rPr lang="en-US" sz="1600"/>
                        <a:t>Communication </a:t>
                      </a:r>
                    </a:p>
                    <a:p>
                      <a:pPr marL="285750" indent="-285750">
                        <a:buFont typeface="Arial" panose="020B0604020202020204" pitchFamily="34" charset="0"/>
                        <a:buChar char="•"/>
                      </a:pPr>
                      <a:r>
                        <a:rPr lang="en-US" sz="1600"/>
                        <a:t>Complete health actions, get rewarded in a timely manner, redeem gift cards that help you eat and live healthier</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extLst>
                  <a:ext uri="{0D108BD9-81ED-4DB2-BD59-A6C34878D82A}">
                    <a16:rowId xmlns:a16="http://schemas.microsoft.com/office/drawing/2014/main" val="1368757749"/>
                  </a:ext>
                </a:extLst>
              </a:tr>
            </a:tbl>
          </a:graphicData>
        </a:graphic>
      </p:graphicFrame>
      <p:sp>
        <p:nvSpPr>
          <p:cNvPr id="6" name="TextBox 5">
            <a:extLst>
              <a:ext uri="{FF2B5EF4-FFF2-40B4-BE49-F238E27FC236}">
                <a16:creationId xmlns:a16="http://schemas.microsoft.com/office/drawing/2014/main" id="{606650F2-4FBD-8CBD-2E3B-B87621FFF756}"/>
              </a:ext>
            </a:extLst>
          </p:cNvPr>
          <p:cNvSpPr txBox="1"/>
          <p:nvPr/>
        </p:nvSpPr>
        <p:spPr>
          <a:xfrm>
            <a:off x="838200" y="942754"/>
            <a:ext cx="6096000" cy="169277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Incentives </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hlinkClick r:id="rId2"/>
              </a:rPr>
              <a:t>Blue Wellness Rewards</a:t>
            </a:r>
            <a:r>
              <a:rPr kumimoji="0" lang="en-US" sz="1600" b="0" i="0" u="none" strike="noStrike" kern="1200" cap="none" spc="0" normalizeH="0" baseline="0" noProof="0">
                <a:ln>
                  <a:noFill/>
                </a:ln>
                <a:solidFill>
                  <a:srgbClr val="000000"/>
                </a:solidFill>
                <a:effectLst/>
                <a:uLnTx/>
                <a:uFillTx/>
                <a:latin typeface="Roboto"/>
                <a:ea typeface="+mn-ea"/>
                <a:cs typeface="+mn-cs"/>
              </a:rPr>
              <a:t> overview, slide 5</a:t>
            </a:r>
          </a:p>
          <a:p>
            <a:pPr marL="285750" indent="-285750">
              <a:buFont typeface="Arial" panose="020B0604020202020204" pitchFamily="34" charset="0"/>
              <a:buChar char="•"/>
              <a:defRPr/>
            </a:pPr>
            <a:r>
              <a:rPr lang="en-US" sz="1600">
                <a:solidFill>
                  <a:srgbClr val="000000"/>
                </a:solidFill>
                <a:latin typeface="Roboto"/>
              </a:rPr>
              <a:t>Blue Wellness Rewards communications, slide 6</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Incentive analysis to guide changes, slide 7-8</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2025 incentives, slide 9-13</a:t>
            </a:r>
            <a:br>
              <a:rPr kumimoji="0" lang="en-US" sz="1200" b="0" i="0" u="none" strike="noStrike" kern="1200" cap="none" spc="0" normalizeH="0" baseline="0" noProof="0">
                <a:ln>
                  <a:noFill/>
                </a:ln>
                <a:solidFill>
                  <a:srgbClr val="000000"/>
                </a:solidFill>
                <a:effectLst/>
                <a:uLnTx/>
                <a:uFillTx/>
                <a:latin typeface="Roboto"/>
                <a:ea typeface="+mn-ea"/>
                <a:cs typeface="+mn-cs"/>
              </a:rPr>
            </a:br>
            <a:endParaRPr kumimoji="0" lang="en-US" sz="1200" b="0"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Roboto"/>
                <a:ea typeface="+mn-ea"/>
                <a:cs typeface="+mn-cs"/>
              </a:rPr>
              <a:t> </a:t>
            </a:r>
          </a:p>
        </p:txBody>
      </p:sp>
    </p:spTree>
    <p:extLst>
      <p:ext uri="{BB962C8B-B14F-4D97-AF65-F5344CB8AC3E}">
        <p14:creationId xmlns:p14="http://schemas.microsoft.com/office/powerpoint/2010/main" val="452928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838200" y="365126"/>
            <a:ext cx="5615763" cy="577628"/>
          </a:xfrm>
        </p:spPr>
        <p:txBody>
          <a:bodyPr>
            <a:normAutofit fontScale="90000"/>
          </a:bodyPr>
          <a:lstStyle/>
          <a:p>
            <a:r>
              <a:rPr lang="en-US"/>
              <a:t>Members are engaging with a wide variety of specialists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40</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a:xfrm>
            <a:off x="2546321" y="6356626"/>
            <a:ext cx="5852628" cy="365125"/>
          </a:xfrm>
        </p:spPr>
        <p:txBody>
          <a:bodyPr/>
          <a:lstStyle/>
          <a:p>
            <a:r>
              <a:rPr lang="en-US"/>
              <a:t>Members are engaging with a wide variety of specialists </a:t>
            </a:r>
          </a:p>
        </p:txBody>
      </p:sp>
      <p:sp>
        <p:nvSpPr>
          <p:cNvPr id="5" name="Google Shape;1096;p140">
            <a:extLst>
              <a:ext uri="{FF2B5EF4-FFF2-40B4-BE49-F238E27FC236}">
                <a16:creationId xmlns:a16="http://schemas.microsoft.com/office/drawing/2014/main" id="{5B8FBA4C-A206-07C0-A10C-7BA452CE078E}"/>
              </a:ext>
            </a:extLst>
          </p:cNvPr>
          <p:cNvSpPr/>
          <p:nvPr/>
        </p:nvSpPr>
        <p:spPr>
          <a:xfrm>
            <a:off x="7184400" y="-22412"/>
            <a:ext cx="5007600" cy="6858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6" name="Google Shape;1097;p140" title="Chart">
            <a:extLst>
              <a:ext uri="{FF2B5EF4-FFF2-40B4-BE49-F238E27FC236}">
                <a16:creationId xmlns:a16="http://schemas.microsoft.com/office/drawing/2014/main" id="{945B9509-7237-2B3E-937F-5539DADF9CD0}"/>
              </a:ext>
            </a:extLst>
          </p:cNvPr>
          <p:cNvPicPr preferRelativeResize="0"/>
          <p:nvPr/>
        </p:nvPicPr>
        <p:blipFill>
          <a:blip r:embed="rId3">
            <a:alphaModFix/>
          </a:blip>
          <a:stretch>
            <a:fillRect/>
          </a:stretch>
        </p:blipFill>
        <p:spPr>
          <a:xfrm>
            <a:off x="203201" y="1650667"/>
            <a:ext cx="6778001" cy="4703365"/>
          </a:xfrm>
          <a:prstGeom prst="rect">
            <a:avLst/>
          </a:prstGeom>
          <a:noFill/>
          <a:ln>
            <a:noFill/>
          </a:ln>
        </p:spPr>
      </p:pic>
      <p:graphicFrame>
        <p:nvGraphicFramePr>
          <p:cNvPr id="7" name="Google Shape;1098;p140">
            <a:extLst>
              <a:ext uri="{FF2B5EF4-FFF2-40B4-BE49-F238E27FC236}">
                <a16:creationId xmlns:a16="http://schemas.microsoft.com/office/drawing/2014/main" id="{705AD0DF-49BB-CA84-0BDB-CC90D84CFBC7}"/>
              </a:ext>
            </a:extLst>
          </p:cNvPr>
          <p:cNvGraphicFramePr/>
          <p:nvPr>
            <p:extLst>
              <p:ext uri="{D42A27DB-BD31-4B8C-83A1-F6EECF244321}">
                <p14:modId xmlns:p14="http://schemas.microsoft.com/office/powerpoint/2010/main" val="965092108"/>
              </p:ext>
            </p:extLst>
          </p:nvPr>
        </p:nvGraphicFramePr>
        <p:xfrm>
          <a:off x="7400200" y="965200"/>
          <a:ext cx="4420600" cy="5384720"/>
        </p:xfrm>
        <a:graphic>
          <a:graphicData uri="http://schemas.openxmlformats.org/drawingml/2006/table">
            <a:tbl>
              <a:tblPr>
                <a:noFill/>
              </a:tblPr>
              <a:tblGrid>
                <a:gridCol w="4420600">
                  <a:extLst>
                    <a:ext uri="{9D8B030D-6E8A-4147-A177-3AD203B41FA5}">
                      <a16:colId xmlns:a16="http://schemas.microsoft.com/office/drawing/2014/main" val="20000"/>
                    </a:ext>
                  </a:extLst>
                </a:gridCol>
              </a:tblGrid>
              <a:tr h="4876760">
                <a:tc>
                  <a:txBody>
                    <a:bodyPr/>
                    <a:lstStyle/>
                    <a:p>
                      <a:pPr marL="0" lvl="0" indent="0" algn="l" rtl="0">
                        <a:spcBef>
                          <a:spcPts val="0"/>
                        </a:spcBef>
                        <a:spcAft>
                          <a:spcPts val="0"/>
                        </a:spcAft>
                        <a:buNone/>
                      </a:pPr>
                      <a:r>
                        <a:rPr lang="en-US" sz="1700">
                          <a:solidFill>
                            <a:schemeClr val="lt1"/>
                          </a:solidFill>
                          <a:latin typeface="Helvetica Neue Light"/>
                          <a:ea typeface="Helvetica Neue Light"/>
                          <a:cs typeface="Helvetica Neue Light"/>
                          <a:sym typeface="Helvetica Neue Light"/>
                        </a:rPr>
                        <a:t>ABCBS members are leveraging various provider types in platform to gain holistic support</a:t>
                      </a:r>
                    </a:p>
                    <a:p>
                      <a:pPr marL="0" lvl="0" indent="0" algn="l" rtl="0">
                        <a:spcBef>
                          <a:spcPts val="0"/>
                        </a:spcBef>
                        <a:spcAft>
                          <a:spcPts val="0"/>
                        </a:spcAft>
                        <a:buClr>
                          <a:schemeClr val="dk1"/>
                        </a:buClr>
                        <a:buSzPts val="1100"/>
                        <a:buFont typeface="Arial"/>
                        <a:buNone/>
                      </a:pPr>
                      <a:endParaRPr lang="en-US" sz="17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r>
                        <a:rPr lang="en-US" sz="1700">
                          <a:solidFill>
                            <a:schemeClr val="lt1"/>
                          </a:solidFill>
                          <a:latin typeface="Helvetica Neue Light"/>
                          <a:ea typeface="Helvetica Neue Light"/>
                          <a:cs typeface="Helvetica Neue Light"/>
                          <a:sym typeface="Helvetica Neue Light"/>
                        </a:rPr>
                        <a:t>From recent Maven research, we know:</a:t>
                      </a:r>
                    </a:p>
                    <a:p>
                      <a:pPr marL="0" lvl="0" indent="0" algn="l" rtl="0">
                        <a:spcBef>
                          <a:spcPts val="0"/>
                        </a:spcBef>
                        <a:spcAft>
                          <a:spcPts val="0"/>
                        </a:spcAft>
                        <a:buClr>
                          <a:schemeClr val="dk1"/>
                        </a:buClr>
                        <a:buSzPts val="1100"/>
                        <a:buFont typeface="Arial"/>
                        <a:buNone/>
                      </a:pPr>
                      <a:endParaRPr lang="en-US" sz="17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r>
                        <a:rPr lang="en-US" sz="1700">
                          <a:solidFill>
                            <a:schemeClr val="lt1"/>
                          </a:solidFill>
                          <a:latin typeface="Helvetica Neue Light"/>
                          <a:ea typeface="Helvetica Neue Light"/>
                          <a:cs typeface="Helvetica Neue Light"/>
                          <a:sym typeface="Helvetica Neue Light"/>
                        </a:rPr>
                        <a:t>Attending 2+ doula appointments is associated with a 20% reduction in odds of C-section among all members and 60% reduction in odds among Black members</a:t>
                      </a:r>
                    </a:p>
                    <a:p>
                      <a:pPr marL="0" lvl="0" indent="0" algn="l" rtl="0">
                        <a:spcBef>
                          <a:spcPts val="0"/>
                        </a:spcBef>
                        <a:spcAft>
                          <a:spcPts val="0"/>
                        </a:spcAft>
                        <a:buClr>
                          <a:schemeClr val="dk1"/>
                        </a:buClr>
                        <a:buSzPts val="1100"/>
                        <a:buFont typeface="Arial"/>
                        <a:buNone/>
                      </a:pPr>
                      <a:r>
                        <a:rPr lang="en-US" sz="1300" i="1">
                          <a:solidFill>
                            <a:schemeClr val="lt1"/>
                          </a:solidFill>
                          <a:latin typeface="Helvetica Neue Light"/>
                          <a:ea typeface="Helvetica Neue Light"/>
                          <a:cs typeface="Helvetica Neue Light"/>
                          <a:sym typeface="Helvetica Neue Light"/>
                        </a:rPr>
                        <a:t>Obstetrics &amp; Gynecology, December 2023</a:t>
                      </a:r>
                    </a:p>
                    <a:p>
                      <a:pPr marL="0" lvl="0" indent="0" algn="l" rtl="0">
                        <a:spcBef>
                          <a:spcPts val="0"/>
                        </a:spcBef>
                        <a:spcAft>
                          <a:spcPts val="0"/>
                        </a:spcAft>
                        <a:buNone/>
                      </a:pPr>
                      <a:endParaRPr lang="en-US" sz="17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1700">
                          <a:solidFill>
                            <a:schemeClr val="lt1"/>
                          </a:solidFill>
                          <a:latin typeface="Helvetica Neue Light"/>
                          <a:ea typeface="Helvetica Neue Light"/>
                          <a:cs typeface="Helvetica Neue Light"/>
                          <a:sym typeface="Helvetica Neue Light"/>
                        </a:rPr>
                        <a:t>Attending an appointment with a Maven OB/GYN is associated with a 4x increase in likelihood of avoiding an unnecessary ED/in-person visit</a:t>
                      </a:r>
                    </a:p>
                    <a:p>
                      <a:pPr marL="0" lvl="0" indent="0" algn="l" rtl="0">
                        <a:spcBef>
                          <a:spcPts val="0"/>
                        </a:spcBef>
                        <a:spcAft>
                          <a:spcPts val="0"/>
                        </a:spcAft>
                        <a:buNone/>
                      </a:pPr>
                      <a:r>
                        <a:rPr lang="en-US" sz="1300" i="1">
                          <a:solidFill>
                            <a:schemeClr val="lt1"/>
                          </a:solidFill>
                          <a:latin typeface="Helvetica Neue Light"/>
                          <a:ea typeface="Helvetica Neue Light"/>
                          <a:cs typeface="Helvetica Neue Light"/>
                          <a:sym typeface="Helvetica Neue Light"/>
                        </a:rPr>
                        <a:t>JMIR, March 2023</a:t>
                      </a:r>
                    </a:p>
                    <a:p>
                      <a:pPr marL="0" lvl="0" indent="0" algn="l" rtl="0">
                        <a:spcBef>
                          <a:spcPts val="0"/>
                        </a:spcBef>
                        <a:spcAft>
                          <a:spcPts val="0"/>
                        </a:spcAft>
                        <a:buNone/>
                      </a:pPr>
                      <a:endParaRPr lang="en-US" sz="1700">
                        <a:solidFill>
                          <a:schemeClr val="lt1"/>
                        </a:solidFill>
                        <a:latin typeface="Helvetica Neue Light"/>
                        <a:ea typeface="Helvetica Neue Light"/>
                        <a:cs typeface="Helvetica Neue Light"/>
                        <a:sym typeface="Helvetica Neue Light"/>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tcPr>
                </a:tc>
                <a:extLst>
                  <a:ext uri="{0D108BD9-81ED-4DB2-BD59-A6C34878D82A}">
                    <a16:rowId xmlns:a16="http://schemas.microsoft.com/office/drawing/2014/main" val="10000"/>
                  </a:ext>
                </a:extLst>
              </a:tr>
              <a:tr h="507960">
                <a:tc>
                  <a:txBody>
                    <a:bodyPr/>
                    <a:lstStyle/>
                    <a:p>
                      <a:pPr marL="0" lvl="0" indent="0" algn="l" rtl="0">
                        <a:spcBef>
                          <a:spcPts val="0"/>
                        </a:spcBef>
                        <a:spcAft>
                          <a:spcPts val="0"/>
                        </a:spcAft>
                        <a:buNone/>
                      </a:pPr>
                      <a:endParaRPr sz="1700" dirty="0">
                        <a:solidFill>
                          <a:schemeClr val="lt1"/>
                        </a:solidFill>
                        <a:latin typeface="Helvetica Neue Light"/>
                        <a:ea typeface="Helvetica Neue Light"/>
                        <a:cs typeface="Helvetica Neue Light"/>
                        <a:sym typeface="Helvetica Neue Light"/>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37375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p:txBody>
          <a:bodyPr>
            <a:normAutofit fontScale="90000"/>
          </a:bodyPr>
          <a:lstStyle/>
          <a:p>
            <a:r>
              <a:rPr lang="en-US" dirty="0"/>
              <a:t>Member example using digital maternity platform</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41</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dirty="0"/>
              <a:t>Member example using digital maternity platform</a:t>
            </a:r>
          </a:p>
        </p:txBody>
      </p:sp>
      <p:sp>
        <p:nvSpPr>
          <p:cNvPr id="5" name="Google Shape;1105;p141">
            <a:extLst>
              <a:ext uri="{FF2B5EF4-FFF2-40B4-BE49-F238E27FC236}">
                <a16:creationId xmlns:a16="http://schemas.microsoft.com/office/drawing/2014/main" id="{9FA477DC-8955-0687-C5AA-312896B83DDF}"/>
              </a:ext>
            </a:extLst>
          </p:cNvPr>
          <p:cNvSpPr/>
          <p:nvPr/>
        </p:nvSpPr>
        <p:spPr>
          <a:xfrm>
            <a:off x="100525" y="2030825"/>
            <a:ext cx="1952025" cy="3231200"/>
          </a:xfrm>
          <a:prstGeom prst="roundRect">
            <a:avLst>
              <a:gd name="adj" fmla="val 6823"/>
            </a:avLst>
          </a:prstGeom>
          <a:solidFill>
            <a:srgbClr val="F3F3F3"/>
          </a:solidFill>
          <a:ln>
            <a:noFill/>
          </a:ln>
        </p:spPr>
        <p:txBody>
          <a:bodyPr spcFirstLastPara="1" wrap="square" lIns="91433" tIns="91433" rIns="91433" bIns="91433" anchor="ctr" anchorCtr="0">
            <a:noAutofit/>
          </a:bodyPr>
          <a:lstStyle/>
          <a:p>
            <a:pPr algn="ctr">
              <a:buClr>
                <a:srgbClr val="000000"/>
              </a:buClr>
              <a:buSzPts val="1100"/>
            </a:pPr>
            <a:endParaRPr sz="1467">
              <a:solidFill>
                <a:srgbClr val="000000"/>
              </a:solidFill>
              <a:latin typeface="Arial"/>
              <a:ea typeface="Arial"/>
              <a:cs typeface="Arial"/>
              <a:sym typeface="Arial"/>
            </a:endParaRPr>
          </a:p>
        </p:txBody>
      </p:sp>
      <p:pic>
        <p:nvPicPr>
          <p:cNvPr id="7" name="Google Shape;1110;p141">
            <a:extLst>
              <a:ext uri="{FF2B5EF4-FFF2-40B4-BE49-F238E27FC236}">
                <a16:creationId xmlns:a16="http://schemas.microsoft.com/office/drawing/2014/main" id="{47719338-974C-FAD8-8AB8-91DD5F0C56B1}"/>
              </a:ext>
            </a:extLst>
          </p:cNvPr>
          <p:cNvPicPr preferRelativeResize="0"/>
          <p:nvPr/>
        </p:nvPicPr>
        <p:blipFill rotWithShape="1">
          <a:blip r:embed="rId2">
            <a:alphaModFix/>
          </a:blip>
          <a:srcRect/>
          <a:stretch/>
        </p:blipFill>
        <p:spPr>
          <a:xfrm>
            <a:off x="2595727" y="1589387"/>
            <a:ext cx="1544800" cy="3248000"/>
          </a:xfrm>
          <a:prstGeom prst="roundRect">
            <a:avLst>
              <a:gd name="adj" fmla="val 10609"/>
            </a:avLst>
          </a:prstGeom>
          <a:noFill/>
          <a:ln>
            <a:noFill/>
          </a:ln>
          <a:effectLst>
            <a:outerShdw blurRad="142875" dist="19050" dir="5460000" algn="bl" rotWithShape="0">
              <a:srgbClr val="000000">
                <a:alpha val="20000"/>
              </a:srgbClr>
            </a:outerShdw>
          </a:effectLst>
        </p:spPr>
      </p:pic>
      <p:pic>
        <p:nvPicPr>
          <p:cNvPr id="8" name="Google Shape;1111;p141">
            <a:extLst>
              <a:ext uri="{FF2B5EF4-FFF2-40B4-BE49-F238E27FC236}">
                <a16:creationId xmlns:a16="http://schemas.microsoft.com/office/drawing/2014/main" id="{330DFC42-AB2B-F05B-EB3A-E54160D4D0C3}"/>
              </a:ext>
            </a:extLst>
          </p:cNvPr>
          <p:cNvPicPr preferRelativeResize="0"/>
          <p:nvPr/>
        </p:nvPicPr>
        <p:blipFill rotWithShape="1">
          <a:blip r:embed="rId3">
            <a:alphaModFix/>
          </a:blip>
          <a:srcRect t="3224" b="46932"/>
          <a:stretch/>
        </p:blipFill>
        <p:spPr>
          <a:xfrm>
            <a:off x="4615427" y="1612412"/>
            <a:ext cx="1647200" cy="3231200"/>
          </a:xfrm>
          <a:prstGeom prst="roundRect">
            <a:avLst>
              <a:gd name="adj" fmla="val 6754"/>
            </a:avLst>
          </a:prstGeom>
          <a:noFill/>
          <a:ln>
            <a:noFill/>
          </a:ln>
          <a:effectLst>
            <a:outerShdw blurRad="57150" dist="19050" dir="5400000" algn="bl" rotWithShape="0">
              <a:srgbClr val="000000">
                <a:alpha val="49800"/>
              </a:srgbClr>
            </a:outerShdw>
          </a:effectLst>
        </p:spPr>
      </p:pic>
      <p:pic>
        <p:nvPicPr>
          <p:cNvPr id="9" name="Google Shape;1112;p141">
            <a:extLst>
              <a:ext uri="{FF2B5EF4-FFF2-40B4-BE49-F238E27FC236}">
                <a16:creationId xmlns:a16="http://schemas.microsoft.com/office/drawing/2014/main" id="{EED68122-D75B-505E-D01A-65006700E3C7}"/>
              </a:ext>
            </a:extLst>
          </p:cNvPr>
          <p:cNvPicPr preferRelativeResize="0"/>
          <p:nvPr/>
        </p:nvPicPr>
        <p:blipFill rotWithShape="1">
          <a:blip r:embed="rId4">
            <a:alphaModFix/>
          </a:blip>
          <a:srcRect t="5518" b="1258"/>
          <a:stretch/>
        </p:blipFill>
        <p:spPr>
          <a:xfrm>
            <a:off x="6774507" y="1598400"/>
            <a:ext cx="1609600" cy="3248000"/>
          </a:xfrm>
          <a:prstGeom prst="roundRect">
            <a:avLst>
              <a:gd name="adj" fmla="val 11916"/>
            </a:avLst>
          </a:prstGeom>
          <a:noFill/>
          <a:ln>
            <a:noFill/>
          </a:ln>
          <a:effectLst>
            <a:outerShdw blurRad="57150" dist="19050" dir="5400000" algn="bl" rotWithShape="0">
              <a:srgbClr val="000000">
                <a:alpha val="49800"/>
              </a:srgbClr>
            </a:outerShdw>
          </a:effectLst>
        </p:spPr>
      </p:pic>
      <p:pic>
        <p:nvPicPr>
          <p:cNvPr id="10" name="Google Shape;1113;p141">
            <a:extLst>
              <a:ext uri="{FF2B5EF4-FFF2-40B4-BE49-F238E27FC236}">
                <a16:creationId xmlns:a16="http://schemas.microsoft.com/office/drawing/2014/main" id="{18F1C24E-885B-0AF0-B8C1-7449AADB8DDE}"/>
              </a:ext>
            </a:extLst>
          </p:cNvPr>
          <p:cNvPicPr preferRelativeResize="0"/>
          <p:nvPr/>
        </p:nvPicPr>
        <p:blipFill rotWithShape="1">
          <a:blip r:embed="rId5">
            <a:alphaModFix/>
          </a:blip>
          <a:srcRect t="9495" b="20007"/>
          <a:stretch/>
        </p:blipFill>
        <p:spPr>
          <a:xfrm>
            <a:off x="7723171" y="2652231"/>
            <a:ext cx="1432800" cy="2186800"/>
          </a:xfrm>
          <a:prstGeom prst="roundRect">
            <a:avLst>
              <a:gd name="adj" fmla="val 6367"/>
            </a:avLst>
          </a:prstGeom>
          <a:noFill/>
          <a:ln>
            <a:noFill/>
          </a:ln>
          <a:effectLst>
            <a:outerShdw blurRad="57150" dist="19050" dir="5400000" algn="bl" rotWithShape="0">
              <a:srgbClr val="000000">
                <a:alpha val="49800"/>
              </a:srgbClr>
            </a:outerShdw>
          </a:effectLst>
        </p:spPr>
      </p:pic>
      <p:sp>
        <p:nvSpPr>
          <p:cNvPr id="11" name="Google Shape;1114;p141">
            <a:extLst>
              <a:ext uri="{FF2B5EF4-FFF2-40B4-BE49-F238E27FC236}">
                <a16:creationId xmlns:a16="http://schemas.microsoft.com/office/drawing/2014/main" id="{32F0B115-B70D-54CF-2CDD-3862A66AA5D3}"/>
              </a:ext>
            </a:extLst>
          </p:cNvPr>
          <p:cNvSpPr txBox="1"/>
          <p:nvPr/>
        </p:nvSpPr>
        <p:spPr>
          <a:xfrm>
            <a:off x="2285075" y="4926100"/>
            <a:ext cx="2229600" cy="1498345"/>
          </a:xfrm>
          <a:prstGeom prst="rect">
            <a:avLst/>
          </a:prstGeom>
          <a:noFill/>
          <a:ln>
            <a:noFill/>
          </a:ln>
        </p:spPr>
        <p:txBody>
          <a:bodyPr spcFirstLastPara="1" wrap="square" lIns="91433" tIns="91433" rIns="91433" bIns="91433" anchor="t" anchorCtr="0">
            <a:spAutoFit/>
          </a:bodyPr>
          <a:lstStyle/>
          <a:p>
            <a:pPr>
              <a:buClr>
                <a:srgbClr val="000000"/>
              </a:buClr>
              <a:buSzPts val="800"/>
            </a:pPr>
            <a:r>
              <a:rPr lang="en" sz="1067">
                <a:solidFill>
                  <a:srgbClr val="000000"/>
                </a:solidFill>
                <a:latin typeface="Helvetica Neue"/>
                <a:ea typeface="Helvetica Neue"/>
                <a:cs typeface="Helvetica Neue"/>
                <a:sym typeface="Helvetica Neue"/>
              </a:rPr>
              <a:t>Anne </a:t>
            </a:r>
            <a:r>
              <a:rPr lang="en" sz="1067" b="1">
                <a:solidFill>
                  <a:srgbClr val="000000"/>
                </a:solidFill>
                <a:latin typeface="Helvetica Neue"/>
                <a:ea typeface="Helvetica Neue"/>
                <a:cs typeface="Helvetica Neue"/>
                <a:sym typeface="Helvetica Neue"/>
              </a:rPr>
              <a:t>enrolls in </a:t>
            </a:r>
            <a:r>
              <a:rPr lang="en" sz="1067" b="1">
                <a:latin typeface="Helvetica Neue"/>
                <a:ea typeface="Helvetica Neue"/>
                <a:cs typeface="Helvetica Neue"/>
                <a:sym typeface="Helvetica Neue"/>
              </a:rPr>
              <a:t>her second </a:t>
            </a:r>
            <a:r>
              <a:rPr lang="en" sz="1067" b="1">
                <a:solidFill>
                  <a:srgbClr val="000000"/>
                </a:solidFill>
                <a:latin typeface="Helvetica Neue"/>
                <a:ea typeface="Helvetica Neue"/>
                <a:cs typeface="Helvetica Neue"/>
                <a:sym typeface="Helvetica Neue"/>
              </a:rPr>
              <a:t>trimester,</a:t>
            </a:r>
            <a:r>
              <a:rPr lang="en" sz="1067">
                <a:solidFill>
                  <a:srgbClr val="000000"/>
                </a:solidFill>
                <a:latin typeface="Helvetica Neue"/>
                <a:ea typeface="Helvetica Neue"/>
                <a:cs typeface="Helvetica Neue"/>
                <a:sym typeface="Helvetica Neue"/>
              </a:rPr>
              <a:t> completes a validated clinical and social </a:t>
            </a:r>
            <a:r>
              <a:rPr lang="en" sz="1067" b="1">
                <a:solidFill>
                  <a:srgbClr val="000000"/>
                </a:solidFill>
                <a:latin typeface="Helvetica Neue"/>
                <a:ea typeface="Helvetica Neue"/>
                <a:cs typeface="Helvetica Neue"/>
                <a:sym typeface="Helvetica Neue"/>
              </a:rPr>
              <a:t>assessment</a:t>
            </a:r>
            <a:r>
              <a:rPr lang="en" sz="1067">
                <a:latin typeface="Helvetica Neue"/>
                <a:ea typeface="Helvetica Neue"/>
                <a:cs typeface="Helvetica Neue"/>
                <a:sym typeface="Helvetica Neue"/>
              </a:rPr>
              <a:t>. She meets with her Care Advocate, and together, they established a goal to take action to support mental health and wellbeing.</a:t>
            </a:r>
            <a:endParaRPr sz="1067">
              <a:latin typeface="Helvetica Neue"/>
              <a:ea typeface="Helvetica Neue"/>
              <a:cs typeface="Helvetica Neue"/>
              <a:sym typeface="Helvetica Neue"/>
            </a:endParaRPr>
          </a:p>
        </p:txBody>
      </p:sp>
      <p:sp>
        <p:nvSpPr>
          <p:cNvPr id="12" name="Google Shape;1115;p141">
            <a:extLst>
              <a:ext uri="{FF2B5EF4-FFF2-40B4-BE49-F238E27FC236}">
                <a16:creationId xmlns:a16="http://schemas.microsoft.com/office/drawing/2014/main" id="{220EDDC3-DD5A-514D-8F63-479334562463}"/>
              </a:ext>
            </a:extLst>
          </p:cNvPr>
          <p:cNvSpPr txBox="1"/>
          <p:nvPr/>
        </p:nvSpPr>
        <p:spPr>
          <a:xfrm>
            <a:off x="4615351" y="4926100"/>
            <a:ext cx="1979200" cy="1498345"/>
          </a:xfrm>
          <a:prstGeom prst="rect">
            <a:avLst/>
          </a:prstGeom>
          <a:noFill/>
          <a:ln>
            <a:noFill/>
          </a:ln>
        </p:spPr>
        <p:txBody>
          <a:bodyPr spcFirstLastPara="1" wrap="square" lIns="91433" tIns="91433" rIns="91433" bIns="91433" anchor="t" anchorCtr="0">
            <a:spAutoFit/>
          </a:bodyPr>
          <a:lstStyle/>
          <a:p>
            <a:pPr>
              <a:buClr>
                <a:srgbClr val="000000"/>
              </a:buClr>
              <a:buSzPts val="800"/>
            </a:pPr>
            <a:r>
              <a:rPr lang="en" sz="1067">
                <a:solidFill>
                  <a:srgbClr val="000000"/>
                </a:solidFill>
                <a:latin typeface="Helvetica Neue"/>
                <a:ea typeface="Helvetica Neue"/>
                <a:cs typeface="Helvetica Neue"/>
                <a:sym typeface="Helvetica Neue"/>
              </a:rPr>
              <a:t>Anne is matched with a </a:t>
            </a:r>
            <a:r>
              <a:rPr lang="en" sz="1067" b="1">
                <a:latin typeface="Helvetica Neue"/>
                <a:ea typeface="Helvetica Neue"/>
                <a:cs typeface="Helvetica Neue"/>
                <a:sym typeface="Helvetica Neue"/>
              </a:rPr>
              <a:t>team of specialists</a:t>
            </a:r>
            <a:r>
              <a:rPr lang="en" sz="1067">
                <a:solidFill>
                  <a:srgbClr val="000000"/>
                </a:solidFill>
                <a:latin typeface="Helvetica Neue"/>
                <a:ea typeface="Helvetica Neue"/>
                <a:cs typeface="Helvetica Neue"/>
                <a:sym typeface="Helvetica Neue"/>
              </a:rPr>
              <a:t>, and receives a </a:t>
            </a:r>
            <a:r>
              <a:rPr lang="en" sz="1067" b="1">
                <a:solidFill>
                  <a:srgbClr val="000000"/>
                </a:solidFill>
                <a:latin typeface="Helvetica Neue"/>
                <a:ea typeface="Helvetica Neue"/>
                <a:cs typeface="Helvetica Neue"/>
                <a:sym typeface="Helvetica Neue"/>
              </a:rPr>
              <a:t>targeted care plan</a:t>
            </a:r>
            <a:r>
              <a:rPr lang="en" sz="1067">
                <a:solidFill>
                  <a:srgbClr val="000000"/>
                </a:solidFill>
                <a:latin typeface="Helvetica Neue"/>
                <a:ea typeface="Helvetica Neue"/>
                <a:cs typeface="Helvetica Neue"/>
                <a:sym typeface="Helvetica Neue"/>
              </a:rPr>
              <a:t> that includes</a:t>
            </a:r>
            <a:r>
              <a:rPr lang="en" sz="1067" b="1">
                <a:solidFill>
                  <a:srgbClr val="000000"/>
                </a:solidFill>
                <a:latin typeface="Helvetica Neue"/>
                <a:ea typeface="Helvetica Neue"/>
                <a:cs typeface="Helvetica Neue"/>
                <a:sym typeface="Helvetica Neue"/>
              </a:rPr>
              <a:t> counseling</a:t>
            </a:r>
            <a:r>
              <a:rPr lang="en" sz="1067">
                <a:latin typeface="Helvetica Neue"/>
                <a:ea typeface="Helvetica Neue"/>
                <a:cs typeface="Helvetica Neue"/>
                <a:sym typeface="Helvetica Neue"/>
              </a:rPr>
              <a:t>. </a:t>
            </a:r>
            <a:endParaRPr sz="1067">
              <a:latin typeface="Helvetica Neue"/>
              <a:ea typeface="Helvetica Neue"/>
              <a:cs typeface="Helvetica Neue"/>
              <a:sym typeface="Helvetica Neue"/>
            </a:endParaRPr>
          </a:p>
          <a:p>
            <a:pPr>
              <a:buClr>
                <a:srgbClr val="000000"/>
              </a:buClr>
              <a:buSzPts val="800"/>
            </a:pPr>
            <a:endParaRPr sz="1067">
              <a:latin typeface="Helvetica Neue"/>
              <a:ea typeface="Helvetica Neue"/>
              <a:cs typeface="Helvetica Neue"/>
              <a:sym typeface="Helvetica Neue"/>
            </a:endParaRPr>
          </a:p>
          <a:p>
            <a:pPr>
              <a:buClr>
                <a:srgbClr val="000000"/>
              </a:buClr>
              <a:buSzPts val="800"/>
            </a:pPr>
            <a:r>
              <a:rPr lang="en" sz="1067">
                <a:latin typeface="Helvetica Neue"/>
                <a:ea typeface="Helvetica Neue"/>
                <a:cs typeface="Helvetica Neue"/>
                <a:sym typeface="Helvetica Neue"/>
              </a:rPr>
              <a:t>She completes 3 appointments with a mental health specialist.</a:t>
            </a:r>
            <a:endParaRPr sz="1067">
              <a:solidFill>
                <a:srgbClr val="000000"/>
              </a:solidFill>
              <a:latin typeface="Helvetica Neue"/>
              <a:ea typeface="Helvetica Neue"/>
              <a:cs typeface="Helvetica Neue"/>
              <a:sym typeface="Helvetica Neue"/>
            </a:endParaRPr>
          </a:p>
        </p:txBody>
      </p:sp>
      <p:sp>
        <p:nvSpPr>
          <p:cNvPr id="13" name="Google Shape;1116;p141">
            <a:extLst>
              <a:ext uri="{FF2B5EF4-FFF2-40B4-BE49-F238E27FC236}">
                <a16:creationId xmlns:a16="http://schemas.microsoft.com/office/drawing/2014/main" id="{949BA6BC-9428-F49C-E0C2-05A109251E70}"/>
              </a:ext>
            </a:extLst>
          </p:cNvPr>
          <p:cNvSpPr txBox="1"/>
          <p:nvPr/>
        </p:nvSpPr>
        <p:spPr>
          <a:xfrm>
            <a:off x="6677075" y="4926100"/>
            <a:ext cx="2581200" cy="1498345"/>
          </a:xfrm>
          <a:prstGeom prst="rect">
            <a:avLst/>
          </a:prstGeom>
          <a:noFill/>
          <a:ln>
            <a:noFill/>
          </a:ln>
        </p:spPr>
        <p:txBody>
          <a:bodyPr spcFirstLastPara="1" wrap="square" lIns="91433" tIns="91433" rIns="91433" bIns="91433" anchor="t" anchorCtr="0">
            <a:spAutoFit/>
          </a:bodyPr>
          <a:lstStyle/>
          <a:p>
            <a:pPr>
              <a:buClr>
                <a:srgbClr val="000000"/>
              </a:buClr>
              <a:buSzPts val="800"/>
            </a:pPr>
            <a:r>
              <a:rPr lang="en" sz="1067">
                <a:latin typeface="Helvetica Neue"/>
                <a:ea typeface="Helvetica Neue"/>
                <a:cs typeface="Helvetica Neue"/>
                <a:sym typeface="Helvetica Neue"/>
              </a:rPr>
              <a:t>In addition to her mental health appointments, Anne meets with an OB/GYN and a doula. She prepares for labor with a birth plan and shares that she has learned </a:t>
            </a:r>
            <a:r>
              <a:rPr lang="en" sz="1067" b="1">
                <a:latin typeface="Helvetica Neue"/>
                <a:ea typeface="Helvetica Neue"/>
                <a:cs typeface="Helvetica Neue"/>
                <a:sym typeface="Helvetica Neue"/>
              </a:rPr>
              <a:t>tools for managing anxiety. </a:t>
            </a:r>
            <a:r>
              <a:rPr lang="en" sz="1067">
                <a:latin typeface="Helvetica Neue"/>
                <a:ea typeface="Helvetica Neue"/>
                <a:cs typeface="Helvetica Neue"/>
                <a:sym typeface="Helvetica Neue"/>
              </a:rPr>
              <a:t>Maven also provides her with a list of </a:t>
            </a:r>
            <a:r>
              <a:rPr lang="en" sz="1067" b="1">
                <a:latin typeface="Helvetica Neue"/>
                <a:ea typeface="Helvetica Neue"/>
                <a:cs typeface="Helvetica Neue"/>
                <a:sym typeface="Helvetica Neue"/>
              </a:rPr>
              <a:t>in-person mental health providers </a:t>
            </a:r>
            <a:r>
              <a:rPr lang="en" sz="1067">
                <a:latin typeface="Helvetica Neue"/>
                <a:ea typeface="Helvetica Neue"/>
                <a:cs typeface="Helvetica Neue"/>
                <a:sym typeface="Helvetica Neue"/>
              </a:rPr>
              <a:t>that are in-network.</a:t>
            </a:r>
            <a:r>
              <a:rPr lang="en" sz="1067" b="1">
                <a:latin typeface="Helvetica Neue"/>
                <a:ea typeface="Helvetica Neue"/>
                <a:cs typeface="Helvetica Neue"/>
                <a:sym typeface="Helvetica Neue"/>
              </a:rPr>
              <a:t> </a:t>
            </a:r>
            <a:endParaRPr sz="1067" b="1">
              <a:latin typeface="Helvetica Neue"/>
              <a:ea typeface="Helvetica Neue"/>
              <a:cs typeface="Helvetica Neue"/>
              <a:sym typeface="Helvetica Neue"/>
            </a:endParaRPr>
          </a:p>
        </p:txBody>
      </p:sp>
      <p:sp>
        <p:nvSpPr>
          <p:cNvPr id="14" name="Google Shape;1117;p141">
            <a:extLst>
              <a:ext uri="{FF2B5EF4-FFF2-40B4-BE49-F238E27FC236}">
                <a16:creationId xmlns:a16="http://schemas.microsoft.com/office/drawing/2014/main" id="{618C3117-33A2-BD9A-1CC2-D1E88D1B1F95}"/>
              </a:ext>
            </a:extLst>
          </p:cNvPr>
          <p:cNvSpPr txBox="1"/>
          <p:nvPr/>
        </p:nvSpPr>
        <p:spPr>
          <a:xfrm>
            <a:off x="9405025" y="4926100"/>
            <a:ext cx="1948774" cy="2319403"/>
          </a:xfrm>
          <a:prstGeom prst="rect">
            <a:avLst/>
          </a:prstGeom>
          <a:noFill/>
          <a:ln>
            <a:noFill/>
          </a:ln>
        </p:spPr>
        <p:txBody>
          <a:bodyPr spcFirstLastPara="1" wrap="square" lIns="91433" tIns="91433" rIns="91433" bIns="91433" anchor="t" anchorCtr="0">
            <a:spAutoFit/>
          </a:bodyPr>
          <a:lstStyle/>
          <a:p>
            <a:pPr>
              <a:buClr>
                <a:srgbClr val="000000"/>
              </a:buClr>
              <a:buSzPts val="800"/>
            </a:pPr>
            <a:r>
              <a:rPr lang="en" sz="1067">
                <a:latin typeface="Helvetica Neue"/>
                <a:ea typeface="Helvetica Neue"/>
                <a:cs typeface="Helvetica Neue"/>
                <a:sym typeface="Helvetica Neue"/>
              </a:rPr>
              <a:t>Anne continues to receive support as she prepares for birth. Post-delivery, she receives mental health screening and support given additional risk for postpartum depression and her Care Advocate facilitates a </a:t>
            </a:r>
            <a:r>
              <a:rPr lang="en" sz="1067" b="1">
                <a:latin typeface="Helvetica Neue"/>
                <a:ea typeface="Helvetica Neue"/>
                <a:cs typeface="Helvetica Neue"/>
                <a:sym typeface="Helvetica Neue"/>
              </a:rPr>
              <a:t>warm hand off</a:t>
            </a:r>
            <a:r>
              <a:rPr lang="en" sz="1067">
                <a:latin typeface="Helvetica Neue"/>
                <a:ea typeface="Helvetica Neue"/>
                <a:cs typeface="Helvetica Neue"/>
                <a:sym typeface="Helvetica Neue"/>
              </a:rPr>
              <a:t> to ABCBS case management upon graduation from Maven.</a:t>
            </a:r>
            <a:endParaRPr sz="1067">
              <a:latin typeface="Helvetica Neue"/>
              <a:ea typeface="Helvetica Neue"/>
              <a:cs typeface="Helvetica Neue"/>
              <a:sym typeface="Helvetica Neue"/>
            </a:endParaRPr>
          </a:p>
          <a:p>
            <a:pPr>
              <a:buClr>
                <a:schemeClr val="dk1"/>
              </a:buClr>
              <a:buSzPts val="1100"/>
            </a:pPr>
            <a:endParaRPr sz="1067">
              <a:latin typeface="Helvetica Neue"/>
              <a:ea typeface="Helvetica Neue"/>
              <a:cs typeface="Helvetica Neue"/>
              <a:sym typeface="Helvetica Neue"/>
            </a:endParaRPr>
          </a:p>
          <a:p>
            <a:pPr>
              <a:buClr>
                <a:srgbClr val="000000"/>
              </a:buClr>
              <a:buSzPts val="800"/>
            </a:pPr>
            <a:endParaRPr sz="1067">
              <a:latin typeface="Helvetica Neue"/>
              <a:ea typeface="Helvetica Neue"/>
              <a:cs typeface="Helvetica Neue"/>
              <a:sym typeface="Helvetica Neue"/>
            </a:endParaRPr>
          </a:p>
        </p:txBody>
      </p:sp>
      <p:pic>
        <p:nvPicPr>
          <p:cNvPr id="15" name="Google Shape;1118;p141">
            <a:extLst>
              <a:ext uri="{FF2B5EF4-FFF2-40B4-BE49-F238E27FC236}">
                <a16:creationId xmlns:a16="http://schemas.microsoft.com/office/drawing/2014/main" id="{A1A132CE-7E44-0E0A-082D-EF371A5E79AB}"/>
              </a:ext>
            </a:extLst>
          </p:cNvPr>
          <p:cNvPicPr preferRelativeResize="0"/>
          <p:nvPr/>
        </p:nvPicPr>
        <p:blipFill rotWithShape="1">
          <a:blip r:embed="rId6">
            <a:alphaModFix/>
          </a:blip>
          <a:srcRect l="34091" r="35000" b="37079"/>
          <a:stretch/>
        </p:blipFill>
        <p:spPr>
          <a:xfrm>
            <a:off x="3599851" y="1649826"/>
            <a:ext cx="503501" cy="683124"/>
          </a:xfrm>
          <a:prstGeom prst="rect">
            <a:avLst/>
          </a:prstGeom>
          <a:noFill/>
          <a:ln>
            <a:noFill/>
          </a:ln>
        </p:spPr>
      </p:pic>
      <p:cxnSp>
        <p:nvCxnSpPr>
          <p:cNvPr id="16" name="Google Shape;1119;p141">
            <a:extLst>
              <a:ext uri="{FF2B5EF4-FFF2-40B4-BE49-F238E27FC236}">
                <a16:creationId xmlns:a16="http://schemas.microsoft.com/office/drawing/2014/main" id="{1A99CA38-2E22-1619-2CDE-95B3AD6815F4}"/>
              </a:ext>
            </a:extLst>
          </p:cNvPr>
          <p:cNvCxnSpPr/>
          <p:nvPr/>
        </p:nvCxnSpPr>
        <p:spPr>
          <a:xfrm>
            <a:off x="2214500" y="4978451"/>
            <a:ext cx="0" cy="849600"/>
          </a:xfrm>
          <a:prstGeom prst="straightConnector1">
            <a:avLst/>
          </a:prstGeom>
          <a:noFill/>
          <a:ln w="19050" cap="flat" cmpd="sng">
            <a:solidFill>
              <a:schemeClr val="accent5"/>
            </a:solidFill>
            <a:prstDash val="solid"/>
            <a:round/>
            <a:headEnd type="none" w="sm" len="sm"/>
            <a:tailEnd type="none" w="sm" len="sm"/>
          </a:ln>
        </p:spPr>
      </p:cxnSp>
      <p:cxnSp>
        <p:nvCxnSpPr>
          <p:cNvPr id="17" name="Google Shape;1120;p141">
            <a:extLst>
              <a:ext uri="{FF2B5EF4-FFF2-40B4-BE49-F238E27FC236}">
                <a16:creationId xmlns:a16="http://schemas.microsoft.com/office/drawing/2014/main" id="{CEB6A824-C3B9-7070-377B-F95A69F19985}"/>
              </a:ext>
            </a:extLst>
          </p:cNvPr>
          <p:cNvCxnSpPr/>
          <p:nvPr/>
        </p:nvCxnSpPr>
        <p:spPr>
          <a:xfrm>
            <a:off x="4615351" y="4978451"/>
            <a:ext cx="0" cy="849600"/>
          </a:xfrm>
          <a:prstGeom prst="straightConnector1">
            <a:avLst/>
          </a:prstGeom>
          <a:noFill/>
          <a:ln w="19050" cap="flat" cmpd="sng">
            <a:solidFill>
              <a:schemeClr val="accent5"/>
            </a:solidFill>
            <a:prstDash val="solid"/>
            <a:round/>
            <a:headEnd type="none" w="sm" len="sm"/>
            <a:tailEnd type="none" w="sm" len="sm"/>
          </a:ln>
        </p:spPr>
      </p:cxnSp>
      <p:cxnSp>
        <p:nvCxnSpPr>
          <p:cNvPr id="18" name="Google Shape;1121;p141">
            <a:extLst>
              <a:ext uri="{FF2B5EF4-FFF2-40B4-BE49-F238E27FC236}">
                <a16:creationId xmlns:a16="http://schemas.microsoft.com/office/drawing/2014/main" id="{A8735720-6D63-56CE-C1C4-34EE34085B2E}"/>
              </a:ext>
            </a:extLst>
          </p:cNvPr>
          <p:cNvCxnSpPr/>
          <p:nvPr/>
        </p:nvCxnSpPr>
        <p:spPr>
          <a:xfrm>
            <a:off x="6677075" y="4978451"/>
            <a:ext cx="0" cy="849600"/>
          </a:xfrm>
          <a:prstGeom prst="straightConnector1">
            <a:avLst/>
          </a:prstGeom>
          <a:noFill/>
          <a:ln w="19050" cap="flat" cmpd="sng">
            <a:solidFill>
              <a:schemeClr val="accent5"/>
            </a:solidFill>
            <a:prstDash val="solid"/>
            <a:round/>
            <a:headEnd type="none" w="sm" len="sm"/>
            <a:tailEnd type="none" w="sm" len="sm"/>
          </a:ln>
        </p:spPr>
      </p:cxnSp>
      <p:cxnSp>
        <p:nvCxnSpPr>
          <p:cNvPr id="19" name="Google Shape;1122;p141">
            <a:extLst>
              <a:ext uri="{FF2B5EF4-FFF2-40B4-BE49-F238E27FC236}">
                <a16:creationId xmlns:a16="http://schemas.microsoft.com/office/drawing/2014/main" id="{6FA9E213-C838-AD42-3E76-BAF360911DCA}"/>
              </a:ext>
            </a:extLst>
          </p:cNvPr>
          <p:cNvCxnSpPr/>
          <p:nvPr/>
        </p:nvCxnSpPr>
        <p:spPr>
          <a:xfrm>
            <a:off x="9405025" y="4978451"/>
            <a:ext cx="0" cy="849600"/>
          </a:xfrm>
          <a:prstGeom prst="straightConnector1">
            <a:avLst/>
          </a:prstGeom>
          <a:noFill/>
          <a:ln w="19050" cap="flat" cmpd="sng">
            <a:solidFill>
              <a:schemeClr val="accent5"/>
            </a:solidFill>
            <a:prstDash val="solid"/>
            <a:round/>
            <a:headEnd type="none" w="sm" len="sm"/>
            <a:tailEnd type="none" w="sm" len="sm"/>
          </a:ln>
        </p:spPr>
      </p:cxnSp>
      <p:pic>
        <p:nvPicPr>
          <p:cNvPr id="20" name="Google Shape;1123;p141">
            <a:extLst>
              <a:ext uri="{FF2B5EF4-FFF2-40B4-BE49-F238E27FC236}">
                <a16:creationId xmlns:a16="http://schemas.microsoft.com/office/drawing/2014/main" id="{60FE3DE0-5B14-6356-A537-023EA7BFD2D0}"/>
              </a:ext>
            </a:extLst>
          </p:cNvPr>
          <p:cNvPicPr preferRelativeResize="0"/>
          <p:nvPr/>
        </p:nvPicPr>
        <p:blipFill>
          <a:blip r:embed="rId7">
            <a:alphaModFix/>
          </a:blip>
          <a:stretch>
            <a:fillRect/>
          </a:stretch>
        </p:blipFill>
        <p:spPr>
          <a:xfrm>
            <a:off x="9870833" y="1564400"/>
            <a:ext cx="1544800" cy="3298000"/>
          </a:xfrm>
          <a:prstGeom prst="roundRect">
            <a:avLst>
              <a:gd name="adj" fmla="val 10578"/>
            </a:avLst>
          </a:prstGeom>
          <a:noFill/>
          <a:ln>
            <a:noFill/>
          </a:ln>
          <a:effectLst>
            <a:outerShdw blurRad="57150" dist="19050" dir="5400000" algn="bl" rotWithShape="0">
              <a:srgbClr val="000000">
                <a:alpha val="50000"/>
              </a:srgbClr>
            </a:outerShdw>
          </a:effectLst>
        </p:spPr>
      </p:pic>
      <p:pic>
        <p:nvPicPr>
          <p:cNvPr id="21" name="Google Shape;1108;p141">
            <a:extLst>
              <a:ext uri="{FF2B5EF4-FFF2-40B4-BE49-F238E27FC236}">
                <a16:creationId xmlns:a16="http://schemas.microsoft.com/office/drawing/2014/main" id="{623D6C45-0148-6C9C-5548-176AA5B84268}"/>
              </a:ext>
            </a:extLst>
          </p:cNvPr>
          <p:cNvPicPr preferRelativeResize="0"/>
          <p:nvPr/>
        </p:nvPicPr>
        <p:blipFill rotWithShape="1">
          <a:blip r:embed="rId8">
            <a:alphaModFix/>
          </a:blip>
          <a:srcRect l="33573" t="6999" r="33573" b="43705"/>
          <a:stretch/>
        </p:blipFill>
        <p:spPr>
          <a:xfrm>
            <a:off x="171100" y="2206913"/>
            <a:ext cx="882800" cy="882800"/>
          </a:xfrm>
          <a:prstGeom prst="ellipse">
            <a:avLst/>
          </a:prstGeom>
          <a:noFill/>
          <a:ln>
            <a:noFill/>
          </a:ln>
        </p:spPr>
      </p:pic>
      <p:sp>
        <p:nvSpPr>
          <p:cNvPr id="22" name="Google Shape;1109;p141">
            <a:extLst>
              <a:ext uri="{FF2B5EF4-FFF2-40B4-BE49-F238E27FC236}">
                <a16:creationId xmlns:a16="http://schemas.microsoft.com/office/drawing/2014/main" id="{8A27D1A6-CE4B-2E65-5353-A1F88E41BC45}"/>
              </a:ext>
            </a:extLst>
          </p:cNvPr>
          <p:cNvSpPr txBox="1"/>
          <p:nvPr/>
        </p:nvSpPr>
        <p:spPr>
          <a:xfrm>
            <a:off x="171100" y="3151125"/>
            <a:ext cx="1733200" cy="1950800"/>
          </a:xfrm>
          <a:prstGeom prst="rect">
            <a:avLst/>
          </a:prstGeom>
          <a:noFill/>
          <a:ln>
            <a:noFill/>
          </a:ln>
        </p:spPr>
        <p:txBody>
          <a:bodyPr spcFirstLastPara="1" wrap="square" lIns="91433" tIns="91433" rIns="91433" bIns="91433" anchor="t" anchorCtr="0">
            <a:noAutofit/>
          </a:bodyPr>
          <a:lstStyle/>
          <a:p>
            <a:pPr>
              <a:buClr>
                <a:srgbClr val="000000"/>
              </a:buClr>
              <a:buSzPts val="900"/>
            </a:pPr>
            <a:r>
              <a:rPr lang="en" sz="1200" b="1">
                <a:solidFill>
                  <a:srgbClr val="000000"/>
                </a:solidFill>
                <a:latin typeface="Helvetica Neue"/>
                <a:ea typeface="Helvetica Neue"/>
                <a:cs typeface="Helvetica Neue"/>
                <a:sym typeface="Helvetica Neue"/>
              </a:rPr>
              <a:t>Meet Anne</a:t>
            </a:r>
            <a:r>
              <a:rPr lang="en" sz="1200" b="1">
                <a:latin typeface="Helvetica Neue"/>
                <a:ea typeface="Helvetica Neue"/>
                <a:cs typeface="Helvetica Neue"/>
                <a:sym typeface="Helvetica Neue"/>
              </a:rPr>
              <a:t>. </a:t>
            </a:r>
            <a:r>
              <a:rPr lang="en" sz="1200">
                <a:latin typeface="Helvetica Neue"/>
                <a:ea typeface="Helvetica Neue"/>
                <a:cs typeface="Helvetica Neue"/>
                <a:sym typeface="Helvetica Neue"/>
              </a:rPr>
              <a:t>She’s pregnant with her first child and has a history of depression. She works at a daycare which has been stressful post-Covid and has added to her anxiety</a:t>
            </a:r>
            <a:endParaRPr sz="1867">
              <a:solidFill>
                <a:srgbClr val="000000"/>
              </a:solidFill>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FA00A354-EE04-2937-77D9-B2AA26196DAD}"/>
              </a:ext>
            </a:extLst>
          </p:cNvPr>
          <p:cNvSpPr txBox="1"/>
          <p:nvPr/>
        </p:nvSpPr>
        <p:spPr>
          <a:xfrm>
            <a:off x="838200" y="809515"/>
            <a:ext cx="1101631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effectLst/>
                <a:uLnTx/>
                <a:uFillTx/>
                <a:latin typeface="Roboto"/>
                <a:ea typeface="+mn-ea"/>
                <a:cs typeface="+mn-cs"/>
              </a:rPr>
              <a:t>Anne receives mental health support along her maternity journey</a:t>
            </a:r>
          </a:p>
        </p:txBody>
      </p:sp>
    </p:spTree>
    <p:extLst>
      <p:ext uri="{BB962C8B-B14F-4D97-AF65-F5344CB8AC3E}">
        <p14:creationId xmlns:p14="http://schemas.microsoft.com/office/powerpoint/2010/main" val="2822466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762000" y="81713"/>
            <a:ext cx="10515600" cy="577628"/>
          </a:xfrm>
        </p:spPr>
        <p:txBody>
          <a:bodyPr>
            <a:normAutofit fontScale="90000"/>
          </a:bodyPr>
          <a:lstStyle/>
          <a:p>
            <a:r>
              <a:rPr lang="en-US"/>
              <a:t>Data Insights about Maven Engaged Members</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42</a:t>
            </a:fld>
            <a:endParaRPr lang="en-US"/>
          </a:p>
        </p:txBody>
      </p:sp>
      <p:sp>
        <p:nvSpPr>
          <p:cNvPr id="10" name="TextBox 9">
            <a:extLst>
              <a:ext uri="{FF2B5EF4-FFF2-40B4-BE49-F238E27FC236}">
                <a16:creationId xmlns:a16="http://schemas.microsoft.com/office/drawing/2014/main" id="{12828570-08BB-480A-5AE5-16D4576C1F2F}"/>
              </a:ext>
            </a:extLst>
          </p:cNvPr>
          <p:cNvSpPr txBox="1"/>
          <p:nvPr/>
        </p:nvSpPr>
        <p:spPr>
          <a:xfrm>
            <a:off x="6585857" y="1294602"/>
            <a:ext cx="4691743" cy="2308324"/>
          </a:xfrm>
          <a:prstGeom prst="rect">
            <a:avLst/>
          </a:prstGeom>
          <a:noFill/>
        </p:spPr>
        <p:txBody>
          <a:bodyPr wrap="square" rtlCol="0">
            <a:spAutoFit/>
          </a:bodyPr>
          <a:lstStyle/>
          <a:p>
            <a:pPr algn="ctr"/>
            <a:r>
              <a:rPr lang="en-US" dirty="0"/>
              <a:t>Maven engaged members who are currently pregnant have higher rates of mental health claims.</a:t>
            </a:r>
          </a:p>
          <a:p>
            <a:pPr algn="ctr"/>
            <a:endParaRPr lang="en-US" dirty="0"/>
          </a:p>
          <a:p>
            <a:pPr algn="ctr"/>
            <a:r>
              <a:rPr lang="en-US" dirty="0"/>
              <a:t>This </a:t>
            </a:r>
            <a:r>
              <a:rPr lang="en-US"/>
              <a:t>shows</a:t>
            </a:r>
            <a:r>
              <a:rPr lang="en-US" dirty="0"/>
              <a:t> that members who are pregnant and engaged with Maven seek mental healthcare at a higher rate than those not utilizing a maternal care program. </a:t>
            </a:r>
          </a:p>
        </p:txBody>
      </p:sp>
      <p:sp>
        <p:nvSpPr>
          <p:cNvPr id="11" name="TextBox 10">
            <a:extLst>
              <a:ext uri="{FF2B5EF4-FFF2-40B4-BE49-F238E27FC236}">
                <a16:creationId xmlns:a16="http://schemas.microsoft.com/office/drawing/2014/main" id="{9EA9DCA0-82B3-F486-70B5-EB838C8E4E77}"/>
              </a:ext>
            </a:extLst>
          </p:cNvPr>
          <p:cNvSpPr txBox="1"/>
          <p:nvPr/>
        </p:nvSpPr>
        <p:spPr>
          <a:xfrm>
            <a:off x="6585857" y="4421017"/>
            <a:ext cx="4767942" cy="1754326"/>
          </a:xfrm>
          <a:prstGeom prst="rect">
            <a:avLst/>
          </a:prstGeom>
          <a:noFill/>
        </p:spPr>
        <p:txBody>
          <a:bodyPr wrap="square" rtlCol="0">
            <a:spAutoFit/>
          </a:bodyPr>
          <a:lstStyle/>
          <a:p>
            <a:pPr algn="ctr"/>
            <a:r>
              <a:rPr lang="en-US" dirty="0"/>
              <a:t>Members who are engaged with Maven have lower rates of babies in the NICU than members who do not utilize a maternal care program. Combined Maven and Special Delivery engagement drive even lower NICU rates.</a:t>
            </a:r>
          </a:p>
        </p:txBody>
      </p:sp>
      <p:graphicFrame>
        <p:nvGraphicFramePr>
          <p:cNvPr id="16" name="Chart 15">
            <a:extLst>
              <a:ext uri="{FF2B5EF4-FFF2-40B4-BE49-F238E27FC236}">
                <a16:creationId xmlns:a16="http://schemas.microsoft.com/office/drawing/2014/main" id="{1F4DB1AD-773C-DD7D-E084-9B7789C6AD21}"/>
              </a:ext>
            </a:extLst>
          </p:cNvPr>
          <p:cNvGraphicFramePr>
            <a:graphicFrameLocks/>
          </p:cNvGraphicFramePr>
          <p:nvPr>
            <p:extLst>
              <p:ext uri="{D42A27DB-BD31-4B8C-83A1-F6EECF244321}">
                <p14:modId xmlns:p14="http://schemas.microsoft.com/office/powerpoint/2010/main" val="2345925087"/>
              </p:ext>
            </p:extLst>
          </p:nvPr>
        </p:nvGraphicFramePr>
        <p:xfrm>
          <a:off x="696685" y="834011"/>
          <a:ext cx="5105399" cy="29734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B168C301-4EBB-AC89-DFF4-5E64DE11BDCD}"/>
              </a:ext>
            </a:extLst>
          </p:cNvPr>
          <p:cNvGraphicFramePr>
            <a:graphicFrameLocks/>
          </p:cNvGraphicFramePr>
          <p:nvPr>
            <p:extLst>
              <p:ext uri="{D42A27DB-BD31-4B8C-83A1-F6EECF244321}">
                <p14:modId xmlns:p14="http://schemas.microsoft.com/office/powerpoint/2010/main" val="2177949583"/>
              </p:ext>
            </p:extLst>
          </p:nvPr>
        </p:nvGraphicFramePr>
        <p:xfrm>
          <a:off x="762000" y="3673184"/>
          <a:ext cx="5040083" cy="286232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B665ABB-18FB-02B6-37A3-C8B4994B5AB6}"/>
              </a:ext>
            </a:extLst>
          </p:cNvPr>
          <p:cNvSpPr txBox="1"/>
          <p:nvPr/>
        </p:nvSpPr>
        <p:spPr>
          <a:xfrm>
            <a:off x="762000" y="545633"/>
            <a:ext cx="1101631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a:latin typeface="Roboto"/>
              </a:rPr>
              <a:t>Engaged members are addressing their mental health conditions and have lower NICU rates</a:t>
            </a:r>
            <a:endParaRPr kumimoji="0" lang="en-US" sz="1600" b="0" i="1" u="none" strike="noStrike" kern="1200" cap="none" spc="0" normalizeH="0" baseline="0" noProof="0">
              <a:ln>
                <a:noFill/>
              </a:ln>
              <a:effectLst/>
              <a:uLnTx/>
              <a:uFillTx/>
              <a:latin typeface="Roboto"/>
              <a:ea typeface="+mn-ea"/>
              <a:cs typeface="+mn-cs"/>
            </a:endParaRPr>
          </a:p>
        </p:txBody>
      </p:sp>
    </p:spTree>
    <p:extLst>
      <p:ext uri="{BB962C8B-B14F-4D97-AF65-F5344CB8AC3E}">
        <p14:creationId xmlns:p14="http://schemas.microsoft.com/office/powerpoint/2010/main" val="2033864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210671" y="78087"/>
            <a:ext cx="10515600" cy="577628"/>
          </a:xfrm>
        </p:spPr>
        <p:txBody>
          <a:bodyPr>
            <a:normAutofit fontScale="90000"/>
          </a:bodyPr>
          <a:lstStyle/>
          <a:p>
            <a:r>
              <a:rPr lang="en-US" dirty="0"/>
              <a:t>Maternal Health and Behavioral Health Coordination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43</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a:xfrm>
            <a:off x="3289587" y="6480467"/>
            <a:ext cx="5852628" cy="365125"/>
          </a:xfrm>
        </p:spPr>
        <p:txBody>
          <a:bodyPr/>
          <a:lstStyle/>
          <a:p>
            <a:r>
              <a:rPr lang="en-US" dirty="0"/>
              <a:t>Maternal Health and Behavioral Health Coordination </a:t>
            </a:r>
          </a:p>
        </p:txBody>
      </p:sp>
      <p:sp>
        <p:nvSpPr>
          <p:cNvPr id="5" name="TextBox 4">
            <a:extLst>
              <a:ext uri="{FF2B5EF4-FFF2-40B4-BE49-F238E27FC236}">
                <a16:creationId xmlns:a16="http://schemas.microsoft.com/office/drawing/2014/main" id="{61CA8C1D-F611-4940-51BA-6561E9A3E0CF}"/>
              </a:ext>
            </a:extLst>
          </p:cNvPr>
          <p:cNvSpPr txBox="1"/>
          <p:nvPr/>
        </p:nvSpPr>
        <p:spPr>
          <a:xfrm>
            <a:off x="210671" y="594119"/>
            <a:ext cx="1141655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effectLst/>
                <a:uLnTx/>
                <a:uFillTx/>
                <a:latin typeface="Roboto"/>
                <a:ea typeface="+mn-ea"/>
                <a:cs typeface="+mn-cs"/>
              </a:rPr>
              <a:t>ABCBS collaborates seamlessly across multiple teams to provide an all-encompassing care management model addressing pregnancy and behavioral health and substance use disorder needs  </a:t>
            </a:r>
          </a:p>
        </p:txBody>
      </p:sp>
      <p:sp>
        <p:nvSpPr>
          <p:cNvPr id="6" name="TextBox 5">
            <a:extLst>
              <a:ext uri="{FF2B5EF4-FFF2-40B4-BE49-F238E27FC236}">
                <a16:creationId xmlns:a16="http://schemas.microsoft.com/office/drawing/2014/main" id="{6E4E1017-3B18-D7A2-0216-88CAEC42AE8D}"/>
              </a:ext>
            </a:extLst>
          </p:cNvPr>
          <p:cNvSpPr txBox="1"/>
          <p:nvPr/>
        </p:nvSpPr>
        <p:spPr>
          <a:xfrm>
            <a:off x="477426" y="1375885"/>
            <a:ext cx="3696308" cy="156966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For intervention after an </a:t>
            </a:r>
            <a:r>
              <a:rPr lang="en-US" sz="1600">
                <a:solidFill>
                  <a:srgbClr val="000000"/>
                </a:solidFill>
                <a:latin typeface="Roboto"/>
              </a:rPr>
              <a:t>acute substance use or mental health event</a:t>
            </a:r>
            <a:r>
              <a:rPr kumimoji="0" lang="en-US" sz="1600" b="0" i="0" u="none" strike="noStrike" kern="1200" cap="none" spc="0" normalizeH="0" baseline="0" noProof="0">
                <a:ln>
                  <a:noFill/>
                </a:ln>
                <a:solidFill>
                  <a:srgbClr val="000000"/>
                </a:solidFill>
                <a:effectLst/>
                <a:uLnTx/>
                <a:uFillTx/>
                <a:latin typeface="Roboto"/>
                <a:ea typeface="+mn-ea"/>
                <a:cs typeface="+mn-cs"/>
              </a:rPr>
              <a:t>, behavioral health case management and </a:t>
            </a:r>
            <a:r>
              <a:rPr kumimoji="0" lang="en-US" sz="1600" b="0" i="0" u="none" strike="noStrike" kern="1200" cap="none" spc="0" normalizeH="0" baseline="0" noProof="0" err="1">
                <a:ln>
                  <a:noFill/>
                </a:ln>
                <a:solidFill>
                  <a:srgbClr val="000000"/>
                </a:solidFill>
                <a:effectLst/>
                <a:uLnTx/>
                <a:uFillTx/>
                <a:latin typeface="Roboto"/>
                <a:ea typeface="+mn-ea"/>
                <a:cs typeface="+mn-cs"/>
              </a:rPr>
              <a:t>Lucet</a:t>
            </a:r>
            <a:r>
              <a:rPr kumimoji="0" lang="en-US" sz="1600" b="0" i="0" u="none" strike="noStrike" kern="1200" cap="none" spc="0" normalizeH="0" baseline="0" noProof="0">
                <a:ln>
                  <a:noFill/>
                </a:ln>
                <a:solidFill>
                  <a:srgbClr val="000000"/>
                </a:solidFill>
                <a:effectLst/>
                <a:uLnTx/>
                <a:uFillTx/>
                <a:latin typeface="Roboto"/>
                <a:ea typeface="+mn-ea"/>
                <a:cs typeface="+mn-cs"/>
              </a:rPr>
              <a:t> work together to provide a transition plan after a crisis post-discharge</a:t>
            </a:r>
          </a:p>
        </p:txBody>
      </p:sp>
      <p:sp>
        <p:nvSpPr>
          <p:cNvPr id="7" name="TextBox 6">
            <a:extLst>
              <a:ext uri="{FF2B5EF4-FFF2-40B4-BE49-F238E27FC236}">
                <a16:creationId xmlns:a16="http://schemas.microsoft.com/office/drawing/2014/main" id="{4F7E3CD1-A343-AD6F-8321-78DB55C3C584}"/>
              </a:ext>
            </a:extLst>
          </p:cNvPr>
          <p:cNvSpPr txBox="1"/>
          <p:nvPr/>
        </p:nvSpPr>
        <p:spPr>
          <a:xfrm>
            <a:off x="7189084" y="1346877"/>
            <a:ext cx="37145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Maven assists both low &amp; high-risk pregnant members through digital solutions. </a:t>
            </a:r>
            <a:r>
              <a:rPr lang="en-US" sz="1600">
                <a:solidFill>
                  <a:srgbClr val="000000"/>
                </a:solidFill>
                <a:latin typeface="Roboto"/>
              </a:rPr>
              <a:t>H</a:t>
            </a:r>
            <a:r>
              <a:rPr kumimoji="0" lang="en-US" sz="1600" b="0" i="0" u="none" strike="noStrike" kern="1200" cap="none" spc="0" normalizeH="0" baseline="0" noProof="0" err="1">
                <a:ln>
                  <a:noFill/>
                </a:ln>
                <a:solidFill>
                  <a:srgbClr val="000000"/>
                </a:solidFill>
                <a:effectLst/>
                <a:uLnTx/>
                <a:uFillTx/>
                <a:latin typeface="Roboto"/>
                <a:ea typeface="+mn-ea"/>
                <a:cs typeface="+mn-cs"/>
              </a:rPr>
              <a:t>owever</a:t>
            </a:r>
            <a:r>
              <a:rPr kumimoji="0" lang="en-US" sz="1600" b="0" i="0" u="none" strike="noStrike" kern="1200" cap="none" spc="0" normalizeH="0" baseline="0" noProof="0">
                <a:ln>
                  <a:noFill/>
                </a:ln>
                <a:solidFill>
                  <a:srgbClr val="000000"/>
                </a:solidFill>
                <a:effectLst/>
                <a:uLnTx/>
                <a:uFillTx/>
                <a:latin typeface="Roboto"/>
                <a:ea typeface="+mn-ea"/>
                <a:cs typeface="+mn-cs"/>
              </a:rPr>
              <a:t>, if a member is identified as high risk, Special Delivery will be engaged for additional high touch support </a:t>
            </a:r>
          </a:p>
        </p:txBody>
      </p:sp>
      <p:grpSp>
        <p:nvGrpSpPr>
          <p:cNvPr id="8" name="Group 7">
            <a:extLst>
              <a:ext uri="{FF2B5EF4-FFF2-40B4-BE49-F238E27FC236}">
                <a16:creationId xmlns:a16="http://schemas.microsoft.com/office/drawing/2014/main" id="{EA5BABEB-7CF2-365A-4E96-C1E1D22E02C4}"/>
              </a:ext>
            </a:extLst>
          </p:cNvPr>
          <p:cNvGrpSpPr/>
          <p:nvPr/>
        </p:nvGrpSpPr>
        <p:grpSpPr>
          <a:xfrm>
            <a:off x="3021873" y="1204825"/>
            <a:ext cx="5409435" cy="4449143"/>
            <a:chOff x="2889523" y="1913735"/>
            <a:chExt cx="5541786" cy="4791903"/>
          </a:xfrm>
        </p:grpSpPr>
        <p:sp>
          <p:nvSpPr>
            <p:cNvPr id="9" name="Oval 8">
              <a:extLst>
                <a:ext uri="{FF2B5EF4-FFF2-40B4-BE49-F238E27FC236}">
                  <a16:creationId xmlns:a16="http://schemas.microsoft.com/office/drawing/2014/main" id="{4E8DF395-7E18-D110-F672-F1AD2F883E82}"/>
                </a:ext>
              </a:extLst>
            </p:cNvPr>
            <p:cNvSpPr/>
            <p:nvPr/>
          </p:nvSpPr>
          <p:spPr>
            <a:xfrm>
              <a:off x="2889523" y="3790950"/>
              <a:ext cx="2864968" cy="2914688"/>
            </a:xfrm>
            <a:prstGeom prst="ellipse">
              <a:avLst/>
            </a:prstGeom>
            <a:solidFill>
              <a:schemeClr val="tx2">
                <a:lumMod val="40000"/>
                <a:lumOff val="60000"/>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a:ea typeface="+mn-ea"/>
                <a:cs typeface="+mn-cs"/>
              </a:endParaRPr>
            </a:p>
          </p:txBody>
        </p:sp>
        <p:sp>
          <p:nvSpPr>
            <p:cNvPr id="10" name="Oval 9">
              <a:extLst>
                <a:ext uri="{FF2B5EF4-FFF2-40B4-BE49-F238E27FC236}">
                  <a16:creationId xmlns:a16="http://schemas.microsoft.com/office/drawing/2014/main" id="{B37F70F6-C314-8052-79E0-4BF4148A2162}"/>
                </a:ext>
              </a:extLst>
            </p:cNvPr>
            <p:cNvSpPr/>
            <p:nvPr/>
          </p:nvSpPr>
          <p:spPr>
            <a:xfrm>
              <a:off x="5566341" y="3790950"/>
              <a:ext cx="2864968" cy="2914688"/>
            </a:xfrm>
            <a:prstGeom prst="ellipse">
              <a:avLst/>
            </a:prstGeom>
            <a:solidFill>
              <a:schemeClr val="bg2">
                <a:lumMod val="90000"/>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a:ea typeface="+mn-ea"/>
                <a:cs typeface="+mn-cs"/>
              </a:endParaRPr>
            </a:p>
          </p:txBody>
        </p:sp>
        <p:sp>
          <p:nvSpPr>
            <p:cNvPr id="11" name="Oval 10">
              <a:extLst>
                <a:ext uri="{FF2B5EF4-FFF2-40B4-BE49-F238E27FC236}">
                  <a16:creationId xmlns:a16="http://schemas.microsoft.com/office/drawing/2014/main" id="{2FAD9D26-7B7D-2911-60CF-3D74ACE2AEBC}"/>
                </a:ext>
              </a:extLst>
            </p:cNvPr>
            <p:cNvSpPr/>
            <p:nvPr/>
          </p:nvSpPr>
          <p:spPr>
            <a:xfrm>
              <a:off x="4227932" y="1913735"/>
              <a:ext cx="2864968" cy="2914688"/>
            </a:xfrm>
            <a:prstGeom prst="ellipse">
              <a:avLst/>
            </a:prstGeom>
            <a:solidFill>
              <a:schemeClr val="accent6">
                <a:lumMod val="40000"/>
                <a:lumOff val="60000"/>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a:ea typeface="+mn-ea"/>
                <a:cs typeface="+mn-cs"/>
              </a:endParaRPr>
            </a:p>
          </p:txBody>
        </p:sp>
      </p:grpSp>
      <p:sp>
        <p:nvSpPr>
          <p:cNvPr id="12" name="TextBox 11">
            <a:extLst>
              <a:ext uri="{FF2B5EF4-FFF2-40B4-BE49-F238E27FC236}">
                <a16:creationId xmlns:a16="http://schemas.microsoft.com/office/drawing/2014/main" id="{CF5C3340-C20C-BD42-EC44-E9C61BE8EAC1}"/>
              </a:ext>
            </a:extLst>
          </p:cNvPr>
          <p:cNvSpPr txBox="1"/>
          <p:nvPr/>
        </p:nvSpPr>
        <p:spPr>
          <a:xfrm>
            <a:off x="4660325" y="1934408"/>
            <a:ext cx="200018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Maternal Case Management (Special Delivery) </a:t>
            </a:r>
          </a:p>
        </p:txBody>
      </p:sp>
      <p:sp>
        <p:nvSpPr>
          <p:cNvPr id="13" name="TextBox 12">
            <a:extLst>
              <a:ext uri="{FF2B5EF4-FFF2-40B4-BE49-F238E27FC236}">
                <a16:creationId xmlns:a16="http://schemas.microsoft.com/office/drawing/2014/main" id="{9BB21B96-D826-289F-CEE0-DBFE11E9E49B}"/>
              </a:ext>
            </a:extLst>
          </p:cNvPr>
          <p:cNvSpPr txBox="1"/>
          <p:nvPr/>
        </p:nvSpPr>
        <p:spPr>
          <a:xfrm>
            <a:off x="6311120" y="4411960"/>
            <a:ext cx="14533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Digital Maternal Health (Maven) </a:t>
            </a:r>
          </a:p>
        </p:txBody>
      </p:sp>
      <p:sp>
        <p:nvSpPr>
          <p:cNvPr id="14" name="TextBox 13">
            <a:extLst>
              <a:ext uri="{FF2B5EF4-FFF2-40B4-BE49-F238E27FC236}">
                <a16:creationId xmlns:a16="http://schemas.microsoft.com/office/drawing/2014/main" id="{5CB79086-20CC-F2CE-AFCC-62F1EAB874EC}"/>
              </a:ext>
            </a:extLst>
          </p:cNvPr>
          <p:cNvSpPr txBox="1"/>
          <p:nvPr/>
        </p:nvSpPr>
        <p:spPr>
          <a:xfrm>
            <a:off x="3335910" y="4288850"/>
            <a:ext cx="187918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Behavioral Health &amp; Substance Abuse Case Management (</a:t>
            </a:r>
            <a:r>
              <a:rPr kumimoji="0" lang="en-US" sz="1200" b="0" i="0" u="none" strike="noStrike" kern="1200" cap="none" spc="0" normalizeH="0" baseline="0" noProof="0" err="1">
                <a:ln>
                  <a:noFill/>
                </a:ln>
                <a:solidFill>
                  <a:srgbClr val="000000"/>
                </a:solidFill>
                <a:effectLst/>
                <a:uLnTx/>
                <a:uFillTx/>
                <a:latin typeface="Roboto"/>
                <a:ea typeface="+mn-ea"/>
                <a:cs typeface="+mn-cs"/>
              </a:rPr>
              <a:t>Lucet</a:t>
            </a:r>
            <a:r>
              <a:rPr kumimoji="0" lang="en-US" sz="1200" b="0" i="0" u="none" strike="noStrike" kern="1200" cap="none" spc="0" normalizeH="0" baseline="0" noProof="0">
                <a:ln>
                  <a:noFill/>
                </a:ln>
                <a:solidFill>
                  <a:srgbClr val="000000"/>
                </a:solidFill>
                <a:effectLst/>
                <a:uLnTx/>
                <a:uFillTx/>
                <a:latin typeface="Roboto"/>
                <a:ea typeface="+mn-ea"/>
                <a:cs typeface="+mn-cs"/>
              </a:rPr>
              <a:t>)</a:t>
            </a:r>
          </a:p>
        </p:txBody>
      </p:sp>
      <p:sp>
        <p:nvSpPr>
          <p:cNvPr id="15" name="TextBox 14">
            <a:extLst>
              <a:ext uri="{FF2B5EF4-FFF2-40B4-BE49-F238E27FC236}">
                <a16:creationId xmlns:a16="http://schemas.microsoft.com/office/drawing/2014/main" id="{A63F1DE5-F0ED-40D4-D5DB-5AA81DF2A89E}"/>
              </a:ext>
            </a:extLst>
          </p:cNvPr>
          <p:cNvSpPr txBox="1"/>
          <p:nvPr/>
        </p:nvSpPr>
        <p:spPr>
          <a:xfrm>
            <a:off x="1199942" y="5739401"/>
            <a:ext cx="94380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We work to co-manage </a:t>
            </a:r>
            <a:r>
              <a:rPr lang="en-US" sz="1600">
                <a:solidFill>
                  <a:srgbClr val="000000"/>
                </a:solidFill>
                <a:latin typeface="Roboto"/>
              </a:rPr>
              <a:t>mental health conditions</a:t>
            </a:r>
            <a:r>
              <a:rPr kumimoji="0" lang="en-US" sz="1600" b="0" i="0" u="none" strike="noStrike" kern="1200" cap="none" spc="0" normalizeH="0" baseline="0" noProof="0">
                <a:ln>
                  <a:noFill/>
                </a:ln>
                <a:solidFill>
                  <a:srgbClr val="000000"/>
                </a:solidFill>
                <a:effectLst/>
                <a:uLnTx/>
                <a:uFillTx/>
                <a:latin typeface="Roboto"/>
                <a:ea typeface="+mn-ea"/>
                <a:cs typeface="+mn-cs"/>
              </a:rPr>
              <a:t> throughout pregnancy and encourage members to take full advantage of all resources, include our digital maternal solution, Maven</a:t>
            </a:r>
          </a:p>
        </p:txBody>
      </p:sp>
      <p:pic>
        <p:nvPicPr>
          <p:cNvPr id="16" name="Graphic 15" descr="Stork Baby with solid fill">
            <a:extLst>
              <a:ext uri="{FF2B5EF4-FFF2-40B4-BE49-F238E27FC236}">
                <a16:creationId xmlns:a16="http://schemas.microsoft.com/office/drawing/2014/main" id="{0EDA8A43-3716-ED0C-949C-9807AF62B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1501" y="2612327"/>
            <a:ext cx="914400" cy="914400"/>
          </a:xfrm>
          <a:prstGeom prst="rect">
            <a:avLst/>
          </a:prstGeom>
        </p:spPr>
      </p:pic>
      <p:pic>
        <p:nvPicPr>
          <p:cNvPr id="17" name="Graphic 16" descr="Programmer female with solid fill">
            <a:extLst>
              <a:ext uri="{FF2B5EF4-FFF2-40B4-BE49-F238E27FC236}">
                <a16:creationId xmlns:a16="http://schemas.microsoft.com/office/drawing/2014/main" id="{D6A69016-4D2D-6912-4961-9F7E527FFF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9817" y="3483163"/>
            <a:ext cx="914400" cy="914400"/>
          </a:xfrm>
          <a:prstGeom prst="rect">
            <a:avLst/>
          </a:prstGeom>
        </p:spPr>
      </p:pic>
      <p:pic>
        <p:nvPicPr>
          <p:cNvPr id="18" name="Graphic 17" descr="Right And Left Brain with solid fill">
            <a:extLst>
              <a:ext uri="{FF2B5EF4-FFF2-40B4-BE49-F238E27FC236}">
                <a16:creationId xmlns:a16="http://schemas.microsoft.com/office/drawing/2014/main" id="{826D4686-BFC8-38FE-2C14-1E432DACED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8694" y="3483163"/>
            <a:ext cx="914400" cy="914400"/>
          </a:xfrm>
          <a:prstGeom prst="rect">
            <a:avLst/>
          </a:prstGeom>
        </p:spPr>
      </p:pic>
    </p:spTree>
    <p:extLst>
      <p:ext uri="{BB962C8B-B14F-4D97-AF65-F5344CB8AC3E}">
        <p14:creationId xmlns:p14="http://schemas.microsoft.com/office/powerpoint/2010/main" val="2310099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p:txBody>
          <a:bodyPr>
            <a:normAutofit fontScale="90000"/>
          </a:bodyPr>
          <a:lstStyle/>
          <a:p>
            <a:r>
              <a:rPr lang="en-US"/>
              <a:t>Behavioral Health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44</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a:t>Behavioral Health </a:t>
            </a:r>
          </a:p>
        </p:txBody>
      </p:sp>
      <p:sp>
        <p:nvSpPr>
          <p:cNvPr id="18" name="TextBox 17">
            <a:extLst>
              <a:ext uri="{FF2B5EF4-FFF2-40B4-BE49-F238E27FC236}">
                <a16:creationId xmlns:a16="http://schemas.microsoft.com/office/drawing/2014/main" id="{F3ECB12C-5240-A28A-67F5-EA87724E7C32}"/>
              </a:ext>
            </a:extLst>
          </p:cNvPr>
          <p:cNvSpPr txBox="1"/>
          <p:nvPr/>
        </p:nvSpPr>
        <p:spPr>
          <a:xfrm>
            <a:off x="838199" y="942754"/>
            <a:ext cx="8558349" cy="206210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Behavioral Health</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Behavioral health incentive optimization</a:t>
            </a:r>
            <a:r>
              <a:rPr lang="en-US" sz="1600">
                <a:solidFill>
                  <a:srgbClr val="000000"/>
                </a:solidFill>
                <a:latin typeface="Roboto"/>
              </a:rPr>
              <a:t>, slide 45</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Behavioral health case management, slide 46</a:t>
            </a:r>
          </a:p>
          <a:p>
            <a:pPr marL="285750" indent="-285750">
              <a:buFont typeface="Arial" panose="020B0604020202020204" pitchFamily="34" charset="0"/>
              <a:buChar char="•"/>
              <a:defRPr/>
            </a:pPr>
            <a:r>
              <a:rPr kumimoji="0" lang="en-US" sz="1600" b="0" i="0" u="none" strike="noStrike" kern="1200" cap="none" spc="0" normalizeH="0" baseline="0" noProof="0" err="1">
                <a:ln>
                  <a:noFill/>
                </a:ln>
                <a:solidFill>
                  <a:srgbClr val="000000"/>
                </a:solidFill>
                <a:effectLst/>
                <a:uLnTx/>
                <a:uFillTx/>
                <a:latin typeface="Roboto"/>
                <a:ea typeface="+mn-ea"/>
                <a:cs typeface="+mn-cs"/>
              </a:rPr>
              <a:t>Lucet</a:t>
            </a:r>
            <a:r>
              <a:rPr kumimoji="0" lang="en-US" sz="1600" b="0" i="0" u="none" strike="noStrike" kern="1200" cap="none" spc="0" normalizeH="0" baseline="0" noProof="0">
                <a:ln>
                  <a:noFill/>
                </a:ln>
                <a:solidFill>
                  <a:srgbClr val="000000"/>
                </a:solidFill>
                <a:effectLst/>
                <a:uLnTx/>
                <a:uFillTx/>
                <a:latin typeface="Roboto"/>
                <a:ea typeface="+mn-ea"/>
                <a:cs typeface="+mn-cs"/>
              </a:rPr>
              <a:t>, slide 47</a:t>
            </a:r>
          </a:p>
          <a:p>
            <a:pPr marL="285750" indent="-285750">
              <a:buFont typeface="Arial" panose="020B0604020202020204" pitchFamily="34" charset="0"/>
              <a:buChar char="•"/>
              <a:defRPr/>
            </a:pPr>
            <a:r>
              <a:rPr lang="en-US" sz="1600">
                <a:solidFill>
                  <a:srgbClr val="000000"/>
                </a:solidFill>
                <a:latin typeface="Roboto"/>
              </a:rPr>
              <a:t>Teladoc Mental Health Complete, slide 48-49</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Peer Support Specialists and substance use disorder program, slide 50</a:t>
            </a:r>
          </a:p>
          <a:p>
            <a:pPr marL="285750" indent="-285750">
              <a:buFont typeface="Arial" panose="020B0604020202020204" pitchFamily="34" charset="0"/>
              <a:buChar char="•"/>
              <a:defRPr/>
            </a:pPr>
            <a:r>
              <a:rPr lang="en-US" sz="1600">
                <a:solidFill>
                  <a:srgbClr val="000000"/>
                </a:solidFill>
                <a:latin typeface="Roboto"/>
              </a:rPr>
              <a:t>Beyond Opioids, slide 51</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Mental </a:t>
            </a:r>
            <a:r>
              <a:rPr lang="en-US" sz="1600">
                <a:solidFill>
                  <a:srgbClr val="000000"/>
                </a:solidFill>
                <a:latin typeface="Roboto"/>
              </a:rPr>
              <a:t>health medication adherence, slide 52-53</a:t>
            </a:r>
            <a:endParaRPr kumimoji="0" lang="en-US" sz="1600" b="0" i="0" u="none" strike="noStrike" kern="1200" cap="none" spc="0" normalizeH="0" baseline="0" noProof="0">
              <a:ln>
                <a:noFill/>
              </a:ln>
              <a:solidFill>
                <a:srgbClr val="000000"/>
              </a:solidFill>
              <a:effectLst/>
              <a:uLnTx/>
              <a:uFillTx/>
              <a:latin typeface="Roboto"/>
              <a:ea typeface="+mn-ea"/>
              <a:cs typeface="+mn-cs"/>
            </a:endParaRPr>
          </a:p>
        </p:txBody>
      </p:sp>
      <p:graphicFrame>
        <p:nvGraphicFramePr>
          <p:cNvPr id="19" name="Table 6">
            <a:extLst>
              <a:ext uri="{FF2B5EF4-FFF2-40B4-BE49-F238E27FC236}">
                <a16:creationId xmlns:a16="http://schemas.microsoft.com/office/drawing/2014/main" id="{710D867D-5EF0-6393-257E-06EEE3C7E717}"/>
              </a:ext>
            </a:extLst>
          </p:cNvPr>
          <p:cNvGraphicFramePr>
            <a:graphicFrameLocks noGrp="1"/>
          </p:cNvGraphicFramePr>
          <p:nvPr>
            <p:extLst>
              <p:ext uri="{D42A27DB-BD31-4B8C-83A1-F6EECF244321}">
                <p14:modId xmlns:p14="http://schemas.microsoft.com/office/powerpoint/2010/main" val="2435095664"/>
              </p:ext>
            </p:extLst>
          </p:nvPr>
        </p:nvGraphicFramePr>
        <p:xfrm>
          <a:off x="838199" y="3217734"/>
          <a:ext cx="10624932" cy="2413000"/>
        </p:xfrm>
        <a:graphic>
          <a:graphicData uri="http://schemas.openxmlformats.org/drawingml/2006/table">
            <a:tbl>
              <a:tblPr firstRow="1" bandRow="1"/>
              <a:tblGrid>
                <a:gridCol w="3541644">
                  <a:extLst>
                    <a:ext uri="{9D8B030D-6E8A-4147-A177-3AD203B41FA5}">
                      <a16:colId xmlns:a16="http://schemas.microsoft.com/office/drawing/2014/main" val="3155817678"/>
                    </a:ext>
                  </a:extLst>
                </a:gridCol>
                <a:gridCol w="3541644">
                  <a:extLst>
                    <a:ext uri="{9D8B030D-6E8A-4147-A177-3AD203B41FA5}">
                      <a16:colId xmlns:a16="http://schemas.microsoft.com/office/drawing/2014/main" val="261789816"/>
                    </a:ext>
                  </a:extLst>
                </a:gridCol>
                <a:gridCol w="3541644">
                  <a:extLst>
                    <a:ext uri="{9D8B030D-6E8A-4147-A177-3AD203B41FA5}">
                      <a16:colId xmlns:a16="http://schemas.microsoft.com/office/drawing/2014/main" val="773055822"/>
                    </a:ext>
                  </a:extLst>
                </a:gridCol>
              </a:tblGrid>
              <a:tr h="370840">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Who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How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extLst>
                  <a:ext uri="{0D108BD9-81ED-4DB2-BD59-A6C34878D82A}">
                    <a16:rowId xmlns:a16="http://schemas.microsoft.com/office/drawing/2014/main" val="4230299574"/>
                  </a:ext>
                </a:extLst>
              </a:tr>
              <a:tr h="37084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To promote mental and behavioral health as an important component of whole person healthcare for our members, emphasizing a positive relationship with oneself as an important factor that can lead to the acceptance of preventive care and chronic care management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Members with behavioral health conditions, substance use disorders, and prevention for all members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marL="285750" indent="-285750">
                        <a:buFont typeface="Arial" panose="020B0604020202020204" pitchFamily="34" charset="0"/>
                        <a:buChar char="•"/>
                      </a:pPr>
                      <a:r>
                        <a:rPr lang="en-US" sz="1600"/>
                        <a:t>Incentives</a:t>
                      </a:r>
                    </a:p>
                    <a:p>
                      <a:pPr marL="285750" indent="-285750">
                        <a:buFont typeface="Arial" panose="020B0604020202020204" pitchFamily="34" charset="0"/>
                        <a:buChar char="•"/>
                      </a:pPr>
                      <a:r>
                        <a:rPr lang="en-US" sz="1600"/>
                        <a:t>Personalized communication </a:t>
                      </a:r>
                    </a:p>
                    <a:p>
                      <a:pPr marL="285750" indent="-285750">
                        <a:buFont typeface="Arial" panose="020B0604020202020204" pitchFamily="34" charset="0"/>
                        <a:buChar char="•"/>
                      </a:pPr>
                      <a:r>
                        <a:rPr lang="en-US" sz="1600"/>
                        <a:t>Numerous visit and treatment options, including virtual care </a:t>
                      </a:r>
                    </a:p>
                    <a:p>
                      <a:pPr marL="285750" indent="-285750">
                        <a:buFont typeface="Arial" panose="020B0604020202020204" pitchFamily="34" charset="0"/>
                        <a:buChar char="•"/>
                      </a:pPr>
                      <a:r>
                        <a:rPr lang="en-US" sz="1600"/>
                        <a:t>Eliminating barriers </a:t>
                      </a:r>
                    </a:p>
                    <a:p>
                      <a:pPr marL="285750" indent="-285750">
                        <a:buFont typeface="Arial" panose="020B0604020202020204" pitchFamily="34" charset="0"/>
                        <a:buChar char="•"/>
                      </a:pPr>
                      <a:r>
                        <a:rPr lang="en-US" sz="1600"/>
                        <a:t>Improving access to care</a:t>
                      </a:r>
                    </a:p>
                    <a:p>
                      <a:pPr marL="285750" indent="-285750">
                        <a:buFont typeface="Arial" panose="020B0604020202020204" pitchFamily="34" charset="0"/>
                        <a:buChar char="•"/>
                      </a:pPr>
                      <a:r>
                        <a:rPr lang="en-US" sz="1600"/>
                        <a:t>Following-up with members in a timely manner after acute events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extLst>
                  <a:ext uri="{0D108BD9-81ED-4DB2-BD59-A6C34878D82A}">
                    <a16:rowId xmlns:a16="http://schemas.microsoft.com/office/drawing/2014/main" val="1368757749"/>
                  </a:ext>
                </a:extLst>
              </a:tr>
            </a:tbl>
          </a:graphicData>
        </a:graphic>
      </p:graphicFrame>
    </p:spTree>
    <p:extLst>
      <p:ext uri="{BB962C8B-B14F-4D97-AF65-F5344CB8AC3E}">
        <p14:creationId xmlns:p14="http://schemas.microsoft.com/office/powerpoint/2010/main" val="1578084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p:txBody>
          <a:bodyPr>
            <a:normAutofit fontScale="90000"/>
          </a:bodyPr>
          <a:lstStyle/>
          <a:p>
            <a:r>
              <a:rPr lang="en-US"/>
              <a:t>Behavioral Health Incentive Optimization</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45</a:t>
            </a:fld>
            <a:endParaRPr lang="en-US"/>
          </a:p>
        </p:txBody>
      </p:sp>
      <p:sp>
        <p:nvSpPr>
          <p:cNvPr id="5" name="TextBox 4">
            <a:extLst>
              <a:ext uri="{FF2B5EF4-FFF2-40B4-BE49-F238E27FC236}">
                <a16:creationId xmlns:a16="http://schemas.microsoft.com/office/drawing/2014/main" id="{F39DAEE5-4EDB-CCD8-95FE-CD4CA24DEAB8}"/>
              </a:ext>
            </a:extLst>
          </p:cNvPr>
          <p:cNvSpPr txBox="1"/>
          <p:nvPr/>
        </p:nvSpPr>
        <p:spPr>
          <a:xfrm>
            <a:off x="345141" y="1127420"/>
            <a:ext cx="11116235"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a:latin typeface="+mj-lt"/>
                <a:ea typeface="Aptos" panose="020B0004020202020204" pitchFamily="34" charset="0"/>
                <a:cs typeface="Aptos" panose="020B0004020202020204" pitchFamily="34" charset="0"/>
              </a:rPr>
              <a:t>Adherence to Mental Health Medications</a:t>
            </a:r>
            <a:r>
              <a:rPr lang="en-US" sz="1600">
                <a:latin typeface="+mj-lt"/>
                <a:ea typeface="Aptos" panose="020B0004020202020204" pitchFamily="34" charset="0"/>
                <a:cs typeface="Aptos" panose="020B0004020202020204" pitchFamily="34" charset="0"/>
              </a:rPr>
              <a:t>—up to $60 </a:t>
            </a:r>
          </a:p>
          <a:p>
            <a:pPr marL="742950" lvl="1" indent="-285750">
              <a:buFont typeface="Arial" panose="020B0604020202020204" pitchFamily="34" charset="0"/>
              <a:buChar char="•"/>
            </a:pPr>
            <a:r>
              <a:rPr lang="en-US" sz="1600">
                <a:latin typeface="+mj-lt"/>
                <a:ea typeface="Aptos" panose="020B0004020202020204" pitchFamily="34" charset="0"/>
                <a:cs typeface="Aptos" panose="020B0004020202020204" pitchFamily="34" charset="0"/>
              </a:rPr>
              <a:t>Incentivizing for using mental health medication adherence strategies (90-day supply and mail order) for more timely reward vs. at the end of the year to better motivate members to continue medications</a:t>
            </a:r>
          </a:p>
          <a:p>
            <a:pPr marL="742950" lvl="1" indent="-285750">
              <a:buFont typeface="Arial" panose="020B0604020202020204" pitchFamily="34" charset="0"/>
              <a:buChar char="•"/>
            </a:pPr>
            <a:r>
              <a:rPr lang="en-US" sz="1600">
                <a:latin typeface="+mj-lt"/>
                <a:ea typeface="Aptos" panose="020B0004020202020204" pitchFamily="34" charset="0"/>
                <a:cs typeface="Aptos" panose="020B0004020202020204" pitchFamily="34" charset="0"/>
              </a:rPr>
              <a:t>Expanding incentive to include antidepressants.</a:t>
            </a:r>
          </a:p>
          <a:p>
            <a:endParaRPr lang="en-US" sz="1600">
              <a:latin typeface="+mj-l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US" sz="1600" b="1">
                <a:latin typeface="+mj-lt"/>
                <a:ea typeface="Aptos" panose="020B0004020202020204" pitchFamily="34" charset="0"/>
                <a:cs typeface="Aptos" panose="020B0004020202020204" pitchFamily="34" charset="0"/>
              </a:rPr>
              <a:t>Follow-up after hospitalization for substance use disorder</a:t>
            </a:r>
            <a:r>
              <a:rPr lang="en-US" sz="1600">
                <a:latin typeface="+mj-lt"/>
                <a:ea typeface="Aptos" panose="020B0004020202020204" pitchFamily="34" charset="0"/>
                <a:cs typeface="Aptos" panose="020B0004020202020204" pitchFamily="34" charset="0"/>
              </a:rPr>
              <a:t>—$100</a:t>
            </a:r>
          </a:p>
          <a:p>
            <a:pPr marL="742950" lvl="1" indent="-285750">
              <a:buFont typeface="Arial" panose="020B0604020202020204" pitchFamily="34" charset="0"/>
              <a:buChar char="•"/>
            </a:pPr>
            <a:r>
              <a:rPr lang="en-US" sz="1600">
                <a:latin typeface="+mj-lt"/>
                <a:ea typeface="Aptos" panose="020B0004020202020204" pitchFamily="34" charset="0"/>
                <a:cs typeface="Aptos" panose="020B0004020202020204" pitchFamily="34" charset="0"/>
              </a:rPr>
              <a:t>Expanding to include emergency room visit discharges </a:t>
            </a:r>
          </a:p>
          <a:p>
            <a:pPr lvl="1"/>
            <a:endParaRPr lang="en-US" sz="1600">
              <a:latin typeface="+mj-l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US" sz="1600" b="1">
                <a:latin typeface="+mj-lt"/>
                <a:ea typeface="Aptos" panose="020B0004020202020204" pitchFamily="34" charset="0"/>
                <a:cs typeface="Aptos" panose="020B0004020202020204" pitchFamily="34" charset="0"/>
              </a:rPr>
              <a:t>Mental Health Treatment options</a:t>
            </a:r>
            <a:r>
              <a:rPr lang="en-US" sz="1600">
                <a:latin typeface="+mj-lt"/>
                <a:ea typeface="Aptos" panose="020B0004020202020204" pitchFamily="34" charset="0"/>
                <a:cs typeface="Aptos" panose="020B0004020202020204" pitchFamily="34" charset="0"/>
              </a:rPr>
              <a:t>—$50</a:t>
            </a:r>
          </a:p>
          <a:p>
            <a:pPr marL="742950" lvl="1" indent="-285750">
              <a:buFont typeface="Arial" panose="020B0604020202020204" pitchFamily="34" charset="0"/>
              <a:buChar char="•"/>
            </a:pPr>
            <a:r>
              <a:rPr lang="en-US" sz="1600">
                <a:latin typeface="+mj-lt"/>
                <a:ea typeface="Aptos" panose="020B0004020202020204" pitchFamily="34" charset="0"/>
                <a:cs typeface="Aptos" panose="020B0004020202020204" pitchFamily="34" charset="0"/>
              </a:rPr>
              <a:t>Offering a variety of solutions: in-person visits, virtual visits, </a:t>
            </a:r>
            <a:r>
              <a:rPr lang="en-US" sz="1600" err="1">
                <a:latin typeface="+mj-lt"/>
                <a:ea typeface="Aptos" panose="020B0004020202020204" pitchFamily="34" charset="0"/>
                <a:cs typeface="Aptos" panose="020B0004020202020204" pitchFamily="34" charset="0"/>
              </a:rPr>
              <a:t>Lucet</a:t>
            </a:r>
            <a:r>
              <a:rPr lang="en-US" sz="1600">
                <a:latin typeface="+mj-lt"/>
                <a:ea typeface="Aptos" panose="020B0004020202020204" pitchFamily="34" charset="0"/>
                <a:cs typeface="Aptos" panose="020B0004020202020204" pitchFamily="34" charset="0"/>
              </a:rPr>
              <a:t>, and case management</a:t>
            </a:r>
          </a:p>
          <a:p>
            <a:pPr marL="742950" lvl="1" indent="-285750">
              <a:buFont typeface="Arial" panose="020B0604020202020204" pitchFamily="34" charset="0"/>
              <a:buChar char="•"/>
            </a:pPr>
            <a:r>
              <a:rPr lang="en-US" sz="1600">
                <a:latin typeface="+mj-lt"/>
                <a:ea typeface="Aptos" panose="020B0004020202020204" pitchFamily="34" charset="0"/>
                <a:cs typeface="Aptos" panose="020B0004020202020204" pitchFamily="34" charset="0"/>
              </a:rPr>
              <a:t>Displaying throughout the year vs. only for a new diagnosis or acute event</a:t>
            </a:r>
          </a:p>
          <a:p>
            <a:pPr lvl="1"/>
            <a:endParaRPr lang="en-US" sz="1600">
              <a:latin typeface="+mj-l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US" sz="1600" b="1">
                <a:latin typeface="+mj-lt"/>
                <a:ea typeface="Aptos" panose="020B0004020202020204" pitchFamily="34" charset="0"/>
                <a:cs typeface="Aptos" panose="020B0004020202020204" pitchFamily="34" charset="0"/>
              </a:rPr>
              <a:t>Substance use treatment options</a:t>
            </a:r>
            <a:r>
              <a:rPr lang="en-US" sz="1600">
                <a:latin typeface="+mj-lt"/>
                <a:ea typeface="Aptos" panose="020B0004020202020204" pitchFamily="34" charset="0"/>
                <a:cs typeface="Aptos" panose="020B0004020202020204" pitchFamily="34" charset="0"/>
              </a:rPr>
              <a:t>—$50</a:t>
            </a:r>
          </a:p>
          <a:p>
            <a:pPr marL="742950" lvl="1" indent="-285750">
              <a:buFont typeface="Arial" panose="020B0604020202020204" pitchFamily="34" charset="0"/>
              <a:buChar char="•"/>
            </a:pPr>
            <a:r>
              <a:rPr lang="en-US" sz="1600">
                <a:latin typeface="+mj-lt"/>
                <a:ea typeface="Aptos" panose="020B0004020202020204" pitchFamily="34" charset="0"/>
                <a:cs typeface="Aptos" panose="020B0004020202020204" pitchFamily="34" charset="0"/>
              </a:rPr>
              <a:t>Offering a variety of solutions: in-person visits, peer support specialists, virtual visits, and case management</a:t>
            </a:r>
          </a:p>
          <a:p>
            <a:pPr marL="742950" lvl="1" indent="-285750">
              <a:buFont typeface="Arial" panose="020B0604020202020204" pitchFamily="34" charset="0"/>
              <a:buChar char="•"/>
            </a:pPr>
            <a:r>
              <a:rPr lang="en-US" sz="1600">
                <a:latin typeface="+mj-lt"/>
                <a:ea typeface="Aptos" panose="020B0004020202020204" pitchFamily="34" charset="0"/>
                <a:cs typeface="Aptos" panose="020B0004020202020204" pitchFamily="34" charset="0"/>
              </a:rPr>
              <a:t>Displaying throughout the year vs. only for new diagnosis or acute event</a:t>
            </a:r>
          </a:p>
          <a:p>
            <a:endParaRPr lang="en-US" sz="1600">
              <a:latin typeface="Aptos" panose="020B0004020202020204" pitchFamily="34" charset="0"/>
            </a:endParaRPr>
          </a:p>
          <a:p>
            <a:endParaRPr lang="en-US" sz="1600"/>
          </a:p>
        </p:txBody>
      </p:sp>
      <p:pic>
        <p:nvPicPr>
          <p:cNvPr id="1028" name="Picture 4" descr="Arkansas Blue Cross and Health Advantage boost remotely delivered care ...">
            <a:extLst>
              <a:ext uri="{FF2B5EF4-FFF2-40B4-BE49-F238E27FC236}">
                <a16:creationId xmlns:a16="http://schemas.microsoft.com/office/drawing/2014/main" id="{5D218191-05F1-3C0D-15D1-51B746D97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107" y="5063770"/>
            <a:ext cx="8821269" cy="17504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F3278C-8A6C-E56E-B5DA-27A2D5CB3A3C}"/>
              </a:ext>
            </a:extLst>
          </p:cNvPr>
          <p:cNvSpPr txBox="1"/>
          <p:nvPr/>
        </p:nvSpPr>
        <p:spPr>
          <a:xfrm>
            <a:off x="838200" y="758088"/>
            <a:ext cx="11116235" cy="338554"/>
          </a:xfrm>
          <a:prstGeom prst="rect">
            <a:avLst/>
          </a:prstGeom>
          <a:noFill/>
        </p:spPr>
        <p:txBody>
          <a:bodyPr wrap="square" rtlCol="0">
            <a:spAutoFit/>
          </a:bodyPr>
          <a:lstStyle/>
          <a:p>
            <a:r>
              <a:rPr lang="en-US" sz="1600" i="1" dirty="0">
                <a:latin typeface="+mj-lt"/>
                <a:ea typeface="Roboto" panose="02000000000000000000" pitchFamily="2" charset="0"/>
              </a:rPr>
              <a:t>Focusing on timely reward and educating about care options throughout the year to prevent crisis situations</a:t>
            </a:r>
            <a:endParaRPr lang="en-US" sz="1600" i="1" dirty="0"/>
          </a:p>
        </p:txBody>
      </p:sp>
    </p:spTree>
    <p:extLst>
      <p:ext uri="{BB962C8B-B14F-4D97-AF65-F5344CB8AC3E}">
        <p14:creationId xmlns:p14="http://schemas.microsoft.com/office/powerpoint/2010/main" val="831237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652A-1106-CC03-4CB9-AFBB0088724D}"/>
              </a:ext>
            </a:extLst>
          </p:cNvPr>
          <p:cNvSpPr>
            <a:spLocks noGrp="1"/>
          </p:cNvSpPr>
          <p:nvPr>
            <p:ph type="title"/>
          </p:nvPr>
        </p:nvSpPr>
        <p:spPr>
          <a:xfrm>
            <a:off x="243937" y="0"/>
            <a:ext cx="11434714" cy="1325563"/>
          </a:xfrm>
        </p:spPr>
        <p:txBody>
          <a:bodyPr>
            <a:noAutofit/>
          </a:bodyPr>
          <a:lstStyle/>
          <a:p>
            <a:r>
              <a:rPr lang="en-US" sz="4000" b="1"/>
              <a:t>Behavioral Health Case Management </a:t>
            </a:r>
          </a:p>
        </p:txBody>
      </p:sp>
      <p:sp>
        <p:nvSpPr>
          <p:cNvPr id="3" name="Content Placeholder 2">
            <a:extLst>
              <a:ext uri="{FF2B5EF4-FFF2-40B4-BE49-F238E27FC236}">
                <a16:creationId xmlns:a16="http://schemas.microsoft.com/office/drawing/2014/main" id="{4FC6AE4D-EB7E-6100-AA66-D3F439F678FD}"/>
              </a:ext>
            </a:extLst>
          </p:cNvPr>
          <p:cNvSpPr>
            <a:spLocks noGrp="1"/>
          </p:cNvSpPr>
          <p:nvPr>
            <p:ph idx="1"/>
          </p:nvPr>
        </p:nvSpPr>
        <p:spPr>
          <a:xfrm>
            <a:off x="279174" y="1532709"/>
            <a:ext cx="5116533" cy="3457002"/>
          </a:xfrm>
        </p:spPr>
        <p:txBody>
          <a:bodyPr>
            <a:noAutofit/>
          </a:bodyPr>
          <a:lstStyle/>
          <a:p>
            <a:r>
              <a:rPr lang="en-US" sz="1600">
                <a:latin typeface="+mj-lt"/>
              </a:rPr>
              <a:t>Behavioral health case management coordinates with ARHOME quality measures and goals</a:t>
            </a:r>
          </a:p>
          <a:p>
            <a:r>
              <a:rPr lang="en-US" sz="1600">
                <a:latin typeface="+mj-lt"/>
              </a:rPr>
              <a:t>Programs and Benefits </a:t>
            </a:r>
            <a:endParaRPr lang="en-US" sz="1600" i="1">
              <a:latin typeface="+mj-lt"/>
            </a:endParaRPr>
          </a:p>
          <a:p>
            <a:pPr marL="742950" lvl="1" indent="-285750">
              <a:buClr>
                <a:srgbClr val="2875B5"/>
              </a:buClr>
            </a:pPr>
            <a:r>
              <a:rPr lang="en-US" sz="1600" kern="1200">
                <a:solidFill>
                  <a:schemeClr val="tx1"/>
                </a:solidFill>
                <a:latin typeface="+mj-lt"/>
                <a:ea typeface="Roboto" panose="02000000000000000000" pitchFamily="2" charset="0"/>
              </a:rPr>
              <a:t>Free Visits: 3 Free Visits for Teladoc Mental Health Complete  </a:t>
            </a:r>
          </a:p>
          <a:p>
            <a:pPr marL="742950" lvl="1" indent="-285750">
              <a:buClr>
                <a:srgbClr val="2875B5"/>
              </a:buClr>
            </a:pPr>
            <a:r>
              <a:rPr lang="en-US" sz="1600">
                <a:latin typeface="+mj-lt"/>
                <a:ea typeface="Roboto" panose="02000000000000000000" pitchFamily="2" charset="0"/>
              </a:rPr>
              <a:t>Suicide Prevention Program: Caring Contacts</a:t>
            </a:r>
          </a:p>
          <a:p>
            <a:pPr marL="742950" lvl="1" indent="-285750">
              <a:buClr>
                <a:srgbClr val="3A77B5"/>
              </a:buClr>
            </a:pPr>
            <a:r>
              <a:rPr lang="en-US" sz="1600" kern="1200">
                <a:solidFill>
                  <a:schemeClr val="tx1"/>
                </a:solidFill>
                <a:latin typeface="+mj-lt"/>
                <a:ea typeface="Roboto" panose="02000000000000000000" pitchFamily="2" charset="0"/>
              </a:rPr>
              <a:t>Preventive Screening</a:t>
            </a:r>
          </a:p>
          <a:p>
            <a:pPr marL="742950" lvl="1" indent="-285750">
              <a:buClr>
                <a:srgbClr val="3A77B5"/>
              </a:buClr>
            </a:pPr>
            <a:r>
              <a:rPr lang="en-US" sz="1600" kern="1200">
                <a:solidFill>
                  <a:schemeClr val="tx1"/>
                </a:solidFill>
                <a:latin typeface="+mj-lt"/>
                <a:ea typeface="Roboto" panose="02000000000000000000" pitchFamily="2" charset="0"/>
              </a:rPr>
              <a:t>Autism </a:t>
            </a:r>
            <a:endParaRPr lang="en-US" sz="1600">
              <a:latin typeface="+mj-lt"/>
              <a:ea typeface="Roboto" panose="02000000000000000000" pitchFamily="2" charset="0"/>
            </a:endParaRPr>
          </a:p>
          <a:p>
            <a:pPr marL="742950" lvl="1" indent="-285750">
              <a:buClr>
                <a:srgbClr val="3A77B5"/>
              </a:buClr>
            </a:pPr>
            <a:r>
              <a:rPr lang="en-US" sz="1600">
                <a:latin typeface="+mj-lt"/>
                <a:ea typeface="Roboto" panose="02000000000000000000" pitchFamily="2" charset="0"/>
              </a:rPr>
              <a:t>Eating Disorders </a:t>
            </a:r>
          </a:p>
          <a:p>
            <a:pPr marL="742950" lvl="1" indent="-285750">
              <a:buClr>
                <a:srgbClr val="3A77B5"/>
              </a:buClr>
            </a:pPr>
            <a:r>
              <a:rPr lang="en-US" sz="1600" kern="1200">
                <a:solidFill>
                  <a:schemeClr val="tx1"/>
                </a:solidFill>
                <a:latin typeface="+mj-lt"/>
                <a:ea typeface="Roboto" panose="02000000000000000000" pitchFamily="2" charset="0"/>
              </a:rPr>
              <a:t>Opioid </a:t>
            </a:r>
            <a:r>
              <a:rPr lang="en-US" sz="1600">
                <a:latin typeface="+mj-lt"/>
                <a:ea typeface="Roboto" panose="02000000000000000000" pitchFamily="2" charset="0"/>
              </a:rPr>
              <a:t>O</a:t>
            </a:r>
            <a:r>
              <a:rPr lang="en-US" sz="1600" kern="1200">
                <a:solidFill>
                  <a:schemeClr val="tx1"/>
                </a:solidFill>
                <a:latin typeface="+mj-lt"/>
                <a:ea typeface="Roboto" panose="02000000000000000000" pitchFamily="2" charset="0"/>
              </a:rPr>
              <a:t>utreach</a:t>
            </a:r>
          </a:p>
          <a:p>
            <a:pPr marL="742950" lvl="1" indent="-285750">
              <a:buClr>
                <a:srgbClr val="3A77B5"/>
              </a:buClr>
            </a:pPr>
            <a:r>
              <a:rPr lang="en-US" sz="1600">
                <a:latin typeface="+mj-lt"/>
                <a:ea typeface="Roboto" panose="02000000000000000000" pitchFamily="2" charset="0"/>
              </a:rPr>
              <a:t>Behavioral health digital communications/journeys</a:t>
            </a:r>
            <a:endParaRPr lang="en-US" sz="1600" kern="1200">
              <a:solidFill>
                <a:schemeClr val="tx1"/>
              </a:solidFill>
              <a:latin typeface="+mj-lt"/>
              <a:ea typeface="Roboto" panose="02000000000000000000" pitchFamily="2" charset="0"/>
            </a:endParaRPr>
          </a:p>
        </p:txBody>
      </p:sp>
      <p:sp>
        <p:nvSpPr>
          <p:cNvPr id="4" name="Slide Number Placeholder 3">
            <a:extLst>
              <a:ext uri="{FF2B5EF4-FFF2-40B4-BE49-F238E27FC236}">
                <a16:creationId xmlns:a16="http://schemas.microsoft.com/office/drawing/2014/main" id="{D50F6501-5D45-B2D3-6468-3A918D85CE23}"/>
              </a:ext>
            </a:extLst>
          </p:cNvPr>
          <p:cNvSpPr>
            <a:spLocks noGrp="1"/>
          </p:cNvSpPr>
          <p:nvPr>
            <p:ph type="sldNum" sz="quarter" idx="12"/>
          </p:nvPr>
        </p:nvSpPr>
        <p:spPr/>
        <p:txBody>
          <a:bodyPr/>
          <a:lstStyle/>
          <a:p>
            <a:fld id="{FB7F1325-4A1E-437D-9668-58417CD4544E}" type="slidenum">
              <a:rPr lang="en-US" smtClean="0"/>
              <a:t>46</a:t>
            </a:fld>
            <a:endParaRPr lang="en-US"/>
          </a:p>
        </p:txBody>
      </p:sp>
      <p:pic>
        <p:nvPicPr>
          <p:cNvPr id="5" name="Picture 4">
            <a:extLst>
              <a:ext uri="{FF2B5EF4-FFF2-40B4-BE49-F238E27FC236}">
                <a16:creationId xmlns:a16="http://schemas.microsoft.com/office/drawing/2014/main" id="{D55B249A-DEAD-8F8B-4075-494E98A89186}"/>
              </a:ext>
            </a:extLst>
          </p:cNvPr>
          <p:cNvPicPr>
            <a:picLocks noChangeAspect="1"/>
          </p:cNvPicPr>
          <p:nvPr/>
        </p:nvPicPr>
        <p:blipFill>
          <a:blip r:embed="rId3"/>
          <a:stretch>
            <a:fillRect/>
          </a:stretch>
        </p:blipFill>
        <p:spPr>
          <a:xfrm>
            <a:off x="7959547" y="1532709"/>
            <a:ext cx="3988516" cy="5200495"/>
          </a:xfrm>
          <a:prstGeom prst="rect">
            <a:avLst/>
          </a:prstGeom>
        </p:spPr>
      </p:pic>
      <p:pic>
        <p:nvPicPr>
          <p:cNvPr id="7" name="Picture 6">
            <a:extLst>
              <a:ext uri="{FF2B5EF4-FFF2-40B4-BE49-F238E27FC236}">
                <a16:creationId xmlns:a16="http://schemas.microsoft.com/office/drawing/2014/main" id="{7ABE7BFB-636C-3B3B-2DCE-FDFDFF3A6CB2}"/>
              </a:ext>
            </a:extLst>
          </p:cNvPr>
          <p:cNvPicPr>
            <a:picLocks noChangeAspect="1"/>
          </p:cNvPicPr>
          <p:nvPr/>
        </p:nvPicPr>
        <p:blipFill>
          <a:blip r:embed="rId4"/>
          <a:stretch>
            <a:fillRect/>
          </a:stretch>
        </p:blipFill>
        <p:spPr>
          <a:xfrm>
            <a:off x="3805647" y="3771454"/>
            <a:ext cx="3861810" cy="2235260"/>
          </a:xfrm>
          <a:prstGeom prst="rect">
            <a:avLst/>
          </a:prstGeom>
        </p:spPr>
      </p:pic>
      <p:sp>
        <p:nvSpPr>
          <p:cNvPr id="9" name="TextBox 8">
            <a:extLst>
              <a:ext uri="{FF2B5EF4-FFF2-40B4-BE49-F238E27FC236}">
                <a16:creationId xmlns:a16="http://schemas.microsoft.com/office/drawing/2014/main" id="{ABC023E2-95E8-9A9D-69A6-93063D9E0FEC}"/>
              </a:ext>
            </a:extLst>
          </p:cNvPr>
          <p:cNvSpPr txBox="1"/>
          <p:nvPr/>
        </p:nvSpPr>
        <p:spPr>
          <a:xfrm>
            <a:off x="243937" y="1006567"/>
            <a:ext cx="10258425" cy="338554"/>
          </a:xfrm>
          <a:prstGeom prst="rect">
            <a:avLst/>
          </a:prstGeom>
          <a:noFill/>
        </p:spPr>
        <p:txBody>
          <a:bodyPr wrap="square" rtlCol="0">
            <a:spAutoFit/>
          </a:bodyPr>
          <a:lstStyle/>
          <a:p>
            <a:r>
              <a:rPr lang="en-US" sz="1600" i="1" dirty="0">
                <a:latin typeface="+mj-lt"/>
                <a:ea typeface="Roboto" panose="02000000000000000000" pitchFamily="2" charset="0"/>
              </a:rPr>
              <a:t>Offering whole-person care through</a:t>
            </a:r>
            <a:r>
              <a:rPr lang="en-US" sz="1600" i="1" kern="1200" dirty="0">
                <a:solidFill>
                  <a:schemeClr val="tx1"/>
                </a:solidFill>
                <a:latin typeface="+mj-lt"/>
                <a:ea typeface="Roboto" panose="02000000000000000000" pitchFamily="2" charset="0"/>
              </a:rPr>
              <a:t> prevention, post acute adherence, recovery, and resiliency</a:t>
            </a:r>
            <a:endParaRPr lang="en-US" sz="1600" i="1" dirty="0"/>
          </a:p>
        </p:txBody>
      </p:sp>
      <p:sp>
        <p:nvSpPr>
          <p:cNvPr id="6" name="Footer Placeholder 3">
            <a:extLst>
              <a:ext uri="{FF2B5EF4-FFF2-40B4-BE49-F238E27FC236}">
                <a16:creationId xmlns:a16="http://schemas.microsoft.com/office/drawing/2014/main" id="{1B68C2C4-F641-E25D-7FC7-92C102943AB5}"/>
              </a:ext>
            </a:extLst>
          </p:cNvPr>
          <p:cNvSpPr>
            <a:spLocks noGrp="1"/>
          </p:cNvSpPr>
          <p:nvPr>
            <p:ph type="ftr" sz="quarter" idx="3"/>
          </p:nvPr>
        </p:nvSpPr>
        <p:spPr>
          <a:xfrm>
            <a:off x="3274290" y="6416384"/>
            <a:ext cx="5852628" cy="365125"/>
          </a:xfrm>
        </p:spPr>
        <p:txBody>
          <a:bodyPr/>
          <a:lstStyle/>
          <a:p>
            <a:r>
              <a:rPr lang="en-US"/>
              <a:t>Behavioral Health Case Management  </a:t>
            </a:r>
          </a:p>
        </p:txBody>
      </p:sp>
    </p:spTree>
    <p:extLst>
      <p:ext uri="{BB962C8B-B14F-4D97-AF65-F5344CB8AC3E}">
        <p14:creationId xmlns:p14="http://schemas.microsoft.com/office/powerpoint/2010/main" val="2863784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04DA-0C09-D48D-2F41-F174C1F86C31}"/>
              </a:ext>
            </a:extLst>
          </p:cNvPr>
          <p:cNvSpPr>
            <a:spLocks noGrp="1"/>
          </p:cNvSpPr>
          <p:nvPr>
            <p:ph type="title"/>
          </p:nvPr>
        </p:nvSpPr>
        <p:spPr>
          <a:xfrm>
            <a:off x="585651" y="113900"/>
            <a:ext cx="10515600" cy="577628"/>
          </a:xfrm>
        </p:spPr>
        <p:txBody>
          <a:bodyPr>
            <a:normAutofit fontScale="90000"/>
          </a:bodyPr>
          <a:lstStyle/>
          <a:p>
            <a:r>
              <a:rPr lang="en-US" err="1"/>
              <a:t>Lucet</a:t>
            </a:r>
            <a:endParaRPr lang="en-US"/>
          </a:p>
        </p:txBody>
      </p:sp>
      <p:sp>
        <p:nvSpPr>
          <p:cNvPr id="3" name="Slide Number Placeholder 2">
            <a:extLst>
              <a:ext uri="{FF2B5EF4-FFF2-40B4-BE49-F238E27FC236}">
                <a16:creationId xmlns:a16="http://schemas.microsoft.com/office/drawing/2014/main" id="{7495A8E7-0849-0999-F525-3DC60DBCC7E1}"/>
              </a:ext>
            </a:extLst>
          </p:cNvPr>
          <p:cNvSpPr>
            <a:spLocks noGrp="1"/>
          </p:cNvSpPr>
          <p:nvPr>
            <p:ph type="sldNum" sz="quarter" idx="12"/>
          </p:nvPr>
        </p:nvSpPr>
        <p:spPr/>
        <p:txBody>
          <a:bodyPr/>
          <a:lstStyle/>
          <a:p>
            <a:fld id="{F5F88C70-AE88-441D-9F59-E60D3BF64BDC}" type="slidenum">
              <a:rPr lang="en-US" smtClean="0"/>
              <a:pPr/>
              <a:t>47</a:t>
            </a:fld>
            <a:endParaRPr lang="en-US"/>
          </a:p>
        </p:txBody>
      </p:sp>
      <p:pic>
        <p:nvPicPr>
          <p:cNvPr id="7" name="Picture 6">
            <a:extLst>
              <a:ext uri="{FF2B5EF4-FFF2-40B4-BE49-F238E27FC236}">
                <a16:creationId xmlns:a16="http://schemas.microsoft.com/office/drawing/2014/main" id="{D2E605AF-B678-23FB-72F2-5A3A0E3ADAC1}"/>
              </a:ext>
            </a:extLst>
          </p:cNvPr>
          <p:cNvPicPr>
            <a:picLocks noChangeAspect="1"/>
          </p:cNvPicPr>
          <p:nvPr/>
        </p:nvPicPr>
        <p:blipFill>
          <a:blip r:embed="rId3"/>
          <a:stretch>
            <a:fillRect/>
          </a:stretch>
        </p:blipFill>
        <p:spPr>
          <a:xfrm>
            <a:off x="7621368" y="524929"/>
            <a:ext cx="4382136" cy="4746799"/>
          </a:xfrm>
          <a:prstGeom prst="rect">
            <a:avLst/>
          </a:prstGeom>
        </p:spPr>
      </p:pic>
      <p:sp>
        <p:nvSpPr>
          <p:cNvPr id="8" name="TextBox 7">
            <a:extLst>
              <a:ext uri="{FF2B5EF4-FFF2-40B4-BE49-F238E27FC236}">
                <a16:creationId xmlns:a16="http://schemas.microsoft.com/office/drawing/2014/main" id="{F9461659-FF0B-8C18-8F04-CB80FE0902A8}"/>
              </a:ext>
            </a:extLst>
          </p:cNvPr>
          <p:cNvSpPr txBox="1"/>
          <p:nvPr/>
        </p:nvSpPr>
        <p:spPr>
          <a:xfrm>
            <a:off x="424344" y="1154132"/>
            <a:ext cx="5220510" cy="2800767"/>
          </a:xfrm>
          <a:prstGeom prst="rect">
            <a:avLst/>
          </a:prstGeom>
          <a:solidFill>
            <a:srgbClr val="6FC7B6"/>
          </a:solidFill>
        </p:spPr>
        <p:txBody>
          <a:bodyPr wrap="square" rtlCol="0">
            <a:spAutoFit/>
          </a:bodyPr>
          <a:lstStyle/>
          <a:p>
            <a:pPr marL="285750" indent="-285750">
              <a:buFont typeface="Arial" panose="020B0604020202020204" pitchFamily="34" charset="0"/>
              <a:buChar char="•"/>
            </a:pPr>
            <a:r>
              <a:rPr lang="en-US" sz="1600"/>
              <a:t>Helping members get the care they deserve by optimizing access to behavioral healthcare providers and connecting members to quality care</a:t>
            </a:r>
          </a:p>
          <a:p>
            <a:r>
              <a:rPr lang="en-US" sz="1600"/>
              <a:t> </a:t>
            </a:r>
          </a:p>
          <a:p>
            <a:pPr marL="285750" indent="-285750">
              <a:buFont typeface="Arial" panose="020B0604020202020204" pitchFamily="34" charset="0"/>
              <a:buChar char="•"/>
            </a:pPr>
            <a:r>
              <a:rPr lang="en-US" sz="1600"/>
              <a:t>Post-hospitalization follow-up care is provided in less than 5 days, oftentimes in as little as one day</a:t>
            </a:r>
          </a:p>
          <a:p>
            <a:r>
              <a:rPr lang="en-US" sz="1600"/>
              <a:t> </a:t>
            </a:r>
          </a:p>
          <a:p>
            <a:pPr marL="285750" indent="-285750">
              <a:buFont typeface="Arial" panose="020B0604020202020204" pitchFamily="34" charset="0"/>
              <a:buChar char="•"/>
            </a:pPr>
            <a:r>
              <a:rPr lang="en-US" sz="1600"/>
              <a:t>Working to build facility partnerships to optimize high quality level of care, step down, and discharge follow-up to increase sustainable recovery and reduced readmissions.</a:t>
            </a:r>
          </a:p>
        </p:txBody>
      </p:sp>
      <p:sp>
        <p:nvSpPr>
          <p:cNvPr id="4" name="TextBox 3">
            <a:extLst>
              <a:ext uri="{FF2B5EF4-FFF2-40B4-BE49-F238E27FC236}">
                <a16:creationId xmlns:a16="http://schemas.microsoft.com/office/drawing/2014/main" id="{BBD7E79E-4700-8438-8C39-64E1F6B5F6D4}"/>
              </a:ext>
            </a:extLst>
          </p:cNvPr>
          <p:cNvSpPr txBox="1"/>
          <p:nvPr/>
        </p:nvSpPr>
        <p:spPr>
          <a:xfrm>
            <a:off x="585651" y="628045"/>
            <a:ext cx="7461069" cy="338554"/>
          </a:xfrm>
          <a:prstGeom prst="rect">
            <a:avLst/>
          </a:prstGeom>
          <a:noFill/>
        </p:spPr>
        <p:txBody>
          <a:bodyPr wrap="square" rtlCol="0">
            <a:spAutoFit/>
          </a:bodyPr>
          <a:lstStyle/>
          <a:p>
            <a:r>
              <a:rPr lang="en-US" sz="1600" i="1" dirty="0"/>
              <a:t>Providing support post-hospitalization to navigate care and resources available</a:t>
            </a:r>
          </a:p>
        </p:txBody>
      </p:sp>
      <p:pic>
        <p:nvPicPr>
          <p:cNvPr id="11" name="Picture 10">
            <a:extLst>
              <a:ext uri="{FF2B5EF4-FFF2-40B4-BE49-F238E27FC236}">
                <a16:creationId xmlns:a16="http://schemas.microsoft.com/office/drawing/2014/main" id="{44F77DAF-E423-891F-0F1A-93BBDF423EF0}"/>
              </a:ext>
            </a:extLst>
          </p:cNvPr>
          <p:cNvPicPr>
            <a:picLocks noChangeAspect="1"/>
          </p:cNvPicPr>
          <p:nvPr/>
        </p:nvPicPr>
        <p:blipFill>
          <a:blip r:embed="rId4"/>
          <a:stretch>
            <a:fillRect/>
          </a:stretch>
        </p:blipFill>
        <p:spPr>
          <a:xfrm>
            <a:off x="3884022" y="3741413"/>
            <a:ext cx="3737345" cy="2992740"/>
          </a:xfrm>
          <a:prstGeom prst="rect">
            <a:avLst/>
          </a:prstGeom>
        </p:spPr>
      </p:pic>
      <p:sp>
        <p:nvSpPr>
          <p:cNvPr id="14" name="TextBox 13">
            <a:extLst>
              <a:ext uri="{FF2B5EF4-FFF2-40B4-BE49-F238E27FC236}">
                <a16:creationId xmlns:a16="http://schemas.microsoft.com/office/drawing/2014/main" id="{7C1B23EC-0F9F-A85E-4F8E-0E1BF1E65485}"/>
              </a:ext>
            </a:extLst>
          </p:cNvPr>
          <p:cNvSpPr txBox="1"/>
          <p:nvPr/>
        </p:nvSpPr>
        <p:spPr>
          <a:xfrm>
            <a:off x="151590" y="5365314"/>
            <a:ext cx="6040483" cy="338554"/>
          </a:xfrm>
          <a:prstGeom prst="rect">
            <a:avLst/>
          </a:prstGeom>
          <a:noFill/>
        </p:spPr>
        <p:txBody>
          <a:bodyPr wrap="square" rtlCol="0">
            <a:spAutoFit/>
          </a:bodyPr>
          <a:lstStyle/>
          <a:p>
            <a:r>
              <a:rPr lang="en-US" sz="1600" i="1"/>
              <a:t>Rate of 7-day follow-up appt scheduled</a:t>
            </a:r>
            <a:r>
              <a:rPr lang="en-US" sz="1600" i="1">
                <a:sym typeface="Wingdings" panose="05000000000000000000" pitchFamily="2" charset="2"/>
              </a:rPr>
              <a:t></a:t>
            </a:r>
            <a:endParaRPr lang="en-US" sz="1600" i="1"/>
          </a:p>
        </p:txBody>
      </p:sp>
      <p:sp>
        <p:nvSpPr>
          <p:cNvPr id="9" name="Rectangle: Rounded Corners 8">
            <a:extLst>
              <a:ext uri="{FF2B5EF4-FFF2-40B4-BE49-F238E27FC236}">
                <a16:creationId xmlns:a16="http://schemas.microsoft.com/office/drawing/2014/main" id="{861A5AC1-093A-FC59-379C-6CBE412D816F}"/>
              </a:ext>
            </a:extLst>
          </p:cNvPr>
          <p:cNvSpPr/>
          <p:nvPr/>
        </p:nvSpPr>
        <p:spPr>
          <a:xfrm>
            <a:off x="8917577" y="5026584"/>
            <a:ext cx="2436222" cy="1496259"/>
          </a:xfrm>
          <a:prstGeom prst="roundRect">
            <a:avLst/>
          </a:prstGeom>
          <a:solidFill>
            <a:srgbClr val="6FC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Offering care when members need it</a:t>
            </a:r>
          </a:p>
          <a:p>
            <a:pPr algn="ctr"/>
            <a:r>
              <a:rPr lang="en-US">
                <a:solidFill>
                  <a:schemeClr val="tx1"/>
                </a:solidFill>
              </a:rPr>
              <a:t>24/7 </a:t>
            </a:r>
          </a:p>
        </p:txBody>
      </p:sp>
    </p:spTree>
    <p:extLst>
      <p:ext uri="{BB962C8B-B14F-4D97-AF65-F5344CB8AC3E}">
        <p14:creationId xmlns:p14="http://schemas.microsoft.com/office/powerpoint/2010/main" val="1424583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241877" y="58816"/>
            <a:ext cx="10515600" cy="577628"/>
          </a:xfrm>
        </p:spPr>
        <p:txBody>
          <a:bodyPr>
            <a:normAutofit fontScale="90000"/>
          </a:bodyPr>
          <a:lstStyle/>
          <a:p>
            <a:r>
              <a:rPr lang="en-US" dirty="0"/>
              <a:t>Teladoc Mental Health Complete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48</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dirty="0"/>
              <a:t>Teladoc Mental Health Complete </a:t>
            </a:r>
          </a:p>
        </p:txBody>
      </p:sp>
      <p:sp>
        <p:nvSpPr>
          <p:cNvPr id="6" name="TextBox 5">
            <a:extLst>
              <a:ext uri="{FF2B5EF4-FFF2-40B4-BE49-F238E27FC236}">
                <a16:creationId xmlns:a16="http://schemas.microsoft.com/office/drawing/2014/main" id="{7D09E7D7-9844-4CDF-1BC4-3605F6E9A643}"/>
              </a:ext>
            </a:extLst>
          </p:cNvPr>
          <p:cNvSpPr txBox="1"/>
          <p:nvPr/>
        </p:nvSpPr>
        <p:spPr>
          <a:xfrm>
            <a:off x="241877" y="540561"/>
            <a:ext cx="10897178" cy="338554"/>
          </a:xfrm>
          <a:prstGeom prst="rect">
            <a:avLst/>
          </a:prstGeom>
          <a:noFill/>
        </p:spPr>
        <p:txBody>
          <a:bodyPr wrap="square" rtlCol="0">
            <a:spAutoFit/>
          </a:bodyPr>
          <a:lstStyle/>
          <a:p>
            <a:r>
              <a:rPr lang="en-US" sz="1600" i="1" dirty="0"/>
              <a:t>Providing alternative behavioral health services that can address member BH needs at any place or any time </a:t>
            </a:r>
          </a:p>
        </p:txBody>
      </p:sp>
      <p:pic>
        <p:nvPicPr>
          <p:cNvPr id="8" name="Picture 7">
            <a:extLst>
              <a:ext uri="{FF2B5EF4-FFF2-40B4-BE49-F238E27FC236}">
                <a16:creationId xmlns:a16="http://schemas.microsoft.com/office/drawing/2014/main" id="{F30E6DA1-CE4F-0EF0-BE67-A2E23D78BE85}"/>
              </a:ext>
            </a:extLst>
          </p:cNvPr>
          <p:cNvPicPr>
            <a:picLocks noChangeAspect="1"/>
          </p:cNvPicPr>
          <p:nvPr/>
        </p:nvPicPr>
        <p:blipFill>
          <a:blip r:embed="rId3"/>
          <a:stretch>
            <a:fillRect/>
          </a:stretch>
        </p:blipFill>
        <p:spPr>
          <a:xfrm>
            <a:off x="6904201" y="1017198"/>
            <a:ext cx="4449598" cy="5740854"/>
          </a:xfrm>
          <a:prstGeom prst="rect">
            <a:avLst/>
          </a:prstGeom>
        </p:spPr>
      </p:pic>
      <p:sp>
        <p:nvSpPr>
          <p:cNvPr id="9" name="TextBox 8">
            <a:extLst>
              <a:ext uri="{FF2B5EF4-FFF2-40B4-BE49-F238E27FC236}">
                <a16:creationId xmlns:a16="http://schemas.microsoft.com/office/drawing/2014/main" id="{E2F92CDA-9E0C-FBF9-650A-1BD87853DE4C}"/>
              </a:ext>
            </a:extLst>
          </p:cNvPr>
          <p:cNvSpPr txBox="1"/>
          <p:nvPr/>
        </p:nvSpPr>
        <p:spPr>
          <a:xfrm>
            <a:off x="241877" y="1553920"/>
            <a:ext cx="6351944" cy="1569660"/>
          </a:xfrm>
          <a:prstGeom prst="rect">
            <a:avLst/>
          </a:prstGeom>
          <a:noFill/>
        </p:spPr>
        <p:txBody>
          <a:bodyPr wrap="square" rtlCol="0">
            <a:spAutoFit/>
          </a:bodyPr>
          <a:lstStyle/>
          <a:p>
            <a:pPr algn="ctr"/>
            <a:r>
              <a:rPr lang="en-US" sz="1600"/>
              <a:t>Through a collaborative partnership with Teladoc, we are reducing barriers for members to receive the behavioral health support that members need 24/7. </a:t>
            </a:r>
          </a:p>
          <a:p>
            <a:endParaRPr lang="en-US" sz="1600"/>
          </a:p>
          <a:p>
            <a:pPr algn="ctr"/>
            <a:r>
              <a:rPr lang="en-US" sz="1600"/>
              <a:t>With the launch of our mental health complete program, members will have:</a:t>
            </a:r>
          </a:p>
        </p:txBody>
      </p:sp>
      <p:sp>
        <p:nvSpPr>
          <p:cNvPr id="10" name="Oval 9">
            <a:extLst>
              <a:ext uri="{FF2B5EF4-FFF2-40B4-BE49-F238E27FC236}">
                <a16:creationId xmlns:a16="http://schemas.microsoft.com/office/drawing/2014/main" id="{C7A61648-9FAD-BBC9-9ED7-015BFE007A20}"/>
              </a:ext>
            </a:extLst>
          </p:cNvPr>
          <p:cNvSpPr/>
          <p:nvPr/>
        </p:nvSpPr>
        <p:spPr>
          <a:xfrm>
            <a:off x="537985" y="3600548"/>
            <a:ext cx="1939637" cy="172793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Personalized care plans </a:t>
            </a:r>
            <a:endParaRPr lang="en-US" sz="1600"/>
          </a:p>
        </p:txBody>
      </p:sp>
      <p:sp>
        <p:nvSpPr>
          <p:cNvPr id="12" name="Oval 11">
            <a:extLst>
              <a:ext uri="{FF2B5EF4-FFF2-40B4-BE49-F238E27FC236}">
                <a16:creationId xmlns:a16="http://schemas.microsoft.com/office/drawing/2014/main" id="{E225E967-3E99-0580-9352-6AEC4C9C7CB5}"/>
              </a:ext>
            </a:extLst>
          </p:cNvPr>
          <p:cNvSpPr/>
          <p:nvPr/>
        </p:nvSpPr>
        <p:spPr>
          <a:xfrm>
            <a:off x="2191848" y="4056547"/>
            <a:ext cx="2452002" cy="21617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Therapy when they need it. Meet virtually with a licensed therapist by appointment 7 days a week</a:t>
            </a:r>
            <a:endParaRPr lang="en-US" sz="1600"/>
          </a:p>
        </p:txBody>
      </p:sp>
      <p:sp>
        <p:nvSpPr>
          <p:cNvPr id="13" name="Flowchart: Connector 12">
            <a:extLst>
              <a:ext uri="{FF2B5EF4-FFF2-40B4-BE49-F238E27FC236}">
                <a16:creationId xmlns:a16="http://schemas.microsoft.com/office/drawing/2014/main" id="{FC94EDC9-C7A6-08FE-5D44-EE022E00497C}"/>
              </a:ext>
            </a:extLst>
          </p:cNvPr>
          <p:cNvSpPr/>
          <p:nvPr/>
        </p:nvSpPr>
        <p:spPr>
          <a:xfrm>
            <a:off x="4358077" y="3534053"/>
            <a:ext cx="2026023" cy="19107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Access to skill-building tools and resources based on needs and preferences</a:t>
            </a:r>
          </a:p>
        </p:txBody>
      </p:sp>
      <p:cxnSp>
        <p:nvCxnSpPr>
          <p:cNvPr id="15" name="Straight Arrow Connector 14">
            <a:extLst>
              <a:ext uri="{FF2B5EF4-FFF2-40B4-BE49-F238E27FC236}">
                <a16:creationId xmlns:a16="http://schemas.microsoft.com/office/drawing/2014/main" id="{34DAD431-5CC7-D501-34B2-93E7FD23ADB6}"/>
              </a:ext>
            </a:extLst>
          </p:cNvPr>
          <p:cNvCxnSpPr>
            <a:stCxn id="9" idx="2"/>
            <a:endCxn id="10" idx="7"/>
          </p:cNvCxnSpPr>
          <p:nvPr/>
        </p:nvCxnSpPr>
        <p:spPr>
          <a:xfrm flipH="1">
            <a:off x="2193569" y="3123580"/>
            <a:ext cx="1224280" cy="7300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0D1BF4-8B8C-D26A-4967-6A6A3D2C71EA}"/>
              </a:ext>
            </a:extLst>
          </p:cNvPr>
          <p:cNvCxnSpPr>
            <a:stCxn id="9" idx="2"/>
            <a:endCxn id="12" idx="0"/>
          </p:cNvCxnSpPr>
          <p:nvPr/>
        </p:nvCxnSpPr>
        <p:spPr>
          <a:xfrm>
            <a:off x="3417849" y="3123580"/>
            <a:ext cx="0" cy="932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151AABB-88EB-0CFE-A7DB-A2901C8D7A74}"/>
              </a:ext>
            </a:extLst>
          </p:cNvPr>
          <p:cNvCxnSpPr>
            <a:stCxn id="9" idx="2"/>
            <a:endCxn id="13" idx="1"/>
          </p:cNvCxnSpPr>
          <p:nvPr/>
        </p:nvCxnSpPr>
        <p:spPr>
          <a:xfrm>
            <a:off x="3417849" y="3123580"/>
            <a:ext cx="1236932" cy="690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01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2CFD323A-33C3-93C3-7568-580E077BEF84}"/>
              </a:ext>
            </a:extLst>
          </p:cNvPr>
          <p:cNvSpPr/>
          <p:nvPr/>
        </p:nvSpPr>
        <p:spPr>
          <a:xfrm>
            <a:off x="0" y="1896005"/>
            <a:ext cx="5205963" cy="3148954"/>
          </a:xfrm>
          <a:prstGeom prst="homePlate">
            <a:avLst/>
          </a:prstGeom>
          <a:solidFill>
            <a:srgbClr val="B370B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53C74E-B8D7-1E4F-6E95-E83D34732249}"/>
              </a:ext>
            </a:extLst>
          </p:cNvPr>
          <p:cNvSpPr>
            <a:spLocks noGrp="1"/>
          </p:cNvSpPr>
          <p:nvPr>
            <p:ph type="title"/>
          </p:nvPr>
        </p:nvSpPr>
        <p:spPr/>
        <p:txBody>
          <a:bodyPr>
            <a:normAutofit fontScale="90000"/>
          </a:bodyPr>
          <a:lstStyle/>
          <a:p>
            <a:r>
              <a:rPr lang="en-US"/>
              <a:t>Teladoc Mental Health Complete Journey   </a:t>
            </a:r>
          </a:p>
        </p:txBody>
      </p:sp>
      <p:sp>
        <p:nvSpPr>
          <p:cNvPr id="3" name="Slide Number Placeholder 2">
            <a:extLst>
              <a:ext uri="{FF2B5EF4-FFF2-40B4-BE49-F238E27FC236}">
                <a16:creationId xmlns:a16="http://schemas.microsoft.com/office/drawing/2014/main" id="{E66A0216-9981-C90D-593F-EDBABE27B7F1}"/>
              </a:ext>
            </a:extLst>
          </p:cNvPr>
          <p:cNvSpPr>
            <a:spLocks noGrp="1"/>
          </p:cNvSpPr>
          <p:nvPr>
            <p:ph type="sldNum" sz="quarter" idx="12"/>
          </p:nvPr>
        </p:nvSpPr>
        <p:spPr/>
        <p:txBody>
          <a:bodyPr/>
          <a:lstStyle/>
          <a:p>
            <a:fld id="{F5F88C70-AE88-441D-9F59-E60D3BF64BDC}" type="slidenum">
              <a:rPr lang="en-US" smtClean="0"/>
              <a:pPr/>
              <a:t>49</a:t>
            </a:fld>
            <a:endParaRPr lang="en-US"/>
          </a:p>
        </p:txBody>
      </p:sp>
      <p:sp>
        <p:nvSpPr>
          <p:cNvPr id="4" name="Footer Placeholder 3">
            <a:extLst>
              <a:ext uri="{FF2B5EF4-FFF2-40B4-BE49-F238E27FC236}">
                <a16:creationId xmlns:a16="http://schemas.microsoft.com/office/drawing/2014/main" id="{63DE2756-CDBC-A076-6205-B33CC87C899E}"/>
              </a:ext>
            </a:extLst>
          </p:cNvPr>
          <p:cNvSpPr>
            <a:spLocks noGrp="1"/>
          </p:cNvSpPr>
          <p:nvPr>
            <p:ph type="ftr" sz="quarter" idx="3"/>
          </p:nvPr>
        </p:nvSpPr>
        <p:spPr/>
        <p:txBody>
          <a:bodyPr/>
          <a:lstStyle/>
          <a:p>
            <a:r>
              <a:rPr lang="en-US"/>
              <a:t>Teladoc Mental Health Complete Journey </a:t>
            </a:r>
          </a:p>
        </p:txBody>
      </p:sp>
      <p:pic>
        <p:nvPicPr>
          <p:cNvPr id="6" name="Picture 5">
            <a:extLst>
              <a:ext uri="{FF2B5EF4-FFF2-40B4-BE49-F238E27FC236}">
                <a16:creationId xmlns:a16="http://schemas.microsoft.com/office/drawing/2014/main" id="{5970B1E8-789B-FFF0-9C12-07FD14B572C2}"/>
              </a:ext>
            </a:extLst>
          </p:cNvPr>
          <p:cNvPicPr>
            <a:picLocks noChangeAspect="1"/>
          </p:cNvPicPr>
          <p:nvPr/>
        </p:nvPicPr>
        <p:blipFill>
          <a:blip r:embed="rId2"/>
          <a:stretch>
            <a:fillRect/>
          </a:stretch>
        </p:blipFill>
        <p:spPr>
          <a:xfrm>
            <a:off x="3667763" y="2163429"/>
            <a:ext cx="8524237" cy="2404979"/>
          </a:xfrm>
          <a:prstGeom prst="rect">
            <a:avLst/>
          </a:prstGeom>
        </p:spPr>
      </p:pic>
      <p:sp>
        <p:nvSpPr>
          <p:cNvPr id="7" name="TextBox 6">
            <a:extLst>
              <a:ext uri="{FF2B5EF4-FFF2-40B4-BE49-F238E27FC236}">
                <a16:creationId xmlns:a16="http://schemas.microsoft.com/office/drawing/2014/main" id="{98F9FF19-26C9-A84A-C2DF-AFDCF4C0FA5A}"/>
              </a:ext>
            </a:extLst>
          </p:cNvPr>
          <p:cNvSpPr txBox="1"/>
          <p:nvPr/>
        </p:nvSpPr>
        <p:spPr>
          <a:xfrm>
            <a:off x="4852123" y="1600891"/>
            <a:ext cx="6923168" cy="584775"/>
          </a:xfrm>
          <a:prstGeom prst="rect">
            <a:avLst/>
          </a:prstGeom>
          <a:noFill/>
        </p:spPr>
        <p:txBody>
          <a:bodyPr wrap="square" rtlCol="0">
            <a:spAutoFit/>
          </a:bodyPr>
          <a:lstStyle/>
          <a:p>
            <a:pPr algn="ctr"/>
            <a:r>
              <a:rPr lang="en-US" sz="1600"/>
              <a:t>Communications highlight various care resources that are available to meet a member’s unique mental health needs </a:t>
            </a:r>
          </a:p>
        </p:txBody>
      </p:sp>
      <p:sp>
        <p:nvSpPr>
          <p:cNvPr id="8" name="TextBox 7">
            <a:extLst>
              <a:ext uri="{FF2B5EF4-FFF2-40B4-BE49-F238E27FC236}">
                <a16:creationId xmlns:a16="http://schemas.microsoft.com/office/drawing/2014/main" id="{949AA5D4-088A-E419-CF74-0B2911924196}"/>
              </a:ext>
            </a:extLst>
          </p:cNvPr>
          <p:cNvSpPr txBox="1"/>
          <p:nvPr/>
        </p:nvSpPr>
        <p:spPr>
          <a:xfrm>
            <a:off x="262498" y="2039321"/>
            <a:ext cx="5449824" cy="2862322"/>
          </a:xfrm>
          <a:prstGeom prst="rect">
            <a:avLst/>
          </a:prstGeom>
          <a:noFill/>
        </p:spPr>
        <p:txBody>
          <a:bodyPr wrap="square" rtlCol="0">
            <a:spAutoFit/>
          </a:bodyPr>
          <a:lstStyle/>
          <a:p>
            <a:r>
              <a:rPr lang="en-US" u="sng"/>
              <a:t>Campaign Overview &amp; Timeline</a:t>
            </a:r>
            <a:r>
              <a:rPr lang="en-US"/>
              <a:t>  </a:t>
            </a:r>
          </a:p>
          <a:p>
            <a:pPr marL="285750" indent="-285750">
              <a:buFont typeface="Arial" panose="020B0604020202020204" pitchFamily="34" charset="0"/>
              <a:buChar char="•"/>
            </a:pPr>
            <a:r>
              <a:rPr lang="en-US"/>
              <a:t>Stress less </a:t>
            </a:r>
          </a:p>
          <a:p>
            <a:pPr marL="285750" indent="-285750">
              <a:buFont typeface="Arial" panose="020B0604020202020204" pitchFamily="34" charset="0"/>
              <a:buChar char="•"/>
            </a:pPr>
            <a:r>
              <a:rPr lang="en-US"/>
              <a:t>Teletherapy overview </a:t>
            </a:r>
          </a:p>
          <a:p>
            <a:pPr marL="285750" indent="-285750">
              <a:buFont typeface="Arial" panose="020B0604020202020204" pitchFamily="34" charset="0"/>
              <a:buChar char="•"/>
            </a:pPr>
            <a:r>
              <a:rPr lang="en-US"/>
              <a:t>What’s emotional health</a:t>
            </a:r>
          </a:p>
          <a:p>
            <a:pPr marL="285750" indent="-285750">
              <a:buFont typeface="Arial" panose="020B0604020202020204" pitchFamily="34" charset="0"/>
              <a:buChar char="•"/>
            </a:pPr>
            <a:r>
              <a:rPr lang="en-US"/>
              <a:t>Anxiety </a:t>
            </a:r>
          </a:p>
          <a:p>
            <a:pPr marL="285750" indent="-285750">
              <a:buFont typeface="Arial" panose="020B0604020202020204" pitchFamily="34" charset="0"/>
              <a:buChar char="•"/>
            </a:pPr>
            <a:r>
              <a:rPr lang="en-US"/>
              <a:t>Life’s Evolving Challenges </a:t>
            </a:r>
          </a:p>
          <a:p>
            <a:pPr marL="285750" indent="-285750">
              <a:buFont typeface="Arial" panose="020B0604020202020204" pitchFamily="34" charset="0"/>
              <a:buChar char="•"/>
            </a:pPr>
            <a:r>
              <a:rPr lang="en-US"/>
              <a:t>Mindfulness </a:t>
            </a:r>
          </a:p>
          <a:p>
            <a:pPr marL="285750" indent="-285750">
              <a:buFont typeface="Arial" panose="020B0604020202020204" pitchFamily="34" charset="0"/>
              <a:buChar char="•"/>
            </a:pPr>
            <a:r>
              <a:rPr lang="en-US"/>
              <a:t>Sleep</a:t>
            </a:r>
          </a:p>
          <a:p>
            <a:pPr marL="285750" indent="-285750">
              <a:buFont typeface="Arial" panose="020B0604020202020204" pitchFamily="34" charset="0"/>
              <a:buChar char="•"/>
            </a:pPr>
            <a:r>
              <a:rPr lang="en-US"/>
              <a:t>Prioritize Mental Health </a:t>
            </a:r>
          </a:p>
          <a:p>
            <a:pPr marL="285750" indent="-285750">
              <a:buFont typeface="Arial" panose="020B0604020202020204" pitchFamily="34" charset="0"/>
              <a:buChar char="•"/>
            </a:pPr>
            <a:r>
              <a:rPr lang="en-US"/>
              <a:t>Emotional Health Assessment </a:t>
            </a:r>
          </a:p>
        </p:txBody>
      </p:sp>
      <p:sp>
        <p:nvSpPr>
          <p:cNvPr id="9" name="TextBox 8">
            <a:extLst>
              <a:ext uri="{FF2B5EF4-FFF2-40B4-BE49-F238E27FC236}">
                <a16:creationId xmlns:a16="http://schemas.microsoft.com/office/drawing/2014/main" id="{0520E48C-9747-0A60-6B1B-3267164C0932}"/>
              </a:ext>
            </a:extLst>
          </p:cNvPr>
          <p:cNvSpPr txBox="1"/>
          <p:nvPr/>
        </p:nvSpPr>
        <p:spPr>
          <a:xfrm>
            <a:off x="5791200" y="4654952"/>
            <a:ext cx="4234278" cy="1323439"/>
          </a:xfrm>
          <a:prstGeom prst="rect">
            <a:avLst/>
          </a:prstGeom>
          <a:noFill/>
        </p:spPr>
        <p:txBody>
          <a:bodyPr wrap="square" rtlCol="0">
            <a:spAutoFit/>
          </a:bodyPr>
          <a:lstStyle/>
          <a:p>
            <a:pPr algn="ctr"/>
            <a:r>
              <a:rPr lang="en-US" sz="1600"/>
              <a:t>Educating members around mental health helps to reduce the negative stigma placed around therapy and helps to empower members to engage in good emotional and mental health practices </a:t>
            </a:r>
          </a:p>
        </p:txBody>
      </p:sp>
      <p:pic>
        <p:nvPicPr>
          <p:cNvPr id="11" name="Graphic 10" descr="Right Brain with solid fill">
            <a:extLst>
              <a:ext uri="{FF2B5EF4-FFF2-40B4-BE49-F238E27FC236}">
                <a16:creationId xmlns:a16="http://schemas.microsoft.com/office/drawing/2014/main" id="{D0A6FBAA-02B1-D91C-8D32-049591800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7927" y="4568408"/>
            <a:ext cx="1593273" cy="1593273"/>
          </a:xfrm>
          <a:prstGeom prst="rect">
            <a:avLst/>
          </a:prstGeom>
        </p:spPr>
      </p:pic>
      <p:sp>
        <p:nvSpPr>
          <p:cNvPr id="10" name="TextBox 9">
            <a:extLst>
              <a:ext uri="{FF2B5EF4-FFF2-40B4-BE49-F238E27FC236}">
                <a16:creationId xmlns:a16="http://schemas.microsoft.com/office/drawing/2014/main" id="{D4D82CBE-69C5-246F-3B7A-AF2DFBB5DC74}"/>
              </a:ext>
            </a:extLst>
          </p:cNvPr>
          <p:cNvSpPr txBox="1"/>
          <p:nvPr/>
        </p:nvSpPr>
        <p:spPr>
          <a:xfrm>
            <a:off x="878113" y="758088"/>
            <a:ext cx="10897178" cy="338554"/>
          </a:xfrm>
          <a:prstGeom prst="rect">
            <a:avLst/>
          </a:prstGeom>
          <a:noFill/>
        </p:spPr>
        <p:txBody>
          <a:bodyPr wrap="square" rtlCol="0">
            <a:spAutoFit/>
          </a:bodyPr>
          <a:lstStyle/>
          <a:p>
            <a:r>
              <a:rPr lang="en-US" sz="1600" i="1" dirty="0"/>
              <a:t>Engaging members regularly through member-specific educational communications </a:t>
            </a:r>
          </a:p>
        </p:txBody>
      </p:sp>
    </p:spTree>
    <p:extLst>
      <p:ext uri="{BB962C8B-B14F-4D97-AF65-F5344CB8AC3E}">
        <p14:creationId xmlns:p14="http://schemas.microsoft.com/office/powerpoint/2010/main" val="67689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96112" y="7492"/>
            <a:ext cx="10515600" cy="577628"/>
          </a:xfrm>
        </p:spPr>
        <p:txBody>
          <a:bodyPr>
            <a:normAutofit fontScale="90000"/>
          </a:bodyPr>
          <a:lstStyle/>
          <a:p>
            <a:r>
              <a:rPr lang="en-US"/>
              <a:t>Blue Wellness Rewards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rPr>
              <a:t>Blue Wellness Rewards </a:t>
            </a:r>
          </a:p>
        </p:txBody>
      </p:sp>
      <p:pic>
        <p:nvPicPr>
          <p:cNvPr id="6" name="Picture 5">
            <a:extLst>
              <a:ext uri="{FF2B5EF4-FFF2-40B4-BE49-F238E27FC236}">
                <a16:creationId xmlns:a16="http://schemas.microsoft.com/office/drawing/2014/main" id="{25554093-91A6-93E0-3010-FC575917091F}"/>
              </a:ext>
            </a:extLst>
          </p:cNvPr>
          <p:cNvPicPr>
            <a:picLocks noChangeAspect="1"/>
          </p:cNvPicPr>
          <p:nvPr/>
        </p:nvPicPr>
        <p:blipFill>
          <a:blip r:embed="rId2"/>
          <a:stretch>
            <a:fillRect/>
          </a:stretch>
        </p:blipFill>
        <p:spPr>
          <a:xfrm>
            <a:off x="96112" y="1402034"/>
            <a:ext cx="3857813" cy="2852473"/>
          </a:xfrm>
          <a:prstGeom prst="rect">
            <a:avLst/>
          </a:prstGeom>
        </p:spPr>
      </p:pic>
      <p:pic>
        <p:nvPicPr>
          <p:cNvPr id="5" name="Picture 4">
            <a:extLst>
              <a:ext uri="{FF2B5EF4-FFF2-40B4-BE49-F238E27FC236}">
                <a16:creationId xmlns:a16="http://schemas.microsoft.com/office/drawing/2014/main" id="{635E9036-EEF9-8D15-8F7C-153A0577E7AF}"/>
              </a:ext>
            </a:extLst>
          </p:cNvPr>
          <p:cNvPicPr>
            <a:picLocks noChangeAspect="1"/>
          </p:cNvPicPr>
          <p:nvPr/>
        </p:nvPicPr>
        <p:blipFill>
          <a:blip r:embed="rId3"/>
          <a:stretch>
            <a:fillRect/>
          </a:stretch>
        </p:blipFill>
        <p:spPr>
          <a:xfrm>
            <a:off x="6096000" y="1421853"/>
            <a:ext cx="3671554" cy="2634937"/>
          </a:xfrm>
          <a:prstGeom prst="rect">
            <a:avLst/>
          </a:prstGeom>
        </p:spPr>
      </p:pic>
      <p:sp>
        <p:nvSpPr>
          <p:cNvPr id="8" name="Arrow: Chevron 7">
            <a:extLst>
              <a:ext uri="{FF2B5EF4-FFF2-40B4-BE49-F238E27FC236}">
                <a16:creationId xmlns:a16="http://schemas.microsoft.com/office/drawing/2014/main" id="{CA7F1118-3023-7D9C-EAB6-3A834BBBBB10}"/>
              </a:ext>
            </a:extLst>
          </p:cNvPr>
          <p:cNvSpPr/>
          <p:nvPr/>
        </p:nvSpPr>
        <p:spPr>
          <a:xfrm>
            <a:off x="839969" y="843963"/>
            <a:ext cx="2679405" cy="577628"/>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Roboto"/>
                <a:ea typeface="+mn-ea"/>
                <a:cs typeface="+mn-cs"/>
              </a:rPr>
              <a:t>Advise</a:t>
            </a:r>
          </a:p>
        </p:txBody>
      </p:sp>
      <p:sp>
        <p:nvSpPr>
          <p:cNvPr id="10" name="Arrow: Chevron 9">
            <a:extLst>
              <a:ext uri="{FF2B5EF4-FFF2-40B4-BE49-F238E27FC236}">
                <a16:creationId xmlns:a16="http://schemas.microsoft.com/office/drawing/2014/main" id="{3DDAC90D-CA72-3159-203F-1FA53EECAFDE}"/>
              </a:ext>
            </a:extLst>
          </p:cNvPr>
          <p:cNvSpPr/>
          <p:nvPr/>
        </p:nvSpPr>
        <p:spPr>
          <a:xfrm>
            <a:off x="3432726" y="855137"/>
            <a:ext cx="2679405" cy="577628"/>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Roboto"/>
                <a:ea typeface="+mn-ea"/>
                <a:cs typeface="+mn-cs"/>
              </a:rPr>
              <a:t>Learn</a:t>
            </a:r>
          </a:p>
        </p:txBody>
      </p:sp>
      <p:sp>
        <p:nvSpPr>
          <p:cNvPr id="11" name="Arrow: Chevron 10">
            <a:extLst>
              <a:ext uri="{FF2B5EF4-FFF2-40B4-BE49-F238E27FC236}">
                <a16:creationId xmlns:a16="http://schemas.microsoft.com/office/drawing/2014/main" id="{8B4EAF2E-4EC5-D9B7-3E52-5E231AB1521C}"/>
              </a:ext>
            </a:extLst>
          </p:cNvPr>
          <p:cNvSpPr/>
          <p:nvPr/>
        </p:nvSpPr>
        <p:spPr>
          <a:xfrm>
            <a:off x="6112131" y="866311"/>
            <a:ext cx="2679405" cy="577628"/>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Roboto"/>
                <a:ea typeface="+mn-ea"/>
                <a:cs typeface="+mn-cs"/>
              </a:rPr>
              <a:t>Act</a:t>
            </a:r>
          </a:p>
        </p:txBody>
      </p:sp>
      <p:sp>
        <p:nvSpPr>
          <p:cNvPr id="13" name="Arrow: Chevron 12">
            <a:extLst>
              <a:ext uri="{FF2B5EF4-FFF2-40B4-BE49-F238E27FC236}">
                <a16:creationId xmlns:a16="http://schemas.microsoft.com/office/drawing/2014/main" id="{D6A011C7-0E38-86D4-7CF0-8977526ED806}"/>
              </a:ext>
            </a:extLst>
          </p:cNvPr>
          <p:cNvSpPr/>
          <p:nvPr/>
        </p:nvSpPr>
        <p:spPr>
          <a:xfrm>
            <a:off x="8751570" y="881556"/>
            <a:ext cx="2679405" cy="577628"/>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Roboto"/>
                <a:ea typeface="+mn-ea"/>
                <a:cs typeface="+mn-cs"/>
              </a:rPr>
              <a:t>Earn</a:t>
            </a:r>
          </a:p>
        </p:txBody>
      </p:sp>
      <p:pic>
        <p:nvPicPr>
          <p:cNvPr id="9" name="Picture 8">
            <a:extLst>
              <a:ext uri="{FF2B5EF4-FFF2-40B4-BE49-F238E27FC236}">
                <a16:creationId xmlns:a16="http://schemas.microsoft.com/office/drawing/2014/main" id="{11E97D27-23B4-D5B6-64B7-36741F5E8C04}"/>
              </a:ext>
            </a:extLst>
          </p:cNvPr>
          <p:cNvPicPr>
            <a:picLocks noChangeAspect="1"/>
          </p:cNvPicPr>
          <p:nvPr/>
        </p:nvPicPr>
        <p:blipFill>
          <a:blip r:embed="rId4"/>
          <a:stretch>
            <a:fillRect/>
          </a:stretch>
        </p:blipFill>
        <p:spPr>
          <a:xfrm>
            <a:off x="8622880" y="3942169"/>
            <a:ext cx="3286749" cy="2832967"/>
          </a:xfrm>
          <a:prstGeom prst="rect">
            <a:avLst/>
          </a:prstGeom>
        </p:spPr>
      </p:pic>
      <p:pic>
        <p:nvPicPr>
          <p:cNvPr id="16" name="Picture 15">
            <a:extLst>
              <a:ext uri="{FF2B5EF4-FFF2-40B4-BE49-F238E27FC236}">
                <a16:creationId xmlns:a16="http://schemas.microsoft.com/office/drawing/2014/main" id="{80401CF0-93C0-1E93-DC39-5F53867DB6FD}"/>
              </a:ext>
            </a:extLst>
          </p:cNvPr>
          <p:cNvPicPr>
            <a:picLocks noChangeAspect="1"/>
          </p:cNvPicPr>
          <p:nvPr/>
        </p:nvPicPr>
        <p:blipFill>
          <a:blip r:embed="rId5"/>
          <a:stretch>
            <a:fillRect/>
          </a:stretch>
        </p:blipFill>
        <p:spPr>
          <a:xfrm>
            <a:off x="3028180" y="4254963"/>
            <a:ext cx="3367819" cy="2200309"/>
          </a:xfrm>
          <a:prstGeom prst="rect">
            <a:avLst/>
          </a:prstGeom>
        </p:spPr>
      </p:pic>
      <p:grpSp>
        <p:nvGrpSpPr>
          <p:cNvPr id="23" name="Group 22">
            <a:extLst>
              <a:ext uri="{FF2B5EF4-FFF2-40B4-BE49-F238E27FC236}">
                <a16:creationId xmlns:a16="http://schemas.microsoft.com/office/drawing/2014/main" id="{47A76D91-AE4F-477E-394E-8CB1438FB099}"/>
              </a:ext>
            </a:extLst>
          </p:cNvPr>
          <p:cNvGrpSpPr/>
          <p:nvPr/>
        </p:nvGrpSpPr>
        <p:grpSpPr>
          <a:xfrm>
            <a:off x="298689" y="3599796"/>
            <a:ext cx="11499734" cy="510497"/>
            <a:chOff x="298689" y="3928272"/>
            <a:chExt cx="11499734" cy="510497"/>
          </a:xfrm>
        </p:grpSpPr>
        <p:cxnSp>
          <p:nvCxnSpPr>
            <p:cNvPr id="18" name="Straight Connector 17">
              <a:extLst>
                <a:ext uri="{FF2B5EF4-FFF2-40B4-BE49-F238E27FC236}">
                  <a16:creationId xmlns:a16="http://schemas.microsoft.com/office/drawing/2014/main" id="{81AA3E97-3392-161B-7B22-675368AF4095}"/>
                </a:ext>
              </a:extLst>
            </p:cNvPr>
            <p:cNvCxnSpPr/>
            <p:nvPr/>
          </p:nvCxnSpPr>
          <p:spPr>
            <a:xfrm>
              <a:off x="298689" y="4183523"/>
              <a:ext cx="1149973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2D06C15-DE4A-E6ED-D956-449F922C3FBA}"/>
                </a:ext>
              </a:extLst>
            </p:cNvPr>
            <p:cNvSpPr/>
            <p:nvPr/>
          </p:nvSpPr>
          <p:spPr>
            <a:xfrm>
              <a:off x="1497034" y="3928273"/>
              <a:ext cx="532660" cy="51049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a:t>
              </a:r>
            </a:p>
          </p:txBody>
        </p:sp>
        <p:sp>
          <p:nvSpPr>
            <p:cNvPr id="20" name="Oval 19">
              <a:extLst>
                <a:ext uri="{FF2B5EF4-FFF2-40B4-BE49-F238E27FC236}">
                  <a16:creationId xmlns:a16="http://schemas.microsoft.com/office/drawing/2014/main" id="{92DAA9B2-D7D4-AC02-1C68-16BAED3BE673}"/>
                </a:ext>
              </a:extLst>
            </p:cNvPr>
            <p:cNvSpPr/>
            <p:nvPr/>
          </p:nvSpPr>
          <p:spPr>
            <a:xfrm>
              <a:off x="4495462" y="3928274"/>
              <a:ext cx="532660" cy="51049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2</a:t>
              </a:r>
            </a:p>
          </p:txBody>
        </p:sp>
        <p:sp>
          <p:nvSpPr>
            <p:cNvPr id="21" name="Oval 20">
              <a:extLst>
                <a:ext uri="{FF2B5EF4-FFF2-40B4-BE49-F238E27FC236}">
                  <a16:creationId xmlns:a16="http://schemas.microsoft.com/office/drawing/2014/main" id="{F4647EFE-5084-127C-0726-5FA5AFEE4A29}"/>
                </a:ext>
              </a:extLst>
            </p:cNvPr>
            <p:cNvSpPr/>
            <p:nvPr/>
          </p:nvSpPr>
          <p:spPr>
            <a:xfrm>
              <a:off x="7185503" y="3928273"/>
              <a:ext cx="532660" cy="51049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a:t>
              </a:r>
            </a:p>
          </p:txBody>
        </p:sp>
        <p:sp>
          <p:nvSpPr>
            <p:cNvPr id="22" name="Oval 21">
              <a:extLst>
                <a:ext uri="{FF2B5EF4-FFF2-40B4-BE49-F238E27FC236}">
                  <a16:creationId xmlns:a16="http://schemas.microsoft.com/office/drawing/2014/main" id="{FE86692C-DB2F-94C5-F672-7543F0410575}"/>
                </a:ext>
              </a:extLst>
            </p:cNvPr>
            <p:cNvSpPr/>
            <p:nvPr/>
          </p:nvSpPr>
          <p:spPr>
            <a:xfrm>
              <a:off x="10022085" y="3928272"/>
              <a:ext cx="532660" cy="51049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4</a:t>
              </a:r>
            </a:p>
          </p:txBody>
        </p:sp>
      </p:grpSp>
      <p:sp>
        <p:nvSpPr>
          <p:cNvPr id="24" name="TextBox 23">
            <a:extLst>
              <a:ext uri="{FF2B5EF4-FFF2-40B4-BE49-F238E27FC236}">
                <a16:creationId xmlns:a16="http://schemas.microsoft.com/office/drawing/2014/main" id="{5F602A24-73AF-2F11-B649-D9C04283EF7C}"/>
              </a:ext>
            </a:extLst>
          </p:cNvPr>
          <p:cNvSpPr txBox="1"/>
          <p:nvPr/>
        </p:nvSpPr>
        <p:spPr>
          <a:xfrm>
            <a:off x="636488" y="4465468"/>
            <a:ext cx="2053894" cy="1477328"/>
          </a:xfrm>
          <a:prstGeom prst="rect">
            <a:avLst/>
          </a:prstGeom>
          <a:noFill/>
        </p:spPr>
        <p:txBody>
          <a:bodyPr wrap="square" rtlCol="0">
            <a:spAutoFit/>
          </a:bodyPr>
          <a:lstStyle/>
          <a:p>
            <a:pPr algn="ctr"/>
            <a:r>
              <a:rPr lang="en-US"/>
              <a:t>Members are </a:t>
            </a:r>
            <a:r>
              <a:rPr lang="en-US" b="1">
                <a:solidFill>
                  <a:srgbClr val="FFC000"/>
                </a:solidFill>
              </a:rPr>
              <a:t>advised</a:t>
            </a:r>
            <a:r>
              <a:rPr lang="en-US"/>
              <a:t> through custom health actions in their portal</a:t>
            </a:r>
          </a:p>
        </p:txBody>
      </p:sp>
      <p:sp>
        <p:nvSpPr>
          <p:cNvPr id="25" name="TextBox 24">
            <a:extLst>
              <a:ext uri="{FF2B5EF4-FFF2-40B4-BE49-F238E27FC236}">
                <a16:creationId xmlns:a16="http://schemas.microsoft.com/office/drawing/2014/main" id="{43711D17-88CD-B6C6-C738-F9E3DA0E8375}"/>
              </a:ext>
            </a:extLst>
          </p:cNvPr>
          <p:cNvSpPr txBox="1"/>
          <p:nvPr/>
        </p:nvSpPr>
        <p:spPr>
          <a:xfrm>
            <a:off x="4047140" y="1876667"/>
            <a:ext cx="1429304" cy="1477328"/>
          </a:xfrm>
          <a:prstGeom prst="rect">
            <a:avLst/>
          </a:prstGeom>
          <a:noFill/>
        </p:spPr>
        <p:txBody>
          <a:bodyPr wrap="square" rtlCol="0">
            <a:spAutoFit/>
          </a:bodyPr>
          <a:lstStyle/>
          <a:p>
            <a:pPr algn="ctr"/>
            <a:r>
              <a:rPr lang="en-US"/>
              <a:t>Members can </a:t>
            </a:r>
            <a:r>
              <a:rPr lang="en-US" b="1">
                <a:solidFill>
                  <a:srgbClr val="FFC000"/>
                </a:solidFill>
              </a:rPr>
              <a:t>learn</a:t>
            </a:r>
            <a:r>
              <a:rPr lang="en-US"/>
              <a:t> about their suggested care paths</a:t>
            </a:r>
          </a:p>
        </p:txBody>
      </p:sp>
      <p:sp>
        <p:nvSpPr>
          <p:cNvPr id="26" name="TextBox 25">
            <a:extLst>
              <a:ext uri="{FF2B5EF4-FFF2-40B4-BE49-F238E27FC236}">
                <a16:creationId xmlns:a16="http://schemas.microsoft.com/office/drawing/2014/main" id="{378B9260-5EE5-6542-1DED-37B7D3FE647E}"/>
              </a:ext>
            </a:extLst>
          </p:cNvPr>
          <p:cNvSpPr txBox="1"/>
          <p:nvPr/>
        </p:nvSpPr>
        <p:spPr>
          <a:xfrm>
            <a:off x="6773662" y="4465468"/>
            <a:ext cx="1464816" cy="1477328"/>
          </a:xfrm>
          <a:prstGeom prst="rect">
            <a:avLst/>
          </a:prstGeom>
          <a:noFill/>
        </p:spPr>
        <p:txBody>
          <a:bodyPr wrap="square" rtlCol="0">
            <a:spAutoFit/>
          </a:bodyPr>
          <a:lstStyle/>
          <a:p>
            <a:pPr algn="ctr"/>
            <a:r>
              <a:rPr lang="en-US"/>
              <a:t>Members can </a:t>
            </a:r>
            <a:r>
              <a:rPr lang="en-US" b="1">
                <a:solidFill>
                  <a:srgbClr val="FFC000"/>
                </a:solidFill>
              </a:rPr>
              <a:t>act</a:t>
            </a:r>
            <a:r>
              <a:rPr lang="en-US"/>
              <a:t> based on their suggestions</a:t>
            </a:r>
          </a:p>
        </p:txBody>
      </p:sp>
      <p:sp>
        <p:nvSpPr>
          <p:cNvPr id="27" name="TextBox 26">
            <a:extLst>
              <a:ext uri="{FF2B5EF4-FFF2-40B4-BE49-F238E27FC236}">
                <a16:creationId xmlns:a16="http://schemas.microsoft.com/office/drawing/2014/main" id="{88E4914A-105B-A5AE-07B6-006C8BC94298}"/>
              </a:ext>
            </a:extLst>
          </p:cNvPr>
          <p:cNvSpPr txBox="1"/>
          <p:nvPr/>
        </p:nvSpPr>
        <p:spPr>
          <a:xfrm>
            <a:off x="9651269" y="1971932"/>
            <a:ext cx="1471682" cy="1477328"/>
          </a:xfrm>
          <a:prstGeom prst="rect">
            <a:avLst/>
          </a:prstGeom>
          <a:noFill/>
        </p:spPr>
        <p:txBody>
          <a:bodyPr wrap="square" rtlCol="0">
            <a:spAutoFit/>
          </a:bodyPr>
          <a:lstStyle/>
          <a:p>
            <a:pPr algn="ctr"/>
            <a:r>
              <a:rPr lang="en-US"/>
              <a:t>Members </a:t>
            </a:r>
            <a:r>
              <a:rPr lang="en-US" b="1">
                <a:solidFill>
                  <a:srgbClr val="FFC000"/>
                </a:solidFill>
              </a:rPr>
              <a:t>earn</a:t>
            </a:r>
            <a:r>
              <a:rPr lang="en-US"/>
              <a:t> rewards when care is completed</a:t>
            </a:r>
          </a:p>
        </p:txBody>
      </p:sp>
      <p:sp>
        <p:nvSpPr>
          <p:cNvPr id="28" name="TextBox 27">
            <a:extLst>
              <a:ext uri="{FF2B5EF4-FFF2-40B4-BE49-F238E27FC236}">
                <a16:creationId xmlns:a16="http://schemas.microsoft.com/office/drawing/2014/main" id="{C0B49A00-2C69-5C8D-5414-3D93E07143A2}"/>
              </a:ext>
            </a:extLst>
          </p:cNvPr>
          <p:cNvSpPr txBox="1"/>
          <p:nvPr/>
        </p:nvSpPr>
        <p:spPr>
          <a:xfrm>
            <a:off x="96112" y="505032"/>
            <a:ext cx="11907392" cy="338554"/>
          </a:xfrm>
          <a:prstGeom prst="rect">
            <a:avLst/>
          </a:prstGeom>
          <a:noFill/>
        </p:spPr>
        <p:txBody>
          <a:bodyPr wrap="square" rtlCol="0">
            <a:spAutoFit/>
          </a:bodyPr>
          <a:lstStyle/>
          <a:p>
            <a:r>
              <a:rPr lang="en-US" sz="1600" i="1"/>
              <a:t>Advising members on appropriate care paths through education opportunities and incentivizing members to act on their health needs </a:t>
            </a:r>
          </a:p>
        </p:txBody>
      </p:sp>
    </p:spTree>
    <p:extLst>
      <p:ext uri="{BB962C8B-B14F-4D97-AF65-F5344CB8AC3E}">
        <p14:creationId xmlns:p14="http://schemas.microsoft.com/office/powerpoint/2010/main" val="3052133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a:xfrm>
            <a:off x="188496" y="210582"/>
            <a:ext cx="11815007" cy="577628"/>
          </a:xfrm>
        </p:spPr>
        <p:txBody>
          <a:bodyPr>
            <a:noAutofit/>
          </a:bodyPr>
          <a:lstStyle/>
          <a:p>
            <a:r>
              <a:rPr lang="en-US" sz="3000" dirty="0"/>
              <a:t>Peer Support Specialists and Substance Use Disorder Program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50</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sz="1400" dirty="0"/>
              <a:t>Peer Support Specialists and Substance Use Disorder Program </a:t>
            </a:r>
            <a:endParaRPr lang="en-US" dirty="0"/>
          </a:p>
        </p:txBody>
      </p:sp>
      <p:sp>
        <p:nvSpPr>
          <p:cNvPr id="5" name="TextBox 4">
            <a:extLst>
              <a:ext uri="{FF2B5EF4-FFF2-40B4-BE49-F238E27FC236}">
                <a16:creationId xmlns:a16="http://schemas.microsoft.com/office/drawing/2014/main" id="{D8395FE6-A4C5-766B-01AE-427D724C8E90}"/>
              </a:ext>
            </a:extLst>
          </p:cNvPr>
          <p:cNvSpPr txBox="1"/>
          <p:nvPr/>
        </p:nvSpPr>
        <p:spPr>
          <a:xfrm>
            <a:off x="458710" y="1695066"/>
            <a:ext cx="5741894" cy="3570208"/>
          </a:xfrm>
          <a:prstGeom prst="rect">
            <a:avLst/>
          </a:prstGeom>
          <a:noFill/>
          <a:ln w="38100">
            <a:solidFill>
              <a:srgbClr val="1672FD"/>
            </a:solidFill>
            <a:prstDash val="lgDash"/>
          </a:ln>
        </p:spPr>
        <p:txBody>
          <a:bodyPr wrap="square" rtlCol="0">
            <a:spAutoFit/>
          </a:bodyPr>
          <a:lstStyle/>
          <a:p>
            <a:endParaRPr lang="en-US" sz="1600" b="0" i="0">
              <a:solidFill>
                <a:srgbClr val="333333"/>
              </a:solidFill>
              <a:effectLst/>
              <a:highlight>
                <a:srgbClr val="FFFFFF"/>
              </a:highlight>
              <a:latin typeface="Roboto" panose="02000000000000000000" pitchFamily="2" charset="0"/>
            </a:endParaRPr>
          </a:p>
          <a:p>
            <a:r>
              <a:rPr lang="en-US" sz="1600">
                <a:solidFill>
                  <a:srgbClr val="333333"/>
                </a:solidFill>
                <a:highlight>
                  <a:srgbClr val="FFFFFF"/>
                </a:highlight>
                <a:latin typeface="Roboto" panose="02000000000000000000" pitchFamily="2" charset="0"/>
              </a:rPr>
              <a:t>Peer support specialists help facilitate recovery after crisis, often meeting</a:t>
            </a:r>
            <a:r>
              <a:rPr lang="en-US" sz="1600" b="0" i="0">
                <a:solidFill>
                  <a:srgbClr val="333333"/>
                </a:solidFill>
                <a:effectLst/>
                <a:highlight>
                  <a:srgbClr val="FFFFFF"/>
                </a:highlight>
                <a:latin typeface="Roboto" panose="02000000000000000000" pitchFamily="2" charset="0"/>
              </a:rPr>
              <a:t> a</a:t>
            </a:r>
            <a:r>
              <a:rPr lang="en-US" sz="1600">
                <a:solidFill>
                  <a:srgbClr val="333333"/>
                </a:solidFill>
                <a:highlight>
                  <a:srgbClr val="FFFFFF"/>
                </a:highlight>
                <a:latin typeface="Roboto" panose="02000000000000000000" pitchFamily="2" charset="0"/>
              </a:rPr>
              <a:t>t a facility when the member is receiving treatment. </a:t>
            </a:r>
            <a:endParaRPr lang="en-US" sz="1600" b="0" i="0">
              <a:solidFill>
                <a:srgbClr val="333333"/>
              </a:solidFill>
              <a:effectLst/>
              <a:highlight>
                <a:srgbClr val="FFFFFF"/>
              </a:highlight>
              <a:latin typeface="Roboto" panose="02000000000000000000" pitchFamily="2" charset="0"/>
            </a:endParaRPr>
          </a:p>
          <a:p>
            <a:endParaRPr lang="en-US" sz="1600">
              <a:solidFill>
                <a:srgbClr val="333333"/>
              </a:solidFill>
              <a:highlight>
                <a:srgbClr val="FFFFFF"/>
              </a:highlight>
              <a:latin typeface="Roboto" panose="02000000000000000000" pitchFamily="2" charset="0"/>
            </a:endParaRPr>
          </a:p>
          <a:p>
            <a:r>
              <a:rPr lang="en-US" sz="1600" b="0" i="0">
                <a:solidFill>
                  <a:srgbClr val="333333"/>
                </a:solidFill>
                <a:effectLst/>
                <a:highlight>
                  <a:srgbClr val="FFFFFF"/>
                </a:highlight>
                <a:latin typeface="Roboto" panose="02000000000000000000" pitchFamily="2" charset="0"/>
              </a:rPr>
              <a:t>Peer support specialists work alongside nurses and social workers, and they serve as a single point of contact to coordinate integrated, whole-person care. </a:t>
            </a:r>
          </a:p>
          <a:p>
            <a:endParaRPr lang="en-US" sz="1600">
              <a:solidFill>
                <a:srgbClr val="333333"/>
              </a:solidFill>
              <a:highlight>
                <a:srgbClr val="FFFFFF"/>
              </a:highlight>
              <a:latin typeface="Roboto" panose="02000000000000000000" pitchFamily="2" charset="0"/>
            </a:endParaRPr>
          </a:p>
          <a:p>
            <a:r>
              <a:rPr lang="en-US" sz="1600" b="0" i="0">
                <a:solidFill>
                  <a:srgbClr val="333333"/>
                </a:solidFill>
                <a:effectLst/>
                <a:highlight>
                  <a:srgbClr val="FFFFFF"/>
                </a:highlight>
                <a:latin typeface="Roboto" panose="02000000000000000000" pitchFamily="2" charset="0"/>
              </a:rPr>
              <a:t>The peer support specialists help members, who often have both physical and behavioral illnesses, connect to the medical care and resources they need for recovery, improved health and overall well-being.</a:t>
            </a:r>
          </a:p>
          <a:p>
            <a:endParaRPr lang="en-US" sz="1600">
              <a:solidFill>
                <a:srgbClr val="333333"/>
              </a:solidFill>
              <a:highlight>
                <a:srgbClr val="FFFFFF"/>
              </a:highlight>
              <a:latin typeface="Roboto" panose="02000000000000000000" pitchFamily="2" charset="0"/>
            </a:endParaRPr>
          </a:p>
        </p:txBody>
      </p:sp>
      <p:pic>
        <p:nvPicPr>
          <p:cNvPr id="6" name="Graphic 5">
            <a:extLst>
              <a:ext uri="{FF2B5EF4-FFF2-40B4-BE49-F238E27FC236}">
                <a16:creationId xmlns:a16="http://schemas.microsoft.com/office/drawing/2014/main" id="{858BABA2-0896-E363-09AF-88531E19DAA1}"/>
              </a:ext>
            </a:extLst>
          </p:cNvPr>
          <p:cNvPicPr/>
          <p:nvPr/>
        </p:nvPicPr>
        <p:blipFill>
          <a:blip r:embed="rId2">
            <a:extLst>
              <a:ext uri="{96DAC541-7B7A-43D3-8B79-37D633B846F1}">
                <asvg:svgBlip xmlns:asvg="http://schemas.microsoft.com/office/drawing/2016/SVG/main" r:embed="rId3"/>
              </a:ext>
            </a:extLst>
          </a:blip>
          <a:stretch>
            <a:fillRect/>
          </a:stretch>
        </p:blipFill>
        <p:spPr>
          <a:xfrm>
            <a:off x="6422137" y="1682181"/>
            <a:ext cx="4922792" cy="4369078"/>
          </a:xfrm>
          <a:prstGeom prst="rect">
            <a:avLst/>
          </a:prstGeom>
        </p:spPr>
      </p:pic>
      <p:sp>
        <p:nvSpPr>
          <p:cNvPr id="8" name="TextBox 7">
            <a:extLst>
              <a:ext uri="{FF2B5EF4-FFF2-40B4-BE49-F238E27FC236}">
                <a16:creationId xmlns:a16="http://schemas.microsoft.com/office/drawing/2014/main" id="{24B03636-6245-DDB0-E8CD-8198EDAC6D62}"/>
              </a:ext>
            </a:extLst>
          </p:cNvPr>
          <p:cNvSpPr txBox="1"/>
          <p:nvPr/>
        </p:nvSpPr>
        <p:spPr>
          <a:xfrm>
            <a:off x="7467109" y="2653552"/>
            <a:ext cx="2187388" cy="2246769"/>
          </a:xfrm>
          <a:prstGeom prst="rect">
            <a:avLst/>
          </a:prstGeom>
          <a:noFill/>
        </p:spPr>
        <p:txBody>
          <a:bodyPr wrap="square">
            <a:spAutoFit/>
          </a:bodyPr>
          <a:lstStyle/>
          <a:p>
            <a:pPr algn="ctr"/>
            <a:r>
              <a:rPr lang="en-US" sz="2000">
                <a:solidFill>
                  <a:schemeClr val="bg1"/>
                </a:solidFill>
                <a:latin typeface="Roboto" panose="02000000000000000000" pitchFamily="2" charset="0"/>
              </a:rPr>
              <a:t>Coverage for the entire state of Arkansas, meeting members where they are in their communities </a:t>
            </a:r>
          </a:p>
        </p:txBody>
      </p:sp>
      <p:sp>
        <p:nvSpPr>
          <p:cNvPr id="10" name="TextBox 9">
            <a:extLst>
              <a:ext uri="{FF2B5EF4-FFF2-40B4-BE49-F238E27FC236}">
                <a16:creationId xmlns:a16="http://schemas.microsoft.com/office/drawing/2014/main" id="{647238C5-F7EE-0994-8FDC-889607A511BA}"/>
              </a:ext>
            </a:extLst>
          </p:cNvPr>
          <p:cNvSpPr txBox="1"/>
          <p:nvPr/>
        </p:nvSpPr>
        <p:spPr>
          <a:xfrm>
            <a:off x="188496" y="681197"/>
            <a:ext cx="11596101" cy="338554"/>
          </a:xfrm>
          <a:prstGeom prst="rect">
            <a:avLst/>
          </a:prstGeom>
          <a:noFill/>
        </p:spPr>
        <p:txBody>
          <a:bodyPr wrap="square">
            <a:spAutoFit/>
          </a:bodyPr>
          <a:lstStyle/>
          <a:p>
            <a:r>
              <a:rPr lang="en-US" sz="1600" i="1" dirty="0">
                <a:solidFill>
                  <a:srgbClr val="333333"/>
                </a:solidFill>
                <a:latin typeface="Roboto" panose="02000000000000000000" pitchFamily="2" charset="0"/>
              </a:rPr>
              <a:t>Offering substance use disorder support from people with “lived experience” that are now in lifelong recovery </a:t>
            </a:r>
            <a:endParaRPr lang="en-US" sz="1600" b="0" i="1" dirty="0">
              <a:solidFill>
                <a:srgbClr val="333333"/>
              </a:solidFill>
              <a:effectLst/>
              <a:latin typeface="Roboto" panose="02000000000000000000" pitchFamily="2" charset="0"/>
            </a:endParaRPr>
          </a:p>
        </p:txBody>
      </p:sp>
      <p:sp>
        <p:nvSpPr>
          <p:cNvPr id="11" name="TextBox 10">
            <a:extLst>
              <a:ext uri="{FF2B5EF4-FFF2-40B4-BE49-F238E27FC236}">
                <a16:creationId xmlns:a16="http://schemas.microsoft.com/office/drawing/2014/main" id="{3F48EAB0-1725-05EB-CABA-79182AE997E6}"/>
              </a:ext>
            </a:extLst>
          </p:cNvPr>
          <p:cNvSpPr txBox="1"/>
          <p:nvPr/>
        </p:nvSpPr>
        <p:spPr>
          <a:xfrm>
            <a:off x="1499345" y="1192616"/>
            <a:ext cx="4922792" cy="523220"/>
          </a:xfrm>
          <a:prstGeom prst="rect">
            <a:avLst/>
          </a:prstGeom>
          <a:noFill/>
        </p:spPr>
        <p:txBody>
          <a:bodyPr wrap="square" rtlCol="0">
            <a:spAutoFit/>
          </a:bodyPr>
          <a:lstStyle/>
          <a:p>
            <a:r>
              <a:rPr lang="en-US" sz="2800" b="1">
                <a:solidFill>
                  <a:srgbClr val="1672FD"/>
                </a:solidFill>
              </a:rPr>
              <a:t>Program Highlights</a:t>
            </a:r>
          </a:p>
        </p:txBody>
      </p:sp>
    </p:spTree>
    <p:extLst>
      <p:ext uri="{BB962C8B-B14F-4D97-AF65-F5344CB8AC3E}">
        <p14:creationId xmlns:p14="http://schemas.microsoft.com/office/powerpoint/2010/main" val="982667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E5DD6-74CA-D29B-5180-2E9E82D00073}"/>
              </a:ext>
            </a:extLst>
          </p:cNvPr>
          <p:cNvSpPr>
            <a:spLocks noGrp="1"/>
          </p:cNvSpPr>
          <p:nvPr>
            <p:ph idx="1"/>
          </p:nvPr>
        </p:nvSpPr>
        <p:spPr>
          <a:xfrm>
            <a:off x="721201" y="1825625"/>
            <a:ext cx="6308249" cy="4491038"/>
          </a:xfrm>
        </p:spPr>
        <p:txBody>
          <a:bodyPr>
            <a:normAutofit fontScale="25000" lnSpcReduction="20000"/>
          </a:bodyPr>
          <a:lstStyle/>
          <a:p>
            <a:r>
              <a:rPr lang="en-US" sz="5600" b="1" dirty="0">
                <a:effectLst/>
                <a:latin typeface="+mj-lt"/>
                <a:ea typeface="Times New Roman" panose="02020603050405020304" pitchFamily="18" charset="0"/>
                <a:cs typeface="Times New Roman" panose="02020603050405020304" pitchFamily="18" charset="0"/>
              </a:rPr>
              <a:t>WHO? </a:t>
            </a:r>
            <a:r>
              <a:rPr lang="en-US" sz="5600" dirty="0">
                <a:latin typeface="+mj-lt"/>
                <a:ea typeface="Times New Roman" panose="02020603050405020304" pitchFamily="18" charset="0"/>
                <a:cs typeface="Times New Roman" panose="02020603050405020304" pitchFamily="18" charset="0"/>
              </a:rPr>
              <a:t>Opioids is a public interest law project in Arkansas with a statewide scope, partnering with organizations providing a continuum of prevention, treatment, and recovery services. </a:t>
            </a:r>
            <a:r>
              <a:rPr lang="en-US" sz="5600" dirty="0">
                <a:latin typeface="+mj-lt"/>
              </a:rPr>
              <a:t>Beyond Opioids provides legal assistance to low-income Arkansans affected by the opioid crisis.</a:t>
            </a:r>
            <a:endParaRPr lang="en-US" sz="5600" b="1" dirty="0">
              <a:latin typeface="+mj-lt"/>
              <a:ea typeface="Times New Roman" panose="02020603050405020304" pitchFamily="18" charset="0"/>
              <a:cs typeface="Times New Roman" panose="02020603050405020304" pitchFamily="18" charset="0"/>
            </a:endParaRPr>
          </a:p>
          <a:p>
            <a:r>
              <a:rPr lang="en-US" sz="5600" b="1" dirty="0">
                <a:effectLst/>
                <a:latin typeface="+mj-lt"/>
                <a:ea typeface="Times New Roman" panose="02020603050405020304" pitchFamily="18" charset="0"/>
                <a:cs typeface="Times New Roman" panose="02020603050405020304" pitchFamily="18" charset="0"/>
              </a:rPr>
              <a:t>WHY</a:t>
            </a:r>
            <a:r>
              <a:rPr lang="en-US" sz="5600" dirty="0">
                <a:effectLst/>
                <a:latin typeface="+mj-lt"/>
                <a:ea typeface="Times New Roman" panose="02020603050405020304" pitchFamily="18" charset="0"/>
                <a:cs typeface="Times New Roman" panose="02020603050405020304" pitchFamily="18" charset="0"/>
              </a:rPr>
              <a:t>? Many with SUD don’t realize legal help can address or ease their life challenges. </a:t>
            </a:r>
            <a:r>
              <a:rPr lang="en-US" sz="5600" dirty="0">
                <a:latin typeface="+mj-lt"/>
              </a:rPr>
              <a:t>ABCBS is partnering with Beyond Opioids to address social determinants of health among members with substance use disorder.</a:t>
            </a:r>
            <a:r>
              <a:rPr lang="en-US" sz="5600" dirty="0">
                <a:effectLst/>
                <a:latin typeface="+mj-lt"/>
                <a:ea typeface="Times New Roman" panose="02020603050405020304" pitchFamily="18" charset="0"/>
                <a:cs typeface="Times New Roman" panose="02020603050405020304" pitchFamily="18" charset="0"/>
              </a:rPr>
              <a:t> </a:t>
            </a:r>
            <a:endParaRPr lang="en-US" sz="5600" b="1" dirty="0">
              <a:effectLst/>
              <a:latin typeface="+mj-lt"/>
              <a:ea typeface="Times New Roman" panose="02020603050405020304" pitchFamily="18" charset="0"/>
              <a:cs typeface="Times New Roman" panose="02020603050405020304" pitchFamily="18" charset="0"/>
            </a:endParaRPr>
          </a:p>
          <a:p>
            <a:r>
              <a:rPr lang="en-US" sz="5600" b="1" dirty="0">
                <a:effectLst/>
                <a:latin typeface="+mj-lt"/>
                <a:ea typeface="Times New Roman" panose="02020603050405020304" pitchFamily="18" charset="0"/>
                <a:cs typeface="Times New Roman" panose="02020603050405020304" pitchFamily="18" charset="0"/>
              </a:rPr>
              <a:t>WHAT</a:t>
            </a:r>
            <a:r>
              <a:rPr lang="en-US" sz="5600" dirty="0">
                <a:effectLst/>
                <a:latin typeface="+mj-lt"/>
                <a:ea typeface="Times New Roman" panose="02020603050405020304" pitchFamily="18" charset="0"/>
                <a:cs typeface="Times New Roman" panose="02020603050405020304" pitchFamily="18" charset="0"/>
              </a:rPr>
              <a:t>? 6-month plot for 30 members. Outcomes to be measured: </a:t>
            </a:r>
            <a:endParaRPr lang="en-US" sz="5600" dirty="0">
              <a:latin typeface="+mj-lt"/>
              <a:ea typeface="Times New Roman" panose="02020603050405020304" pitchFamily="18" charset="0"/>
              <a:cs typeface="Times New Roman" panose="02020603050405020304" pitchFamily="18" charset="0"/>
            </a:endParaRPr>
          </a:p>
          <a:p>
            <a:pPr lvl="1">
              <a:lnSpc>
                <a:spcPct val="107000"/>
              </a:lnSpc>
              <a:spcBef>
                <a:spcPts val="0"/>
              </a:spcBef>
            </a:pPr>
            <a:r>
              <a:rPr lang="en-US" sz="5600" kern="100" dirty="0">
                <a:effectLst/>
                <a:latin typeface="+mj-lt"/>
                <a:ea typeface="Times New Roman" panose="02020603050405020304" pitchFamily="18" charset="0"/>
                <a:cs typeface="Times New Roman" panose="02020603050405020304" pitchFamily="18" charset="0"/>
              </a:rPr>
              <a:t># of ABCBS referrals Received</a:t>
            </a:r>
          </a:p>
          <a:p>
            <a:pPr lvl="1">
              <a:lnSpc>
                <a:spcPct val="107000"/>
              </a:lnSpc>
              <a:spcBef>
                <a:spcPts val="0"/>
              </a:spcBef>
            </a:pPr>
            <a:r>
              <a:rPr lang="en-US" sz="5600" kern="100" dirty="0">
                <a:effectLst/>
                <a:latin typeface="+mj-lt"/>
                <a:ea typeface="Times New Roman" panose="02020603050405020304" pitchFamily="18" charset="0"/>
                <a:cs typeface="Times New Roman" panose="02020603050405020304" pitchFamily="18" charset="0"/>
              </a:rPr>
              <a:t># of ABCBS referrals that were rejected and reasons for ineligibility (over-income, outside of priorities, controversy is out of state, criminal case, potential client’s unresponsiveness, etc.)</a:t>
            </a:r>
          </a:p>
          <a:p>
            <a:pPr lvl="1">
              <a:lnSpc>
                <a:spcPct val="107000"/>
              </a:lnSpc>
              <a:spcBef>
                <a:spcPts val="0"/>
              </a:spcBef>
            </a:pPr>
            <a:r>
              <a:rPr lang="en-US" sz="5600" kern="100" dirty="0">
                <a:effectLst/>
                <a:latin typeface="+mj-lt"/>
                <a:ea typeface="Times New Roman" panose="02020603050405020304" pitchFamily="18" charset="0"/>
                <a:cs typeface="Times New Roman" panose="02020603050405020304" pitchFamily="18" charset="0"/>
              </a:rPr>
              <a:t># of ABCBS referrals that were eligible for service that are open and level of service decision (legal information, advice only, limited scope representation, extended services)</a:t>
            </a:r>
          </a:p>
          <a:p>
            <a:pPr lvl="1">
              <a:lnSpc>
                <a:spcPct val="107000"/>
              </a:lnSpc>
              <a:spcBef>
                <a:spcPts val="0"/>
              </a:spcBef>
            </a:pPr>
            <a:r>
              <a:rPr lang="en-US" sz="5600" kern="100" dirty="0">
                <a:effectLst/>
                <a:latin typeface="+mj-lt"/>
                <a:ea typeface="Times New Roman" panose="02020603050405020304" pitchFamily="18" charset="0"/>
                <a:cs typeface="Times New Roman" panose="02020603050405020304" pitchFamily="18" charset="0"/>
              </a:rPr>
              <a:t># of ABCBS referred cases that were eligible for service that had been closed and the level of service rendered (legal information, advice only, limited scope representation, extended services</a:t>
            </a:r>
          </a:p>
          <a:p>
            <a:pPr lvl="1">
              <a:lnSpc>
                <a:spcPct val="107000"/>
              </a:lnSpc>
              <a:spcBef>
                <a:spcPts val="0"/>
              </a:spcBef>
            </a:pPr>
            <a:r>
              <a:rPr lang="en-US" sz="5600" b="1" kern="100" dirty="0">
                <a:effectLst/>
                <a:latin typeface="+mj-lt"/>
                <a:ea typeface="Times New Roman" panose="02020603050405020304" pitchFamily="18" charset="0"/>
                <a:cs typeface="Times New Roman" panose="02020603050405020304" pitchFamily="18" charset="0"/>
              </a:rPr>
              <a:t># Beyond Opioid referrals to provider for substance use disorder treatment</a:t>
            </a:r>
          </a:p>
          <a:p>
            <a:pPr lvl="1">
              <a:lnSpc>
                <a:spcPct val="107000"/>
              </a:lnSpc>
              <a:spcBef>
                <a:spcPts val="0"/>
              </a:spcBef>
            </a:pPr>
            <a:r>
              <a:rPr lang="en-US" sz="5600" b="1" kern="100" dirty="0">
                <a:effectLst/>
                <a:latin typeface="+mj-lt"/>
                <a:ea typeface="Times New Roman" panose="02020603050405020304" pitchFamily="18" charset="0"/>
                <a:cs typeface="Times New Roman" panose="02020603050405020304" pitchFamily="18" charset="0"/>
              </a:rPr>
              <a:t># Beyond Opioid referrals made to LAUNCH </a:t>
            </a:r>
          </a:p>
          <a:p>
            <a:pPr lvl="1">
              <a:lnSpc>
                <a:spcPct val="107000"/>
              </a:lnSpc>
              <a:spcBef>
                <a:spcPts val="0"/>
              </a:spcBef>
              <a:spcAft>
                <a:spcPts val="800"/>
              </a:spcAft>
            </a:pPr>
            <a:r>
              <a:rPr lang="en-US" sz="5600" b="1" kern="100" dirty="0">
                <a:effectLst/>
                <a:latin typeface="+mj-lt"/>
                <a:ea typeface="Times New Roman" panose="02020603050405020304" pitchFamily="18" charset="0"/>
                <a:cs typeface="Times New Roman" panose="02020603050405020304" pitchFamily="18" charset="0"/>
              </a:rPr>
              <a:t># Beyond Opioid referrals made to </a:t>
            </a:r>
            <a:r>
              <a:rPr lang="en-US" sz="5600" b="1" kern="100" dirty="0" err="1">
                <a:effectLst/>
                <a:latin typeface="+mj-lt"/>
                <a:ea typeface="Times New Roman" panose="02020603050405020304" pitchFamily="18" charset="0"/>
                <a:cs typeface="Times New Roman" panose="02020603050405020304" pitchFamily="18" charset="0"/>
              </a:rPr>
              <a:t>CiviForm</a:t>
            </a:r>
            <a:endParaRPr lang="en-US" sz="5600" b="1" kern="100" dirty="0">
              <a:effectLst/>
              <a:latin typeface="+mj-lt"/>
              <a:ea typeface="Times New Roman" panose="02020603050405020304" pitchFamily="18" charset="0"/>
              <a:cs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descr="Beyond Opioids Project">
            <a:extLst>
              <a:ext uri="{FF2B5EF4-FFF2-40B4-BE49-F238E27FC236}">
                <a16:creationId xmlns:a16="http://schemas.microsoft.com/office/drawing/2014/main" id="{23B5EDAA-0255-1CE5-FD0F-429C6A1B8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82550"/>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questionnaire with text on it&#10;&#10;Description automatically generated">
            <a:extLst>
              <a:ext uri="{FF2B5EF4-FFF2-40B4-BE49-F238E27FC236}">
                <a16:creationId xmlns:a16="http://schemas.microsoft.com/office/drawing/2014/main" id="{DB3D272A-8C69-1C4E-6A9D-2ED728EA40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9450" y="365125"/>
            <a:ext cx="4898549" cy="6131309"/>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68157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A19D-86BB-F228-F1B2-29B2C9F8ED5A}"/>
              </a:ext>
            </a:extLst>
          </p:cNvPr>
          <p:cNvSpPr>
            <a:spLocks noGrp="1"/>
          </p:cNvSpPr>
          <p:nvPr>
            <p:ph type="title"/>
          </p:nvPr>
        </p:nvSpPr>
        <p:spPr>
          <a:xfrm>
            <a:off x="838199" y="246642"/>
            <a:ext cx="10515600" cy="577628"/>
          </a:xfrm>
        </p:spPr>
        <p:txBody>
          <a:bodyPr>
            <a:normAutofit fontScale="90000"/>
          </a:bodyPr>
          <a:lstStyle/>
          <a:p>
            <a:r>
              <a:rPr lang="en-US"/>
              <a:t>Mental Health Medication Adherence </a:t>
            </a:r>
          </a:p>
        </p:txBody>
      </p:sp>
      <p:sp>
        <p:nvSpPr>
          <p:cNvPr id="3" name="Slide Number Placeholder 2">
            <a:extLst>
              <a:ext uri="{FF2B5EF4-FFF2-40B4-BE49-F238E27FC236}">
                <a16:creationId xmlns:a16="http://schemas.microsoft.com/office/drawing/2014/main" id="{DF7AC019-41CA-A2F4-A70F-1C77BE40AA37}"/>
              </a:ext>
            </a:extLst>
          </p:cNvPr>
          <p:cNvSpPr>
            <a:spLocks noGrp="1"/>
          </p:cNvSpPr>
          <p:nvPr>
            <p:ph type="sldNum" sz="quarter" idx="12"/>
          </p:nvPr>
        </p:nvSpPr>
        <p:spPr/>
        <p:txBody>
          <a:bodyPr/>
          <a:lstStyle/>
          <a:p>
            <a:fld id="{F5F88C70-AE88-441D-9F59-E60D3BF64BDC}" type="slidenum">
              <a:rPr lang="en-US" smtClean="0"/>
              <a:pPr/>
              <a:t>52</a:t>
            </a:fld>
            <a:endParaRPr lang="en-US"/>
          </a:p>
        </p:txBody>
      </p:sp>
      <p:sp>
        <p:nvSpPr>
          <p:cNvPr id="4" name="Footer Placeholder 3">
            <a:extLst>
              <a:ext uri="{FF2B5EF4-FFF2-40B4-BE49-F238E27FC236}">
                <a16:creationId xmlns:a16="http://schemas.microsoft.com/office/drawing/2014/main" id="{C0BB5269-3DEE-BFE8-DDD1-E77E0F10DA1E}"/>
              </a:ext>
            </a:extLst>
          </p:cNvPr>
          <p:cNvSpPr>
            <a:spLocks noGrp="1"/>
          </p:cNvSpPr>
          <p:nvPr>
            <p:ph type="ftr" sz="quarter" idx="3"/>
          </p:nvPr>
        </p:nvSpPr>
        <p:spPr/>
        <p:txBody>
          <a:bodyPr/>
          <a:lstStyle/>
          <a:p>
            <a:r>
              <a:rPr lang="en-US"/>
              <a:t>Mental Health Medication Adherence </a:t>
            </a:r>
          </a:p>
        </p:txBody>
      </p:sp>
      <p:sp>
        <p:nvSpPr>
          <p:cNvPr id="6" name="Content Placeholder 2">
            <a:extLst>
              <a:ext uri="{FF2B5EF4-FFF2-40B4-BE49-F238E27FC236}">
                <a16:creationId xmlns:a16="http://schemas.microsoft.com/office/drawing/2014/main" id="{07671871-7709-509E-8877-228A436BFD1B}"/>
              </a:ext>
            </a:extLst>
          </p:cNvPr>
          <p:cNvSpPr txBox="1">
            <a:spLocks/>
          </p:cNvSpPr>
          <p:nvPr/>
        </p:nvSpPr>
        <p:spPr>
          <a:xfrm>
            <a:off x="395734" y="1472775"/>
            <a:ext cx="4345450" cy="484976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tx2"/>
              </a:buClr>
              <a:buFont typeface="Wingdings" panose="05000000000000000000" pitchFamily="2" charset="2"/>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0000"/>
              </a:lnSpc>
              <a:spcBef>
                <a:spcPts val="500"/>
              </a:spcBef>
              <a:buClr>
                <a:schemeClr val="accent3"/>
              </a:buClr>
              <a:buFont typeface="Wingdings" panose="05000000000000000000" pitchFamily="2" charset="2"/>
              <a:buChar char="§"/>
              <a:defRPr sz="2000" kern="1200">
                <a:solidFill>
                  <a:schemeClr val="tx1"/>
                </a:solidFill>
                <a:latin typeface="+mn-lt"/>
                <a:ea typeface="+mn-ea"/>
                <a:cs typeface="Arial" panose="020B0604020202020204" pitchFamily="34" charset="0"/>
              </a:defRPr>
            </a:lvl3pPr>
            <a:lvl4pPr marL="1645920" indent="-228600" algn="l" defTabSz="914400" rtl="0" eaLnBrk="1" latinLnBrk="0" hangingPunct="1">
              <a:lnSpc>
                <a:spcPct val="120000"/>
              </a:lnSpc>
              <a:spcBef>
                <a:spcPts val="500"/>
              </a:spcBef>
              <a:buClr>
                <a:schemeClr val="bg2">
                  <a:lumMod val="75000"/>
                </a:schemeClr>
              </a:buClr>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114550" indent="-228600" algn="l" defTabSz="914400" rtl="0" eaLnBrk="1" latinLnBrk="0" hangingPunct="1">
              <a:lnSpc>
                <a:spcPct val="120000"/>
              </a:lnSpc>
              <a:spcBef>
                <a:spcPts val="500"/>
              </a:spcBef>
              <a:buClr>
                <a:schemeClr val="bg2">
                  <a:lumMod val="75000"/>
                </a:schemeClr>
              </a:buClr>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143F66"/>
              </a:buClr>
            </a:pPr>
            <a:endParaRPr lang="en-US" sz="1100">
              <a:ea typeface="Roboto"/>
            </a:endParaRPr>
          </a:p>
          <a:p>
            <a:r>
              <a:rPr lang="en-US" sz="1800" b="1">
                <a:latin typeface="+mj-lt"/>
              </a:rPr>
              <a:t>Goal</a:t>
            </a:r>
            <a:r>
              <a:rPr lang="en-US" sz="1800">
                <a:latin typeface="+mj-lt"/>
              </a:rPr>
              <a:t>: To increase adherence to mental health medications, including antidepressants and antipsychotics</a:t>
            </a:r>
          </a:p>
          <a:p>
            <a:r>
              <a:rPr lang="en-US" sz="1800" b="1">
                <a:latin typeface="+mj-lt"/>
              </a:rPr>
              <a:t>Activity</a:t>
            </a:r>
            <a:r>
              <a:rPr lang="en-US" sz="1800">
                <a:latin typeface="+mj-lt"/>
              </a:rPr>
              <a:t>: A variety of medication adherence strategies are offered, including enhanced pharmacy services, medication reminders, education, and more. </a:t>
            </a:r>
            <a:r>
              <a:rPr lang="en-US" sz="1800">
                <a:latin typeface="+mj-lt"/>
                <a:ea typeface="Roboto"/>
              </a:rPr>
              <a:t>Patients can indicate through secure messaging what barriers they have when taking medications. Members are provided with education and solutions to help take medication as prescribed, referring to providers when needed.</a:t>
            </a:r>
            <a:endParaRPr lang="en-US" sz="1800">
              <a:latin typeface="+mj-lt"/>
            </a:endParaRPr>
          </a:p>
        </p:txBody>
      </p:sp>
      <p:pic>
        <p:nvPicPr>
          <p:cNvPr id="7" name="Picture 6">
            <a:extLst>
              <a:ext uri="{FF2B5EF4-FFF2-40B4-BE49-F238E27FC236}">
                <a16:creationId xmlns:a16="http://schemas.microsoft.com/office/drawing/2014/main" id="{12F39B0B-2F59-22A5-DD8F-8287C57EBA6E}"/>
              </a:ext>
            </a:extLst>
          </p:cNvPr>
          <p:cNvPicPr>
            <a:picLocks noChangeAspect="1"/>
          </p:cNvPicPr>
          <p:nvPr/>
        </p:nvPicPr>
        <p:blipFill>
          <a:blip r:embed="rId2"/>
          <a:stretch>
            <a:fillRect/>
          </a:stretch>
        </p:blipFill>
        <p:spPr>
          <a:xfrm>
            <a:off x="4988444" y="1680910"/>
            <a:ext cx="2424320" cy="4547794"/>
          </a:xfrm>
          <a:prstGeom prst="rect">
            <a:avLst/>
          </a:prstGeom>
        </p:spPr>
      </p:pic>
      <p:pic>
        <p:nvPicPr>
          <p:cNvPr id="8" name="Picture 7">
            <a:extLst>
              <a:ext uri="{FF2B5EF4-FFF2-40B4-BE49-F238E27FC236}">
                <a16:creationId xmlns:a16="http://schemas.microsoft.com/office/drawing/2014/main" id="{A989F8A3-1012-367F-90D7-3E17A93C9995}"/>
              </a:ext>
            </a:extLst>
          </p:cNvPr>
          <p:cNvPicPr>
            <a:picLocks noChangeAspect="1"/>
          </p:cNvPicPr>
          <p:nvPr/>
        </p:nvPicPr>
        <p:blipFill>
          <a:blip r:embed="rId3"/>
          <a:stretch>
            <a:fillRect/>
          </a:stretch>
        </p:blipFill>
        <p:spPr>
          <a:xfrm>
            <a:off x="7412979" y="1680910"/>
            <a:ext cx="2210562" cy="4549200"/>
          </a:xfrm>
          <a:prstGeom prst="rect">
            <a:avLst/>
          </a:prstGeom>
        </p:spPr>
      </p:pic>
      <p:pic>
        <p:nvPicPr>
          <p:cNvPr id="9" name="Picture 8">
            <a:extLst>
              <a:ext uri="{FF2B5EF4-FFF2-40B4-BE49-F238E27FC236}">
                <a16:creationId xmlns:a16="http://schemas.microsoft.com/office/drawing/2014/main" id="{39A4DEED-7DDF-546C-F98E-179D5EC97B88}"/>
              </a:ext>
            </a:extLst>
          </p:cNvPr>
          <p:cNvPicPr>
            <a:picLocks noChangeAspect="1"/>
          </p:cNvPicPr>
          <p:nvPr/>
        </p:nvPicPr>
        <p:blipFill>
          <a:blip r:embed="rId4"/>
          <a:stretch>
            <a:fillRect/>
          </a:stretch>
        </p:blipFill>
        <p:spPr>
          <a:xfrm>
            <a:off x="9604265" y="1663536"/>
            <a:ext cx="2424320" cy="4566118"/>
          </a:xfrm>
          <a:prstGeom prst="rect">
            <a:avLst/>
          </a:prstGeom>
        </p:spPr>
      </p:pic>
      <p:sp>
        <p:nvSpPr>
          <p:cNvPr id="10" name="TextBox 9">
            <a:extLst>
              <a:ext uri="{FF2B5EF4-FFF2-40B4-BE49-F238E27FC236}">
                <a16:creationId xmlns:a16="http://schemas.microsoft.com/office/drawing/2014/main" id="{C7E5F211-1736-2E7C-4709-63294AD60EC0}"/>
              </a:ext>
            </a:extLst>
          </p:cNvPr>
          <p:cNvSpPr txBox="1"/>
          <p:nvPr/>
        </p:nvSpPr>
        <p:spPr>
          <a:xfrm>
            <a:off x="838200" y="760152"/>
            <a:ext cx="10897178" cy="338554"/>
          </a:xfrm>
          <a:prstGeom prst="rect">
            <a:avLst/>
          </a:prstGeom>
          <a:noFill/>
        </p:spPr>
        <p:txBody>
          <a:bodyPr wrap="square" rtlCol="0">
            <a:spAutoFit/>
          </a:bodyPr>
          <a:lstStyle/>
          <a:p>
            <a:r>
              <a:rPr lang="en-US" sz="1600" i="1" dirty="0"/>
              <a:t>Offering medication adherence reminders and solutions for mental health medications</a:t>
            </a:r>
          </a:p>
        </p:txBody>
      </p:sp>
    </p:spTree>
    <p:extLst>
      <p:ext uri="{BB962C8B-B14F-4D97-AF65-F5344CB8AC3E}">
        <p14:creationId xmlns:p14="http://schemas.microsoft.com/office/powerpoint/2010/main" val="891787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7CDC-AC1E-B9A6-4AB8-C56E8DC0EE86}"/>
              </a:ext>
            </a:extLst>
          </p:cNvPr>
          <p:cNvSpPr>
            <a:spLocks noGrp="1"/>
          </p:cNvSpPr>
          <p:nvPr>
            <p:ph type="title"/>
          </p:nvPr>
        </p:nvSpPr>
        <p:spPr>
          <a:xfrm>
            <a:off x="372290" y="95098"/>
            <a:ext cx="10515600" cy="577628"/>
          </a:xfrm>
        </p:spPr>
        <p:txBody>
          <a:bodyPr>
            <a:normAutofit fontScale="90000"/>
          </a:bodyPr>
          <a:lstStyle/>
          <a:p>
            <a:r>
              <a:rPr lang="en-US"/>
              <a:t>Adherence Strategies</a:t>
            </a:r>
          </a:p>
        </p:txBody>
      </p:sp>
      <p:sp>
        <p:nvSpPr>
          <p:cNvPr id="3" name="Slide Number Placeholder 2">
            <a:extLst>
              <a:ext uri="{FF2B5EF4-FFF2-40B4-BE49-F238E27FC236}">
                <a16:creationId xmlns:a16="http://schemas.microsoft.com/office/drawing/2014/main" id="{0BD342D3-F5A8-0823-9D70-1737B15934B5}"/>
              </a:ext>
            </a:extLst>
          </p:cNvPr>
          <p:cNvSpPr>
            <a:spLocks noGrp="1"/>
          </p:cNvSpPr>
          <p:nvPr>
            <p:ph type="sldNum" sz="quarter" idx="12"/>
          </p:nvPr>
        </p:nvSpPr>
        <p:spPr/>
        <p:txBody>
          <a:bodyPr/>
          <a:lstStyle/>
          <a:p>
            <a:fld id="{F5F88C70-AE88-441D-9F59-E60D3BF64BDC}" type="slidenum">
              <a:rPr lang="en-US" smtClean="0"/>
              <a:pPr/>
              <a:t>53</a:t>
            </a:fld>
            <a:endParaRPr lang="en-US"/>
          </a:p>
        </p:txBody>
      </p:sp>
      <p:sp>
        <p:nvSpPr>
          <p:cNvPr id="4" name="Footer Placeholder 3">
            <a:extLst>
              <a:ext uri="{FF2B5EF4-FFF2-40B4-BE49-F238E27FC236}">
                <a16:creationId xmlns:a16="http://schemas.microsoft.com/office/drawing/2014/main" id="{6B885C63-1549-3DF5-314E-1DB0B50D0484}"/>
              </a:ext>
            </a:extLst>
          </p:cNvPr>
          <p:cNvSpPr>
            <a:spLocks noGrp="1"/>
          </p:cNvSpPr>
          <p:nvPr>
            <p:ph type="ftr" sz="quarter" idx="3"/>
          </p:nvPr>
        </p:nvSpPr>
        <p:spPr/>
        <p:txBody>
          <a:bodyPr/>
          <a:lstStyle/>
          <a:p>
            <a:r>
              <a:rPr lang="en-US"/>
              <a:t>Title goes right here even if it is long</a:t>
            </a:r>
          </a:p>
        </p:txBody>
      </p:sp>
      <p:pic>
        <p:nvPicPr>
          <p:cNvPr id="7" name="Picture 6" descr="A screen shot of a pill box&#10;&#10;Description automatically generated">
            <a:extLst>
              <a:ext uri="{FF2B5EF4-FFF2-40B4-BE49-F238E27FC236}">
                <a16:creationId xmlns:a16="http://schemas.microsoft.com/office/drawing/2014/main" id="{1FFE4635-7040-A91F-0524-0E79060D9300}"/>
              </a:ext>
            </a:extLst>
          </p:cNvPr>
          <p:cNvPicPr>
            <a:picLocks noChangeAspect="1"/>
          </p:cNvPicPr>
          <p:nvPr/>
        </p:nvPicPr>
        <p:blipFill>
          <a:blip r:embed="rId2"/>
          <a:stretch>
            <a:fillRect/>
          </a:stretch>
        </p:blipFill>
        <p:spPr>
          <a:xfrm>
            <a:off x="305684" y="1306286"/>
            <a:ext cx="2723553" cy="4876311"/>
          </a:xfrm>
          <a:prstGeom prst="rect">
            <a:avLst/>
          </a:prstGeom>
        </p:spPr>
      </p:pic>
      <p:grpSp>
        <p:nvGrpSpPr>
          <p:cNvPr id="60" name="Group 59">
            <a:extLst>
              <a:ext uri="{FF2B5EF4-FFF2-40B4-BE49-F238E27FC236}">
                <a16:creationId xmlns:a16="http://schemas.microsoft.com/office/drawing/2014/main" id="{FE7EA5E4-9654-4209-90AD-DCFC94B1B4F2}"/>
              </a:ext>
            </a:extLst>
          </p:cNvPr>
          <p:cNvGrpSpPr/>
          <p:nvPr/>
        </p:nvGrpSpPr>
        <p:grpSpPr>
          <a:xfrm>
            <a:off x="3274290" y="1558597"/>
            <a:ext cx="7106327" cy="5252157"/>
            <a:chOff x="3274290" y="921731"/>
            <a:chExt cx="7661934" cy="5835248"/>
          </a:xfrm>
        </p:grpSpPr>
        <p:pic>
          <p:nvPicPr>
            <p:cNvPr id="6" name="Picture 5">
              <a:extLst>
                <a:ext uri="{FF2B5EF4-FFF2-40B4-BE49-F238E27FC236}">
                  <a16:creationId xmlns:a16="http://schemas.microsoft.com/office/drawing/2014/main" id="{D1FBB166-4027-9B62-25FD-E30A0B28454C}"/>
                </a:ext>
              </a:extLst>
            </p:cNvPr>
            <p:cNvPicPr>
              <a:picLocks noChangeAspect="1"/>
            </p:cNvPicPr>
            <p:nvPr/>
          </p:nvPicPr>
          <p:blipFill>
            <a:blip r:embed="rId3"/>
            <a:stretch>
              <a:fillRect/>
            </a:stretch>
          </p:blipFill>
          <p:spPr>
            <a:xfrm>
              <a:off x="3274290" y="921731"/>
              <a:ext cx="7661934" cy="5835248"/>
            </a:xfrm>
            <a:prstGeom prst="rect">
              <a:avLst/>
            </a:prstGeom>
          </p:spPr>
        </p:pic>
        <p:sp>
          <p:nvSpPr>
            <p:cNvPr id="13" name="Freeform: Shape 12">
              <a:extLst>
                <a:ext uri="{FF2B5EF4-FFF2-40B4-BE49-F238E27FC236}">
                  <a16:creationId xmlns:a16="http://schemas.microsoft.com/office/drawing/2014/main" id="{6900B0A0-B31C-63CB-501B-57CF3A480EC0}"/>
                </a:ext>
              </a:extLst>
            </p:cNvPr>
            <p:cNvSpPr/>
            <p:nvPr/>
          </p:nvSpPr>
          <p:spPr>
            <a:xfrm>
              <a:off x="3514165" y="2280296"/>
              <a:ext cx="74899" cy="28254"/>
            </a:xfrm>
            <a:custGeom>
              <a:avLst/>
              <a:gdLst>
                <a:gd name="connsiteX0" fmla="*/ 74015 w 74899"/>
                <a:gd name="connsiteY0" fmla="*/ 14316 h 28254"/>
                <a:gd name="connsiteX1" fmla="*/ 74900 w 74899"/>
                <a:gd name="connsiteY1" fmla="*/ 0 h 28254"/>
                <a:gd name="connsiteX2" fmla="*/ 0 w 74899"/>
                <a:gd name="connsiteY2" fmla="*/ 0 h 28254"/>
                <a:gd name="connsiteX3" fmla="*/ 0 w 74899"/>
                <a:gd name="connsiteY3" fmla="*/ 28255 h 28254"/>
                <a:gd name="connsiteX4" fmla="*/ 74843 w 74899"/>
                <a:gd name="connsiteY4" fmla="*/ 28255 h 28254"/>
                <a:gd name="connsiteX5" fmla="*/ 74015 w 74899"/>
                <a:gd name="connsiteY5" fmla="*/ 14316 h 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99" h="28254">
                  <a:moveTo>
                    <a:pt x="74015" y="14316"/>
                  </a:moveTo>
                  <a:cubicBezTo>
                    <a:pt x="74036" y="9531"/>
                    <a:pt x="74332" y="4751"/>
                    <a:pt x="74900" y="0"/>
                  </a:cubicBezTo>
                  <a:lnTo>
                    <a:pt x="0" y="0"/>
                  </a:lnTo>
                  <a:lnTo>
                    <a:pt x="0" y="28255"/>
                  </a:lnTo>
                  <a:lnTo>
                    <a:pt x="74843" y="28255"/>
                  </a:lnTo>
                  <a:cubicBezTo>
                    <a:pt x="74307" y="23627"/>
                    <a:pt x="74030" y="18974"/>
                    <a:pt x="74015" y="14316"/>
                  </a:cubicBezTo>
                  <a:close/>
                </a:path>
              </a:pathLst>
            </a:custGeom>
            <a:solidFill>
              <a:srgbClr val="FFC000">
                <a:alpha val="71000"/>
              </a:srgbClr>
            </a:solidFill>
            <a:ln w="625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981B04E-E326-C5E3-879A-EC8BDA702F87}"/>
                </a:ext>
              </a:extLst>
            </p:cNvPr>
            <p:cNvSpPr/>
            <p:nvPr/>
          </p:nvSpPr>
          <p:spPr>
            <a:xfrm>
              <a:off x="3562323" y="2144083"/>
              <a:ext cx="73085" cy="73053"/>
            </a:xfrm>
            <a:custGeom>
              <a:avLst/>
              <a:gdLst>
                <a:gd name="connsiteX0" fmla="*/ 73085 w 73085"/>
                <a:gd name="connsiteY0" fmla="*/ 53075 h 73053"/>
                <a:gd name="connsiteX1" fmla="*/ 19979 w 73085"/>
                <a:gd name="connsiteY1" fmla="*/ 0 h 73053"/>
                <a:gd name="connsiteX2" fmla="*/ 0 w 73085"/>
                <a:gd name="connsiteY2" fmla="*/ 19973 h 73053"/>
                <a:gd name="connsiteX3" fmla="*/ 53081 w 73085"/>
                <a:gd name="connsiteY3" fmla="*/ 73054 h 73053"/>
                <a:gd name="connsiteX4" fmla="*/ 73085 w 73085"/>
                <a:gd name="connsiteY4" fmla="*/ 53075 h 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53">
                  <a:moveTo>
                    <a:pt x="73085" y="53075"/>
                  </a:moveTo>
                  <a:lnTo>
                    <a:pt x="19979" y="0"/>
                  </a:lnTo>
                  <a:lnTo>
                    <a:pt x="0" y="19973"/>
                  </a:lnTo>
                  <a:lnTo>
                    <a:pt x="53081" y="73054"/>
                  </a:lnTo>
                  <a:cubicBezTo>
                    <a:pt x="58978" y="65664"/>
                    <a:pt x="65688" y="58962"/>
                    <a:pt x="73085" y="53075"/>
                  </a:cubicBezTo>
                  <a:close/>
                </a:path>
              </a:pathLst>
            </a:custGeom>
            <a:solidFill>
              <a:srgbClr val="FFC000">
                <a:alpha val="71000"/>
              </a:srgbClr>
            </a:solidFill>
            <a:ln w="625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6931ACB-28C3-CABA-7D3B-DC8605A50785}"/>
                </a:ext>
              </a:extLst>
            </p:cNvPr>
            <p:cNvSpPr/>
            <p:nvPr/>
          </p:nvSpPr>
          <p:spPr>
            <a:xfrm>
              <a:off x="3698567" y="2095899"/>
              <a:ext cx="28254" cy="75056"/>
            </a:xfrm>
            <a:custGeom>
              <a:avLst/>
              <a:gdLst>
                <a:gd name="connsiteX0" fmla="*/ 14127 w 28254"/>
                <a:gd name="connsiteY0" fmla="*/ 74197 h 75056"/>
                <a:gd name="connsiteX1" fmla="*/ 28255 w 28254"/>
                <a:gd name="connsiteY1" fmla="*/ 75057 h 75056"/>
                <a:gd name="connsiteX2" fmla="*/ 28255 w 28254"/>
                <a:gd name="connsiteY2" fmla="*/ 0 h 75056"/>
                <a:gd name="connsiteX3" fmla="*/ 0 w 28254"/>
                <a:gd name="connsiteY3" fmla="*/ 0 h 75056"/>
                <a:gd name="connsiteX4" fmla="*/ 0 w 28254"/>
                <a:gd name="connsiteY4" fmla="*/ 75057 h 75056"/>
                <a:gd name="connsiteX5" fmla="*/ 14127 w 28254"/>
                <a:gd name="connsiteY5" fmla="*/ 74197 h 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5056">
                  <a:moveTo>
                    <a:pt x="14127" y="74197"/>
                  </a:moveTo>
                  <a:cubicBezTo>
                    <a:pt x="18849" y="74216"/>
                    <a:pt x="23566" y="74504"/>
                    <a:pt x="28255" y="75057"/>
                  </a:cubicBezTo>
                  <a:lnTo>
                    <a:pt x="28255" y="0"/>
                  </a:lnTo>
                  <a:lnTo>
                    <a:pt x="0" y="0"/>
                  </a:lnTo>
                  <a:lnTo>
                    <a:pt x="0" y="75057"/>
                  </a:lnTo>
                  <a:cubicBezTo>
                    <a:pt x="4689" y="74503"/>
                    <a:pt x="9406" y="74216"/>
                    <a:pt x="14127" y="74197"/>
                  </a:cubicBezTo>
                  <a:close/>
                </a:path>
              </a:pathLst>
            </a:custGeom>
            <a:solidFill>
              <a:srgbClr val="FFC000">
                <a:alpha val="71000"/>
              </a:srgbClr>
            </a:solidFill>
            <a:ln w="625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EDAE15F-6B18-A31B-DD8B-5C78FCDDC2FD}"/>
                </a:ext>
              </a:extLst>
            </p:cNvPr>
            <p:cNvSpPr/>
            <p:nvPr/>
          </p:nvSpPr>
          <p:spPr>
            <a:xfrm>
              <a:off x="3789974" y="2144083"/>
              <a:ext cx="73085" cy="73028"/>
            </a:xfrm>
            <a:custGeom>
              <a:avLst/>
              <a:gdLst>
                <a:gd name="connsiteX0" fmla="*/ 20004 w 73085"/>
                <a:gd name="connsiteY0" fmla="*/ 73029 h 73028"/>
                <a:gd name="connsiteX1" fmla="*/ 73085 w 73085"/>
                <a:gd name="connsiteY1" fmla="*/ 19948 h 73028"/>
                <a:gd name="connsiteX2" fmla="*/ 53106 w 73085"/>
                <a:gd name="connsiteY2" fmla="*/ 0 h 73028"/>
                <a:gd name="connsiteX3" fmla="*/ 0 w 73085"/>
                <a:gd name="connsiteY3" fmla="*/ 53100 h 73028"/>
                <a:gd name="connsiteX4" fmla="*/ 20004 w 73085"/>
                <a:gd name="connsiteY4" fmla="*/ 73029 h 73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28">
                  <a:moveTo>
                    <a:pt x="20004" y="73029"/>
                  </a:moveTo>
                  <a:lnTo>
                    <a:pt x="73085" y="19948"/>
                  </a:lnTo>
                  <a:lnTo>
                    <a:pt x="53106" y="0"/>
                  </a:lnTo>
                  <a:lnTo>
                    <a:pt x="0" y="53100"/>
                  </a:lnTo>
                  <a:cubicBezTo>
                    <a:pt x="7398" y="58967"/>
                    <a:pt x="14109" y="65653"/>
                    <a:pt x="20004" y="73029"/>
                  </a:cubicBezTo>
                  <a:close/>
                </a:path>
              </a:pathLst>
            </a:custGeom>
            <a:solidFill>
              <a:srgbClr val="FFC000">
                <a:alpha val="71000"/>
              </a:srgbClr>
            </a:solidFill>
            <a:ln w="625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267CF46-0BA3-802C-B7FF-C4C9CC744079}"/>
                </a:ext>
              </a:extLst>
            </p:cNvPr>
            <p:cNvSpPr/>
            <p:nvPr/>
          </p:nvSpPr>
          <p:spPr>
            <a:xfrm>
              <a:off x="3562323" y="2371897"/>
              <a:ext cx="72871" cy="72890"/>
            </a:xfrm>
            <a:custGeom>
              <a:avLst/>
              <a:gdLst>
                <a:gd name="connsiteX0" fmla="*/ 52924 w 72871"/>
                <a:gd name="connsiteY0" fmla="*/ 0 h 72890"/>
                <a:gd name="connsiteX1" fmla="*/ 0 w 72871"/>
                <a:gd name="connsiteY1" fmla="*/ 52912 h 72890"/>
                <a:gd name="connsiteX2" fmla="*/ 19979 w 72871"/>
                <a:gd name="connsiteY2" fmla="*/ 72891 h 72890"/>
                <a:gd name="connsiteX3" fmla="*/ 72872 w 72871"/>
                <a:gd name="connsiteY3" fmla="*/ 20004 h 72890"/>
                <a:gd name="connsiteX4" fmla="*/ 52924 w 72871"/>
                <a:gd name="connsiteY4" fmla="*/ 0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52924" y="0"/>
                  </a:moveTo>
                  <a:lnTo>
                    <a:pt x="0" y="52912"/>
                  </a:lnTo>
                  <a:lnTo>
                    <a:pt x="19979" y="72891"/>
                  </a:lnTo>
                  <a:lnTo>
                    <a:pt x="72872" y="20004"/>
                  </a:lnTo>
                  <a:cubicBezTo>
                    <a:pt x="65491" y="14108"/>
                    <a:pt x="58799" y="7398"/>
                    <a:pt x="52924" y="0"/>
                  </a:cubicBezTo>
                  <a:close/>
                </a:path>
              </a:pathLst>
            </a:custGeom>
            <a:solidFill>
              <a:srgbClr val="FFC000">
                <a:alpha val="71000"/>
              </a:srgbClr>
            </a:solidFill>
            <a:ln w="625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D46DBF4-37E6-0A26-7A06-C0B0C15F0E26}"/>
                </a:ext>
              </a:extLst>
            </p:cNvPr>
            <p:cNvSpPr/>
            <p:nvPr/>
          </p:nvSpPr>
          <p:spPr>
            <a:xfrm>
              <a:off x="3698567" y="2418266"/>
              <a:ext cx="28254" cy="74680"/>
            </a:xfrm>
            <a:custGeom>
              <a:avLst/>
              <a:gdLst>
                <a:gd name="connsiteX0" fmla="*/ 14127 w 28254"/>
                <a:gd name="connsiteY0" fmla="*/ 860 h 74680"/>
                <a:gd name="connsiteX1" fmla="*/ 0 w 28254"/>
                <a:gd name="connsiteY1" fmla="*/ 0 h 74680"/>
                <a:gd name="connsiteX2" fmla="*/ 0 w 28254"/>
                <a:gd name="connsiteY2" fmla="*/ 74680 h 74680"/>
                <a:gd name="connsiteX3" fmla="*/ 28255 w 28254"/>
                <a:gd name="connsiteY3" fmla="*/ 74680 h 74680"/>
                <a:gd name="connsiteX4" fmla="*/ 28255 w 28254"/>
                <a:gd name="connsiteY4" fmla="*/ 0 h 74680"/>
                <a:gd name="connsiteX5" fmla="*/ 14127 w 28254"/>
                <a:gd name="connsiteY5" fmla="*/ 860 h 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4680">
                  <a:moveTo>
                    <a:pt x="14127" y="860"/>
                  </a:moveTo>
                  <a:cubicBezTo>
                    <a:pt x="9406" y="841"/>
                    <a:pt x="4689" y="554"/>
                    <a:pt x="0" y="0"/>
                  </a:cubicBezTo>
                  <a:lnTo>
                    <a:pt x="0" y="74680"/>
                  </a:lnTo>
                  <a:lnTo>
                    <a:pt x="28255" y="74680"/>
                  </a:lnTo>
                  <a:lnTo>
                    <a:pt x="28255" y="0"/>
                  </a:lnTo>
                  <a:cubicBezTo>
                    <a:pt x="23566" y="553"/>
                    <a:pt x="18849" y="840"/>
                    <a:pt x="14127" y="860"/>
                  </a:cubicBezTo>
                  <a:close/>
                </a:path>
              </a:pathLst>
            </a:custGeom>
            <a:solidFill>
              <a:srgbClr val="FFC000">
                <a:alpha val="71000"/>
              </a:srgbClr>
            </a:solidFill>
            <a:ln w="625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500B0F2-2E49-B27C-E962-EB46C00702B1}"/>
                </a:ext>
              </a:extLst>
            </p:cNvPr>
            <p:cNvSpPr/>
            <p:nvPr/>
          </p:nvSpPr>
          <p:spPr>
            <a:xfrm>
              <a:off x="3836318" y="2280296"/>
              <a:ext cx="74925" cy="28254"/>
            </a:xfrm>
            <a:custGeom>
              <a:avLst/>
              <a:gdLst>
                <a:gd name="connsiteX0" fmla="*/ 0 w 74925"/>
                <a:gd name="connsiteY0" fmla="*/ 0 h 28254"/>
                <a:gd name="connsiteX1" fmla="*/ 57 w 74925"/>
                <a:gd name="connsiteY1" fmla="*/ 28255 h 28254"/>
                <a:gd name="connsiteX2" fmla="*/ 74925 w 74925"/>
                <a:gd name="connsiteY2" fmla="*/ 28255 h 28254"/>
                <a:gd name="connsiteX3" fmla="*/ 74925 w 74925"/>
                <a:gd name="connsiteY3" fmla="*/ 0 h 28254"/>
              </a:gdLst>
              <a:ahLst/>
              <a:cxnLst>
                <a:cxn ang="0">
                  <a:pos x="connsiteX0" y="connsiteY0"/>
                </a:cxn>
                <a:cxn ang="0">
                  <a:pos x="connsiteX1" y="connsiteY1"/>
                </a:cxn>
                <a:cxn ang="0">
                  <a:pos x="connsiteX2" y="connsiteY2"/>
                </a:cxn>
                <a:cxn ang="0">
                  <a:pos x="connsiteX3" y="connsiteY3"/>
                </a:cxn>
              </a:cxnLst>
              <a:rect l="l" t="t" r="r" b="b"/>
              <a:pathLst>
                <a:path w="74925" h="28254">
                  <a:moveTo>
                    <a:pt x="0" y="0"/>
                  </a:moveTo>
                  <a:cubicBezTo>
                    <a:pt x="1170" y="9381"/>
                    <a:pt x="1189" y="18869"/>
                    <a:pt x="57" y="28255"/>
                  </a:cubicBezTo>
                  <a:lnTo>
                    <a:pt x="74925" y="28255"/>
                  </a:lnTo>
                  <a:lnTo>
                    <a:pt x="74925" y="0"/>
                  </a:lnTo>
                  <a:close/>
                </a:path>
              </a:pathLst>
            </a:custGeom>
            <a:solidFill>
              <a:srgbClr val="FFC000">
                <a:alpha val="71000"/>
              </a:srgbClr>
            </a:solidFill>
            <a:ln w="625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3D9921E-0C47-1366-835B-4E48C177308D}"/>
                </a:ext>
              </a:extLst>
            </p:cNvPr>
            <p:cNvSpPr/>
            <p:nvPr/>
          </p:nvSpPr>
          <p:spPr>
            <a:xfrm>
              <a:off x="3790187" y="2371897"/>
              <a:ext cx="72871" cy="72890"/>
            </a:xfrm>
            <a:custGeom>
              <a:avLst/>
              <a:gdLst>
                <a:gd name="connsiteX0" fmla="*/ 0 w 72871"/>
                <a:gd name="connsiteY0" fmla="*/ 20004 h 72890"/>
                <a:gd name="connsiteX1" fmla="*/ 52893 w 72871"/>
                <a:gd name="connsiteY1" fmla="*/ 72891 h 72890"/>
                <a:gd name="connsiteX2" fmla="*/ 72872 w 72871"/>
                <a:gd name="connsiteY2" fmla="*/ 52912 h 72890"/>
                <a:gd name="connsiteX3" fmla="*/ 19967 w 72871"/>
                <a:gd name="connsiteY3" fmla="*/ 0 h 72890"/>
                <a:gd name="connsiteX4" fmla="*/ 0 w 72871"/>
                <a:gd name="connsiteY4" fmla="*/ 20004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0" y="20004"/>
                  </a:moveTo>
                  <a:lnTo>
                    <a:pt x="52893" y="72891"/>
                  </a:lnTo>
                  <a:lnTo>
                    <a:pt x="72872" y="52912"/>
                  </a:lnTo>
                  <a:lnTo>
                    <a:pt x="19967" y="0"/>
                  </a:lnTo>
                  <a:cubicBezTo>
                    <a:pt x="14085" y="7398"/>
                    <a:pt x="7388" y="14109"/>
                    <a:pt x="0" y="20004"/>
                  </a:cubicBezTo>
                  <a:close/>
                </a:path>
              </a:pathLst>
            </a:custGeom>
            <a:solidFill>
              <a:srgbClr val="FFC000">
                <a:alpha val="71000"/>
              </a:srgbClr>
            </a:solidFill>
            <a:ln w="625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BA705AB-355F-7FB2-F7B0-CB97ECA322F9}"/>
                </a:ext>
              </a:extLst>
            </p:cNvPr>
            <p:cNvSpPr/>
            <p:nvPr/>
          </p:nvSpPr>
          <p:spPr>
            <a:xfrm>
              <a:off x="3613282" y="2195205"/>
              <a:ext cx="198812" cy="198812"/>
            </a:xfrm>
            <a:custGeom>
              <a:avLst/>
              <a:gdLst>
                <a:gd name="connsiteX0" fmla="*/ 198812 w 198812"/>
                <a:gd name="connsiteY0" fmla="*/ 99406 h 198812"/>
                <a:gd name="connsiteX1" fmla="*/ 99406 w 198812"/>
                <a:gd name="connsiteY1" fmla="*/ 198812 h 198812"/>
                <a:gd name="connsiteX2" fmla="*/ 0 w 198812"/>
                <a:gd name="connsiteY2" fmla="*/ 99406 h 198812"/>
                <a:gd name="connsiteX3" fmla="*/ 99406 w 198812"/>
                <a:gd name="connsiteY3" fmla="*/ 0 h 198812"/>
                <a:gd name="connsiteX4" fmla="*/ 99412 w 198812"/>
                <a:gd name="connsiteY4" fmla="*/ 0 h 198812"/>
                <a:gd name="connsiteX5" fmla="*/ 198812 w 198812"/>
                <a:gd name="connsiteY5" fmla="*/ 99400 h 198812"/>
                <a:gd name="connsiteX6" fmla="*/ 198812 w 198812"/>
                <a:gd name="connsiteY6" fmla="*/ 9940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12" h="198812">
                  <a:moveTo>
                    <a:pt x="198812" y="99406"/>
                  </a:moveTo>
                  <a:cubicBezTo>
                    <a:pt x="198812" y="154307"/>
                    <a:pt x="154307" y="198812"/>
                    <a:pt x="99406" y="198812"/>
                  </a:cubicBezTo>
                  <a:cubicBezTo>
                    <a:pt x="44505" y="198812"/>
                    <a:pt x="0" y="154307"/>
                    <a:pt x="0" y="99406"/>
                  </a:cubicBezTo>
                  <a:cubicBezTo>
                    <a:pt x="0" y="44506"/>
                    <a:pt x="44505" y="0"/>
                    <a:pt x="99406" y="0"/>
                  </a:cubicBezTo>
                  <a:cubicBezTo>
                    <a:pt x="99408" y="0"/>
                    <a:pt x="99411" y="0"/>
                    <a:pt x="99412" y="0"/>
                  </a:cubicBezTo>
                  <a:cubicBezTo>
                    <a:pt x="154309" y="0"/>
                    <a:pt x="198812" y="44503"/>
                    <a:pt x="198812" y="99400"/>
                  </a:cubicBezTo>
                  <a:cubicBezTo>
                    <a:pt x="198812" y="99402"/>
                    <a:pt x="198812" y="99404"/>
                    <a:pt x="198812" y="99406"/>
                  </a:cubicBezTo>
                  <a:close/>
                </a:path>
              </a:pathLst>
            </a:custGeom>
            <a:solidFill>
              <a:srgbClr val="FFC000">
                <a:alpha val="71000"/>
              </a:srgbClr>
            </a:solidFill>
            <a:ln w="625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9EF6CCB-16A6-7966-3B8D-C36E1D4BA4B5}"/>
                </a:ext>
              </a:extLst>
            </p:cNvPr>
            <p:cNvSpPr/>
            <p:nvPr/>
          </p:nvSpPr>
          <p:spPr>
            <a:xfrm>
              <a:off x="4626685" y="2350400"/>
              <a:ext cx="74899" cy="28254"/>
            </a:xfrm>
            <a:custGeom>
              <a:avLst/>
              <a:gdLst>
                <a:gd name="connsiteX0" fmla="*/ 74015 w 74899"/>
                <a:gd name="connsiteY0" fmla="*/ 14316 h 28254"/>
                <a:gd name="connsiteX1" fmla="*/ 74900 w 74899"/>
                <a:gd name="connsiteY1" fmla="*/ 0 h 28254"/>
                <a:gd name="connsiteX2" fmla="*/ 0 w 74899"/>
                <a:gd name="connsiteY2" fmla="*/ 0 h 28254"/>
                <a:gd name="connsiteX3" fmla="*/ 0 w 74899"/>
                <a:gd name="connsiteY3" fmla="*/ 28255 h 28254"/>
                <a:gd name="connsiteX4" fmla="*/ 74843 w 74899"/>
                <a:gd name="connsiteY4" fmla="*/ 28255 h 28254"/>
                <a:gd name="connsiteX5" fmla="*/ 74015 w 74899"/>
                <a:gd name="connsiteY5" fmla="*/ 14316 h 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99" h="28254">
                  <a:moveTo>
                    <a:pt x="74015" y="14316"/>
                  </a:moveTo>
                  <a:cubicBezTo>
                    <a:pt x="74036" y="9531"/>
                    <a:pt x="74332" y="4751"/>
                    <a:pt x="74900" y="0"/>
                  </a:cubicBezTo>
                  <a:lnTo>
                    <a:pt x="0" y="0"/>
                  </a:lnTo>
                  <a:lnTo>
                    <a:pt x="0" y="28255"/>
                  </a:lnTo>
                  <a:lnTo>
                    <a:pt x="74843" y="28255"/>
                  </a:lnTo>
                  <a:cubicBezTo>
                    <a:pt x="74307" y="23627"/>
                    <a:pt x="74030" y="18974"/>
                    <a:pt x="74015" y="14316"/>
                  </a:cubicBezTo>
                  <a:close/>
                </a:path>
              </a:pathLst>
            </a:custGeom>
            <a:solidFill>
              <a:srgbClr val="FFC000">
                <a:alpha val="71000"/>
              </a:srgbClr>
            </a:solidFill>
            <a:ln w="625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A708836-462D-1B17-C4DF-AB010401FC81}"/>
                </a:ext>
              </a:extLst>
            </p:cNvPr>
            <p:cNvSpPr/>
            <p:nvPr/>
          </p:nvSpPr>
          <p:spPr>
            <a:xfrm>
              <a:off x="4674843" y="2214187"/>
              <a:ext cx="73085" cy="73053"/>
            </a:xfrm>
            <a:custGeom>
              <a:avLst/>
              <a:gdLst>
                <a:gd name="connsiteX0" fmla="*/ 73085 w 73085"/>
                <a:gd name="connsiteY0" fmla="*/ 53075 h 73053"/>
                <a:gd name="connsiteX1" fmla="*/ 19979 w 73085"/>
                <a:gd name="connsiteY1" fmla="*/ 0 h 73053"/>
                <a:gd name="connsiteX2" fmla="*/ 0 w 73085"/>
                <a:gd name="connsiteY2" fmla="*/ 19973 h 73053"/>
                <a:gd name="connsiteX3" fmla="*/ 53081 w 73085"/>
                <a:gd name="connsiteY3" fmla="*/ 73054 h 73053"/>
                <a:gd name="connsiteX4" fmla="*/ 73085 w 73085"/>
                <a:gd name="connsiteY4" fmla="*/ 53075 h 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53">
                  <a:moveTo>
                    <a:pt x="73085" y="53075"/>
                  </a:moveTo>
                  <a:lnTo>
                    <a:pt x="19979" y="0"/>
                  </a:lnTo>
                  <a:lnTo>
                    <a:pt x="0" y="19973"/>
                  </a:lnTo>
                  <a:lnTo>
                    <a:pt x="53081" y="73054"/>
                  </a:lnTo>
                  <a:cubicBezTo>
                    <a:pt x="58978" y="65664"/>
                    <a:pt x="65688" y="58962"/>
                    <a:pt x="73085" y="53075"/>
                  </a:cubicBezTo>
                  <a:close/>
                </a:path>
              </a:pathLst>
            </a:custGeom>
            <a:solidFill>
              <a:srgbClr val="FFC000">
                <a:alpha val="71000"/>
              </a:srgbClr>
            </a:solidFill>
            <a:ln w="625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6495F5C-CCDD-6966-F20B-15E53062B266}"/>
                </a:ext>
              </a:extLst>
            </p:cNvPr>
            <p:cNvSpPr/>
            <p:nvPr/>
          </p:nvSpPr>
          <p:spPr>
            <a:xfrm>
              <a:off x="4811087" y="2166003"/>
              <a:ext cx="28254" cy="75056"/>
            </a:xfrm>
            <a:custGeom>
              <a:avLst/>
              <a:gdLst>
                <a:gd name="connsiteX0" fmla="*/ 14127 w 28254"/>
                <a:gd name="connsiteY0" fmla="*/ 74197 h 75056"/>
                <a:gd name="connsiteX1" fmla="*/ 28255 w 28254"/>
                <a:gd name="connsiteY1" fmla="*/ 75057 h 75056"/>
                <a:gd name="connsiteX2" fmla="*/ 28255 w 28254"/>
                <a:gd name="connsiteY2" fmla="*/ 0 h 75056"/>
                <a:gd name="connsiteX3" fmla="*/ 0 w 28254"/>
                <a:gd name="connsiteY3" fmla="*/ 0 h 75056"/>
                <a:gd name="connsiteX4" fmla="*/ 0 w 28254"/>
                <a:gd name="connsiteY4" fmla="*/ 75057 h 75056"/>
                <a:gd name="connsiteX5" fmla="*/ 14127 w 28254"/>
                <a:gd name="connsiteY5" fmla="*/ 74197 h 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5056">
                  <a:moveTo>
                    <a:pt x="14127" y="74197"/>
                  </a:moveTo>
                  <a:cubicBezTo>
                    <a:pt x="18849" y="74216"/>
                    <a:pt x="23566" y="74504"/>
                    <a:pt x="28255" y="75057"/>
                  </a:cubicBezTo>
                  <a:lnTo>
                    <a:pt x="28255" y="0"/>
                  </a:lnTo>
                  <a:lnTo>
                    <a:pt x="0" y="0"/>
                  </a:lnTo>
                  <a:lnTo>
                    <a:pt x="0" y="75057"/>
                  </a:lnTo>
                  <a:cubicBezTo>
                    <a:pt x="4689" y="74503"/>
                    <a:pt x="9406" y="74216"/>
                    <a:pt x="14127" y="74197"/>
                  </a:cubicBezTo>
                  <a:close/>
                </a:path>
              </a:pathLst>
            </a:custGeom>
            <a:solidFill>
              <a:srgbClr val="FFC000">
                <a:alpha val="71000"/>
              </a:srgbClr>
            </a:solidFill>
            <a:ln w="625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8468BDA-FADC-66A5-0165-2A083BA8AA86}"/>
                </a:ext>
              </a:extLst>
            </p:cNvPr>
            <p:cNvSpPr/>
            <p:nvPr/>
          </p:nvSpPr>
          <p:spPr>
            <a:xfrm>
              <a:off x="4902494" y="2214187"/>
              <a:ext cx="73085" cy="73028"/>
            </a:xfrm>
            <a:custGeom>
              <a:avLst/>
              <a:gdLst>
                <a:gd name="connsiteX0" fmla="*/ 20004 w 73085"/>
                <a:gd name="connsiteY0" fmla="*/ 73029 h 73028"/>
                <a:gd name="connsiteX1" fmla="*/ 73085 w 73085"/>
                <a:gd name="connsiteY1" fmla="*/ 19948 h 73028"/>
                <a:gd name="connsiteX2" fmla="*/ 53106 w 73085"/>
                <a:gd name="connsiteY2" fmla="*/ 0 h 73028"/>
                <a:gd name="connsiteX3" fmla="*/ 0 w 73085"/>
                <a:gd name="connsiteY3" fmla="*/ 53100 h 73028"/>
                <a:gd name="connsiteX4" fmla="*/ 20004 w 73085"/>
                <a:gd name="connsiteY4" fmla="*/ 73029 h 73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28">
                  <a:moveTo>
                    <a:pt x="20004" y="73029"/>
                  </a:moveTo>
                  <a:lnTo>
                    <a:pt x="73085" y="19948"/>
                  </a:lnTo>
                  <a:lnTo>
                    <a:pt x="53106" y="0"/>
                  </a:lnTo>
                  <a:lnTo>
                    <a:pt x="0" y="53100"/>
                  </a:lnTo>
                  <a:cubicBezTo>
                    <a:pt x="7398" y="58967"/>
                    <a:pt x="14109" y="65653"/>
                    <a:pt x="20004" y="73029"/>
                  </a:cubicBezTo>
                  <a:close/>
                </a:path>
              </a:pathLst>
            </a:custGeom>
            <a:solidFill>
              <a:srgbClr val="FFC000">
                <a:alpha val="71000"/>
              </a:srgbClr>
            </a:solidFill>
            <a:ln w="625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DA057AE-DC33-3E3B-6DE6-DFF9C1972DCD}"/>
                </a:ext>
              </a:extLst>
            </p:cNvPr>
            <p:cNvSpPr/>
            <p:nvPr/>
          </p:nvSpPr>
          <p:spPr>
            <a:xfrm>
              <a:off x="4674843" y="2442001"/>
              <a:ext cx="72871" cy="72890"/>
            </a:xfrm>
            <a:custGeom>
              <a:avLst/>
              <a:gdLst>
                <a:gd name="connsiteX0" fmla="*/ 52924 w 72871"/>
                <a:gd name="connsiteY0" fmla="*/ 0 h 72890"/>
                <a:gd name="connsiteX1" fmla="*/ 0 w 72871"/>
                <a:gd name="connsiteY1" fmla="*/ 52912 h 72890"/>
                <a:gd name="connsiteX2" fmla="*/ 19979 w 72871"/>
                <a:gd name="connsiteY2" fmla="*/ 72891 h 72890"/>
                <a:gd name="connsiteX3" fmla="*/ 72872 w 72871"/>
                <a:gd name="connsiteY3" fmla="*/ 20004 h 72890"/>
                <a:gd name="connsiteX4" fmla="*/ 52924 w 72871"/>
                <a:gd name="connsiteY4" fmla="*/ 0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52924" y="0"/>
                  </a:moveTo>
                  <a:lnTo>
                    <a:pt x="0" y="52912"/>
                  </a:lnTo>
                  <a:lnTo>
                    <a:pt x="19979" y="72891"/>
                  </a:lnTo>
                  <a:lnTo>
                    <a:pt x="72872" y="20004"/>
                  </a:lnTo>
                  <a:cubicBezTo>
                    <a:pt x="65491" y="14108"/>
                    <a:pt x="58799" y="7398"/>
                    <a:pt x="52924" y="0"/>
                  </a:cubicBezTo>
                  <a:close/>
                </a:path>
              </a:pathLst>
            </a:custGeom>
            <a:solidFill>
              <a:srgbClr val="FFC000">
                <a:alpha val="71000"/>
              </a:srgbClr>
            </a:solidFill>
            <a:ln w="625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60045DA-D504-D64F-9FEA-872B9F5A7A58}"/>
                </a:ext>
              </a:extLst>
            </p:cNvPr>
            <p:cNvSpPr/>
            <p:nvPr/>
          </p:nvSpPr>
          <p:spPr>
            <a:xfrm>
              <a:off x="4811087" y="2488370"/>
              <a:ext cx="28254" cy="74680"/>
            </a:xfrm>
            <a:custGeom>
              <a:avLst/>
              <a:gdLst>
                <a:gd name="connsiteX0" fmla="*/ 14127 w 28254"/>
                <a:gd name="connsiteY0" fmla="*/ 860 h 74680"/>
                <a:gd name="connsiteX1" fmla="*/ 0 w 28254"/>
                <a:gd name="connsiteY1" fmla="*/ 0 h 74680"/>
                <a:gd name="connsiteX2" fmla="*/ 0 w 28254"/>
                <a:gd name="connsiteY2" fmla="*/ 74680 h 74680"/>
                <a:gd name="connsiteX3" fmla="*/ 28255 w 28254"/>
                <a:gd name="connsiteY3" fmla="*/ 74680 h 74680"/>
                <a:gd name="connsiteX4" fmla="*/ 28255 w 28254"/>
                <a:gd name="connsiteY4" fmla="*/ 0 h 74680"/>
                <a:gd name="connsiteX5" fmla="*/ 14127 w 28254"/>
                <a:gd name="connsiteY5" fmla="*/ 860 h 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4680">
                  <a:moveTo>
                    <a:pt x="14127" y="860"/>
                  </a:moveTo>
                  <a:cubicBezTo>
                    <a:pt x="9406" y="841"/>
                    <a:pt x="4689" y="554"/>
                    <a:pt x="0" y="0"/>
                  </a:cubicBezTo>
                  <a:lnTo>
                    <a:pt x="0" y="74680"/>
                  </a:lnTo>
                  <a:lnTo>
                    <a:pt x="28255" y="74680"/>
                  </a:lnTo>
                  <a:lnTo>
                    <a:pt x="28255" y="0"/>
                  </a:lnTo>
                  <a:cubicBezTo>
                    <a:pt x="23566" y="553"/>
                    <a:pt x="18849" y="840"/>
                    <a:pt x="14127" y="860"/>
                  </a:cubicBezTo>
                  <a:close/>
                </a:path>
              </a:pathLst>
            </a:custGeom>
            <a:solidFill>
              <a:srgbClr val="FFC000">
                <a:alpha val="71000"/>
              </a:srgbClr>
            </a:solidFill>
            <a:ln w="625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B331EC2-126D-D353-07F4-292452227721}"/>
                </a:ext>
              </a:extLst>
            </p:cNvPr>
            <p:cNvSpPr/>
            <p:nvPr/>
          </p:nvSpPr>
          <p:spPr>
            <a:xfrm>
              <a:off x="4948838" y="2350400"/>
              <a:ext cx="74925" cy="28254"/>
            </a:xfrm>
            <a:custGeom>
              <a:avLst/>
              <a:gdLst>
                <a:gd name="connsiteX0" fmla="*/ 0 w 74925"/>
                <a:gd name="connsiteY0" fmla="*/ 0 h 28254"/>
                <a:gd name="connsiteX1" fmla="*/ 57 w 74925"/>
                <a:gd name="connsiteY1" fmla="*/ 28255 h 28254"/>
                <a:gd name="connsiteX2" fmla="*/ 74925 w 74925"/>
                <a:gd name="connsiteY2" fmla="*/ 28255 h 28254"/>
                <a:gd name="connsiteX3" fmla="*/ 74925 w 74925"/>
                <a:gd name="connsiteY3" fmla="*/ 0 h 28254"/>
              </a:gdLst>
              <a:ahLst/>
              <a:cxnLst>
                <a:cxn ang="0">
                  <a:pos x="connsiteX0" y="connsiteY0"/>
                </a:cxn>
                <a:cxn ang="0">
                  <a:pos x="connsiteX1" y="connsiteY1"/>
                </a:cxn>
                <a:cxn ang="0">
                  <a:pos x="connsiteX2" y="connsiteY2"/>
                </a:cxn>
                <a:cxn ang="0">
                  <a:pos x="connsiteX3" y="connsiteY3"/>
                </a:cxn>
              </a:cxnLst>
              <a:rect l="l" t="t" r="r" b="b"/>
              <a:pathLst>
                <a:path w="74925" h="28254">
                  <a:moveTo>
                    <a:pt x="0" y="0"/>
                  </a:moveTo>
                  <a:cubicBezTo>
                    <a:pt x="1170" y="9381"/>
                    <a:pt x="1189" y="18869"/>
                    <a:pt x="57" y="28255"/>
                  </a:cubicBezTo>
                  <a:lnTo>
                    <a:pt x="74925" y="28255"/>
                  </a:lnTo>
                  <a:lnTo>
                    <a:pt x="74925" y="0"/>
                  </a:lnTo>
                  <a:close/>
                </a:path>
              </a:pathLst>
            </a:custGeom>
            <a:solidFill>
              <a:srgbClr val="FFC000">
                <a:alpha val="71000"/>
              </a:srgbClr>
            </a:solidFill>
            <a:ln w="625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0A66E02-0345-656C-B036-C2C558A68A94}"/>
                </a:ext>
              </a:extLst>
            </p:cNvPr>
            <p:cNvSpPr/>
            <p:nvPr/>
          </p:nvSpPr>
          <p:spPr>
            <a:xfrm>
              <a:off x="4902707" y="2442001"/>
              <a:ext cx="72871" cy="72890"/>
            </a:xfrm>
            <a:custGeom>
              <a:avLst/>
              <a:gdLst>
                <a:gd name="connsiteX0" fmla="*/ 0 w 72871"/>
                <a:gd name="connsiteY0" fmla="*/ 20004 h 72890"/>
                <a:gd name="connsiteX1" fmla="*/ 52893 w 72871"/>
                <a:gd name="connsiteY1" fmla="*/ 72891 h 72890"/>
                <a:gd name="connsiteX2" fmla="*/ 72872 w 72871"/>
                <a:gd name="connsiteY2" fmla="*/ 52912 h 72890"/>
                <a:gd name="connsiteX3" fmla="*/ 19967 w 72871"/>
                <a:gd name="connsiteY3" fmla="*/ 0 h 72890"/>
                <a:gd name="connsiteX4" fmla="*/ 0 w 72871"/>
                <a:gd name="connsiteY4" fmla="*/ 20004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0" y="20004"/>
                  </a:moveTo>
                  <a:lnTo>
                    <a:pt x="52893" y="72891"/>
                  </a:lnTo>
                  <a:lnTo>
                    <a:pt x="72872" y="52912"/>
                  </a:lnTo>
                  <a:lnTo>
                    <a:pt x="19967" y="0"/>
                  </a:lnTo>
                  <a:cubicBezTo>
                    <a:pt x="14085" y="7398"/>
                    <a:pt x="7388" y="14109"/>
                    <a:pt x="0" y="20004"/>
                  </a:cubicBezTo>
                  <a:close/>
                </a:path>
              </a:pathLst>
            </a:custGeom>
            <a:solidFill>
              <a:srgbClr val="FFC000">
                <a:alpha val="71000"/>
              </a:srgbClr>
            </a:solidFill>
            <a:ln w="625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4F9C89-72B0-10D9-D37B-46123C607018}"/>
                </a:ext>
              </a:extLst>
            </p:cNvPr>
            <p:cNvSpPr/>
            <p:nvPr/>
          </p:nvSpPr>
          <p:spPr>
            <a:xfrm>
              <a:off x="4725802" y="2265309"/>
              <a:ext cx="198812" cy="198812"/>
            </a:xfrm>
            <a:custGeom>
              <a:avLst/>
              <a:gdLst>
                <a:gd name="connsiteX0" fmla="*/ 198812 w 198812"/>
                <a:gd name="connsiteY0" fmla="*/ 99406 h 198812"/>
                <a:gd name="connsiteX1" fmla="*/ 99406 w 198812"/>
                <a:gd name="connsiteY1" fmla="*/ 198812 h 198812"/>
                <a:gd name="connsiteX2" fmla="*/ 0 w 198812"/>
                <a:gd name="connsiteY2" fmla="*/ 99406 h 198812"/>
                <a:gd name="connsiteX3" fmla="*/ 99406 w 198812"/>
                <a:gd name="connsiteY3" fmla="*/ 0 h 198812"/>
                <a:gd name="connsiteX4" fmla="*/ 99412 w 198812"/>
                <a:gd name="connsiteY4" fmla="*/ 0 h 198812"/>
                <a:gd name="connsiteX5" fmla="*/ 198812 w 198812"/>
                <a:gd name="connsiteY5" fmla="*/ 99400 h 198812"/>
                <a:gd name="connsiteX6" fmla="*/ 198812 w 198812"/>
                <a:gd name="connsiteY6" fmla="*/ 9940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12" h="198812">
                  <a:moveTo>
                    <a:pt x="198812" y="99406"/>
                  </a:moveTo>
                  <a:cubicBezTo>
                    <a:pt x="198812" y="154307"/>
                    <a:pt x="154307" y="198812"/>
                    <a:pt x="99406" y="198812"/>
                  </a:cubicBezTo>
                  <a:cubicBezTo>
                    <a:pt x="44505" y="198812"/>
                    <a:pt x="0" y="154307"/>
                    <a:pt x="0" y="99406"/>
                  </a:cubicBezTo>
                  <a:cubicBezTo>
                    <a:pt x="0" y="44506"/>
                    <a:pt x="44505" y="0"/>
                    <a:pt x="99406" y="0"/>
                  </a:cubicBezTo>
                  <a:cubicBezTo>
                    <a:pt x="99408" y="0"/>
                    <a:pt x="99411" y="0"/>
                    <a:pt x="99412" y="0"/>
                  </a:cubicBezTo>
                  <a:cubicBezTo>
                    <a:pt x="154309" y="0"/>
                    <a:pt x="198812" y="44503"/>
                    <a:pt x="198812" y="99400"/>
                  </a:cubicBezTo>
                  <a:cubicBezTo>
                    <a:pt x="198812" y="99402"/>
                    <a:pt x="198812" y="99404"/>
                    <a:pt x="198812" y="99406"/>
                  </a:cubicBezTo>
                  <a:close/>
                </a:path>
              </a:pathLst>
            </a:custGeom>
            <a:solidFill>
              <a:srgbClr val="FFC000">
                <a:alpha val="71000"/>
              </a:srgbClr>
            </a:solidFill>
            <a:ln w="625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48CEDF8-6B16-CDE7-46A2-715C1F0745BF}"/>
                </a:ext>
              </a:extLst>
            </p:cNvPr>
            <p:cNvSpPr/>
            <p:nvPr/>
          </p:nvSpPr>
          <p:spPr>
            <a:xfrm>
              <a:off x="5693249" y="2280296"/>
              <a:ext cx="74899" cy="28254"/>
            </a:xfrm>
            <a:custGeom>
              <a:avLst/>
              <a:gdLst>
                <a:gd name="connsiteX0" fmla="*/ 74015 w 74899"/>
                <a:gd name="connsiteY0" fmla="*/ 14316 h 28254"/>
                <a:gd name="connsiteX1" fmla="*/ 74900 w 74899"/>
                <a:gd name="connsiteY1" fmla="*/ 0 h 28254"/>
                <a:gd name="connsiteX2" fmla="*/ 0 w 74899"/>
                <a:gd name="connsiteY2" fmla="*/ 0 h 28254"/>
                <a:gd name="connsiteX3" fmla="*/ 0 w 74899"/>
                <a:gd name="connsiteY3" fmla="*/ 28255 h 28254"/>
                <a:gd name="connsiteX4" fmla="*/ 74843 w 74899"/>
                <a:gd name="connsiteY4" fmla="*/ 28255 h 28254"/>
                <a:gd name="connsiteX5" fmla="*/ 74015 w 74899"/>
                <a:gd name="connsiteY5" fmla="*/ 14316 h 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99" h="28254">
                  <a:moveTo>
                    <a:pt x="74015" y="14316"/>
                  </a:moveTo>
                  <a:cubicBezTo>
                    <a:pt x="74036" y="9531"/>
                    <a:pt x="74332" y="4751"/>
                    <a:pt x="74900" y="0"/>
                  </a:cubicBezTo>
                  <a:lnTo>
                    <a:pt x="0" y="0"/>
                  </a:lnTo>
                  <a:lnTo>
                    <a:pt x="0" y="28255"/>
                  </a:lnTo>
                  <a:lnTo>
                    <a:pt x="74843" y="28255"/>
                  </a:lnTo>
                  <a:cubicBezTo>
                    <a:pt x="74307" y="23627"/>
                    <a:pt x="74030" y="18974"/>
                    <a:pt x="74015" y="14316"/>
                  </a:cubicBezTo>
                  <a:close/>
                </a:path>
              </a:pathLst>
            </a:custGeom>
            <a:solidFill>
              <a:srgbClr val="FFC000">
                <a:alpha val="71000"/>
              </a:srgbClr>
            </a:solidFill>
            <a:ln w="625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7B4921C-BE52-27AE-FEFD-BA422AF28D2E}"/>
                </a:ext>
              </a:extLst>
            </p:cNvPr>
            <p:cNvSpPr/>
            <p:nvPr/>
          </p:nvSpPr>
          <p:spPr>
            <a:xfrm>
              <a:off x="5741407" y="2144083"/>
              <a:ext cx="73085" cy="73053"/>
            </a:xfrm>
            <a:custGeom>
              <a:avLst/>
              <a:gdLst>
                <a:gd name="connsiteX0" fmla="*/ 73085 w 73085"/>
                <a:gd name="connsiteY0" fmla="*/ 53075 h 73053"/>
                <a:gd name="connsiteX1" fmla="*/ 19979 w 73085"/>
                <a:gd name="connsiteY1" fmla="*/ 0 h 73053"/>
                <a:gd name="connsiteX2" fmla="*/ 0 w 73085"/>
                <a:gd name="connsiteY2" fmla="*/ 19973 h 73053"/>
                <a:gd name="connsiteX3" fmla="*/ 53081 w 73085"/>
                <a:gd name="connsiteY3" fmla="*/ 73054 h 73053"/>
                <a:gd name="connsiteX4" fmla="*/ 73085 w 73085"/>
                <a:gd name="connsiteY4" fmla="*/ 53075 h 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53">
                  <a:moveTo>
                    <a:pt x="73085" y="53075"/>
                  </a:moveTo>
                  <a:lnTo>
                    <a:pt x="19979" y="0"/>
                  </a:lnTo>
                  <a:lnTo>
                    <a:pt x="0" y="19973"/>
                  </a:lnTo>
                  <a:lnTo>
                    <a:pt x="53081" y="73054"/>
                  </a:lnTo>
                  <a:cubicBezTo>
                    <a:pt x="58978" y="65664"/>
                    <a:pt x="65688" y="58962"/>
                    <a:pt x="73085" y="53075"/>
                  </a:cubicBezTo>
                  <a:close/>
                </a:path>
              </a:pathLst>
            </a:custGeom>
            <a:solidFill>
              <a:srgbClr val="FFC000">
                <a:alpha val="71000"/>
              </a:srgbClr>
            </a:solidFill>
            <a:ln w="625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4467E35-F4C4-4C8E-C8C4-F14EF178A4A6}"/>
                </a:ext>
              </a:extLst>
            </p:cNvPr>
            <p:cNvSpPr/>
            <p:nvPr/>
          </p:nvSpPr>
          <p:spPr>
            <a:xfrm>
              <a:off x="5877651" y="2095899"/>
              <a:ext cx="28254" cy="75056"/>
            </a:xfrm>
            <a:custGeom>
              <a:avLst/>
              <a:gdLst>
                <a:gd name="connsiteX0" fmla="*/ 14127 w 28254"/>
                <a:gd name="connsiteY0" fmla="*/ 74197 h 75056"/>
                <a:gd name="connsiteX1" fmla="*/ 28255 w 28254"/>
                <a:gd name="connsiteY1" fmla="*/ 75057 h 75056"/>
                <a:gd name="connsiteX2" fmla="*/ 28255 w 28254"/>
                <a:gd name="connsiteY2" fmla="*/ 0 h 75056"/>
                <a:gd name="connsiteX3" fmla="*/ 0 w 28254"/>
                <a:gd name="connsiteY3" fmla="*/ 0 h 75056"/>
                <a:gd name="connsiteX4" fmla="*/ 0 w 28254"/>
                <a:gd name="connsiteY4" fmla="*/ 75057 h 75056"/>
                <a:gd name="connsiteX5" fmla="*/ 14127 w 28254"/>
                <a:gd name="connsiteY5" fmla="*/ 74197 h 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5056">
                  <a:moveTo>
                    <a:pt x="14127" y="74197"/>
                  </a:moveTo>
                  <a:cubicBezTo>
                    <a:pt x="18849" y="74216"/>
                    <a:pt x="23566" y="74504"/>
                    <a:pt x="28255" y="75057"/>
                  </a:cubicBezTo>
                  <a:lnTo>
                    <a:pt x="28255" y="0"/>
                  </a:lnTo>
                  <a:lnTo>
                    <a:pt x="0" y="0"/>
                  </a:lnTo>
                  <a:lnTo>
                    <a:pt x="0" y="75057"/>
                  </a:lnTo>
                  <a:cubicBezTo>
                    <a:pt x="4689" y="74503"/>
                    <a:pt x="9406" y="74216"/>
                    <a:pt x="14127" y="74197"/>
                  </a:cubicBezTo>
                  <a:close/>
                </a:path>
              </a:pathLst>
            </a:custGeom>
            <a:solidFill>
              <a:srgbClr val="FFC000">
                <a:alpha val="71000"/>
              </a:srgbClr>
            </a:solidFill>
            <a:ln w="625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2866041-4FBD-77A4-D1D1-79DE193C1A4A}"/>
                </a:ext>
              </a:extLst>
            </p:cNvPr>
            <p:cNvSpPr/>
            <p:nvPr/>
          </p:nvSpPr>
          <p:spPr>
            <a:xfrm>
              <a:off x="5969058" y="2144083"/>
              <a:ext cx="73085" cy="73028"/>
            </a:xfrm>
            <a:custGeom>
              <a:avLst/>
              <a:gdLst>
                <a:gd name="connsiteX0" fmla="*/ 20004 w 73085"/>
                <a:gd name="connsiteY0" fmla="*/ 73029 h 73028"/>
                <a:gd name="connsiteX1" fmla="*/ 73085 w 73085"/>
                <a:gd name="connsiteY1" fmla="*/ 19948 h 73028"/>
                <a:gd name="connsiteX2" fmla="*/ 53106 w 73085"/>
                <a:gd name="connsiteY2" fmla="*/ 0 h 73028"/>
                <a:gd name="connsiteX3" fmla="*/ 0 w 73085"/>
                <a:gd name="connsiteY3" fmla="*/ 53100 h 73028"/>
                <a:gd name="connsiteX4" fmla="*/ 20004 w 73085"/>
                <a:gd name="connsiteY4" fmla="*/ 73029 h 73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28">
                  <a:moveTo>
                    <a:pt x="20004" y="73029"/>
                  </a:moveTo>
                  <a:lnTo>
                    <a:pt x="73085" y="19948"/>
                  </a:lnTo>
                  <a:lnTo>
                    <a:pt x="53106" y="0"/>
                  </a:lnTo>
                  <a:lnTo>
                    <a:pt x="0" y="53100"/>
                  </a:lnTo>
                  <a:cubicBezTo>
                    <a:pt x="7398" y="58967"/>
                    <a:pt x="14109" y="65653"/>
                    <a:pt x="20004" y="73029"/>
                  </a:cubicBezTo>
                  <a:close/>
                </a:path>
              </a:pathLst>
            </a:custGeom>
            <a:solidFill>
              <a:srgbClr val="FFC000">
                <a:alpha val="71000"/>
              </a:srgbClr>
            </a:solidFill>
            <a:ln w="625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E60CA1F-1B39-B84A-C4D2-0C0D27D417FF}"/>
                </a:ext>
              </a:extLst>
            </p:cNvPr>
            <p:cNvSpPr/>
            <p:nvPr/>
          </p:nvSpPr>
          <p:spPr>
            <a:xfrm>
              <a:off x="5741407" y="2371897"/>
              <a:ext cx="72871" cy="72890"/>
            </a:xfrm>
            <a:custGeom>
              <a:avLst/>
              <a:gdLst>
                <a:gd name="connsiteX0" fmla="*/ 52924 w 72871"/>
                <a:gd name="connsiteY0" fmla="*/ 0 h 72890"/>
                <a:gd name="connsiteX1" fmla="*/ 0 w 72871"/>
                <a:gd name="connsiteY1" fmla="*/ 52912 h 72890"/>
                <a:gd name="connsiteX2" fmla="*/ 19979 w 72871"/>
                <a:gd name="connsiteY2" fmla="*/ 72891 h 72890"/>
                <a:gd name="connsiteX3" fmla="*/ 72872 w 72871"/>
                <a:gd name="connsiteY3" fmla="*/ 20004 h 72890"/>
                <a:gd name="connsiteX4" fmla="*/ 52924 w 72871"/>
                <a:gd name="connsiteY4" fmla="*/ 0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52924" y="0"/>
                  </a:moveTo>
                  <a:lnTo>
                    <a:pt x="0" y="52912"/>
                  </a:lnTo>
                  <a:lnTo>
                    <a:pt x="19979" y="72891"/>
                  </a:lnTo>
                  <a:lnTo>
                    <a:pt x="72872" y="20004"/>
                  </a:lnTo>
                  <a:cubicBezTo>
                    <a:pt x="65491" y="14108"/>
                    <a:pt x="58799" y="7398"/>
                    <a:pt x="52924" y="0"/>
                  </a:cubicBezTo>
                  <a:close/>
                </a:path>
              </a:pathLst>
            </a:custGeom>
            <a:solidFill>
              <a:srgbClr val="FFC000">
                <a:alpha val="71000"/>
              </a:srgbClr>
            </a:solidFill>
            <a:ln w="625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1168DEE-8A47-2883-77EA-37CB31B8990E}"/>
                </a:ext>
              </a:extLst>
            </p:cNvPr>
            <p:cNvSpPr/>
            <p:nvPr/>
          </p:nvSpPr>
          <p:spPr>
            <a:xfrm>
              <a:off x="5877651" y="2418266"/>
              <a:ext cx="28254" cy="74680"/>
            </a:xfrm>
            <a:custGeom>
              <a:avLst/>
              <a:gdLst>
                <a:gd name="connsiteX0" fmla="*/ 14127 w 28254"/>
                <a:gd name="connsiteY0" fmla="*/ 860 h 74680"/>
                <a:gd name="connsiteX1" fmla="*/ 0 w 28254"/>
                <a:gd name="connsiteY1" fmla="*/ 0 h 74680"/>
                <a:gd name="connsiteX2" fmla="*/ 0 w 28254"/>
                <a:gd name="connsiteY2" fmla="*/ 74680 h 74680"/>
                <a:gd name="connsiteX3" fmla="*/ 28255 w 28254"/>
                <a:gd name="connsiteY3" fmla="*/ 74680 h 74680"/>
                <a:gd name="connsiteX4" fmla="*/ 28255 w 28254"/>
                <a:gd name="connsiteY4" fmla="*/ 0 h 74680"/>
                <a:gd name="connsiteX5" fmla="*/ 14127 w 28254"/>
                <a:gd name="connsiteY5" fmla="*/ 860 h 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4680">
                  <a:moveTo>
                    <a:pt x="14127" y="860"/>
                  </a:moveTo>
                  <a:cubicBezTo>
                    <a:pt x="9406" y="841"/>
                    <a:pt x="4689" y="554"/>
                    <a:pt x="0" y="0"/>
                  </a:cubicBezTo>
                  <a:lnTo>
                    <a:pt x="0" y="74680"/>
                  </a:lnTo>
                  <a:lnTo>
                    <a:pt x="28255" y="74680"/>
                  </a:lnTo>
                  <a:lnTo>
                    <a:pt x="28255" y="0"/>
                  </a:lnTo>
                  <a:cubicBezTo>
                    <a:pt x="23566" y="553"/>
                    <a:pt x="18849" y="840"/>
                    <a:pt x="14127" y="860"/>
                  </a:cubicBezTo>
                  <a:close/>
                </a:path>
              </a:pathLst>
            </a:custGeom>
            <a:solidFill>
              <a:srgbClr val="FFC000">
                <a:alpha val="71000"/>
              </a:srgbClr>
            </a:solidFill>
            <a:ln w="625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CEEE4E0-9E59-1DD8-5D57-B9DBF0FEFBCF}"/>
                </a:ext>
              </a:extLst>
            </p:cNvPr>
            <p:cNvSpPr/>
            <p:nvPr/>
          </p:nvSpPr>
          <p:spPr>
            <a:xfrm>
              <a:off x="6015402" y="2280296"/>
              <a:ext cx="74925" cy="28254"/>
            </a:xfrm>
            <a:custGeom>
              <a:avLst/>
              <a:gdLst>
                <a:gd name="connsiteX0" fmla="*/ 0 w 74925"/>
                <a:gd name="connsiteY0" fmla="*/ 0 h 28254"/>
                <a:gd name="connsiteX1" fmla="*/ 57 w 74925"/>
                <a:gd name="connsiteY1" fmla="*/ 28255 h 28254"/>
                <a:gd name="connsiteX2" fmla="*/ 74925 w 74925"/>
                <a:gd name="connsiteY2" fmla="*/ 28255 h 28254"/>
                <a:gd name="connsiteX3" fmla="*/ 74925 w 74925"/>
                <a:gd name="connsiteY3" fmla="*/ 0 h 28254"/>
              </a:gdLst>
              <a:ahLst/>
              <a:cxnLst>
                <a:cxn ang="0">
                  <a:pos x="connsiteX0" y="connsiteY0"/>
                </a:cxn>
                <a:cxn ang="0">
                  <a:pos x="connsiteX1" y="connsiteY1"/>
                </a:cxn>
                <a:cxn ang="0">
                  <a:pos x="connsiteX2" y="connsiteY2"/>
                </a:cxn>
                <a:cxn ang="0">
                  <a:pos x="connsiteX3" y="connsiteY3"/>
                </a:cxn>
              </a:cxnLst>
              <a:rect l="l" t="t" r="r" b="b"/>
              <a:pathLst>
                <a:path w="74925" h="28254">
                  <a:moveTo>
                    <a:pt x="0" y="0"/>
                  </a:moveTo>
                  <a:cubicBezTo>
                    <a:pt x="1170" y="9381"/>
                    <a:pt x="1189" y="18869"/>
                    <a:pt x="57" y="28255"/>
                  </a:cubicBezTo>
                  <a:lnTo>
                    <a:pt x="74925" y="28255"/>
                  </a:lnTo>
                  <a:lnTo>
                    <a:pt x="74925" y="0"/>
                  </a:lnTo>
                  <a:close/>
                </a:path>
              </a:pathLst>
            </a:custGeom>
            <a:solidFill>
              <a:srgbClr val="FFC000">
                <a:alpha val="71000"/>
              </a:srgbClr>
            </a:solidFill>
            <a:ln w="625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A7C0C87-04D5-C15B-7EAE-B070A709CD37}"/>
                </a:ext>
              </a:extLst>
            </p:cNvPr>
            <p:cNvSpPr/>
            <p:nvPr/>
          </p:nvSpPr>
          <p:spPr>
            <a:xfrm>
              <a:off x="5969271" y="2371897"/>
              <a:ext cx="72871" cy="72890"/>
            </a:xfrm>
            <a:custGeom>
              <a:avLst/>
              <a:gdLst>
                <a:gd name="connsiteX0" fmla="*/ 0 w 72871"/>
                <a:gd name="connsiteY0" fmla="*/ 20004 h 72890"/>
                <a:gd name="connsiteX1" fmla="*/ 52893 w 72871"/>
                <a:gd name="connsiteY1" fmla="*/ 72891 h 72890"/>
                <a:gd name="connsiteX2" fmla="*/ 72872 w 72871"/>
                <a:gd name="connsiteY2" fmla="*/ 52912 h 72890"/>
                <a:gd name="connsiteX3" fmla="*/ 19967 w 72871"/>
                <a:gd name="connsiteY3" fmla="*/ 0 h 72890"/>
                <a:gd name="connsiteX4" fmla="*/ 0 w 72871"/>
                <a:gd name="connsiteY4" fmla="*/ 20004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0" y="20004"/>
                  </a:moveTo>
                  <a:lnTo>
                    <a:pt x="52893" y="72891"/>
                  </a:lnTo>
                  <a:lnTo>
                    <a:pt x="72872" y="52912"/>
                  </a:lnTo>
                  <a:lnTo>
                    <a:pt x="19967" y="0"/>
                  </a:lnTo>
                  <a:cubicBezTo>
                    <a:pt x="14085" y="7398"/>
                    <a:pt x="7388" y="14109"/>
                    <a:pt x="0" y="20004"/>
                  </a:cubicBezTo>
                  <a:close/>
                </a:path>
              </a:pathLst>
            </a:custGeom>
            <a:solidFill>
              <a:srgbClr val="FFC000">
                <a:alpha val="71000"/>
              </a:srgbClr>
            </a:solidFill>
            <a:ln w="625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2D2CA8D-9EB9-730D-581A-B837944070CE}"/>
                </a:ext>
              </a:extLst>
            </p:cNvPr>
            <p:cNvSpPr/>
            <p:nvPr/>
          </p:nvSpPr>
          <p:spPr>
            <a:xfrm>
              <a:off x="5792366" y="2195205"/>
              <a:ext cx="198812" cy="198812"/>
            </a:xfrm>
            <a:custGeom>
              <a:avLst/>
              <a:gdLst>
                <a:gd name="connsiteX0" fmla="*/ 198812 w 198812"/>
                <a:gd name="connsiteY0" fmla="*/ 99406 h 198812"/>
                <a:gd name="connsiteX1" fmla="*/ 99406 w 198812"/>
                <a:gd name="connsiteY1" fmla="*/ 198812 h 198812"/>
                <a:gd name="connsiteX2" fmla="*/ 0 w 198812"/>
                <a:gd name="connsiteY2" fmla="*/ 99406 h 198812"/>
                <a:gd name="connsiteX3" fmla="*/ 99406 w 198812"/>
                <a:gd name="connsiteY3" fmla="*/ 0 h 198812"/>
                <a:gd name="connsiteX4" fmla="*/ 99412 w 198812"/>
                <a:gd name="connsiteY4" fmla="*/ 0 h 198812"/>
                <a:gd name="connsiteX5" fmla="*/ 198812 w 198812"/>
                <a:gd name="connsiteY5" fmla="*/ 99400 h 198812"/>
                <a:gd name="connsiteX6" fmla="*/ 198812 w 198812"/>
                <a:gd name="connsiteY6" fmla="*/ 9940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12" h="198812">
                  <a:moveTo>
                    <a:pt x="198812" y="99406"/>
                  </a:moveTo>
                  <a:cubicBezTo>
                    <a:pt x="198812" y="154307"/>
                    <a:pt x="154307" y="198812"/>
                    <a:pt x="99406" y="198812"/>
                  </a:cubicBezTo>
                  <a:cubicBezTo>
                    <a:pt x="44505" y="198812"/>
                    <a:pt x="0" y="154307"/>
                    <a:pt x="0" y="99406"/>
                  </a:cubicBezTo>
                  <a:cubicBezTo>
                    <a:pt x="0" y="44506"/>
                    <a:pt x="44505" y="0"/>
                    <a:pt x="99406" y="0"/>
                  </a:cubicBezTo>
                  <a:cubicBezTo>
                    <a:pt x="99408" y="0"/>
                    <a:pt x="99411" y="0"/>
                    <a:pt x="99412" y="0"/>
                  </a:cubicBezTo>
                  <a:cubicBezTo>
                    <a:pt x="154309" y="0"/>
                    <a:pt x="198812" y="44503"/>
                    <a:pt x="198812" y="99400"/>
                  </a:cubicBezTo>
                  <a:cubicBezTo>
                    <a:pt x="198812" y="99402"/>
                    <a:pt x="198812" y="99404"/>
                    <a:pt x="198812" y="99406"/>
                  </a:cubicBezTo>
                  <a:close/>
                </a:path>
              </a:pathLst>
            </a:custGeom>
            <a:solidFill>
              <a:srgbClr val="FFC000">
                <a:alpha val="71000"/>
              </a:srgbClr>
            </a:solidFill>
            <a:ln w="625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70D643D-D90C-2F00-8092-C50BBFCA11CA}"/>
                </a:ext>
              </a:extLst>
            </p:cNvPr>
            <p:cNvSpPr/>
            <p:nvPr/>
          </p:nvSpPr>
          <p:spPr>
            <a:xfrm>
              <a:off x="6696764" y="2216288"/>
              <a:ext cx="74899" cy="28254"/>
            </a:xfrm>
            <a:custGeom>
              <a:avLst/>
              <a:gdLst>
                <a:gd name="connsiteX0" fmla="*/ 74015 w 74899"/>
                <a:gd name="connsiteY0" fmla="*/ 14316 h 28254"/>
                <a:gd name="connsiteX1" fmla="*/ 74900 w 74899"/>
                <a:gd name="connsiteY1" fmla="*/ 0 h 28254"/>
                <a:gd name="connsiteX2" fmla="*/ 0 w 74899"/>
                <a:gd name="connsiteY2" fmla="*/ 0 h 28254"/>
                <a:gd name="connsiteX3" fmla="*/ 0 w 74899"/>
                <a:gd name="connsiteY3" fmla="*/ 28255 h 28254"/>
                <a:gd name="connsiteX4" fmla="*/ 74843 w 74899"/>
                <a:gd name="connsiteY4" fmla="*/ 28255 h 28254"/>
                <a:gd name="connsiteX5" fmla="*/ 74015 w 74899"/>
                <a:gd name="connsiteY5" fmla="*/ 14316 h 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99" h="28254">
                  <a:moveTo>
                    <a:pt x="74015" y="14316"/>
                  </a:moveTo>
                  <a:cubicBezTo>
                    <a:pt x="74036" y="9531"/>
                    <a:pt x="74332" y="4751"/>
                    <a:pt x="74900" y="0"/>
                  </a:cubicBezTo>
                  <a:lnTo>
                    <a:pt x="0" y="0"/>
                  </a:lnTo>
                  <a:lnTo>
                    <a:pt x="0" y="28255"/>
                  </a:lnTo>
                  <a:lnTo>
                    <a:pt x="74843" y="28255"/>
                  </a:lnTo>
                  <a:cubicBezTo>
                    <a:pt x="74307" y="23627"/>
                    <a:pt x="74030" y="18974"/>
                    <a:pt x="74015" y="14316"/>
                  </a:cubicBezTo>
                  <a:close/>
                </a:path>
              </a:pathLst>
            </a:custGeom>
            <a:solidFill>
              <a:srgbClr val="FFC000">
                <a:alpha val="71000"/>
              </a:srgbClr>
            </a:solidFill>
            <a:ln w="625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6D5F2A7-6B25-9A38-1494-CD26105C98E6}"/>
                </a:ext>
              </a:extLst>
            </p:cNvPr>
            <p:cNvSpPr/>
            <p:nvPr/>
          </p:nvSpPr>
          <p:spPr>
            <a:xfrm>
              <a:off x="6744922" y="2080075"/>
              <a:ext cx="73085" cy="73053"/>
            </a:xfrm>
            <a:custGeom>
              <a:avLst/>
              <a:gdLst>
                <a:gd name="connsiteX0" fmla="*/ 73085 w 73085"/>
                <a:gd name="connsiteY0" fmla="*/ 53075 h 73053"/>
                <a:gd name="connsiteX1" fmla="*/ 19979 w 73085"/>
                <a:gd name="connsiteY1" fmla="*/ 0 h 73053"/>
                <a:gd name="connsiteX2" fmla="*/ 0 w 73085"/>
                <a:gd name="connsiteY2" fmla="*/ 19973 h 73053"/>
                <a:gd name="connsiteX3" fmla="*/ 53081 w 73085"/>
                <a:gd name="connsiteY3" fmla="*/ 73054 h 73053"/>
                <a:gd name="connsiteX4" fmla="*/ 73085 w 73085"/>
                <a:gd name="connsiteY4" fmla="*/ 53075 h 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53">
                  <a:moveTo>
                    <a:pt x="73085" y="53075"/>
                  </a:moveTo>
                  <a:lnTo>
                    <a:pt x="19979" y="0"/>
                  </a:lnTo>
                  <a:lnTo>
                    <a:pt x="0" y="19973"/>
                  </a:lnTo>
                  <a:lnTo>
                    <a:pt x="53081" y="73054"/>
                  </a:lnTo>
                  <a:cubicBezTo>
                    <a:pt x="58978" y="65664"/>
                    <a:pt x="65688" y="58962"/>
                    <a:pt x="73085" y="53075"/>
                  </a:cubicBezTo>
                  <a:close/>
                </a:path>
              </a:pathLst>
            </a:custGeom>
            <a:solidFill>
              <a:srgbClr val="FFC000">
                <a:alpha val="71000"/>
              </a:srgbClr>
            </a:solidFill>
            <a:ln w="625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684F54E-023A-F768-5DAE-97052E43A30B}"/>
                </a:ext>
              </a:extLst>
            </p:cNvPr>
            <p:cNvSpPr/>
            <p:nvPr/>
          </p:nvSpPr>
          <p:spPr>
            <a:xfrm>
              <a:off x="6881166" y="2031891"/>
              <a:ext cx="28254" cy="75056"/>
            </a:xfrm>
            <a:custGeom>
              <a:avLst/>
              <a:gdLst>
                <a:gd name="connsiteX0" fmla="*/ 14127 w 28254"/>
                <a:gd name="connsiteY0" fmla="*/ 74197 h 75056"/>
                <a:gd name="connsiteX1" fmla="*/ 28255 w 28254"/>
                <a:gd name="connsiteY1" fmla="*/ 75057 h 75056"/>
                <a:gd name="connsiteX2" fmla="*/ 28255 w 28254"/>
                <a:gd name="connsiteY2" fmla="*/ 0 h 75056"/>
                <a:gd name="connsiteX3" fmla="*/ 0 w 28254"/>
                <a:gd name="connsiteY3" fmla="*/ 0 h 75056"/>
                <a:gd name="connsiteX4" fmla="*/ 0 w 28254"/>
                <a:gd name="connsiteY4" fmla="*/ 75057 h 75056"/>
                <a:gd name="connsiteX5" fmla="*/ 14127 w 28254"/>
                <a:gd name="connsiteY5" fmla="*/ 74197 h 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5056">
                  <a:moveTo>
                    <a:pt x="14127" y="74197"/>
                  </a:moveTo>
                  <a:cubicBezTo>
                    <a:pt x="18849" y="74216"/>
                    <a:pt x="23566" y="74504"/>
                    <a:pt x="28255" y="75057"/>
                  </a:cubicBezTo>
                  <a:lnTo>
                    <a:pt x="28255" y="0"/>
                  </a:lnTo>
                  <a:lnTo>
                    <a:pt x="0" y="0"/>
                  </a:lnTo>
                  <a:lnTo>
                    <a:pt x="0" y="75057"/>
                  </a:lnTo>
                  <a:cubicBezTo>
                    <a:pt x="4689" y="74503"/>
                    <a:pt x="9406" y="74216"/>
                    <a:pt x="14127" y="74197"/>
                  </a:cubicBezTo>
                  <a:close/>
                </a:path>
              </a:pathLst>
            </a:custGeom>
            <a:solidFill>
              <a:srgbClr val="FFC000">
                <a:alpha val="71000"/>
              </a:srgbClr>
            </a:solidFill>
            <a:ln w="625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23A2533-51E4-97B6-502A-891F0E2663A5}"/>
                </a:ext>
              </a:extLst>
            </p:cNvPr>
            <p:cNvSpPr/>
            <p:nvPr/>
          </p:nvSpPr>
          <p:spPr>
            <a:xfrm>
              <a:off x="6972573" y="2080075"/>
              <a:ext cx="73085" cy="73028"/>
            </a:xfrm>
            <a:custGeom>
              <a:avLst/>
              <a:gdLst>
                <a:gd name="connsiteX0" fmla="*/ 20004 w 73085"/>
                <a:gd name="connsiteY0" fmla="*/ 73029 h 73028"/>
                <a:gd name="connsiteX1" fmla="*/ 73085 w 73085"/>
                <a:gd name="connsiteY1" fmla="*/ 19948 h 73028"/>
                <a:gd name="connsiteX2" fmla="*/ 53106 w 73085"/>
                <a:gd name="connsiteY2" fmla="*/ 0 h 73028"/>
                <a:gd name="connsiteX3" fmla="*/ 0 w 73085"/>
                <a:gd name="connsiteY3" fmla="*/ 53100 h 73028"/>
                <a:gd name="connsiteX4" fmla="*/ 20004 w 73085"/>
                <a:gd name="connsiteY4" fmla="*/ 73029 h 73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5" h="73028">
                  <a:moveTo>
                    <a:pt x="20004" y="73029"/>
                  </a:moveTo>
                  <a:lnTo>
                    <a:pt x="73085" y="19948"/>
                  </a:lnTo>
                  <a:lnTo>
                    <a:pt x="53106" y="0"/>
                  </a:lnTo>
                  <a:lnTo>
                    <a:pt x="0" y="53100"/>
                  </a:lnTo>
                  <a:cubicBezTo>
                    <a:pt x="7398" y="58967"/>
                    <a:pt x="14109" y="65653"/>
                    <a:pt x="20004" y="73029"/>
                  </a:cubicBezTo>
                  <a:close/>
                </a:path>
              </a:pathLst>
            </a:custGeom>
            <a:solidFill>
              <a:srgbClr val="FFC000">
                <a:alpha val="71000"/>
              </a:srgbClr>
            </a:solidFill>
            <a:ln w="625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8F8F09C-D010-7981-22EE-A12FD4110CB2}"/>
                </a:ext>
              </a:extLst>
            </p:cNvPr>
            <p:cNvSpPr/>
            <p:nvPr/>
          </p:nvSpPr>
          <p:spPr>
            <a:xfrm>
              <a:off x="6744922" y="2307889"/>
              <a:ext cx="72871" cy="72890"/>
            </a:xfrm>
            <a:custGeom>
              <a:avLst/>
              <a:gdLst>
                <a:gd name="connsiteX0" fmla="*/ 52924 w 72871"/>
                <a:gd name="connsiteY0" fmla="*/ 0 h 72890"/>
                <a:gd name="connsiteX1" fmla="*/ 0 w 72871"/>
                <a:gd name="connsiteY1" fmla="*/ 52912 h 72890"/>
                <a:gd name="connsiteX2" fmla="*/ 19979 w 72871"/>
                <a:gd name="connsiteY2" fmla="*/ 72891 h 72890"/>
                <a:gd name="connsiteX3" fmla="*/ 72872 w 72871"/>
                <a:gd name="connsiteY3" fmla="*/ 20004 h 72890"/>
                <a:gd name="connsiteX4" fmla="*/ 52924 w 72871"/>
                <a:gd name="connsiteY4" fmla="*/ 0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52924" y="0"/>
                  </a:moveTo>
                  <a:lnTo>
                    <a:pt x="0" y="52912"/>
                  </a:lnTo>
                  <a:lnTo>
                    <a:pt x="19979" y="72891"/>
                  </a:lnTo>
                  <a:lnTo>
                    <a:pt x="72872" y="20004"/>
                  </a:lnTo>
                  <a:cubicBezTo>
                    <a:pt x="65491" y="14108"/>
                    <a:pt x="58799" y="7398"/>
                    <a:pt x="52924" y="0"/>
                  </a:cubicBezTo>
                  <a:close/>
                </a:path>
              </a:pathLst>
            </a:custGeom>
            <a:solidFill>
              <a:srgbClr val="FFC000">
                <a:alpha val="71000"/>
              </a:srgbClr>
            </a:solidFill>
            <a:ln w="625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2ABD76-AEC0-5F12-E278-E0B1E79A449E}"/>
                </a:ext>
              </a:extLst>
            </p:cNvPr>
            <p:cNvSpPr/>
            <p:nvPr/>
          </p:nvSpPr>
          <p:spPr>
            <a:xfrm>
              <a:off x="6881166" y="2354258"/>
              <a:ext cx="28254" cy="74680"/>
            </a:xfrm>
            <a:custGeom>
              <a:avLst/>
              <a:gdLst>
                <a:gd name="connsiteX0" fmla="*/ 14127 w 28254"/>
                <a:gd name="connsiteY0" fmla="*/ 860 h 74680"/>
                <a:gd name="connsiteX1" fmla="*/ 0 w 28254"/>
                <a:gd name="connsiteY1" fmla="*/ 0 h 74680"/>
                <a:gd name="connsiteX2" fmla="*/ 0 w 28254"/>
                <a:gd name="connsiteY2" fmla="*/ 74680 h 74680"/>
                <a:gd name="connsiteX3" fmla="*/ 28255 w 28254"/>
                <a:gd name="connsiteY3" fmla="*/ 74680 h 74680"/>
                <a:gd name="connsiteX4" fmla="*/ 28255 w 28254"/>
                <a:gd name="connsiteY4" fmla="*/ 0 h 74680"/>
                <a:gd name="connsiteX5" fmla="*/ 14127 w 28254"/>
                <a:gd name="connsiteY5" fmla="*/ 860 h 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4" h="74680">
                  <a:moveTo>
                    <a:pt x="14127" y="860"/>
                  </a:moveTo>
                  <a:cubicBezTo>
                    <a:pt x="9406" y="841"/>
                    <a:pt x="4689" y="554"/>
                    <a:pt x="0" y="0"/>
                  </a:cubicBezTo>
                  <a:lnTo>
                    <a:pt x="0" y="74680"/>
                  </a:lnTo>
                  <a:lnTo>
                    <a:pt x="28255" y="74680"/>
                  </a:lnTo>
                  <a:lnTo>
                    <a:pt x="28255" y="0"/>
                  </a:lnTo>
                  <a:cubicBezTo>
                    <a:pt x="23566" y="553"/>
                    <a:pt x="18849" y="840"/>
                    <a:pt x="14127" y="860"/>
                  </a:cubicBezTo>
                  <a:close/>
                </a:path>
              </a:pathLst>
            </a:custGeom>
            <a:solidFill>
              <a:srgbClr val="FFC000">
                <a:alpha val="71000"/>
              </a:srgbClr>
            </a:solidFill>
            <a:ln w="625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BBD5C5E-B195-6E9E-8E01-FEB261850E74}"/>
                </a:ext>
              </a:extLst>
            </p:cNvPr>
            <p:cNvSpPr/>
            <p:nvPr/>
          </p:nvSpPr>
          <p:spPr>
            <a:xfrm>
              <a:off x="7018917" y="2216288"/>
              <a:ext cx="74925" cy="28254"/>
            </a:xfrm>
            <a:custGeom>
              <a:avLst/>
              <a:gdLst>
                <a:gd name="connsiteX0" fmla="*/ 0 w 74925"/>
                <a:gd name="connsiteY0" fmla="*/ 0 h 28254"/>
                <a:gd name="connsiteX1" fmla="*/ 57 w 74925"/>
                <a:gd name="connsiteY1" fmla="*/ 28255 h 28254"/>
                <a:gd name="connsiteX2" fmla="*/ 74925 w 74925"/>
                <a:gd name="connsiteY2" fmla="*/ 28255 h 28254"/>
                <a:gd name="connsiteX3" fmla="*/ 74925 w 74925"/>
                <a:gd name="connsiteY3" fmla="*/ 0 h 28254"/>
              </a:gdLst>
              <a:ahLst/>
              <a:cxnLst>
                <a:cxn ang="0">
                  <a:pos x="connsiteX0" y="connsiteY0"/>
                </a:cxn>
                <a:cxn ang="0">
                  <a:pos x="connsiteX1" y="connsiteY1"/>
                </a:cxn>
                <a:cxn ang="0">
                  <a:pos x="connsiteX2" y="connsiteY2"/>
                </a:cxn>
                <a:cxn ang="0">
                  <a:pos x="connsiteX3" y="connsiteY3"/>
                </a:cxn>
              </a:cxnLst>
              <a:rect l="l" t="t" r="r" b="b"/>
              <a:pathLst>
                <a:path w="74925" h="28254">
                  <a:moveTo>
                    <a:pt x="0" y="0"/>
                  </a:moveTo>
                  <a:cubicBezTo>
                    <a:pt x="1170" y="9381"/>
                    <a:pt x="1189" y="18869"/>
                    <a:pt x="57" y="28255"/>
                  </a:cubicBezTo>
                  <a:lnTo>
                    <a:pt x="74925" y="28255"/>
                  </a:lnTo>
                  <a:lnTo>
                    <a:pt x="74925" y="0"/>
                  </a:lnTo>
                  <a:close/>
                </a:path>
              </a:pathLst>
            </a:custGeom>
            <a:solidFill>
              <a:srgbClr val="FFC000">
                <a:alpha val="71000"/>
              </a:srgbClr>
            </a:solidFill>
            <a:ln w="625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972B356-F11B-C103-7214-C38B38B009CD}"/>
                </a:ext>
              </a:extLst>
            </p:cNvPr>
            <p:cNvSpPr/>
            <p:nvPr/>
          </p:nvSpPr>
          <p:spPr>
            <a:xfrm>
              <a:off x="6972786" y="2307889"/>
              <a:ext cx="72871" cy="72890"/>
            </a:xfrm>
            <a:custGeom>
              <a:avLst/>
              <a:gdLst>
                <a:gd name="connsiteX0" fmla="*/ 0 w 72871"/>
                <a:gd name="connsiteY0" fmla="*/ 20004 h 72890"/>
                <a:gd name="connsiteX1" fmla="*/ 52893 w 72871"/>
                <a:gd name="connsiteY1" fmla="*/ 72891 h 72890"/>
                <a:gd name="connsiteX2" fmla="*/ 72872 w 72871"/>
                <a:gd name="connsiteY2" fmla="*/ 52912 h 72890"/>
                <a:gd name="connsiteX3" fmla="*/ 19967 w 72871"/>
                <a:gd name="connsiteY3" fmla="*/ 0 h 72890"/>
                <a:gd name="connsiteX4" fmla="*/ 0 w 72871"/>
                <a:gd name="connsiteY4" fmla="*/ 20004 h 7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1" h="72890">
                  <a:moveTo>
                    <a:pt x="0" y="20004"/>
                  </a:moveTo>
                  <a:lnTo>
                    <a:pt x="52893" y="72891"/>
                  </a:lnTo>
                  <a:lnTo>
                    <a:pt x="72872" y="52912"/>
                  </a:lnTo>
                  <a:lnTo>
                    <a:pt x="19967" y="0"/>
                  </a:lnTo>
                  <a:cubicBezTo>
                    <a:pt x="14085" y="7398"/>
                    <a:pt x="7388" y="14109"/>
                    <a:pt x="0" y="20004"/>
                  </a:cubicBezTo>
                  <a:close/>
                </a:path>
              </a:pathLst>
            </a:custGeom>
            <a:solidFill>
              <a:srgbClr val="FFC000">
                <a:alpha val="71000"/>
              </a:srgbClr>
            </a:solidFill>
            <a:ln w="625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9184936-452F-FC47-1974-341EAF6C2A58}"/>
                </a:ext>
              </a:extLst>
            </p:cNvPr>
            <p:cNvSpPr/>
            <p:nvPr/>
          </p:nvSpPr>
          <p:spPr>
            <a:xfrm>
              <a:off x="6795881" y="2131197"/>
              <a:ext cx="198812" cy="198812"/>
            </a:xfrm>
            <a:custGeom>
              <a:avLst/>
              <a:gdLst>
                <a:gd name="connsiteX0" fmla="*/ 198812 w 198812"/>
                <a:gd name="connsiteY0" fmla="*/ 99406 h 198812"/>
                <a:gd name="connsiteX1" fmla="*/ 99406 w 198812"/>
                <a:gd name="connsiteY1" fmla="*/ 198812 h 198812"/>
                <a:gd name="connsiteX2" fmla="*/ 0 w 198812"/>
                <a:gd name="connsiteY2" fmla="*/ 99406 h 198812"/>
                <a:gd name="connsiteX3" fmla="*/ 99406 w 198812"/>
                <a:gd name="connsiteY3" fmla="*/ 0 h 198812"/>
                <a:gd name="connsiteX4" fmla="*/ 99412 w 198812"/>
                <a:gd name="connsiteY4" fmla="*/ 0 h 198812"/>
                <a:gd name="connsiteX5" fmla="*/ 198812 w 198812"/>
                <a:gd name="connsiteY5" fmla="*/ 99400 h 198812"/>
                <a:gd name="connsiteX6" fmla="*/ 198812 w 198812"/>
                <a:gd name="connsiteY6" fmla="*/ 9940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12" h="198812">
                  <a:moveTo>
                    <a:pt x="198812" y="99406"/>
                  </a:moveTo>
                  <a:cubicBezTo>
                    <a:pt x="198812" y="154307"/>
                    <a:pt x="154307" y="198812"/>
                    <a:pt x="99406" y="198812"/>
                  </a:cubicBezTo>
                  <a:cubicBezTo>
                    <a:pt x="44505" y="198812"/>
                    <a:pt x="0" y="154307"/>
                    <a:pt x="0" y="99406"/>
                  </a:cubicBezTo>
                  <a:cubicBezTo>
                    <a:pt x="0" y="44506"/>
                    <a:pt x="44505" y="0"/>
                    <a:pt x="99406" y="0"/>
                  </a:cubicBezTo>
                  <a:cubicBezTo>
                    <a:pt x="99408" y="0"/>
                    <a:pt x="99411" y="0"/>
                    <a:pt x="99412" y="0"/>
                  </a:cubicBezTo>
                  <a:cubicBezTo>
                    <a:pt x="154309" y="0"/>
                    <a:pt x="198812" y="44503"/>
                    <a:pt x="198812" y="99400"/>
                  </a:cubicBezTo>
                  <a:cubicBezTo>
                    <a:pt x="198812" y="99402"/>
                    <a:pt x="198812" y="99404"/>
                    <a:pt x="198812" y="99406"/>
                  </a:cubicBezTo>
                  <a:close/>
                </a:path>
              </a:pathLst>
            </a:custGeom>
            <a:solidFill>
              <a:srgbClr val="FFC000">
                <a:alpha val="71000"/>
              </a:srgbClr>
            </a:solidFill>
            <a:ln w="6251" cap="flat">
              <a:noFill/>
              <a:prstDash val="solid"/>
              <a:miter/>
            </a:ln>
          </p:spPr>
          <p:txBody>
            <a:bodyPr rtlCol="0" anchor="ctr"/>
            <a:lstStyle/>
            <a:p>
              <a:endParaRPr lang="en-US"/>
            </a:p>
          </p:txBody>
        </p:sp>
        <p:sp>
          <p:nvSpPr>
            <p:cNvPr id="26" name="Graphic 13" descr="Moon with solid fill">
              <a:extLst>
                <a:ext uri="{FF2B5EF4-FFF2-40B4-BE49-F238E27FC236}">
                  <a16:creationId xmlns:a16="http://schemas.microsoft.com/office/drawing/2014/main" id="{3559BA2E-7AE8-F73F-EC2C-B0F296EBB1EB}"/>
                </a:ext>
              </a:extLst>
            </p:cNvPr>
            <p:cNvSpPr/>
            <p:nvPr/>
          </p:nvSpPr>
          <p:spPr>
            <a:xfrm rot="7815522">
              <a:off x="4019845" y="2284887"/>
              <a:ext cx="406322" cy="463000"/>
            </a:xfrm>
            <a:custGeom>
              <a:avLst/>
              <a:gdLst>
                <a:gd name="connsiteX0" fmla="*/ 247385 w 394314"/>
                <a:gd name="connsiteY0" fmla="*/ 17581 h 477099"/>
                <a:gd name="connsiteX1" fmla="*/ 173295 w 394314"/>
                <a:gd name="connsiteY1" fmla="*/ 0 h 477099"/>
                <a:gd name="connsiteX2" fmla="*/ 237339 w 394314"/>
                <a:gd name="connsiteY2" fmla="*/ 271873 h 477099"/>
                <a:gd name="connsiteX3" fmla="*/ 0 w 394314"/>
                <a:gd name="connsiteY3" fmla="*/ 418797 h 477099"/>
                <a:gd name="connsiteX4" fmla="*/ 64672 w 394314"/>
                <a:gd name="connsiteY4" fmla="*/ 458981 h 477099"/>
                <a:gd name="connsiteX5" fmla="*/ 376101 w 394314"/>
                <a:gd name="connsiteY5" fmla="*/ 329638 h 477099"/>
                <a:gd name="connsiteX6" fmla="*/ 247385 w 394314"/>
                <a:gd name="connsiteY6" fmla="*/ 17581 h 4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14" h="477099">
                  <a:moveTo>
                    <a:pt x="247385" y="17581"/>
                  </a:moveTo>
                  <a:cubicBezTo>
                    <a:pt x="222898" y="7535"/>
                    <a:pt x="197783" y="1884"/>
                    <a:pt x="173295" y="0"/>
                  </a:cubicBezTo>
                  <a:cubicBezTo>
                    <a:pt x="248641" y="65300"/>
                    <a:pt x="277524" y="173923"/>
                    <a:pt x="237339" y="271873"/>
                  </a:cubicBezTo>
                  <a:cubicBezTo>
                    <a:pt x="197155" y="369822"/>
                    <a:pt x="99205" y="425704"/>
                    <a:pt x="0" y="418797"/>
                  </a:cubicBezTo>
                  <a:cubicBezTo>
                    <a:pt x="18836" y="435122"/>
                    <a:pt x="40812" y="448935"/>
                    <a:pt x="64672" y="458981"/>
                  </a:cubicBezTo>
                  <a:cubicBezTo>
                    <a:pt x="186481" y="509212"/>
                    <a:pt x="325870" y="451447"/>
                    <a:pt x="376101" y="329638"/>
                  </a:cubicBezTo>
                  <a:cubicBezTo>
                    <a:pt x="426331" y="207829"/>
                    <a:pt x="369194" y="68439"/>
                    <a:pt x="247385" y="17581"/>
                  </a:cubicBezTo>
                  <a:close/>
                </a:path>
              </a:pathLst>
            </a:custGeom>
            <a:solidFill>
              <a:srgbClr val="FFC000">
                <a:alpha val="70000"/>
              </a:srgbClr>
            </a:solidFill>
            <a:ln w="6251" cap="flat">
              <a:noFill/>
              <a:prstDash val="solid"/>
              <a:miter/>
            </a:ln>
          </p:spPr>
          <p:txBody>
            <a:bodyPr rtlCol="0" anchor="ctr"/>
            <a:lstStyle/>
            <a:p>
              <a:endParaRPr lang="en-US"/>
            </a:p>
          </p:txBody>
        </p:sp>
        <p:sp>
          <p:nvSpPr>
            <p:cNvPr id="37" name="Graphic 14" descr="Moon with solid fill">
              <a:extLst>
                <a:ext uri="{FF2B5EF4-FFF2-40B4-BE49-F238E27FC236}">
                  <a16:creationId xmlns:a16="http://schemas.microsoft.com/office/drawing/2014/main" id="{A4C1F9E6-E1AC-BF0D-65A3-2A09A431F177}"/>
                </a:ext>
              </a:extLst>
            </p:cNvPr>
            <p:cNvSpPr/>
            <p:nvPr/>
          </p:nvSpPr>
          <p:spPr>
            <a:xfrm rot="7468446">
              <a:off x="5139415" y="2284887"/>
              <a:ext cx="406322" cy="463000"/>
            </a:xfrm>
            <a:custGeom>
              <a:avLst/>
              <a:gdLst>
                <a:gd name="connsiteX0" fmla="*/ 247385 w 394314"/>
                <a:gd name="connsiteY0" fmla="*/ 17581 h 477099"/>
                <a:gd name="connsiteX1" fmla="*/ 173295 w 394314"/>
                <a:gd name="connsiteY1" fmla="*/ 0 h 477099"/>
                <a:gd name="connsiteX2" fmla="*/ 237339 w 394314"/>
                <a:gd name="connsiteY2" fmla="*/ 271873 h 477099"/>
                <a:gd name="connsiteX3" fmla="*/ 0 w 394314"/>
                <a:gd name="connsiteY3" fmla="*/ 418797 h 477099"/>
                <a:gd name="connsiteX4" fmla="*/ 64672 w 394314"/>
                <a:gd name="connsiteY4" fmla="*/ 458981 h 477099"/>
                <a:gd name="connsiteX5" fmla="*/ 376101 w 394314"/>
                <a:gd name="connsiteY5" fmla="*/ 329638 h 477099"/>
                <a:gd name="connsiteX6" fmla="*/ 247385 w 394314"/>
                <a:gd name="connsiteY6" fmla="*/ 17581 h 4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14" h="477099">
                  <a:moveTo>
                    <a:pt x="247385" y="17581"/>
                  </a:moveTo>
                  <a:cubicBezTo>
                    <a:pt x="222898" y="7535"/>
                    <a:pt x="197783" y="1884"/>
                    <a:pt x="173295" y="0"/>
                  </a:cubicBezTo>
                  <a:cubicBezTo>
                    <a:pt x="248641" y="65300"/>
                    <a:pt x="277524" y="173923"/>
                    <a:pt x="237339" y="271873"/>
                  </a:cubicBezTo>
                  <a:cubicBezTo>
                    <a:pt x="197155" y="369822"/>
                    <a:pt x="99205" y="425704"/>
                    <a:pt x="0" y="418797"/>
                  </a:cubicBezTo>
                  <a:cubicBezTo>
                    <a:pt x="18836" y="435122"/>
                    <a:pt x="40812" y="448935"/>
                    <a:pt x="64672" y="458981"/>
                  </a:cubicBezTo>
                  <a:cubicBezTo>
                    <a:pt x="186481" y="509212"/>
                    <a:pt x="325870" y="451447"/>
                    <a:pt x="376101" y="329638"/>
                  </a:cubicBezTo>
                  <a:cubicBezTo>
                    <a:pt x="426331" y="207829"/>
                    <a:pt x="369194" y="68439"/>
                    <a:pt x="247385" y="17581"/>
                  </a:cubicBezTo>
                  <a:close/>
                </a:path>
              </a:pathLst>
            </a:custGeom>
            <a:solidFill>
              <a:srgbClr val="FFC000">
                <a:alpha val="70000"/>
              </a:srgbClr>
            </a:solidFill>
            <a:ln w="6251" cap="flat">
              <a:noFill/>
              <a:prstDash val="solid"/>
              <a:miter/>
            </a:ln>
          </p:spPr>
          <p:txBody>
            <a:bodyPr rtlCol="0" anchor="ctr"/>
            <a:lstStyle/>
            <a:p>
              <a:endParaRPr lang="en-US"/>
            </a:p>
          </p:txBody>
        </p:sp>
        <p:sp>
          <p:nvSpPr>
            <p:cNvPr id="48" name="Graphic 15" descr="Moon with solid fill">
              <a:extLst>
                <a:ext uri="{FF2B5EF4-FFF2-40B4-BE49-F238E27FC236}">
                  <a16:creationId xmlns:a16="http://schemas.microsoft.com/office/drawing/2014/main" id="{4C0A8A30-FB72-0E49-4AFF-6CA77D8683A6}"/>
                </a:ext>
              </a:extLst>
            </p:cNvPr>
            <p:cNvSpPr/>
            <p:nvPr/>
          </p:nvSpPr>
          <p:spPr>
            <a:xfrm rot="6765817">
              <a:off x="6155807" y="2283062"/>
              <a:ext cx="406322" cy="463000"/>
            </a:xfrm>
            <a:custGeom>
              <a:avLst/>
              <a:gdLst>
                <a:gd name="connsiteX0" fmla="*/ 247385 w 394314"/>
                <a:gd name="connsiteY0" fmla="*/ 17581 h 477099"/>
                <a:gd name="connsiteX1" fmla="*/ 173295 w 394314"/>
                <a:gd name="connsiteY1" fmla="*/ 0 h 477099"/>
                <a:gd name="connsiteX2" fmla="*/ 237339 w 394314"/>
                <a:gd name="connsiteY2" fmla="*/ 271873 h 477099"/>
                <a:gd name="connsiteX3" fmla="*/ 0 w 394314"/>
                <a:gd name="connsiteY3" fmla="*/ 418797 h 477099"/>
                <a:gd name="connsiteX4" fmla="*/ 64672 w 394314"/>
                <a:gd name="connsiteY4" fmla="*/ 458981 h 477099"/>
                <a:gd name="connsiteX5" fmla="*/ 376101 w 394314"/>
                <a:gd name="connsiteY5" fmla="*/ 329638 h 477099"/>
                <a:gd name="connsiteX6" fmla="*/ 247385 w 394314"/>
                <a:gd name="connsiteY6" fmla="*/ 17581 h 4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14" h="477099">
                  <a:moveTo>
                    <a:pt x="247385" y="17581"/>
                  </a:moveTo>
                  <a:cubicBezTo>
                    <a:pt x="222898" y="7535"/>
                    <a:pt x="197783" y="1884"/>
                    <a:pt x="173295" y="0"/>
                  </a:cubicBezTo>
                  <a:cubicBezTo>
                    <a:pt x="248641" y="65300"/>
                    <a:pt x="277524" y="173923"/>
                    <a:pt x="237339" y="271873"/>
                  </a:cubicBezTo>
                  <a:cubicBezTo>
                    <a:pt x="197155" y="369822"/>
                    <a:pt x="99205" y="425704"/>
                    <a:pt x="0" y="418797"/>
                  </a:cubicBezTo>
                  <a:cubicBezTo>
                    <a:pt x="18836" y="435122"/>
                    <a:pt x="40812" y="448935"/>
                    <a:pt x="64672" y="458981"/>
                  </a:cubicBezTo>
                  <a:cubicBezTo>
                    <a:pt x="186481" y="509212"/>
                    <a:pt x="325870" y="451447"/>
                    <a:pt x="376101" y="329638"/>
                  </a:cubicBezTo>
                  <a:cubicBezTo>
                    <a:pt x="426331" y="207829"/>
                    <a:pt x="369194" y="68439"/>
                    <a:pt x="247385" y="17581"/>
                  </a:cubicBezTo>
                  <a:close/>
                </a:path>
              </a:pathLst>
            </a:custGeom>
            <a:solidFill>
              <a:srgbClr val="FFC000">
                <a:alpha val="70000"/>
              </a:srgbClr>
            </a:solidFill>
            <a:ln w="6251" cap="flat">
              <a:noFill/>
              <a:prstDash val="solid"/>
              <a:miter/>
            </a:ln>
          </p:spPr>
          <p:txBody>
            <a:bodyPr rtlCol="0" anchor="ctr"/>
            <a:lstStyle/>
            <a:p>
              <a:endParaRPr lang="en-US"/>
            </a:p>
          </p:txBody>
        </p:sp>
        <p:sp>
          <p:nvSpPr>
            <p:cNvPr id="59" name="Graphic 16" descr="Moon with solid fill">
              <a:extLst>
                <a:ext uri="{FF2B5EF4-FFF2-40B4-BE49-F238E27FC236}">
                  <a16:creationId xmlns:a16="http://schemas.microsoft.com/office/drawing/2014/main" id="{43E21DF8-2CDC-367F-ED1F-89C061827FF9}"/>
                </a:ext>
              </a:extLst>
            </p:cNvPr>
            <p:cNvSpPr/>
            <p:nvPr/>
          </p:nvSpPr>
          <p:spPr>
            <a:xfrm rot="7822553">
              <a:off x="7202444" y="2305559"/>
              <a:ext cx="406322" cy="463000"/>
            </a:xfrm>
            <a:custGeom>
              <a:avLst/>
              <a:gdLst>
                <a:gd name="connsiteX0" fmla="*/ 247385 w 394314"/>
                <a:gd name="connsiteY0" fmla="*/ 17581 h 477099"/>
                <a:gd name="connsiteX1" fmla="*/ 173295 w 394314"/>
                <a:gd name="connsiteY1" fmla="*/ 0 h 477099"/>
                <a:gd name="connsiteX2" fmla="*/ 237339 w 394314"/>
                <a:gd name="connsiteY2" fmla="*/ 271873 h 477099"/>
                <a:gd name="connsiteX3" fmla="*/ 0 w 394314"/>
                <a:gd name="connsiteY3" fmla="*/ 418797 h 477099"/>
                <a:gd name="connsiteX4" fmla="*/ 64672 w 394314"/>
                <a:gd name="connsiteY4" fmla="*/ 458981 h 477099"/>
                <a:gd name="connsiteX5" fmla="*/ 376101 w 394314"/>
                <a:gd name="connsiteY5" fmla="*/ 329638 h 477099"/>
                <a:gd name="connsiteX6" fmla="*/ 247385 w 394314"/>
                <a:gd name="connsiteY6" fmla="*/ 17581 h 4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14" h="477099">
                  <a:moveTo>
                    <a:pt x="247385" y="17581"/>
                  </a:moveTo>
                  <a:cubicBezTo>
                    <a:pt x="222898" y="7535"/>
                    <a:pt x="197783" y="1884"/>
                    <a:pt x="173295" y="0"/>
                  </a:cubicBezTo>
                  <a:cubicBezTo>
                    <a:pt x="248641" y="65300"/>
                    <a:pt x="277524" y="173923"/>
                    <a:pt x="237339" y="271873"/>
                  </a:cubicBezTo>
                  <a:cubicBezTo>
                    <a:pt x="197155" y="369822"/>
                    <a:pt x="99205" y="425704"/>
                    <a:pt x="0" y="418797"/>
                  </a:cubicBezTo>
                  <a:cubicBezTo>
                    <a:pt x="18836" y="435122"/>
                    <a:pt x="40812" y="448935"/>
                    <a:pt x="64672" y="458981"/>
                  </a:cubicBezTo>
                  <a:cubicBezTo>
                    <a:pt x="186481" y="509212"/>
                    <a:pt x="325870" y="451447"/>
                    <a:pt x="376101" y="329638"/>
                  </a:cubicBezTo>
                  <a:cubicBezTo>
                    <a:pt x="426331" y="207829"/>
                    <a:pt x="369194" y="68439"/>
                    <a:pt x="247385" y="17581"/>
                  </a:cubicBezTo>
                  <a:close/>
                </a:path>
              </a:pathLst>
            </a:custGeom>
            <a:solidFill>
              <a:srgbClr val="FFC000">
                <a:alpha val="70000"/>
              </a:srgbClr>
            </a:solidFill>
            <a:ln w="625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C7A2FBF-A678-EC50-05E9-BFE563893FB6}"/>
                </a:ext>
              </a:extLst>
            </p:cNvPr>
            <p:cNvSpPr/>
            <p:nvPr/>
          </p:nvSpPr>
          <p:spPr>
            <a:xfrm>
              <a:off x="5792366" y="3136411"/>
              <a:ext cx="198812" cy="198812"/>
            </a:xfrm>
            <a:custGeom>
              <a:avLst/>
              <a:gdLst>
                <a:gd name="connsiteX0" fmla="*/ 198812 w 198812"/>
                <a:gd name="connsiteY0" fmla="*/ 99406 h 198812"/>
                <a:gd name="connsiteX1" fmla="*/ 99406 w 198812"/>
                <a:gd name="connsiteY1" fmla="*/ 198812 h 198812"/>
                <a:gd name="connsiteX2" fmla="*/ 0 w 198812"/>
                <a:gd name="connsiteY2" fmla="*/ 99406 h 198812"/>
                <a:gd name="connsiteX3" fmla="*/ 99406 w 198812"/>
                <a:gd name="connsiteY3" fmla="*/ 0 h 198812"/>
                <a:gd name="connsiteX4" fmla="*/ 99412 w 198812"/>
                <a:gd name="connsiteY4" fmla="*/ 0 h 198812"/>
                <a:gd name="connsiteX5" fmla="*/ 198812 w 198812"/>
                <a:gd name="connsiteY5" fmla="*/ 99400 h 198812"/>
                <a:gd name="connsiteX6" fmla="*/ 198812 w 198812"/>
                <a:gd name="connsiteY6" fmla="*/ 9940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812" h="198812">
                  <a:moveTo>
                    <a:pt x="198812" y="99406"/>
                  </a:moveTo>
                  <a:cubicBezTo>
                    <a:pt x="198812" y="154307"/>
                    <a:pt x="154307" y="198812"/>
                    <a:pt x="99406" y="198812"/>
                  </a:cubicBezTo>
                  <a:cubicBezTo>
                    <a:pt x="44505" y="198812"/>
                    <a:pt x="0" y="154307"/>
                    <a:pt x="0" y="99406"/>
                  </a:cubicBezTo>
                  <a:cubicBezTo>
                    <a:pt x="0" y="44506"/>
                    <a:pt x="44505" y="0"/>
                    <a:pt x="99406" y="0"/>
                  </a:cubicBezTo>
                  <a:cubicBezTo>
                    <a:pt x="99408" y="0"/>
                    <a:pt x="99411" y="0"/>
                    <a:pt x="99412" y="0"/>
                  </a:cubicBezTo>
                  <a:cubicBezTo>
                    <a:pt x="154309" y="0"/>
                    <a:pt x="198812" y="44503"/>
                    <a:pt x="198812" y="99400"/>
                  </a:cubicBezTo>
                  <a:cubicBezTo>
                    <a:pt x="198812" y="99402"/>
                    <a:pt x="198812" y="99404"/>
                    <a:pt x="198812" y="99406"/>
                  </a:cubicBezTo>
                  <a:close/>
                </a:path>
              </a:pathLst>
            </a:custGeom>
          </p:spPr>
          <p:txBody>
            <a:bodyPr rtlCol="0" anchor="ctr"/>
            <a:lstStyle/>
            <a:p>
              <a:endParaRPr lang="en-US"/>
            </a:p>
          </p:txBody>
        </p:sp>
        <p:sp>
          <p:nvSpPr>
            <p:cNvPr id="67" name="Graphic 15" descr="Moon with solid fill">
              <a:extLst>
                <a:ext uri="{FF2B5EF4-FFF2-40B4-BE49-F238E27FC236}">
                  <a16:creationId xmlns:a16="http://schemas.microsoft.com/office/drawing/2014/main" id="{D463796C-F969-FEA3-A0B3-5C87849396F3}"/>
                </a:ext>
              </a:extLst>
            </p:cNvPr>
            <p:cNvSpPr/>
            <p:nvPr/>
          </p:nvSpPr>
          <p:spPr>
            <a:xfrm rot="6765817">
              <a:off x="6155807" y="3224269"/>
              <a:ext cx="406322" cy="463000"/>
            </a:xfrm>
            <a:custGeom>
              <a:avLst/>
              <a:gdLst>
                <a:gd name="connsiteX0" fmla="*/ 247385 w 394314"/>
                <a:gd name="connsiteY0" fmla="*/ 17581 h 477099"/>
                <a:gd name="connsiteX1" fmla="*/ 173295 w 394314"/>
                <a:gd name="connsiteY1" fmla="*/ 0 h 477099"/>
                <a:gd name="connsiteX2" fmla="*/ 237339 w 394314"/>
                <a:gd name="connsiteY2" fmla="*/ 271873 h 477099"/>
                <a:gd name="connsiteX3" fmla="*/ 0 w 394314"/>
                <a:gd name="connsiteY3" fmla="*/ 418797 h 477099"/>
                <a:gd name="connsiteX4" fmla="*/ 64672 w 394314"/>
                <a:gd name="connsiteY4" fmla="*/ 458981 h 477099"/>
                <a:gd name="connsiteX5" fmla="*/ 376101 w 394314"/>
                <a:gd name="connsiteY5" fmla="*/ 329638 h 477099"/>
                <a:gd name="connsiteX6" fmla="*/ 247385 w 394314"/>
                <a:gd name="connsiteY6" fmla="*/ 17581 h 4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14" h="477099">
                  <a:moveTo>
                    <a:pt x="247385" y="17581"/>
                  </a:moveTo>
                  <a:cubicBezTo>
                    <a:pt x="222898" y="7535"/>
                    <a:pt x="197783" y="1884"/>
                    <a:pt x="173295" y="0"/>
                  </a:cubicBezTo>
                  <a:cubicBezTo>
                    <a:pt x="248641" y="65300"/>
                    <a:pt x="277524" y="173923"/>
                    <a:pt x="237339" y="271873"/>
                  </a:cubicBezTo>
                  <a:cubicBezTo>
                    <a:pt x="197155" y="369822"/>
                    <a:pt x="99205" y="425704"/>
                    <a:pt x="0" y="418797"/>
                  </a:cubicBezTo>
                  <a:cubicBezTo>
                    <a:pt x="18836" y="435122"/>
                    <a:pt x="40812" y="448935"/>
                    <a:pt x="64672" y="458981"/>
                  </a:cubicBezTo>
                  <a:cubicBezTo>
                    <a:pt x="186481" y="509212"/>
                    <a:pt x="325870" y="451447"/>
                    <a:pt x="376101" y="329638"/>
                  </a:cubicBezTo>
                  <a:cubicBezTo>
                    <a:pt x="426331" y="207829"/>
                    <a:pt x="369194" y="68439"/>
                    <a:pt x="247385" y="17581"/>
                  </a:cubicBezTo>
                  <a:close/>
                </a:path>
              </a:pathLst>
            </a:custGeom>
          </p:spPr>
          <p:txBody>
            <a:bodyPr rtlCol="0" anchor="ctr"/>
            <a:lstStyle/>
            <a:p>
              <a:endParaRPr lang="en-US"/>
            </a:p>
          </p:txBody>
        </p:sp>
      </p:grpSp>
      <p:sp>
        <p:nvSpPr>
          <p:cNvPr id="5" name="Rectangle: Rounded Corners 4">
            <a:extLst>
              <a:ext uri="{FF2B5EF4-FFF2-40B4-BE49-F238E27FC236}">
                <a16:creationId xmlns:a16="http://schemas.microsoft.com/office/drawing/2014/main" id="{26E61732-6AF4-EC68-AB55-BE42E85D46D2}"/>
              </a:ext>
            </a:extLst>
          </p:cNvPr>
          <p:cNvSpPr/>
          <p:nvPr/>
        </p:nvSpPr>
        <p:spPr>
          <a:xfrm>
            <a:off x="9032368" y="1108675"/>
            <a:ext cx="2930811" cy="3076001"/>
          </a:xfrm>
          <a:prstGeom prst="roundRect">
            <a:avLst>
              <a:gd name="adj" fmla="val 1464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daily medication tracker helps members remember to take their medication regularly. Members can track their medication intake day and night by coloring in the sun and moon. </a:t>
            </a:r>
          </a:p>
        </p:txBody>
      </p:sp>
      <p:sp>
        <p:nvSpPr>
          <p:cNvPr id="61" name="TextBox 60">
            <a:extLst>
              <a:ext uri="{FF2B5EF4-FFF2-40B4-BE49-F238E27FC236}">
                <a16:creationId xmlns:a16="http://schemas.microsoft.com/office/drawing/2014/main" id="{CA105184-40BA-4812-5D7A-A6DCC6A47DF5}"/>
              </a:ext>
            </a:extLst>
          </p:cNvPr>
          <p:cNvSpPr txBox="1"/>
          <p:nvPr/>
        </p:nvSpPr>
        <p:spPr>
          <a:xfrm>
            <a:off x="370458" y="544013"/>
            <a:ext cx="11660777" cy="584775"/>
          </a:xfrm>
          <a:prstGeom prst="rect">
            <a:avLst/>
          </a:prstGeom>
          <a:noFill/>
        </p:spPr>
        <p:txBody>
          <a:bodyPr wrap="square" rtlCol="0">
            <a:spAutoFit/>
          </a:bodyPr>
          <a:lstStyle/>
          <a:p>
            <a:r>
              <a:rPr lang="en-US" sz="1600" i="1" dirty="0"/>
              <a:t>Associating taking medication with an activity to help those that might struggle with forgetfulness, helping them to take their medication regularly</a:t>
            </a:r>
          </a:p>
        </p:txBody>
      </p:sp>
      <p:cxnSp>
        <p:nvCxnSpPr>
          <p:cNvPr id="64" name="Straight Arrow Connector 63">
            <a:extLst>
              <a:ext uri="{FF2B5EF4-FFF2-40B4-BE49-F238E27FC236}">
                <a16:creationId xmlns:a16="http://schemas.microsoft.com/office/drawing/2014/main" id="{A08CF8A0-F0B8-C1BC-5DBA-99AA288F2D92}"/>
              </a:ext>
            </a:extLst>
          </p:cNvPr>
          <p:cNvCxnSpPr/>
          <p:nvPr/>
        </p:nvCxnSpPr>
        <p:spPr>
          <a:xfrm>
            <a:off x="1846217" y="4781006"/>
            <a:ext cx="1428073" cy="0"/>
          </a:xfrm>
          <a:prstGeom prst="straightConnector1">
            <a:avLst/>
          </a:prstGeom>
          <a:ln w="76200">
            <a:solidFill>
              <a:srgbClr val="1672FD"/>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51059A7-C46D-5568-A567-E4E5AABC30C0}"/>
              </a:ext>
            </a:extLst>
          </p:cNvPr>
          <p:cNvSpPr/>
          <p:nvPr/>
        </p:nvSpPr>
        <p:spPr>
          <a:xfrm>
            <a:off x="370457" y="4667795"/>
            <a:ext cx="1475759" cy="191588"/>
          </a:xfrm>
          <a:prstGeom prst="rect">
            <a:avLst/>
          </a:prstGeom>
          <a:noFill/>
          <a:ln w="28575">
            <a:solidFill>
              <a:srgbClr val="1672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75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AC3C-4B34-4B1F-3C1A-A6EC920DCB5B}"/>
              </a:ext>
            </a:extLst>
          </p:cNvPr>
          <p:cNvSpPr>
            <a:spLocks noGrp="1"/>
          </p:cNvSpPr>
          <p:nvPr>
            <p:ph type="title"/>
          </p:nvPr>
        </p:nvSpPr>
        <p:spPr/>
        <p:txBody>
          <a:bodyPr>
            <a:normAutofit fontScale="90000"/>
          </a:bodyPr>
          <a:lstStyle/>
          <a:p>
            <a:r>
              <a:rPr lang="en-US"/>
              <a:t>Improving Access to Care </a:t>
            </a:r>
          </a:p>
        </p:txBody>
      </p:sp>
      <p:sp>
        <p:nvSpPr>
          <p:cNvPr id="3" name="Slide Number Placeholder 2">
            <a:extLst>
              <a:ext uri="{FF2B5EF4-FFF2-40B4-BE49-F238E27FC236}">
                <a16:creationId xmlns:a16="http://schemas.microsoft.com/office/drawing/2014/main" id="{611066E8-D896-C320-9506-5B62E64A2371}"/>
              </a:ext>
            </a:extLst>
          </p:cNvPr>
          <p:cNvSpPr>
            <a:spLocks noGrp="1"/>
          </p:cNvSpPr>
          <p:nvPr>
            <p:ph type="sldNum" sz="quarter" idx="12"/>
          </p:nvPr>
        </p:nvSpPr>
        <p:spPr/>
        <p:txBody>
          <a:bodyPr/>
          <a:lstStyle/>
          <a:p>
            <a:fld id="{F5F88C70-AE88-441D-9F59-E60D3BF64BDC}" type="slidenum">
              <a:rPr lang="en-US" smtClean="0"/>
              <a:pPr/>
              <a:t>54</a:t>
            </a:fld>
            <a:endParaRPr lang="en-US"/>
          </a:p>
        </p:txBody>
      </p:sp>
      <p:sp>
        <p:nvSpPr>
          <p:cNvPr id="4" name="Footer Placeholder 3">
            <a:extLst>
              <a:ext uri="{FF2B5EF4-FFF2-40B4-BE49-F238E27FC236}">
                <a16:creationId xmlns:a16="http://schemas.microsoft.com/office/drawing/2014/main" id="{4B5B782D-786B-8AEC-65CC-172A1840378D}"/>
              </a:ext>
            </a:extLst>
          </p:cNvPr>
          <p:cNvSpPr>
            <a:spLocks noGrp="1"/>
          </p:cNvSpPr>
          <p:nvPr>
            <p:ph type="ftr" sz="quarter" idx="3"/>
          </p:nvPr>
        </p:nvSpPr>
        <p:spPr/>
        <p:txBody>
          <a:bodyPr/>
          <a:lstStyle/>
          <a:p>
            <a:r>
              <a:rPr lang="en-US"/>
              <a:t>Improving Access to Care </a:t>
            </a:r>
          </a:p>
        </p:txBody>
      </p:sp>
      <p:sp>
        <p:nvSpPr>
          <p:cNvPr id="5" name="TextBox 4">
            <a:extLst>
              <a:ext uri="{FF2B5EF4-FFF2-40B4-BE49-F238E27FC236}">
                <a16:creationId xmlns:a16="http://schemas.microsoft.com/office/drawing/2014/main" id="{5DC735FD-E5ED-BA1A-DDF0-9252DDE6B5B4}"/>
              </a:ext>
            </a:extLst>
          </p:cNvPr>
          <p:cNvSpPr txBox="1"/>
          <p:nvPr/>
        </p:nvSpPr>
        <p:spPr>
          <a:xfrm>
            <a:off x="838200" y="1142862"/>
            <a:ext cx="6096000" cy="181588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0000"/>
                </a:solidFill>
                <a:effectLst/>
                <a:uLnTx/>
                <a:uFillTx/>
                <a:latin typeface="Roboto"/>
                <a:ea typeface="+mn-ea"/>
                <a:cs typeface="+mn-cs"/>
              </a:rPr>
              <a:t>Improving Access to Care </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Meeting members where they are, slide 55</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Take Good Care of Her events, slide 56</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Test kits delivered, slide 57</a:t>
            </a:r>
          </a:p>
          <a:p>
            <a:pPr marL="285750" indent="-285750">
              <a:buFont typeface="Arial" panose="020B0604020202020204" pitchFamily="34" charset="0"/>
              <a:buChar char="•"/>
              <a:defRPr/>
            </a:pPr>
            <a:r>
              <a:rPr lang="en-US" sz="1600">
                <a:solidFill>
                  <a:srgbClr val="000000"/>
                </a:solidFill>
                <a:latin typeface="Roboto"/>
              </a:rPr>
              <a:t>Dispatch Health, slide 58</a:t>
            </a:r>
            <a:endParaRPr kumimoji="0" lang="en-US" sz="1600" b="0" i="0" u="none" strike="noStrike" kern="1200" cap="none" spc="0" normalizeH="0" baseline="0" noProof="0">
              <a:ln>
                <a:noFill/>
              </a:ln>
              <a:solidFill>
                <a:srgbClr val="000000"/>
              </a:solidFill>
              <a:effectLst/>
              <a:uLnTx/>
              <a:uFillTx/>
              <a:latin typeface="Roboto"/>
              <a:ea typeface="+mn-ea"/>
              <a:cs typeface="+mn-cs"/>
            </a:endParaRPr>
          </a:p>
          <a:p>
            <a:pPr marL="285750" indent="-285750">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Roboto"/>
                <a:ea typeface="+mn-ea"/>
                <a:cs typeface="+mn-cs"/>
              </a:rPr>
              <a:t>Pharmacists as providers, slide 59-60</a:t>
            </a:r>
          </a:p>
          <a:p>
            <a:pPr marL="285750" indent="-285750">
              <a:buFont typeface="Arial" panose="020B0604020202020204" pitchFamily="34" charset="0"/>
              <a:buChar char="•"/>
              <a:defRPr/>
            </a:pPr>
            <a:r>
              <a:rPr lang="en-US" sz="1600">
                <a:solidFill>
                  <a:srgbClr val="000000"/>
                </a:solidFill>
                <a:latin typeface="Roboto"/>
              </a:rPr>
              <a:t>Economic independence incentives, slide 61</a:t>
            </a:r>
            <a:endParaRPr kumimoji="0" lang="en-US" sz="1600" b="0" i="0" u="none" strike="noStrike" kern="1200" cap="none" spc="0" normalizeH="0" baseline="0" noProof="0">
              <a:ln>
                <a:noFill/>
              </a:ln>
              <a:solidFill>
                <a:srgbClr val="000000"/>
              </a:solidFill>
              <a:effectLst/>
              <a:uLnTx/>
              <a:uFillTx/>
              <a:latin typeface="Roboto"/>
              <a:ea typeface="+mn-ea"/>
              <a:cs typeface="+mn-cs"/>
            </a:endParaRPr>
          </a:p>
        </p:txBody>
      </p:sp>
      <p:graphicFrame>
        <p:nvGraphicFramePr>
          <p:cNvPr id="6" name="Table 6">
            <a:extLst>
              <a:ext uri="{FF2B5EF4-FFF2-40B4-BE49-F238E27FC236}">
                <a16:creationId xmlns:a16="http://schemas.microsoft.com/office/drawing/2014/main" id="{D88FE009-F020-A00E-A855-4D20B2F69054}"/>
              </a:ext>
            </a:extLst>
          </p:cNvPr>
          <p:cNvGraphicFramePr>
            <a:graphicFrameLocks noGrp="1"/>
          </p:cNvGraphicFramePr>
          <p:nvPr>
            <p:extLst>
              <p:ext uri="{D42A27DB-BD31-4B8C-83A1-F6EECF244321}">
                <p14:modId xmlns:p14="http://schemas.microsoft.com/office/powerpoint/2010/main" val="2411674167"/>
              </p:ext>
            </p:extLst>
          </p:nvPr>
        </p:nvGraphicFramePr>
        <p:xfrm>
          <a:off x="888138" y="3091600"/>
          <a:ext cx="10624932" cy="2169160"/>
        </p:xfrm>
        <a:graphic>
          <a:graphicData uri="http://schemas.openxmlformats.org/drawingml/2006/table">
            <a:tbl>
              <a:tblPr firstRow="1" bandRow="1"/>
              <a:tblGrid>
                <a:gridCol w="3541644">
                  <a:extLst>
                    <a:ext uri="{9D8B030D-6E8A-4147-A177-3AD203B41FA5}">
                      <a16:colId xmlns:a16="http://schemas.microsoft.com/office/drawing/2014/main" val="3155817678"/>
                    </a:ext>
                  </a:extLst>
                </a:gridCol>
                <a:gridCol w="3541644">
                  <a:extLst>
                    <a:ext uri="{9D8B030D-6E8A-4147-A177-3AD203B41FA5}">
                      <a16:colId xmlns:a16="http://schemas.microsoft.com/office/drawing/2014/main" val="261789816"/>
                    </a:ext>
                  </a:extLst>
                </a:gridCol>
                <a:gridCol w="3541644">
                  <a:extLst>
                    <a:ext uri="{9D8B030D-6E8A-4147-A177-3AD203B41FA5}">
                      <a16:colId xmlns:a16="http://schemas.microsoft.com/office/drawing/2014/main" val="773055822"/>
                    </a:ext>
                  </a:extLst>
                </a:gridCol>
              </a:tblGrid>
              <a:tr h="370840">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Who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r>
                        <a:rPr lang="en-US" sz="1600"/>
                        <a:t>The How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55988"/>
                    </a:solidFill>
                  </a:tcPr>
                </a:tc>
                <a:extLst>
                  <a:ext uri="{0D108BD9-81ED-4DB2-BD59-A6C34878D82A}">
                    <a16:rowId xmlns:a16="http://schemas.microsoft.com/office/drawing/2014/main" val="4230299574"/>
                  </a:ext>
                </a:extLst>
              </a:tr>
              <a:tr h="37084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To meet members where they are in their community and provide members with quality healthcare, regardless of barriers that may exist, working to promote health equity and to improve access to care for all</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r>
                        <a:rPr lang="en-US" sz="1600"/>
                        <a:t>All members, especially those living in rural communities or those that have social determinants of health which impede access to care</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marL="285750" indent="-285750">
                        <a:buFont typeface="Arial" panose="020B0604020202020204" pitchFamily="34" charset="0"/>
                        <a:buChar char="•"/>
                      </a:pPr>
                      <a:r>
                        <a:rPr lang="en-US" sz="1600"/>
                        <a:t>Community outreach and investment </a:t>
                      </a:r>
                    </a:p>
                    <a:p>
                      <a:pPr marL="285750" indent="-285750">
                        <a:buFont typeface="Arial" panose="020B0604020202020204" pitchFamily="34" charset="0"/>
                        <a:buChar char="•"/>
                      </a:pPr>
                      <a:r>
                        <a:rPr lang="en-US" sz="1600"/>
                        <a:t>Alternative provider visit options: at-home, virtual, pharmacy </a:t>
                      </a:r>
                    </a:p>
                    <a:p>
                      <a:pPr marL="285750" indent="-285750">
                        <a:buFont typeface="Arial" panose="020B0604020202020204" pitchFamily="34" charset="0"/>
                        <a:buChar char="•"/>
                      </a:pPr>
                      <a:r>
                        <a:rPr lang="en-US" sz="1600"/>
                        <a:t>Test kits</a:t>
                      </a:r>
                    </a:p>
                    <a:p>
                      <a:pPr marL="285750" indent="-285750">
                        <a:buFont typeface="Arial" panose="020B0604020202020204" pitchFamily="34" charset="0"/>
                        <a:buChar char="•"/>
                      </a:pPr>
                      <a:r>
                        <a:rPr lang="en-US" sz="1600"/>
                        <a:t>Incentives</a:t>
                      </a:r>
                    </a:p>
                    <a:p>
                      <a:pPr marL="285750" indent="-285750">
                        <a:buFont typeface="Arial" panose="020B0604020202020204" pitchFamily="34" charset="0"/>
                        <a:buChar char="•"/>
                      </a:pPr>
                      <a:r>
                        <a:rPr lang="en-US" sz="1600"/>
                        <a:t>Communications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55988">
                        <a:tint val="40000"/>
                      </a:srgbClr>
                    </a:solidFill>
                  </a:tcPr>
                </a:tc>
                <a:extLst>
                  <a:ext uri="{0D108BD9-81ED-4DB2-BD59-A6C34878D82A}">
                    <a16:rowId xmlns:a16="http://schemas.microsoft.com/office/drawing/2014/main" val="1368757749"/>
                  </a:ext>
                </a:extLst>
              </a:tr>
            </a:tbl>
          </a:graphicData>
        </a:graphic>
      </p:graphicFrame>
    </p:spTree>
    <p:extLst>
      <p:ext uri="{BB962C8B-B14F-4D97-AF65-F5344CB8AC3E}">
        <p14:creationId xmlns:p14="http://schemas.microsoft.com/office/powerpoint/2010/main" val="4140948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CFDD-601F-F6D3-50B9-4C2C461010CA}"/>
              </a:ext>
            </a:extLst>
          </p:cNvPr>
          <p:cNvSpPr>
            <a:spLocks noGrp="1"/>
          </p:cNvSpPr>
          <p:nvPr>
            <p:ph type="title"/>
          </p:nvPr>
        </p:nvSpPr>
        <p:spPr>
          <a:xfrm>
            <a:off x="300318" y="-13657"/>
            <a:ext cx="10515600" cy="577628"/>
          </a:xfrm>
        </p:spPr>
        <p:txBody>
          <a:bodyPr>
            <a:normAutofit fontScale="90000"/>
          </a:bodyPr>
          <a:lstStyle/>
          <a:p>
            <a:r>
              <a:rPr lang="en-US"/>
              <a:t>Meeting Members Where They Are </a:t>
            </a:r>
          </a:p>
        </p:txBody>
      </p:sp>
      <p:sp>
        <p:nvSpPr>
          <p:cNvPr id="3" name="Slide Number Placeholder 2">
            <a:extLst>
              <a:ext uri="{FF2B5EF4-FFF2-40B4-BE49-F238E27FC236}">
                <a16:creationId xmlns:a16="http://schemas.microsoft.com/office/drawing/2014/main" id="{45697818-59E7-B69D-D31A-DDEDEE756B1B}"/>
              </a:ext>
            </a:extLst>
          </p:cNvPr>
          <p:cNvSpPr>
            <a:spLocks noGrp="1"/>
          </p:cNvSpPr>
          <p:nvPr>
            <p:ph type="sldNum" sz="quarter" idx="12"/>
          </p:nvPr>
        </p:nvSpPr>
        <p:spPr/>
        <p:txBody>
          <a:bodyPr/>
          <a:lstStyle/>
          <a:p>
            <a:fld id="{F5F88C70-AE88-441D-9F59-E60D3BF64BDC}" type="slidenum">
              <a:rPr lang="en-US" smtClean="0"/>
              <a:pPr/>
              <a:t>55</a:t>
            </a:fld>
            <a:endParaRPr lang="en-US"/>
          </a:p>
        </p:txBody>
      </p:sp>
      <p:sp>
        <p:nvSpPr>
          <p:cNvPr id="4" name="Footer Placeholder 3">
            <a:extLst>
              <a:ext uri="{FF2B5EF4-FFF2-40B4-BE49-F238E27FC236}">
                <a16:creationId xmlns:a16="http://schemas.microsoft.com/office/drawing/2014/main" id="{9134BA2D-77ED-AC7A-B07C-A67587C04306}"/>
              </a:ext>
            </a:extLst>
          </p:cNvPr>
          <p:cNvSpPr>
            <a:spLocks noGrp="1"/>
          </p:cNvSpPr>
          <p:nvPr>
            <p:ph type="ftr" sz="quarter" idx="3"/>
          </p:nvPr>
        </p:nvSpPr>
        <p:spPr/>
        <p:txBody>
          <a:bodyPr/>
          <a:lstStyle/>
          <a:p>
            <a:r>
              <a:rPr lang="en-US"/>
              <a:t>Meeting People Where They Are </a:t>
            </a:r>
          </a:p>
        </p:txBody>
      </p:sp>
      <p:pic>
        <p:nvPicPr>
          <p:cNvPr id="6" name="Picture 4">
            <a:extLst>
              <a:ext uri="{FF2B5EF4-FFF2-40B4-BE49-F238E27FC236}">
                <a16:creationId xmlns:a16="http://schemas.microsoft.com/office/drawing/2014/main" id="{30A941E4-489D-E2D2-6B66-CDDCA1896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914" y="898155"/>
            <a:ext cx="3756647" cy="250382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25BA240-0F52-A18E-8066-92DCD893FC1D}"/>
              </a:ext>
            </a:extLst>
          </p:cNvPr>
          <p:cNvGrpSpPr/>
          <p:nvPr/>
        </p:nvGrpSpPr>
        <p:grpSpPr>
          <a:xfrm>
            <a:off x="3751494" y="2168447"/>
            <a:ext cx="3659500" cy="3274423"/>
            <a:chOff x="3751494" y="2168447"/>
            <a:chExt cx="3659500" cy="3274423"/>
          </a:xfrm>
        </p:grpSpPr>
        <p:sp>
          <p:nvSpPr>
            <p:cNvPr id="8" name="Flowchart: Connector 7">
              <a:extLst>
                <a:ext uri="{FF2B5EF4-FFF2-40B4-BE49-F238E27FC236}">
                  <a16:creationId xmlns:a16="http://schemas.microsoft.com/office/drawing/2014/main" id="{3AD3CF3A-18B0-4803-6156-0F06D8613D96}"/>
                </a:ext>
              </a:extLst>
            </p:cNvPr>
            <p:cNvSpPr/>
            <p:nvPr/>
          </p:nvSpPr>
          <p:spPr>
            <a:xfrm>
              <a:off x="3751494" y="2168447"/>
              <a:ext cx="3659500" cy="3274423"/>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932563-F7C8-6F45-9B68-C685459BF93A}"/>
                </a:ext>
              </a:extLst>
            </p:cNvPr>
            <p:cNvSpPr txBox="1"/>
            <p:nvPr/>
          </p:nvSpPr>
          <p:spPr>
            <a:xfrm>
              <a:off x="4116028" y="2858899"/>
              <a:ext cx="3125860" cy="2062103"/>
            </a:xfrm>
            <a:prstGeom prst="rect">
              <a:avLst/>
            </a:prstGeom>
            <a:noFill/>
          </p:spPr>
          <p:txBody>
            <a:bodyPr wrap="square" rtlCol="0">
              <a:spAutoFit/>
            </a:bodyPr>
            <a:lstStyle/>
            <a:p>
              <a:r>
                <a:rPr lang="en-US" sz="1600" b="1">
                  <a:solidFill>
                    <a:schemeClr val="bg1"/>
                  </a:solidFill>
                  <a:ea typeface="Aptos" panose="020B0004020202020204" pitchFamily="34" charset="0"/>
                  <a:cs typeface="Aptos" panose="020B0004020202020204" pitchFamily="34" charset="0"/>
                </a:rPr>
                <a:t>Aiming to eliminate barriers to receiving quality care in rural communities, w</a:t>
              </a:r>
              <a:r>
                <a:rPr lang="en-US" sz="1600" b="1">
                  <a:solidFill>
                    <a:schemeClr val="bg1"/>
                  </a:solidFill>
                  <a:effectLst/>
                  <a:ea typeface="Aptos" panose="020B0004020202020204" pitchFamily="34" charset="0"/>
                  <a:cs typeface="Aptos" panose="020B0004020202020204" pitchFamily="34" charset="0"/>
                </a:rPr>
                <a:t>e are promoting the use of: </a:t>
              </a:r>
            </a:p>
            <a:p>
              <a:pPr marL="285750" indent="-285750">
                <a:buFont typeface="Arial" panose="020B0604020202020204" pitchFamily="34" charset="0"/>
                <a:buChar char="•"/>
              </a:pPr>
              <a:r>
                <a:rPr lang="en-US" sz="1600" b="1">
                  <a:solidFill>
                    <a:schemeClr val="bg1"/>
                  </a:solidFill>
                  <a:ea typeface="Aptos" panose="020B0004020202020204" pitchFamily="34" charset="0"/>
                  <a:cs typeface="Aptos" panose="020B0004020202020204" pitchFamily="34" charset="0"/>
                </a:rPr>
                <a:t>M</a:t>
              </a:r>
              <a:r>
                <a:rPr lang="en-US" sz="1600" b="1">
                  <a:solidFill>
                    <a:schemeClr val="bg1"/>
                  </a:solidFill>
                  <a:effectLst/>
                  <a:ea typeface="Aptos" panose="020B0004020202020204" pitchFamily="34" charset="0"/>
                  <a:cs typeface="Aptos" panose="020B0004020202020204" pitchFamily="34" charset="0"/>
                </a:rPr>
                <a:t>obile mammography units</a:t>
              </a:r>
            </a:p>
            <a:p>
              <a:pPr marL="285750" indent="-285750">
                <a:buFont typeface="Arial" panose="020B0604020202020204" pitchFamily="34" charset="0"/>
                <a:buChar char="•"/>
              </a:pPr>
              <a:r>
                <a:rPr lang="en-US" sz="1600" b="1">
                  <a:solidFill>
                    <a:schemeClr val="bg1"/>
                  </a:solidFill>
                  <a:ea typeface="Aptos" panose="020B0004020202020204" pitchFamily="34" charset="0"/>
                  <a:cs typeface="Aptos" panose="020B0004020202020204" pitchFamily="34" charset="0"/>
                </a:rPr>
                <a:t>H</a:t>
              </a:r>
              <a:r>
                <a:rPr lang="en-US" sz="1600" b="1">
                  <a:solidFill>
                    <a:schemeClr val="bg1"/>
                  </a:solidFill>
                  <a:effectLst/>
                  <a:ea typeface="Aptos" panose="020B0004020202020204" pitchFamily="34" charset="0"/>
                  <a:cs typeface="Aptos" panose="020B0004020202020204" pitchFamily="34" charset="0"/>
                </a:rPr>
                <a:t>ealth screenings (mobile health units)</a:t>
              </a:r>
            </a:p>
            <a:p>
              <a:pPr marL="285750" indent="-285750">
                <a:buFont typeface="Arial" panose="020B0604020202020204" pitchFamily="34" charset="0"/>
                <a:buChar char="•"/>
              </a:pPr>
              <a:r>
                <a:rPr lang="en-US" sz="1600" b="1">
                  <a:solidFill>
                    <a:schemeClr val="bg1"/>
                  </a:solidFill>
                  <a:ea typeface="Aptos" panose="020B0004020202020204" pitchFamily="34" charset="0"/>
                  <a:cs typeface="Aptos" panose="020B0004020202020204" pitchFamily="34" charset="0"/>
                </a:rPr>
                <a:t>T</a:t>
              </a:r>
              <a:r>
                <a:rPr lang="en-US" sz="1600" b="1">
                  <a:solidFill>
                    <a:schemeClr val="bg1"/>
                  </a:solidFill>
                  <a:effectLst/>
                  <a:ea typeface="Aptos" panose="020B0004020202020204" pitchFamily="34" charset="0"/>
                  <a:cs typeface="Aptos" panose="020B0004020202020204" pitchFamily="34" charset="0"/>
                </a:rPr>
                <a:t>est kit options</a:t>
              </a:r>
            </a:p>
          </p:txBody>
        </p:sp>
      </p:grpSp>
      <p:sp>
        <p:nvSpPr>
          <p:cNvPr id="7" name="TextBox 6">
            <a:extLst>
              <a:ext uri="{FF2B5EF4-FFF2-40B4-BE49-F238E27FC236}">
                <a16:creationId xmlns:a16="http://schemas.microsoft.com/office/drawing/2014/main" id="{70990F68-2CE9-BF98-3872-F68C45E72051}"/>
              </a:ext>
            </a:extLst>
          </p:cNvPr>
          <p:cNvSpPr txBox="1"/>
          <p:nvPr/>
        </p:nvSpPr>
        <p:spPr>
          <a:xfrm>
            <a:off x="300318" y="487585"/>
            <a:ext cx="11809971" cy="338554"/>
          </a:xfrm>
          <a:prstGeom prst="rect">
            <a:avLst/>
          </a:prstGeom>
          <a:noFill/>
        </p:spPr>
        <p:txBody>
          <a:bodyPr wrap="square" rtlCol="0">
            <a:spAutoFit/>
          </a:bodyPr>
          <a:lstStyle/>
          <a:p>
            <a:r>
              <a:rPr lang="en-US" sz="1600" i="1"/>
              <a:t>Promoting the use of mobile care and other convenient care alternatives during outreach and for community events</a:t>
            </a:r>
          </a:p>
        </p:txBody>
      </p:sp>
      <p:pic>
        <p:nvPicPr>
          <p:cNvPr id="11" name="Picture 10" descr="A group of people outside of a mobile home&#10;&#10;Description automatically generated">
            <a:extLst>
              <a:ext uri="{FF2B5EF4-FFF2-40B4-BE49-F238E27FC236}">
                <a16:creationId xmlns:a16="http://schemas.microsoft.com/office/drawing/2014/main" id="{5B19B22B-F735-D260-8A64-77B7E2F72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18" y="858398"/>
            <a:ext cx="3427468" cy="2570602"/>
          </a:xfrm>
          <a:prstGeom prst="rect">
            <a:avLst/>
          </a:prstGeom>
        </p:spPr>
      </p:pic>
      <p:pic>
        <p:nvPicPr>
          <p:cNvPr id="12" name="Picture 6">
            <a:extLst>
              <a:ext uri="{FF2B5EF4-FFF2-40B4-BE49-F238E27FC236}">
                <a16:creationId xmlns:a16="http://schemas.microsoft.com/office/drawing/2014/main" id="{CEA06915-CD90-A443-9339-7DA06B8C1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956" y="859124"/>
            <a:ext cx="2834746" cy="18892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306EE4E-1D81-1C2D-D427-592EBFDCF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46" y="3637390"/>
            <a:ext cx="3336248" cy="2223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31DF9DC2-E1BE-583E-3964-C0BD74FD4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8869" y="4706749"/>
            <a:ext cx="2992089" cy="19941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D6A5897-BE0A-9B02-06B8-F15F510DF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1888" y="3578380"/>
            <a:ext cx="1838791" cy="275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97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women sitting at a table&#10;&#10;Description automatically generated">
            <a:extLst>
              <a:ext uri="{FF2B5EF4-FFF2-40B4-BE49-F238E27FC236}">
                <a16:creationId xmlns:a16="http://schemas.microsoft.com/office/drawing/2014/main" id="{46F75DEF-3103-1986-8DA4-0984280ED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346" y="4127391"/>
            <a:ext cx="3595672" cy="2696754"/>
          </a:xfrm>
          <a:prstGeom prst="rect">
            <a:avLst/>
          </a:prstGeom>
        </p:spPr>
      </p:pic>
      <p:sp>
        <p:nvSpPr>
          <p:cNvPr id="2" name="Title 1">
            <a:extLst>
              <a:ext uri="{FF2B5EF4-FFF2-40B4-BE49-F238E27FC236}">
                <a16:creationId xmlns:a16="http://schemas.microsoft.com/office/drawing/2014/main" id="{1F716DE9-EFDD-0FBA-F4B7-A2D68E2097FD}"/>
              </a:ext>
            </a:extLst>
          </p:cNvPr>
          <p:cNvSpPr>
            <a:spLocks noGrp="1"/>
          </p:cNvSpPr>
          <p:nvPr>
            <p:ph type="title"/>
          </p:nvPr>
        </p:nvSpPr>
        <p:spPr>
          <a:xfrm>
            <a:off x="224087" y="126141"/>
            <a:ext cx="10515600" cy="577628"/>
          </a:xfrm>
        </p:spPr>
        <p:txBody>
          <a:bodyPr>
            <a:normAutofit fontScale="90000"/>
          </a:bodyPr>
          <a:lstStyle/>
          <a:p>
            <a:r>
              <a:rPr lang="en-US"/>
              <a:t>Take Good Care of Her: Women’s health fair events</a:t>
            </a:r>
          </a:p>
        </p:txBody>
      </p:sp>
      <p:sp>
        <p:nvSpPr>
          <p:cNvPr id="3" name="Slide Number Placeholder 2">
            <a:extLst>
              <a:ext uri="{FF2B5EF4-FFF2-40B4-BE49-F238E27FC236}">
                <a16:creationId xmlns:a16="http://schemas.microsoft.com/office/drawing/2014/main" id="{DA6584AD-5A92-995C-9AD0-EF2E85E5E9F2}"/>
              </a:ext>
            </a:extLst>
          </p:cNvPr>
          <p:cNvSpPr>
            <a:spLocks noGrp="1"/>
          </p:cNvSpPr>
          <p:nvPr>
            <p:ph type="sldNum" sz="quarter" idx="12"/>
          </p:nvPr>
        </p:nvSpPr>
        <p:spPr/>
        <p:txBody>
          <a:bodyPr/>
          <a:lstStyle/>
          <a:p>
            <a:fld id="{F5F88C70-AE88-441D-9F59-E60D3BF64BDC}" type="slidenum">
              <a:rPr lang="en-US" smtClean="0"/>
              <a:pPr/>
              <a:t>56</a:t>
            </a:fld>
            <a:endParaRPr lang="en-US"/>
          </a:p>
        </p:txBody>
      </p:sp>
      <p:pic>
        <p:nvPicPr>
          <p:cNvPr id="6" name="Picture 5">
            <a:extLst>
              <a:ext uri="{FF2B5EF4-FFF2-40B4-BE49-F238E27FC236}">
                <a16:creationId xmlns:a16="http://schemas.microsoft.com/office/drawing/2014/main" id="{D1532A1D-8675-5A4F-4A26-52FA29E6B6D9}"/>
              </a:ext>
            </a:extLst>
          </p:cNvPr>
          <p:cNvPicPr>
            <a:picLocks noChangeAspect="1"/>
          </p:cNvPicPr>
          <p:nvPr/>
        </p:nvPicPr>
        <p:blipFill>
          <a:blip r:embed="rId3"/>
          <a:stretch>
            <a:fillRect/>
          </a:stretch>
        </p:blipFill>
        <p:spPr>
          <a:xfrm>
            <a:off x="7694140" y="1159235"/>
            <a:ext cx="4357308" cy="4995676"/>
          </a:xfrm>
          <a:prstGeom prst="rect">
            <a:avLst/>
          </a:prstGeom>
        </p:spPr>
      </p:pic>
      <p:pic>
        <p:nvPicPr>
          <p:cNvPr id="15" name="Graphic 14" descr="Female outline">
            <a:extLst>
              <a:ext uri="{FF2B5EF4-FFF2-40B4-BE49-F238E27FC236}">
                <a16:creationId xmlns:a16="http://schemas.microsoft.com/office/drawing/2014/main" id="{1E62C4AD-74F8-30EA-D4C0-4B2B261A27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9064" y="3137143"/>
            <a:ext cx="806490" cy="806490"/>
          </a:xfrm>
          <a:prstGeom prst="rect">
            <a:avLst/>
          </a:prstGeom>
        </p:spPr>
      </p:pic>
      <p:pic>
        <p:nvPicPr>
          <p:cNvPr id="12" name="Picture 11" descr="A person holding a white object&#10;&#10;Description automatically generated">
            <a:extLst>
              <a:ext uri="{FF2B5EF4-FFF2-40B4-BE49-F238E27FC236}">
                <a16:creationId xmlns:a16="http://schemas.microsoft.com/office/drawing/2014/main" id="{9D49D30B-BAED-5FCC-25F8-319A34866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16" y="2435221"/>
            <a:ext cx="2332684" cy="3110245"/>
          </a:xfrm>
          <a:prstGeom prst="rect">
            <a:avLst/>
          </a:prstGeom>
        </p:spPr>
      </p:pic>
      <p:pic>
        <p:nvPicPr>
          <p:cNvPr id="14" name="Picture 13" descr="Two women standing next to a table with blue shirts&#10;&#10;Description automatically generated">
            <a:extLst>
              <a:ext uri="{FF2B5EF4-FFF2-40B4-BE49-F238E27FC236}">
                <a16:creationId xmlns:a16="http://schemas.microsoft.com/office/drawing/2014/main" id="{707A603E-1D39-DAFA-249F-805671B8BA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4845" y="1017146"/>
            <a:ext cx="2554226" cy="3405634"/>
          </a:xfrm>
          <a:prstGeom prst="rect">
            <a:avLst/>
          </a:prstGeom>
        </p:spPr>
      </p:pic>
      <p:pic>
        <p:nvPicPr>
          <p:cNvPr id="16" name="Picture 15" descr="A person holding a sign&#10;&#10;Description automatically generated">
            <a:extLst>
              <a:ext uri="{FF2B5EF4-FFF2-40B4-BE49-F238E27FC236}">
                <a16:creationId xmlns:a16="http://schemas.microsoft.com/office/drawing/2014/main" id="{9EB7D798-A443-407F-A2C5-0B4BF568A2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1380" y="1017145"/>
            <a:ext cx="2332684" cy="3110245"/>
          </a:xfrm>
          <a:prstGeom prst="rect">
            <a:avLst/>
          </a:prstGeom>
        </p:spPr>
      </p:pic>
      <p:pic>
        <p:nvPicPr>
          <p:cNvPr id="5" name="Graphic 4" descr="Female outline">
            <a:extLst>
              <a:ext uri="{FF2B5EF4-FFF2-40B4-BE49-F238E27FC236}">
                <a16:creationId xmlns:a16="http://schemas.microsoft.com/office/drawing/2014/main" id="{C98A4CEE-E85B-1498-A27A-205548C8D6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3717" y="4127390"/>
            <a:ext cx="817477" cy="817477"/>
          </a:xfrm>
          <a:prstGeom prst="rect">
            <a:avLst/>
          </a:prstGeom>
        </p:spPr>
      </p:pic>
      <p:sp>
        <p:nvSpPr>
          <p:cNvPr id="10" name="TextBox 9">
            <a:extLst>
              <a:ext uri="{FF2B5EF4-FFF2-40B4-BE49-F238E27FC236}">
                <a16:creationId xmlns:a16="http://schemas.microsoft.com/office/drawing/2014/main" id="{A5419E50-F2AB-6183-9450-0CD07D1248B6}"/>
              </a:ext>
            </a:extLst>
          </p:cNvPr>
          <p:cNvSpPr txBox="1"/>
          <p:nvPr/>
        </p:nvSpPr>
        <p:spPr>
          <a:xfrm>
            <a:off x="232545" y="588735"/>
            <a:ext cx="11735367" cy="584775"/>
          </a:xfrm>
          <a:prstGeom prst="rect">
            <a:avLst/>
          </a:prstGeom>
          <a:noFill/>
        </p:spPr>
        <p:txBody>
          <a:bodyPr wrap="square">
            <a:spAutoFit/>
          </a:bodyPr>
          <a:lstStyle/>
          <a:p>
            <a:r>
              <a:rPr lang="en-US" sz="1600" i="1"/>
              <a:t>Bringing care to the community; educating members on services offered at ABCBS and by local partners. Leveraging mobile healthcare services. </a:t>
            </a:r>
          </a:p>
        </p:txBody>
      </p:sp>
    </p:spTree>
    <p:extLst>
      <p:ext uri="{BB962C8B-B14F-4D97-AF65-F5344CB8AC3E}">
        <p14:creationId xmlns:p14="http://schemas.microsoft.com/office/powerpoint/2010/main" val="439239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58A3-2E7C-A75F-0EDB-A2B1712D48C3}"/>
              </a:ext>
            </a:extLst>
          </p:cNvPr>
          <p:cNvSpPr>
            <a:spLocks noGrp="1"/>
          </p:cNvSpPr>
          <p:nvPr>
            <p:ph type="title"/>
          </p:nvPr>
        </p:nvSpPr>
        <p:spPr>
          <a:xfrm>
            <a:off x="542108" y="165072"/>
            <a:ext cx="10515600" cy="577628"/>
          </a:xfrm>
        </p:spPr>
        <p:txBody>
          <a:bodyPr>
            <a:normAutofit fontScale="90000"/>
          </a:bodyPr>
          <a:lstStyle/>
          <a:p>
            <a:r>
              <a:rPr lang="en-US"/>
              <a:t>Test Kits Delivered </a:t>
            </a:r>
          </a:p>
        </p:txBody>
      </p:sp>
      <p:sp>
        <p:nvSpPr>
          <p:cNvPr id="3" name="Slide Number Placeholder 2">
            <a:extLst>
              <a:ext uri="{FF2B5EF4-FFF2-40B4-BE49-F238E27FC236}">
                <a16:creationId xmlns:a16="http://schemas.microsoft.com/office/drawing/2014/main" id="{D64EE73C-D7C8-CCF1-59E3-6406FA06A2FA}"/>
              </a:ext>
            </a:extLst>
          </p:cNvPr>
          <p:cNvSpPr>
            <a:spLocks noGrp="1"/>
          </p:cNvSpPr>
          <p:nvPr>
            <p:ph type="sldNum" sz="quarter" idx="12"/>
          </p:nvPr>
        </p:nvSpPr>
        <p:spPr/>
        <p:txBody>
          <a:bodyPr/>
          <a:lstStyle/>
          <a:p>
            <a:fld id="{F5F88C70-AE88-441D-9F59-E60D3BF64BDC}" type="slidenum">
              <a:rPr lang="en-US" smtClean="0"/>
              <a:pPr/>
              <a:t>57</a:t>
            </a:fld>
            <a:endParaRPr lang="en-US"/>
          </a:p>
        </p:txBody>
      </p:sp>
      <p:sp>
        <p:nvSpPr>
          <p:cNvPr id="4" name="Footer Placeholder 3">
            <a:extLst>
              <a:ext uri="{FF2B5EF4-FFF2-40B4-BE49-F238E27FC236}">
                <a16:creationId xmlns:a16="http://schemas.microsoft.com/office/drawing/2014/main" id="{4D2473BD-F143-302C-580A-BACF01ED90CC}"/>
              </a:ext>
            </a:extLst>
          </p:cNvPr>
          <p:cNvSpPr>
            <a:spLocks noGrp="1"/>
          </p:cNvSpPr>
          <p:nvPr>
            <p:ph type="ftr" sz="quarter" idx="3"/>
          </p:nvPr>
        </p:nvSpPr>
        <p:spPr/>
        <p:txBody>
          <a:bodyPr/>
          <a:lstStyle/>
          <a:p>
            <a:r>
              <a:rPr lang="en-US"/>
              <a:t>Test Kits Delivered </a:t>
            </a:r>
          </a:p>
        </p:txBody>
      </p:sp>
      <p:sp>
        <p:nvSpPr>
          <p:cNvPr id="5" name="TextBox 4">
            <a:extLst>
              <a:ext uri="{FF2B5EF4-FFF2-40B4-BE49-F238E27FC236}">
                <a16:creationId xmlns:a16="http://schemas.microsoft.com/office/drawing/2014/main" id="{65B463EB-E016-5D20-7693-52BDEE37589E}"/>
              </a:ext>
            </a:extLst>
          </p:cNvPr>
          <p:cNvSpPr txBox="1"/>
          <p:nvPr/>
        </p:nvSpPr>
        <p:spPr>
          <a:xfrm>
            <a:off x="645170" y="1370409"/>
            <a:ext cx="6844201" cy="830997"/>
          </a:xfrm>
          <a:prstGeom prst="rect">
            <a:avLst/>
          </a:prstGeom>
          <a:solidFill>
            <a:srgbClr val="6FC7B6"/>
          </a:solidFill>
        </p:spPr>
        <p:txBody>
          <a:bodyPr wrap="square" rtlCol="0">
            <a:spAutoFit/>
          </a:bodyPr>
          <a:lstStyle/>
          <a:p>
            <a:pPr marL="285750" indent="-285750">
              <a:buFont typeface="Arial" panose="020B0604020202020204" pitchFamily="34" charset="0"/>
              <a:buChar char="•"/>
            </a:pPr>
            <a:r>
              <a:rPr lang="en-US" sz="1600"/>
              <a:t>Offering chlamydia test kits to all our members</a:t>
            </a:r>
          </a:p>
          <a:p>
            <a:pPr marL="285750" indent="-285750">
              <a:buFont typeface="Arial" panose="020B0604020202020204" pitchFamily="34" charset="0"/>
              <a:buChar char="•"/>
            </a:pPr>
            <a:r>
              <a:rPr lang="en-US" sz="1600"/>
              <a:t>Referring to providers for treatment, if needed and for routine care</a:t>
            </a:r>
          </a:p>
          <a:p>
            <a:pPr marL="285750" indent="-285750">
              <a:buFont typeface="Arial" panose="020B0604020202020204" pitchFamily="34" charset="0"/>
              <a:buChar char="•"/>
            </a:pPr>
            <a:r>
              <a:rPr lang="en-US" sz="1600"/>
              <a:t>Exploring other test kits options for 2025 </a:t>
            </a:r>
          </a:p>
        </p:txBody>
      </p:sp>
      <p:pic>
        <p:nvPicPr>
          <p:cNvPr id="7" name="Picture 6">
            <a:extLst>
              <a:ext uri="{FF2B5EF4-FFF2-40B4-BE49-F238E27FC236}">
                <a16:creationId xmlns:a16="http://schemas.microsoft.com/office/drawing/2014/main" id="{A4E7C6E9-37D5-D0B5-97DD-8BD03A9E2860}"/>
              </a:ext>
            </a:extLst>
          </p:cNvPr>
          <p:cNvPicPr>
            <a:picLocks noChangeAspect="1"/>
          </p:cNvPicPr>
          <p:nvPr/>
        </p:nvPicPr>
        <p:blipFill>
          <a:blip r:embed="rId2"/>
          <a:stretch>
            <a:fillRect/>
          </a:stretch>
        </p:blipFill>
        <p:spPr>
          <a:xfrm>
            <a:off x="645170" y="2693370"/>
            <a:ext cx="6982799" cy="3086531"/>
          </a:xfrm>
          <a:prstGeom prst="rect">
            <a:avLst/>
          </a:prstGeom>
        </p:spPr>
      </p:pic>
      <p:pic>
        <p:nvPicPr>
          <p:cNvPr id="11" name="Picture 10">
            <a:extLst>
              <a:ext uri="{FF2B5EF4-FFF2-40B4-BE49-F238E27FC236}">
                <a16:creationId xmlns:a16="http://schemas.microsoft.com/office/drawing/2014/main" id="{0E6E77A2-E1DC-844D-17E3-D43CC3B5869D}"/>
              </a:ext>
            </a:extLst>
          </p:cNvPr>
          <p:cNvPicPr>
            <a:picLocks noChangeAspect="1"/>
          </p:cNvPicPr>
          <p:nvPr/>
        </p:nvPicPr>
        <p:blipFill>
          <a:blip r:embed="rId3"/>
          <a:stretch>
            <a:fillRect/>
          </a:stretch>
        </p:blipFill>
        <p:spPr>
          <a:xfrm>
            <a:off x="7726376" y="826957"/>
            <a:ext cx="4318836" cy="4037610"/>
          </a:xfrm>
          <a:prstGeom prst="rect">
            <a:avLst/>
          </a:prstGeom>
        </p:spPr>
      </p:pic>
      <p:sp>
        <p:nvSpPr>
          <p:cNvPr id="6" name="TextBox 5">
            <a:extLst>
              <a:ext uri="{FF2B5EF4-FFF2-40B4-BE49-F238E27FC236}">
                <a16:creationId xmlns:a16="http://schemas.microsoft.com/office/drawing/2014/main" id="{A2338646-13A4-EA04-61F5-3FE585D0DACE}"/>
              </a:ext>
            </a:extLst>
          </p:cNvPr>
          <p:cNvSpPr txBox="1"/>
          <p:nvPr/>
        </p:nvSpPr>
        <p:spPr>
          <a:xfrm>
            <a:off x="645170" y="709168"/>
            <a:ext cx="7376121" cy="338554"/>
          </a:xfrm>
          <a:prstGeom prst="rect">
            <a:avLst/>
          </a:prstGeom>
          <a:noFill/>
        </p:spPr>
        <p:txBody>
          <a:bodyPr wrap="square" rtlCol="0">
            <a:spAutoFit/>
          </a:bodyPr>
          <a:lstStyle/>
          <a:p>
            <a:r>
              <a:rPr lang="en-US" sz="1600" i="1" dirty="0"/>
              <a:t>Offering convenient, alternative options for preventive screenings</a:t>
            </a:r>
          </a:p>
        </p:txBody>
      </p:sp>
    </p:spTree>
    <p:extLst>
      <p:ext uri="{BB962C8B-B14F-4D97-AF65-F5344CB8AC3E}">
        <p14:creationId xmlns:p14="http://schemas.microsoft.com/office/powerpoint/2010/main" val="552362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A02E10-1FB0-5F1B-0740-FD76E64148C5}"/>
              </a:ext>
            </a:extLst>
          </p:cNvPr>
          <p:cNvPicPr>
            <a:picLocks noChangeAspect="1"/>
          </p:cNvPicPr>
          <p:nvPr/>
        </p:nvPicPr>
        <p:blipFill>
          <a:blip r:embed="rId2"/>
          <a:stretch>
            <a:fillRect/>
          </a:stretch>
        </p:blipFill>
        <p:spPr>
          <a:xfrm>
            <a:off x="110894" y="2315189"/>
            <a:ext cx="7722323" cy="3253211"/>
          </a:xfrm>
          <a:prstGeom prst="rect">
            <a:avLst/>
          </a:prstGeom>
        </p:spPr>
      </p:pic>
      <p:sp>
        <p:nvSpPr>
          <p:cNvPr id="2" name="Title 1">
            <a:extLst>
              <a:ext uri="{FF2B5EF4-FFF2-40B4-BE49-F238E27FC236}">
                <a16:creationId xmlns:a16="http://schemas.microsoft.com/office/drawing/2014/main" id="{2847EF73-4ADD-BB1C-3A58-1F4EC7BD76E0}"/>
              </a:ext>
            </a:extLst>
          </p:cNvPr>
          <p:cNvSpPr>
            <a:spLocks noGrp="1"/>
          </p:cNvSpPr>
          <p:nvPr>
            <p:ph type="title"/>
          </p:nvPr>
        </p:nvSpPr>
        <p:spPr>
          <a:xfrm>
            <a:off x="300317" y="104441"/>
            <a:ext cx="10515600" cy="577628"/>
          </a:xfrm>
        </p:spPr>
        <p:txBody>
          <a:bodyPr>
            <a:normAutofit fontScale="90000"/>
          </a:bodyPr>
          <a:lstStyle/>
          <a:p>
            <a:r>
              <a:rPr lang="en-US" dirty="0"/>
              <a:t>Dispatch Health </a:t>
            </a:r>
          </a:p>
        </p:txBody>
      </p:sp>
      <p:sp>
        <p:nvSpPr>
          <p:cNvPr id="3" name="Slide Number Placeholder 2">
            <a:extLst>
              <a:ext uri="{FF2B5EF4-FFF2-40B4-BE49-F238E27FC236}">
                <a16:creationId xmlns:a16="http://schemas.microsoft.com/office/drawing/2014/main" id="{09258C81-2466-4C4E-2FD8-155F6A01640F}"/>
              </a:ext>
            </a:extLst>
          </p:cNvPr>
          <p:cNvSpPr>
            <a:spLocks noGrp="1"/>
          </p:cNvSpPr>
          <p:nvPr>
            <p:ph type="sldNum" sz="quarter" idx="12"/>
          </p:nvPr>
        </p:nvSpPr>
        <p:spPr/>
        <p:txBody>
          <a:bodyPr/>
          <a:lstStyle/>
          <a:p>
            <a:fld id="{F5F88C70-AE88-441D-9F59-E60D3BF64BDC}" type="slidenum">
              <a:rPr lang="en-US" smtClean="0"/>
              <a:pPr/>
              <a:t>58</a:t>
            </a:fld>
            <a:endParaRPr lang="en-US"/>
          </a:p>
        </p:txBody>
      </p:sp>
      <p:sp>
        <p:nvSpPr>
          <p:cNvPr id="4" name="Footer Placeholder 3">
            <a:extLst>
              <a:ext uri="{FF2B5EF4-FFF2-40B4-BE49-F238E27FC236}">
                <a16:creationId xmlns:a16="http://schemas.microsoft.com/office/drawing/2014/main" id="{01F6AFC0-3681-AD8A-309D-98A64C1FF570}"/>
              </a:ext>
            </a:extLst>
          </p:cNvPr>
          <p:cNvSpPr>
            <a:spLocks noGrp="1"/>
          </p:cNvSpPr>
          <p:nvPr>
            <p:ph type="ftr" sz="quarter" idx="3"/>
          </p:nvPr>
        </p:nvSpPr>
        <p:spPr/>
        <p:txBody>
          <a:bodyPr/>
          <a:lstStyle/>
          <a:p>
            <a:r>
              <a:rPr lang="en-US"/>
              <a:t>Dispatch Health </a:t>
            </a:r>
          </a:p>
        </p:txBody>
      </p:sp>
      <p:pic>
        <p:nvPicPr>
          <p:cNvPr id="6" name="Picture 5">
            <a:extLst>
              <a:ext uri="{FF2B5EF4-FFF2-40B4-BE49-F238E27FC236}">
                <a16:creationId xmlns:a16="http://schemas.microsoft.com/office/drawing/2014/main" id="{26387A9D-D996-D713-BB99-AAC2E9C093AA}"/>
              </a:ext>
            </a:extLst>
          </p:cNvPr>
          <p:cNvPicPr>
            <a:picLocks noChangeAspect="1"/>
          </p:cNvPicPr>
          <p:nvPr/>
        </p:nvPicPr>
        <p:blipFill>
          <a:blip r:embed="rId3"/>
          <a:stretch>
            <a:fillRect/>
          </a:stretch>
        </p:blipFill>
        <p:spPr>
          <a:xfrm>
            <a:off x="8148227" y="121049"/>
            <a:ext cx="3743456" cy="6205691"/>
          </a:xfrm>
          <a:prstGeom prst="rect">
            <a:avLst/>
          </a:prstGeom>
        </p:spPr>
      </p:pic>
      <p:sp>
        <p:nvSpPr>
          <p:cNvPr id="7" name="TextBox 6">
            <a:extLst>
              <a:ext uri="{FF2B5EF4-FFF2-40B4-BE49-F238E27FC236}">
                <a16:creationId xmlns:a16="http://schemas.microsoft.com/office/drawing/2014/main" id="{1DDE5D9F-1770-28C9-5D96-41BEC1C3C351}"/>
              </a:ext>
            </a:extLst>
          </p:cNvPr>
          <p:cNvSpPr txBox="1"/>
          <p:nvPr/>
        </p:nvSpPr>
        <p:spPr>
          <a:xfrm>
            <a:off x="300317" y="563115"/>
            <a:ext cx="6878824" cy="338554"/>
          </a:xfrm>
          <a:prstGeom prst="rect">
            <a:avLst/>
          </a:prstGeom>
          <a:noFill/>
        </p:spPr>
        <p:txBody>
          <a:bodyPr wrap="square" rtlCol="0">
            <a:spAutoFit/>
          </a:bodyPr>
          <a:lstStyle/>
          <a:p>
            <a:r>
              <a:rPr lang="en-US" sz="1600" i="1" dirty="0"/>
              <a:t>Bringing care to members in the central Arkansas area</a:t>
            </a:r>
          </a:p>
        </p:txBody>
      </p:sp>
      <p:sp>
        <p:nvSpPr>
          <p:cNvPr id="8" name="TextBox 7">
            <a:extLst>
              <a:ext uri="{FF2B5EF4-FFF2-40B4-BE49-F238E27FC236}">
                <a16:creationId xmlns:a16="http://schemas.microsoft.com/office/drawing/2014/main" id="{EA0649C1-FE27-EE26-8869-9B9ABED16AC3}"/>
              </a:ext>
            </a:extLst>
          </p:cNvPr>
          <p:cNvSpPr txBox="1"/>
          <p:nvPr/>
        </p:nvSpPr>
        <p:spPr>
          <a:xfrm>
            <a:off x="300317" y="1056157"/>
            <a:ext cx="6878824" cy="1354217"/>
          </a:xfrm>
          <a:prstGeom prst="rect">
            <a:avLst/>
          </a:prstGeom>
          <a:gradFill flip="none" rotWithShape="1">
            <a:gsLst>
              <a:gs pos="0">
                <a:srgbClr val="29ADF7">
                  <a:tint val="66000"/>
                  <a:satMod val="160000"/>
                </a:srgbClr>
              </a:gs>
              <a:gs pos="50000">
                <a:srgbClr val="29ADF7">
                  <a:tint val="44500"/>
                  <a:satMod val="160000"/>
                </a:srgbClr>
              </a:gs>
              <a:gs pos="100000">
                <a:srgbClr val="29ADF7">
                  <a:tint val="23500"/>
                  <a:satMod val="160000"/>
                </a:srgbClr>
              </a:gs>
            </a:gsLst>
            <a:path path="circle">
              <a:fillToRect l="50000" t="50000" r="50000" b="50000"/>
            </a:path>
            <a:tileRect/>
          </a:gradFill>
          <a:ln w="38100">
            <a:solidFill>
              <a:srgbClr val="1672FD"/>
            </a:solidFill>
            <a:prstDash val="lgDash"/>
          </a:ln>
        </p:spPr>
        <p:txBody>
          <a:bodyPr wrap="square" rtlCol="0">
            <a:spAutoFit/>
          </a:bodyPr>
          <a:lstStyle/>
          <a:p>
            <a:r>
              <a:rPr lang="en-US" sz="1600"/>
              <a:t>Key Benefits:</a:t>
            </a:r>
          </a:p>
          <a:p>
            <a:pPr marL="285750" indent="-285750">
              <a:buFont typeface="Arial" panose="020B0604020202020204" pitchFamily="34" charset="0"/>
              <a:buChar char="•"/>
            </a:pPr>
            <a:r>
              <a:rPr lang="en-US" sz="1600"/>
              <a:t>Provides care options to those that might not seek needed care </a:t>
            </a:r>
          </a:p>
          <a:p>
            <a:pPr marL="285750" indent="-285750">
              <a:buFont typeface="Arial" panose="020B0604020202020204" pitchFamily="34" charset="0"/>
              <a:buChar char="•"/>
            </a:pPr>
            <a:r>
              <a:rPr lang="en-US" sz="1600"/>
              <a:t>Breaking down access to care barriers, especially those without reliable transportation</a:t>
            </a:r>
          </a:p>
          <a:p>
            <a:pPr marL="285750" indent="-285750">
              <a:buFont typeface="Arial" panose="020B0604020202020204" pitchFamily="34" charset="0"/>
              <a:buChar char="•"/>
            </a:pPr>
            <a:r>
              <a:rPr lang="en-US" sz="1600"/>
              <a:t>Reducing emergency department utilization </a:t>
            </a:r>
          </a:p>
        </p:txBody>
      </p:sp>
      <p:sp>
        <p:nvSpPr>
          <p:cNvPr id="10" name="TextBox 9">
            <a:extLst>
              <a:ext uri="{FF2B5EF4-FFF2-40B4-BE49-F238E27FC236}">
                <a16:creationId xmlns:a16="http://schemas.microsoft.com/office/drawing/2014/main" id="{1F74228C-4CF9-2045-F3CB-AB9A92BD5EC6}"/>
              </a:ext>
            </a:extLst>
          </p:cNvPr>
          <p:cNvSpPr txBox="1"/>
          <p:nvPr/>
        </p:nvSpPr>
        <p:spPr>
          <a:xfrm>
            <a:off x="532643" y="5494652"/>
            <a:ext cx="6878824" cy="707886"/>
          </a:xfrm>
          <a:prstGeom prst="rect">
            <a:avLst/>
          </a:prstGeom>
          <a:noFill/>
        </p:spPr>
        <p:txBody>
          <a:bodyPr wrap="square" rtlCol="0">
            <a:spAutoFit/>
          </a:bodyPr>
          <a:lstStyle/>
          <a:p>
            <a:pPr algn="ctr"/>
            <a:r>
              <a:rPr lang="en-US" sz="2000" b="1" i="1">
                <a:solidFill>
                  <a:srgbClr val="EF3522"/>
                </a:solidFill>
              </a:rPr>
              <a:t>Dispatch is an optimal care alternative for several categories of members</a:t>
            </a:r>
          </a:p>
        </p:txBody>
      </p:sp>
      <p:sp>
        <p:nvSpPr>
          <p:cNvPr id="11" name="Arrow: Curved Up 10">
            <a:extLst>
              <a:ext uri="{FF2B5EF4-FFF2-40B4-BE49-F238E27FC236}">
                <a16:creationId xmlns:a16="http://schemas.microsoft.com/office/drawing/2014/main" id="{DFD1227F-4BB3-DDB7-345F-5C532A089EB4}"/>
              </a:ext>
            </a:extLst>
          </p:cNvPr>
          <p:cNvSpPr/>
          <p:nvPr/>
        </p:nvSpPr>
        <p:spPr>
          <a:xfrm rot="16200000">
            <a:off x="6949311" y="4937271"/>
            <a:ext cx="1187668" cy="1210168"/>
          </a:xfrm>
          <a:prstGeom prst="curved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4346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6DE9-EFDD-0FBA-F4B7-A2D68E2097FD}"/>
              </a:ext>
            </a:extLst>
          </p:cNvPr>
          <p:cNvSpPr>
            <a:spLocks noGrp="1"/>
          </p:cNvSpPr>
          <p:nvPr>
            <p:ph type="title"/>
          </p:nvPr>
        </p:nvSpPr>
        <p:spPr>
          <a:xfrm>
            <a:off x="179559" y="406196"/>
            <a:ext cx="6189462" cy="577628"/>
          </a:xfrm>
        </p:spPr>
        <p:txBody>
          <a:bodyPr>
            <a:normAutofit fontScale="90000"/>
          </a:bodyPr>
          <a:lstStyle/>
          <a:p>
            <a:r>
              <a:rPr lang="en-US" dirty="0"/>
              <a:t>Pharmacists, the most accessible healthcare provider</a:t>
            </a:r>
          </a:p>
        </p:txBody>
      </p:sp>
      <p:sp>
        <p:nvSpPr>
          <p:cNvPr id="3" name="Slide Number Placeholder 2">
            <a:extLst>
              <a:ext uri="{FF2B5EF4-FFF2-40B4-BE49-F238E27FC236}">
                <a16:creationId xmlns:a16="http://schemas.microsoft.com/office/drawing/2014/main" id="{DA6584AD-5A92-995C-9AD0-EF2E85E5E9F2}"/>
              </a:ext>
            </a:extLst>
          </p:cNvPr>
          <p:cNvSpPr>
            <a:spLocks noGrp="1"/>
          </p:cNvSpPr>
          <p:nvPr>
            <p:ph type="sldNum" sz="quarter" idx="12"/>
          </p:nvPr>
        </p:nvSpPr>
        <p:spPr/>
        <p:txBody>
          <a:bodyPr/>
          <a:lstStyle/>
          <a:p>
            <a:fld id="{F5F88C70-AE88-441D-9F59-E60D3BF64BDC}" type="slidenum">
              <a:rPr lang="en-US" smtClean="0"/>
              <a:pPr/>
              <a:t>59</a:t>
            </a:fld>
            <a:endParaRPr lang="en-US"/>
          </a:p>
        </p:txBody>
      </p:sp>
      <p:sp>
        <p:nvSpPr>
          <p:cNvPr id="4" name="Footer Placeholder 3">
            <a:extLst>
              <a:ext uri="{FF2B5EF4-FFF2-40B4-BE49-F238E27FC236}">
                <a16:creationId xmlns:a16="http://schemas.microsoft.com/office/drawing/2014/main" id="{09927263-551B-CCAF-5313-9847935970DC}"/>
              </a:ext>
            </a:extLst>
          </p:cNvPr>
          <p:cNvSpPr>
            <a:spLocks noGrp="1"/>
          </p:cNvSpPr>
          <p:nvPr>
            <p:ph type="ftr" sz="quarter" idx="3"/>
          </p:nvPr>
        </p:nvSpPr>
        <p:spPr/>
        <p:txBody>
          <a:bodyPr/>
          <a:lstStyle/>
          <a:p>
            <a:r>
              <a:rPr lang="en-US" dirty="0"/>
              <a:t>Pharmacists, the most accessible healthcare provider</a:t>
            </a:r>
          </a:p>
        </p:txBody>
      </p:sp>
      <p:pic>
        <p:nvPicPr>
          <p:cNvPr id="7" name="Picture 6">
            <a:extLst>
              <a:ext uri="{FF2B5EF4-FFF2-40B4-BE49-F238E27FC236}">
                <a16:creationId xmlns:a16="http://schemas.microsoft.com/office/drawing/2014/main" id="{2B1F34F2-1C30-7029-6D25-CBA11F7E2075}"/>
              </a:ext>
            </a:extLst>
          </p:cNvPr>
          <p:cNvPicPr>
            <a:picLocks noChangeAspect="1"/>
          </p:cNvPicPr>
          <p:nvPr/>
        </p:nvPicPr>
        <p:blipFill>
          <a:blip r:embed="rId2"/>
          <a:stretch>
            <a:fillRect/>
          </a:stretch>
        </p:blipFill>
        <p:spPr>
          <a:xfrm>
            <a:off x="6553144" y="607940"/>
            <a:ext cx="5311904" cy="2768492"/>
          </a:xfrm>
          <a:prstGeom prst="rect">
            <a:avLst/>
          </a:prstGeom>
        </p:spPr>
      </p:pic>
      <p:pic>
        <p:nvPicPr>
          <p:cNvPr id="8" name="Picture 7">
            <a:extLst>
              <a:ext uri="{FF2B5EF4-FFF2-40B4-BE49-F238E27FC236}">
                <a16:creationId xmlns:a16="http://schemas.microsoft.com/office/drawing/2014/main" id="{13553455-AD66-BCB0-74B0-CDBF644D91E9}"/>
              </a:ext>
            </a:extLst>
          </p:cNvPr>
          <p:cNvPicPr>
            <a:picLocks noChangeAspect="1"/>
          </p:cNvPicPr>
          <p:nvPr/>
        </p:nvPicPr>
        <p:blipFill>
          <a:blip r:embed="rId3"/>
          <a:stretch>
            <a:fillRect/>
          </a:stretch>
        </p:blipFill>
        <p:spPr>
          <a:xfrm>
            <a:off x="6553144" y="3528401"/>
            <a:ext cx="5311904" cy="2736013"/>
          </a:xfrm>
          <a:prstGeom prst="rect">
            <a:avLst/>
          </a:prstGeom>
        </p:spPr>
      </p:pic>
      <p:sp>
        <p:nvSpPr>
          <p:cNvPr id="10" name="TextBox 9">
            <a:extLst>
              <a:ext uri="{FF2B5EF4-FFF2-40B4-BE49-F238E27FC236}">
                <a16:creationId xmlns:a16="http://schemas.microsoft.com/office/drawing/2014/main" id="{ECCB3627-0FE9-FE86-E0DD-A53CCCED9618}"/>
              </a:ext>
            </a:extLst>
          </p:cNvPr>
          <p:cNvSpPr txBox="1"/>
          <p:nvPr/>
        </p:nvSpPr>
        <p:spPr>
          <a:xfrm>
            <a:off x="326952" y="1354373"/>
            <a:ext cx="5574118" cy="4124206"/>
          </a:xfrm>
          <a:prstGeom prst="rect">
            <a:avLst/>
          </a:prstGeom>
          <a:noFill/>
        </p:spPr>
        <p:txBody>
          <a:bodyPr wrap="square">
            <a:spAutoFit/>
          </a:bodyPr>
          <a:lstStyle/>
          <a:p>
            <a:r>
              <a:rPr lang="en-US" sz="1600"/>
              <a:t>Arkansas pharmacists can: </a:t>
            </a:r>
          </a:p>
          <a:p>
            <a:pPr marL="285750" indent="-285750">
              <a:buFontTx/>
              <a:buChar char="-"/>
            </a:pPr>
            <a:r>
              <a:rPr lang="en-US" sz="1600"/>
              <a:t>Test and Treat COVID</a:t>
            </a:r>
          </a:p>
          <a:p>
            <a:pPr marL="285750" indent="-285750">
              <a:buFontTx/>
              <a:buChar char="-"/>
            </a:pPr>
            <a:r>
              <a:rPr lang="en-US" sz="1600"/>
              <a:t>Test and Treat Strep </a:t>
            </a:r>
          </a:p>
          <a:p>
            <a:pPr marL="285750" indent="-285750">
              <a:buFontTx/>
              <a:buChar char="-"/>
            </a:pPr>
            <a:r>
              <a:rPr lang="en-US" sz="1600"/>
              <a:t>Test and Treat Influenza</a:t>
            </a:r>
          </a:p>
          <a:p>
            <a:pPr marL="285750" indent="-285750">
              <a:buFontTx/>
              <a:buChar char="-"/>
            </a:pPr>
            <a:r>
              <a:rPr lang="en-US" sz="1600"/>
              <a:t>Prescribe oral contraceptives</a:t>
            </a:r>
          </a:p>
          <a:p>
            <a:pPr marL="742950" lvl="1" indent="-285750">
              <a:buFontTx/>
              <a:buChar char="-"/>
            </a:pPr>
            <a:r>
              <a:rPr lang="en-US" sz="1600"/>
              <a:t>Postpartum oral contraceptive counseling and prescribing </a:t>
            </a:r>
          </a:p>
          <a:p>
            <a:pPr marL="285750" indent="-285750">
              <a:buFontTx/>
              <a:buChar char="-"/>
            </a:pPr>
            <a:r>
              <a:rPr lang="en-US" sz="1600"/>
              <a:t>Prescribe tobacco cessation</a:t>
            </a:r>
          </a:p>
          <a:p>
            <a:pPr marL="285750" indent="-285750">
              <a:buFontTx/>
              <a:buChar char="-"/>
            </a:pPr>
            <a:r>
              <a:rPr lang="en-US" sz="1600"/>
              <a:t>Prescribe Naloxone (Narcan)</a:t>
            </a:r>
          </a:p>
          <a:p>
            <a:pPr marL="285750" indent="-285750">
              <a:buFontTx/>
              <a:buChar char="-"/>
            </a:pPr>
            <a:r>
              <a:rPr lang="en-US" sz="1600"/>
              <a:t>A1c testing</a:t>
            </a:r>
          </a:p>
          <a:p>
            <a:pPr marL="742950" lvl="1" indent="-285750">
              <a:buFontTx/>
              <a:buChar char="-"/>
            </a:pPr>
            <a:r>
              <a:rPr lang="en-US" sz="1600"/>
              <a:t>For members with diabetes and for those taking antipsychotic medications </a:t>
            </a:r>
          </a:p>
          <a:p>
            <a:pPr marL="285750" indent="-285750">
              <a:buFontTx/>
              <a:buChar char="-"/>
            </a:pPr>
            <a:endParaRPr lang="en-US" sz="1600"/>
          </a:p>
          <a:p>
            <a:r>
              <a:rPr lang="en-US" sz="1600"/>
              <a:t>ABCBS approved credentialed pharmacists to medically bill for these services to eliminate barriers for accessible healthcare services.</a:t>
            </a:r>
          </a:p>
        </p:txBody>
      </p:sp>
    </p:spTree>
    <p:extLst>
      <p:ext uri="{BB962C8B-B14F-4D97-AF65-F5344CB8AC3E}">
        <p14:creationId xmlns:p14="http://schemas.microsoft.com/office/powerpoint/2010/main" val="3841102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435516" y="177087"/>
            <a:ext cx="10515600" cy="577628"/>
          </a:xfrm>
        </p:spPr>
        <p:txBody>
          <a:bodyPr>
            <a:normAutofit fontScale="90000"/>
          </a:bodyPr>
          <a:lstStyle/>
          <a:p>
            <a:r>
              <a:rPr lang="en-US" dirty="0"/>
              <a:t>Blue Wellness Rewards Awareness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6</a:t>
            </a:fld>
            <a:endParaRPr lang="en-US"/>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r>
              <a:rPr lang="en-US" dirty="0"/>
              <a:t>Blue Wellness Rewards Awareness </a:t>
            </a:r>
          </a:p>
        </p:txBody>
      </p:sp>
      <p:pic>
        <p:nvPicPr>
          <p:cNvPr id="5" name="Picture 4">
            <a:extLst>
              <a:ext uri="{FF2B5EF4-FFF2-40B4-BE49-F238E27FC236}">
                <a16:creationId xmlns:a16="http://schemas.microsoft.com/office/drawing/2014/main" id="{5CE26D7F-F34E-9F99-E601-8DFE8336610D}"/>
              </a:ext>
            </a:extLst>
          </p:cNvPr>
          <p:cNvPicPr>
            <a:picLocks noChangeAspect="1"/>
          </p:cNvPicPr>
          <p:nvPr/>
        </p:nvPicPr>
        <p:blipFill>
          <a:blip r:embed="rId2"/>
          <a:stretch>
            <a:fillRect/>
          </a:stretch>
        </p:blipFill>
        <p:spPr>
          <a:xfrm>
            <a:off x="7754492" y="1227909"/>
            <a:ext cx="4079560" cy="5270245"/>
          </a:xfrm>
          <a:prstGeom prst="rect">
            <a:avLst/>
          </a:prstGeom>
        </p:spPr>
      </p:pic>
      <p:sp>
        <p:nvSpPr>
          <p:cNvPr id="7" name="TextBox 6">
            <a:extLst>
              <a:ext uri="{FF2B5EF4-FFF2-40B4-BE49-F238E27FC236}">
                <a16:creationId xmlns:a16="http://schemas.microsoft.com/office/drawing/2014/main" id="{6D40FCCB-C244-1A3F-83C6-E478F8B4C538}"/>
              </a:ext>
            </a:extLst>
          </p:cNvPr>
          <p:cNvSpPr txBox="1"/>
          <p:nvPr/>
        </p:nvSpPr>
        <p:spPr>
          <a:xfrm>
            <a:off x="554892" y="796191"/>
            <a:ext cx="6450367" cy="2308324"/>
          </a:xfrm>
          <a:prstGeom prst="rect">
            <a:avLst/>
          </a:prstGeom>
          <a:noFill/>
        </p:spPr>
        <p:txBody>
          <a:bodyPr wrap="square" rtlCol="0">
            <a:spAutoFit/>
          </a:bodyPr>
          <a:lstStyle/>
          <a:p>
            <a:r>
              <a:rPr lang="en-US" sz="1600"/>
              <a:t>Creating awareness through multiple channels:</a:t>
            </a:r>
          </a:p>
          <a:p>
            <a:pPr marL="285750" indent="-285750">
              <a:buFont typeface="Arial" panose="020B0604020202020204" pitchFamily="34" charset="0"/>
              <a:buChar char="•"/>
            </a:pPr>
            <a:r>
              <a:rPr lang="en-US" sz="1600"/>
              <a:t>Targeted communications based on a members current health status via email, text, and mail</a:t>
            </a:r>
          </a:p>
          <a:p>
            <a:pPr marL="285750" indent="-285750">
              <a:buFont typeface="Arial" panose="020B0604020202020204" pitchFamily="34" charset="0"/>
              <a:buChar char="•"/>
            </a:pPr>
            <a:r>
              <a:rPr lang="en-US" sz="1600"/>
              <a:t>Enhanced Blue Wellness Reward website landing page </a:t>
            </a:r>
          </a:p>
          <a:p>
            <a:pPr marL="285750" indent="-285750">
              <a:buFont typeface="Arial" panose="020B0604020202020204" pitchFamily="34" charset="0"/>
              <a:buChar char="•"/>
            </a:pPr>
            <a:r>
              <a:rPr lang="en-US" sz="1600"/>
              <a:t>Incorporated into member quick start guides when onboarding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pic>
        <p:nvPicPr>
          <p:cNvPr id="9" name="Picture 8">
            <a:extLst>
              <a:ext uri="{FF2B5EF4-FFF2-40B4-BE49-F238E27FC236}">
                <a16:creationId xmlns:a16="http://schemas.microsoft.com/office/drawing/2014/main" id="{CB035AAB-4109-EB5A-EF68-4C728F16B7A8}"/>
              </a:ext>
            </a:extLst>
          </p:cNvPr>
          <p:cNvPicPr>
            <a:picLocks noChangeAspect="1"/>
          </p:cNvPicPr>
          <p:nvPr/>
        </p:nvPicPr>
        <p:blipFill>
          <a:blip r:embed="rId3"/>
          <a:stretch>
            <a:fillRect/>
          </a:stretch>
        </p:blipFill>
        <p:spPr>
          <a:xfrm>
            <a:off x="4203034" y="2394857"/>
            <a:ext cx="3225936" cy="3980051"/>
          </a:xfrm>
          <a:prstGeom prst="rect">
            <a:avLst/>
          </a:prstGeom>
        </p:spPr>
      </p:pic>
      <p:pic>
        <p:nvPicPr>
          <p:cNvPr id="13" name="Picture 12">
            <a:extLst>
              <a:ext uri="{FF2B5EF4-FFF2-40B4-BE49-F238E27FC236}">
                <a16:creationId xmlns:a16="http://schemas.microsoft.com/office/drawing/2014/main" id="{58C74BFA-8069-5DB4-8DCE-8070568C42CC}"/>
              </a:ext>
            </a:extLst>
          </p:cNvPr>
          <p:cNvPicPr>
            <a:picLocks noChangeAspect="1"/>
          </p:cNvPicPr>
          <p:nvPr/>
        </p:nvPicPr>
        <p:blipFill>
          <a:blip r:embed="rId4"/>
          <a:stretch>
            <a:fillRect/>
          </a:stretch>
        </p:blipFill>
        <p:spPr>
          <a:xfrm>
            <a:off x="897038" y="2264229"/>
            <a:ext cx="2638642" cy="4060501"/>
          </a:xfrm>
          <a:prstGeom prst="rect">
            <a:avLst/>
          </a:prstGeom>
        </p:spPr>
      </p:pic>
    </p:spTree>
    <p:extLst>
      <p:ext uri="{BB962C8B-B14F-4D97-AF65-F5344CB8AC3E}">
        <p14:creationId xmlns:p14="http://schemas.microsoft.com/office/powerpoint/2010/main" val="130605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6DE9-EFDD-0FBA-F4B7-A2D68E2097FD}"/>
              </a:ext>
            </a:extLst>
          </p:cNvPr>
          <p:cNvSpPr>
            <a:spLocks noGrp="1"/>
          </p:cNvSpPr>
          <p:nvPr>
            <p:ph type="title"/>
          </p:nvPr>
        </p:nvSpPr>
        <p:spPr>
          <a:xfrm>
            <a:off x="643479" y="123153"/>
            <a:ext cx="10515600" cy="577628"/>
          </a:xfrm>
        </p:spPr>
        <p:txBody>
          <a:bodyPr>
            <a:normAutofit fontScale="90000"/>
          </a:bodyPr>
          <a:lstStyle/>
          <a:p>
            <a:r>
              <a:rPr lang="en-US"/>
              <a:t>Pharmacy Opportunities for A1c Testing and Beyond </a:t>
            </a:r>
          </a:p>
        </p:txBody>
      </p:sp>
      <p:sp>
        <p:nvSpPr>
          <p:cNvPr id="3" name="Slide Number Placeholder 2">
            <a:extLst>
              <a:ext uri="{FF2B5EF4-FFF2-40B4-BE49-F238E27FC236}">
                <a16:creationId xmlns:a16="http://schemas.microsoft.com/office/drawing/2014/main" id="{DA6584AD-5A92-995C-9AD0-EF2E85E5E9F2}"/>
              </a:ext>
            </a:extLst>
          </p:cNvPr>
          <p:cNvSpPr>
            <a:spLocks noGrp="1"/>
          </p:cNvSpPr>
          <p:nvPr>
            <p:ph type="sldNum" sz="quarter" idx="12"/>
          </p:nvPr>
        </p:nvSpPr>
        <p:spPr/>
        <p:txBody>
          <a:bodyPr/>
          <a:lstStyle/>
          <a:p>
            <a:fld id="{F5F88C70-AE88-441D-9F59-E60D3BF64BDC}" type="slidenum">
              <a:rPr lang="en-US" smtClean="0"/>
              <a:pPr/>
              <a:t>60</a:t>
            </a:fld>
            <a:endParaRPr lang="en-US"/>
          </a:p>
        </p:txBody>
      </p:sp>
      <p:sp>
        <p:nvSpPr>
          <p:cNvPr id="4" name="Footer Placeholder 3">
            <a:extLst>
              <a:ext uri="{FF2B5EF4-FFF2-40B4-BE49-F238E27FC236}">
                <a16:creationId xmlns:a16="http://schemas.microsoft.com/office/drawing/2014/main" id="{09927263-551B-CCAF-5313-9847935970DC}"/>
              </a:ext>
            </a:extLst>
          </p:cNvPr>
          <p:cNvSpPr>
            <a:spLocks noGrp="1"/>
          </p:cNvSpPr>
          <p:nvPr>
            <p:ph type="ftr" sz="quarter" idx="3"/>
          </p:nvPr>
        </p:nvSpPr>
        <p:spPr/>
        <p:txBody>
          <a:bodyPr/>
          <a:lstStyle/>
          <a:p>
            <a:r>
              <a:rPr lang="en-US"/>
              <a:t>Pharmacy Opportunities for A1c Testing and Beyond </a:t>
            </a:r>
          </a:p>
        </p:txBody>
      </p:sp>
      <p:sp>
        <p:nvSpPr>
          <p:cNvPr id="6" name="TextBox 5">
            <a:extLst>
              <a:ext uri="{FF2B5EF4-FFF2-40B4-BE49-F238E27FC236}">
                <a16:creationId xmlns:a16="http://schemas.microsoft.com/office/drawing/2014/main" id="{3E549F40-54EA-882B-A439-DA4C0DE79674}"/>
              </a:ext>
            </a:extLst>
          </p:cNvPr>
          <p:cNvSpPr txBox="1"/>
          <p:nvPr/>
        </p:nvSpPr>
        <p:spPr>
          <a:xfrm>
            <a:off x="815030" y="1488625"/>
            <a:ext cx="4957662" cy="3785652"/>
          </a:xfrm>
          <a:prstGeom prst="rect">
            <a:avLst/>
          </a:prstGeom>
          <a:noFill/>
        </p:spPr>
        <p:txBody>
          <a:bodyPr wrap="square">
            <a:spAutoFit/>
          </a:bodyPr>
          <a:lstStyle/>
          <a:p>
            <a:r>
              <a:rPr lang="en-US" sz="1600">
                <a:latin typeface="+mj-lt"/>
              </a:rPr>
              <a:t>Pharmacies in Arkansas can provide </a:t>
            </a:r>
            <a:r>
              <a:rPr lang="en-US" sz="1600" b="1">
                <a:solidFill>
                  <a:schemeClr val="accent1">
                    <a:lumMod val="60000"/>
                    <a:lumOff val="40000"/>
                  </a:schemeClr>
                </a:solidFill>
                <a:latin typeface="+mj-lt"/>
              </a:rPr>
              <a:t>onsite A1c testing</a:t>
            </a:r>
            <a:r>
              <a:rPr lang="en-US" sz="1600">
                <a:latin typeface="+mj-lt"/>
              </a:rPr>
              <a:t>. Members who need A1c tests are identified by ABCBS, and pharmacies are recommended certain interventions. </a:t>
            </a:r>
          </a:p>
          <a:p>
            <a:endParaRPr lang="en-US" sz="1600">
              <a:latin typeface="+mj-lt"/>
            </a:endParaRPr>
          </a:p>
          <a:p>
            <a:r>
              <a:rPr lang="en-US" sz="1600">
                <a:latin typeface="+mj-lt"/>
              </a:rPr>
              <a:t>Allowing pharmacies to provide A1c testing </a:t>
            </a:r>
            <a:r>
              <a:rPr lang="en-US" sz="1600" b="1">
                <a:solidFill>
                  <a:schemeClr val="accent1">
                    <a:lumMod val="60000"/>
                    <a:lumOff val="40000"/>
                  </a:schemeClr>
                </a:solidFill>
                <a:latin typeface="+mj-lt"/>
              </a:rPr>
              <a:t>increases accessibility</a:t>
            </a:r>
            <a:r>
              <a:rPr lang="en-US" sz="1600">
                <a:latin typeface="+mj-lt"/>
              </a:rPr>
              <a:t> for  members.</a:t>
            </a:r>
          </a:p>
          <a:p>
            <a:endParaRPr lang="en-US" sz="1600">
              <a:latin typeface="+mj-lt"/>
            </a:endParaRPr>
          </a:p>
          <a:p>
            <a:r>
              <a:rPr lang="en-US" sz="1600" b="1">
                <a:solidFill>
                  <a:schemeClr val="accent1">
                    <a:lumMod val="60000"/>
                    <a:lumOff val="40000"/>
                  </a:schemeClr>
                </a:solidFill>
                <a:latin typeface="+mj-lt"/>
              </a:rPr>
              <a:t>Members receive incentives </a:t>
            </a:r>
            <a:r>
              <a:rPr lang="en-US" sz="1600">
                <a:latin typeface="+mj-lt"/>
              </a:rPr>
              <a:t>for getting A1c testing completed, at a provider’s office or pharmacy.</a:t>
            </a:r>
          </a:p>
          <a:p>
            <a:endParaRPr lang="en-US" sz="1600">
              <a:latin typeface="+mj-lt"/>
            </a:endParaRPr>
          </a:p>
          <a:p>
            <a:r>
              <a:rPr lang="en-US" sz="1600">
                <a:latin typeface="+mj-lt"/>
              </a:rPr>
              <a:t>Pharmacists can also prescribe oral contraceptives and offer counseling services.  </a:t>
            </a:r>
            <a:r>
              <a:rPr lang="en-US" sz="1600" b="1">
                <a:solidFill>
                  <a:schemeClr val="accent1">
                    <a:lumMod val="60000"/>
                    <a:lumOff val="40000"/>
                  </a:schemeClr>
                </a:solidFill>
                <a:latin typeface="+mj-lt"/>
              </a:rPr>
              <a:t>Helping to advise members</a:t>
            </a:r>
            <a:r>
              <a:rPr lang="en-US" sz="1600" b="1">
                <a:latin typeface="+mj-lt"/>
              </a:rPr>
              <a:t> </a:t>
            </a:r>
            <a:r>
              <a:rPr lang="en-US" sz="1600">
                <a:latin typeface="+mj-lt"/>
              </a:rPr>
              <a:t>on their care options based on their family planning needs.  </a:t>
            </a:r>
          </a:p>
        </p:txBody>
      </p:sp>
      <p:sp>
        <p:nvSpPr>
          <p:cNvPr id="7" name="TextBox 6">
            <a:extLst>
              <a:ext uri="{FF2B5EF4-FFF2-40B4-BE49-F238E27FC236}">
                <a16:creationId xmlns:a16="http://schemas.microsoft.com/office/drawing/2014/main" id="{83DADF21-54E9-5C79-9EEC-B8FE720AADBE}"/>
              </a:ext>
            </a:extLst>
          </p:cNvPr>
          <p:cNvSpPr txBox="1"/>
          <p:nvPr/>
        </p:nvSpPr>
        <p:spPr>
          <a:xfrm>
            <a:off x="643479" y="749878"/>
            <a:ext cx="10258425" cy="338554"/>
          </a:xfrm>
          <a:prstGeom prst="rect">
            <a:avLst/>
          </a:prstGeom>
          <a:noFill/>
        </p:spPr>
        <p:txBody>
          <a:bodyPr wrap="square" rtlCol="0">
            <a:spAutoFit/>
          </a:bodyPr>
          <a:lstStyle/>
          <a:p>
            <a:r>
              <a:rPr lang="en-US" sz="1600" i="1"/>
              <a:t>Increasing access to A1c testing and oral contraceptive prescriptions through pharmacies </a:t>
            </a:r>
          </a:p>
        </p:txBody>
      </p:sp>
      <p:pic>
        <p:nvPicPr>
          <p:cNvPr id="9" name="Graphic 8" descr="Medicine with solid fill">
            <a:extLst>
              <a:ext uri="{FF2B5EF4-FFF2-40B4-BE49-F238E27FC236}">
                <a16:creationId xmlns:a16="http://schemas.microsoft.com/office/drawing/2014/main" id="{070762CD-693F-70B3-8EF3-1A7ACA38A7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52700" y="5104727"/>
            <a:ext cx="1219200" cy="1219200"/>
          </a:xfrm>
          <a:prstGeom prst="rect">
            <a:avLst/>
          </a:prstGeom>
        </p:spPr>
      </p:pic>
      <p:sp>
        <p:nvSpPr>
          <p:cNvPr id="10" name="Right Brace 9">
            <a:extLst>
              <a:ext uri="{FF2B5EF4-FFF2-40B4-BE49-F238E27FC236}">
                <a16:creationId xmlns:a16="http://schemas.microsoft.com/office/drawing/2014/main" id="{88AFE9C2-68A4-915F-CE57-9D3CC35E4514}"/>
              </a:ext>
            </a:extLst>
          </p:cNvPr>
          <p:cNvSpPr/>
          <p:nvPr/>
        </p:nvSpPr>
        <p:spPr>
          <a:xfrm>
            <a:off x="5065145" y="1426362"/>
            <a:ext cx="1219200" cy="411648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a:extLst>
              <a:ext uri="{FF2B5EF4-FFF2-40B4-BE49-F238E27FC236}">
                <a16:creationId xmlns:a16="http://schemas.microsoft.com/office/drawing/2014/main" id="{3F912AA6-614B-B298-A03F-A27627B34F5B}"/>
              </a:ext>
            </a:extLst>
          </p:cNvPr>
          <p:cNvGrpSpPr/>
          <p:nvPr/>
        </p:nvGrpSpPr>
        <p:grpSpPr>
          <a:xfrm>
            <a:off x="6200604" y="1488625"/>
            <a:ext cx="5257800" cy="4127373"/>
            <a:chOff x="6200604" y="1488625"/>
            <a:chExt cx="5257800" cy="4127373"/>
          </a:xfrm>
        </p:grpSpPr>
        <p:pic>
          <p:nvPicPr>
            <p:cNvPr id="8" name="Picture 7">
              <a:extLst>
                <a:ext uri="{FF2B5EF4-FFF2-40B4-BE49-F238E27FC236}">
                  <a16:creationId xmlns:a16="http://schemas.microsoft.com/office/drawing/2014/main" id="{BE88BF6E-3868-612A-4AD0-ABF82E6447C2}"/>
                </a:ext>
              </a:extLst>
            </p:cNvPr>
            <p:cNvPicPr>
              <a:picLocks noChangeAspect="1"/>
            </p:cNvPicPr>
            <p:nvPr/>
          </p:nvPicPr>
          <p:blipFill>
            <a:blip r:embed="rId4"/>
            <a:stretch>
              <a:fillRect/>
            </a:stretch>
          </p:blipFill>
          <p:spPr>
            <a:xfrm>
              <a:off x="6200604" y="1488625"/>
              <a:ext cx="5257800" cy="4127373"/>
            </a:xfrm>
            <a:prstGeom prst="rect">
              <a:avLst/>
            </a:prstGeom>
          </p:spPr>
        </p:pic>
        <p:sp>
          <p:nvSpPr>
            <p:cNvPr id="11" name="TextBox 10">
              <a:extLst>
                <a:ext uri="{FF2B5EF4-FFF2-40B4-BE49-F238E27FC236}">
                  <a16:creationId xmlns:a16="http://schemas.microsoft.com/office/drawing/2014/main" id="{940572C3-09BC-B177-9F91-5AA05CD2A854}"/>
                </a:ext>
              </a:extLst>
            </p:cNvPr>
            <p:cNvSpPr txBox="1"/>
            <p:nvPr/>
          </p:nvSpPr>
          <p:spPr>
            <a:xfrm>
              <a:off x="7914640" y="1488625"/>
              <a:ext cx="1666240" cy="479746"/>
            </a:xfrm>
            <a:prstGeom prst="rect">
              <a:avLst/>
            </a:prstGeom>
            <a:solidFill>
              <a:srgbClr val="3A77B5"/>
            </a:solidFill>
          </p:spPr>
          <p:txBody>
            <a:bodyPr wrap="square" rtlCol="0">
              <a:spAutoFit/>
            </a:bodyPr>
            <a:lstStyle/>
            <a:p>
              <a:endParaRPr lang="en-US"/>
            </a:p>
          </p:txBody>
        </p:sp>
      </p:grpSp>
    </p:spTree>
    <p:extLst>
      <p:ext uri="{BB962C8B-B14F-4D97-AF65-F5344CB8AC3E}">
        <p14:creationId xmlns:p14="http://schemas.microsoft.com/office/powerpoint/2010/main" val="586680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E4E2-5A68-FC5E-94D5-7266C463798A}"/>
              </a:ext>
            </a:extLst>
          </p:cNvPr>
          <p:cNvSpPr>
            <a:spLocks noGrp="1"/>
          </p:cNvSpPr>
          <p:nvPr>
            <p:ph type="title"/>
          </p:nvPr>
        </p:nvSpPr>
        <p:spPr>
          <a:xfrm>
            <a:off x="427389" y="124160"/>
            <a:ext cx="10515600" cy="577628"/>
          </a:xfrm>
        </p:spPr>
        <p:txBody>
          <a:bodyPr>
            <a:normAutofit fontScale="90000"/>
          </a:bodyPr>
          <a:lstStyle/>
          <a:p>
            <a:r>
              <a:rPr lang="en-US" dirty="0"/>
              <a:t>Economic Independence</a:t>
            </a:r>
          </a:p>
        </p:txBody>
      </p:sp>
      <p:sp>
        <p:nvSpPr>
          <p:cNvPr id="3" name="Slide Number Placeholder 2">
            <a:extLst>
              <a:ext uri="{FF2B5EF4-FFF2-40B4-BE49-F238E27FC236}">
                <a16:creationId xmlns:a16="http://schemas.microsoft.com/office/drawing/2014/main" id="{484DEF7C-6099-27CB-5033-5130C4D03232}"/>
              </a:ext>
            </a:extLst>
          </p:cNvPr>
          <p:cNvSpPr>
            <a:spLocks noGrp="1"/>
          </p:cNvSpPr>
          <p:nvPr>
            <p:ph type="sldNum" sz="quarter" idx="12"/>
          </p:nvPr>
        </p:nvSpPr>
        <p:spPr/>
        <p:txBody>
          <a:bodyPr/>
          <a:lstStyle/>
          <a:p>
            <a:fld id="{F5F88C70-AE88-441D-9F59-E60D3BF64BDC}" type="slidenum">
              <a:rPr lang="en-US" smtClean="0"/>
              <a:pPr/>
              <a:t>61</a:t>
            </a:fld>
            <a:endParaRPr lang="en-US"/>
          </a:p>
        </p:txBody>
      </p:sp>
      <p:sp>
        <p:nvSpPr>
          <p:cNvPr id="4" name="Footer Placeholder 3">
            <a:extLst>
              <a:ext uri="{FF2B5EF4-FFF2-40B4-BE49-F238E27FC236}">
                <a16:creationId xmlns:a16="http://schemas.microsoft.com/office/drawing/2014/main" id="{2BC2ED7A-FE68-5D90-559C-96CDA868A726}"/>
              </a:ext>
            </a:extLst>
          </p:cNvPr>
          <p:cNvSpPr>
            <a:spLocks noGrp="1"/>
          </p:cNvSpPr>
          <p:nvPr>
            <p:ph type="ftr" sz="quarter" idx="3"/>
          </p:nvPr>
        </p:nvSpPr>
        <p:spPr/>
        <p:txBody>
          <a:bodyPr/>
          <a:lstStyle/>
          <a:p>
            <a:r>
              <a:rPr lang="en-US" dirty="0"/>
              <a:t>Economic Independence</a:t>
            </a:r>
          </a:p>
        </p:txBody>
      </p:sp>
      <p:sp>
        <p:nvSpPr>
          <p:cNvPr id="5" name="TextBox 4">
            <a:extLst>
              <a:ext uri="{FF2B5EF4-FFF2-40B4-BE49-F238E27FC236}">
                <a16:creationId xmlns:a16="http://schemas.microsoft.com/office/drawing/2014/main" id="{0BC8757F-E555-163B-5E86-C9E5B10AAAF5}"/>
              </a:ext>
            </a:extLst>
          </p:cNvPr>
          <p:cNvSpPr txBox="1"/>
          <p:nvPr/>
        </p:nvSpPr>
        <p:spPr>
          <a:xfrm>
            <a:off x="3679634" y="1192785"/>
            <a:ext cx="7263355" cy="861774"/>
          </a:xfrm>
          <a:prstGeom prst="rect">
            <a:avLst/>
          </a:prstGeom>
          <a:noFill/>
        </p:spPr>
        <p:txBody>
          <a:bodyPr wrap="square" rtlCol="0">
            <a:spAutoFit/>
          </a:bodyPr>
          <a:lstStyle/>
          <a:p>
            <a:r>
              <a:rPr lang="en-US" sz="3200" b="1"/>
              <a:t>Incentives:</a:t>
            </a:r>
          </a:p>
          <a:p>
            <a:endParaRPr lang="en-US"/>
          </a:p>
        </p:txBody>
      </p:sp>
      <p:pic>
        <p:nvPicPr>
          <p:cNvPr id="7" name="Picture 6" descr="A person looking at a book">
            <a:extLst>
              <a:ext uri="{FF2B5EF4-FFF2-40B4-BE49-F238E27FC236}">
                <a16:creationId xmlns:a16="http://schemas.microsoft.com/office/drawing/2014/main" id="{896DF8EC-DD45-4123-88D9-06FAF17F3F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67666" y="1662266"/>
            <a:ext cx="2841272" cy="4034606"/>
          </a:xfrm>
          <a:prstGeom prst="rect">
            <a:avLst/>
          </a:prstGeom>
        </p:spPr>
      </p:pic>
      <p:sp>
        <p:nvSpPr>
          <p:cNvPr id="6" name="TextBox 5">
            <a:extLst>
              <a:ext uri="{FF2B5EF4-FFF2-40B4-BE49-F238E27FC236}">
                <a16:creationId xmlns:a16="http://schemas.microsoft.com/office/drawing/2014/main" id="{B7E8B8ED-1B7B-7D02-B0EB-F07644DB370F}"/>
              </a:ext>
            </a:extLst>
          </p:cNvPr>
          <p:cNvSpPr txBox="1"/>
          <p:nvPr/>
        </p:nvSpPr>
        <p:spPr>
          <a:xfrm>
            <a:off x="428527" y="644729"/>
            <a:ext cx="9243952" cy="338554"/>
          </a:xfrm>
          <a:prstGeom prst="rect">
            <a:avLst/>
          </a:prstGeom>
          <a:noFill/>
        </p:spPr>
        <p:txBody>
          <a:bodyPr wrap="square" rtlCol="0">
            <a:spAutoFit/>
          </a:bodyPr>
          <a:lstStyle/>
          <a:p>
            <a:r>
              <a:rPr lang="en-US" sz="1600" i="1" dirty="0"/>
              <a:t>Empowering members to sustain themselves financially for improved wellbeing and quality of life</a:t>
            </a:r>
          </a:p>
        </p:txBody>
      </p:sp>
      <p:pic>
        <p:nvPicPr>
          <p:cNvPr id="9" name="Graphic 8" descr="Briefcase with solid fill">
            <a:extLst>
              <a:ext uri="{FF2B5EF4-FFF2-40B4-BE49-F238E27FC236}">
                <a16:creationId xmlns:a16="http://schemas.microsoft.com/office/drawing/2014/main" id="{CC7F674B-E012-90D9-5F69-AD60021429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4032" y="2218135"/>
            <a:ext cx="757808" cy="757808"/>
          </a:xfrm>
          <a:prstGeom prst="rect">
            <a:avLst/>
          </a:prstGeom>
        </p:spPr>
      </p:pic>
      <p:pic>
        <p:nvPicPr>
          <p:cNvPr id="11" name="Graphic 10" descr="Boardroom with solid fill">
            <a:extLst>
              <a:ext uri="{FF2B5EF4-FFF2-40B4-BE49-F238E27FC236}">
                <a16:creationId xmlns:a16="http://schemas.microsoft.com/office/drawing/2014/main" id="{5CA24B35-BDFD-EEA0-4018-123672146B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3878" y="2139839"/>
            <a:ext cx="914400" cy="914400"/>
          </a:xfrm>
          <a:prstGeom prst="rect">
            <a:avLst/>
          </a:prstGeom>
        </p:spPr>
      </p:pic>
      <p:sp>
        <p:nvSpPr>
          <p:cNvPr id="13" name="TextBox 12">
            <a:extLst>
              <a:ext uri="{FF2B5EF4-FFF2-40B4-BE49-F238E27FC236}">
                <a16:creationId xmlns:a16="http://schemas.microsoft.com/office/drawing/2014/main" id="{0D62C940-5E0A-0ADB-31E4-23F202DA420D}"/>
              </a:ext>
            </a:extLst>
          </p:cNvPr>
          <p:cNvSpPr txBox="1"/>
          <p:nvPr/>
        </p:nvSpPr>
        <p:spPr>
          <a:xfrm>
            <a:off x="286445" y="2994918"/>
            <a:ext cx="2881021" cy="2369880"/>
          </a:xfrm>
          <a:prstGeom prst="rect">
            <a:avLst/>
          </a:prstGeom>
          <a:noFill/>
        </p:spPr>
        <p:txBody>
          <a:bodyPr wrap="square">
            <a:spAutoFit/>
          </a:bodyPr>
          <a:lstStyle/>
          <a:p>
            <a:pPr algn="ctr"/>
            <a:r>
              <a:rPr lang="en-US" b="1" dirty="0"/>
              <a:t>Career Readiness Certificate: up to $200</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Measures workplace skills to improve marketability in the workforce, increasing opportunities for career changes and advancement </a:t>
            </a:r>
          </a:p>
        </p:txBody>
      </p:sp>
      <p:sp>
        <p:nvSpPr>
          <p:cNvPr id="15" name="TextBox 14">
            <a:extLst>
              <a:ext uri="{FF2B5EF4-FFF2-40B4-BE49-F238E27FC236}">
                <a16:creationId xmlns:a16="http://schemas.microsoft.com/office/drawing/2014/main" id="{F129885D-A58B-4349-2984-D161C24E2C7C}"/>
              </a:ext>
            </a:extLst>
          </p:cNvPr>
          <p:cNvSpPr txBox="1"/>
          <p:nvPr/>
        </p:nvSpPr>
        <p:spPr>
          <a:xfrm>
            <a:off x="3476702" y="2994918"/>
            <a:ext cx="2617787" cy="2616101"/>
          </a:xfrm>
          <a:prstGeom prst="rect">
            <a:avLst/>
          </a:prstGeom>
          <a:noFill/>
        </p:spPr>
        <p:txBody>
          <a:bodyPr wrap="square">
            <a:spAutoFit/>
          </a:bodyPr>
          <a:lstStyle/>
          <a:p>
            <a:pPr algn="ctr"/>
            <a:r>
              <a:rPr lang="en-US" b="1" dirty="0"/>
              <a:t>Continuing education: $50 per year</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Reinforces the importance of obtaining skills or education to better career opportunities and to promote lifelong learning</a:t>
            </a:r>
          </a:p>
        </p:txBody>
      </p:sp>
      <p:sp>
        <p:nvSpPr>
          <p:cNvPr id="17" name="TextBox 16">
            <a:extLst>
              <a:ext uri="{FF2B5EF4-FFF2-40B4-BE49-F238E27FC236}">
                <a16:creationId xmlns:a16="http://schemas.microsoft.com/office/drawing/2014/main" id="{4F790606-CA00-33D7-63BB-4EAE47496BE9}"/>
              </a:ext>
            </a:extLst>
          </p:cNvPr>
          <p:cNvSpPr txBox="1"/>
          <p:nvPr/>
        </p:nvSpPr>
        <p:spPr>
          <a:xfrm>
            <a:off x="6282134" y="2994918"/>
            <a:ext cx="2844784" cy="2646878"/>
          </a:xfrm>
          <a:prstGeom prst="rect">
            <a:avLst/>
          </a:prstGeom>
          <a:noFill/>
        </p:spPr>
        <p:txBody>
          <a:bodyPr wrap="square">
            <a:spAutoFit/>
          </a:bodyPr>
          <a:lstStyle/>
          <a:p>
            <a:pPr algn="ctr"/>
            <a:r>
              <a:rPr lang="en-US" b="1" dirty="0"/>
              <a:t>*NEW* Community Health Worker Certification: $200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Helps members navigate the healthcare system, promoting access to health and social services</a:t>
            </a:r>
          </a:p>
          <a:p>
            <a:pPr marL="285750" indent="-285750">
              <a:buFont typeface="Arial" panose="020B0604020202020204" pitchFamily="34" charset="0"/>
              <a:buChar char="•"/>
            </a:pPr>
            <a:r>
              <a:rPr lang="en-US" sz="1600"/>
              <a:t>Educates about LAUNCH and </a:t>
            </a:r>
            <a:r>
              <a:rPr lang="en-US" sz="1600" err="1"/>
              <a:t>CiviForm</a:t>
            </a:r>
            <a:r>
              <a:rPr lang="en-US" sz="1600"/>
              <a:t> </a:t>
            </a:r>
          </a:p>
        </p:txBody>
      </p:sp>
      <p:pic>
        <p:nvPicPr>
          <p:cNvPr id="19" name="Graphic 18" descr="Classroom with solid fill">
            <a:extLst>
              <a:ext uri="{FF2B5EF4-FFF2-40B4-BE49-F238E27FC236}">
                <a16:creationId xmlns:a16="http://schemas.microsoft.com/office/drawing/2014/main" id="{D30A9127-F70E-FE83-E208-515EDD64D8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6854" y="2139839"/>
            <a:ext cx="914400" cy="914400"/>
          </a:xfrm>
          <a:prstGeom prst="rect">
            <a:avLst/>
          </a:prstGeom>
        </p:spPr>
      </p:pic>
    </p:spTree>
    <p:extLst>
      <p:ext uri="{BB962C8B-B14F-4D97-AF65-F5344CB8AC3E}">
        <p14:creationId xmlns:p14="http://schemas.microsoft.com/office/powerpoint/2010/main" val="322137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163878" y="273239"/>
            <a:ext cx="12073448" cy="577628"/>
          </a:xfrm>
        </p:spPr>
        <p:txBody>
          <a:bodyPr>
            <a:normAutofit fontScale="90000"/>
          </a:bodyPr>
          <a:lstStyle/>
          <a:p>
            <a:r>
              <a:rPr lang="en-US"/>
              <a:t>Determination of 2025 Proposed Incentive Program Changes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7</a:t>
            </a:fld>
            <a:endParaRPr lang="en-US"/>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r>
              <a:rPr lang="en-US"/>
              <a:t>Determination of 2025 Proposed Incentive Program Changes </a:t>
            </a:r>
          </a:p>
        </p:txBody>
      </p:sp>
      <p:graphicFrame>
        <p:nvGraphicFramePr>
          <p:cNvPr id="10" name="Diagram 9">
            <a:extLst>
              <a:ext uri="{FF2B5EF4-FFF2-40B4-BE49-F238E27FC236}">
                <a16:creationId xmlns:a16="http://schemas.microsoft.com/office/drawing/2014/main" id="{B12C1A6A-992C-6106-9733-BB99C9CD0317}"/>
              </a:ext>
            </a:extLst>
          </p:cNvPr>
          <p:cNvGraphicFramePr/>
          <p:nvPr>
            <p:extLst>
              <p:ext uri="{D42A27DB-BD31-4B8C-83A1-F6EECF244321}">
                <p14:modId xmlns:p14="http://schemas.microsoft.com/office/powerpoint/2010/main" val="4235278483"/>
              </p:ext>
            </p:extLst>
          </p:nvPr>
        </p:nvGraphicFramePr>
        <p:xfrm>
          <a:off x="-649401" y="1149262"/>
          <a:ext cx="14032892" cy="4955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Research with solid fill">
            <a:extLst>
              <a:ext uri="{FF2B5EF4-FFF2-40B4-BE49-F238E27FC236}">
                <a16:creationId xmlns:a16="http://schemas.microsoft.com/office/drawing/2014/main" id="{94660F6F-2321-F840-9E0B-149ED7EE6A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59890" y="1313121"/>
            <a:ext cx="914400" cy="914400"/>
          </a:xfrm>
          <a:prstGeom prst="rect">
            <a:avLst/>
          </a:prstGeom>
        </p:spPr>
      </p:pic>
      <p:pic>
        <p:nvPicPr>
          <p:cNvPr id="14" name="Graphic 13" descr="Upward trend with solid fill">
            <a:extLst>
              <a:ext uri="{FF2B5EF4-FFF2-40B4-BE49-F238E27FC236}">
                <a16:creationId xmlns:a16="http://schemas.microsoft.com/office/drawing/2014/main" id="{85CBC6FF-0215-BC3F-2E5A-93F9A9B90F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59890" y="2538670"/>
            <a:ext cx="914400" cy="914400"/>
          </a:xfrm>
          <a:prstGeom prst="rect">
            <a:avLst/>
          </a:prstGeom>
        </p:spPr>
      </p:pic>
      <p:pic>
        <p:nvPicPr>
          <p:cNvPr id="16" name="Graphic 15" descr="Chat with solid fill">
            <a:extLst>
              <a:ext uri="{FF2B5EF4-FFF2-40B4-BE49-F238E27FC236}">
                <a16:creationId xmlns:a16="http://schemas.microsoft.com/office/drawing/2014/main" id="{739841BD-B8E5-84FA-601C-D9738A8945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73760" y="3864752"/>
            <a:ext cx="914400" cy="914400"/>
          </a:xfrm>
          <a:prstGeom prst="rect">
            <a:avLst/>
          </a:prstGeom>
        </p:spPr>
      </p:pic>
      <p:pic>
        <p:nvPicPr>
          <p:cNvPr id="18" name="Graphic 17" descr="Dollar with solid fill">
            <a:extLst>
              <a:ext uri="{FF2B5EF4-FFF2-40B4-BE49-F238E27FC236}">
                <a16:creationId xmlns:a16="http://schemas.microsoft.com/office/drawing/2014/main" id="{901E72C4-2E14-6FEA-B44A-804B557A7F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92810" y="5073042"/>
            <a:ext cx="914400" cy="914400"/>
          </a:xfrm>
          <a:prstGeom prst="rect">
            <a:avLst/>
          </a:prstGeom>
        </p:spPr>
      </p:pic>
      <p:sp>
        <p:nvSpPr>
          <p:cNvPr id="19" name="TextBox 18">
            <a:extLst>
              <a:ext uri="{FF2B5EF4-FFF2-40B4-BE49-F238E27FC236}">
                <a16:creationId xmlns:a16="http://schemas.microsoft.com/office/drawing/2014/main" id="{26DD2F70-CFF1-220D-A3F2-C1F3BFFF7647}"/>
              </a:ext>
            </a:extLst>
          </p:cNvPr>
          <p:cNvSpPr txBox="1"/>
          <p:nvPr/>
        </p:nvSpPr>
        <p:spPr>
          <a:xfrm>
            <a:off x="552449" y="1533525"/>
            <a:ext cx="1893165" cy="400110"/>
          </a:xfrm>
          <a:prstGeom prst="rect">
            <a:avLst/>
          </a:prstGeom>
          <a:noFill/>
        </p:spPr>
        <p:txBody>
          <a:bodyPr wrap="square" rtlCol="0">
            <a:spAutoFit/>
          </a:bodyPr>
          <a:lstStyle/>
          <a:p>
            <a:pPr algn="ctr"/>
            <a:r>
              <a:rPr lang="en-US" sz="2000"/>
              <a:t>1) Investigate</a:t>
            </a:r>
            <a:r>
              <a:rPr lang="en-US"/>
              <a:t> </a:t>
            </a:r>
          </a:p>
        </p:txBody>
      </p:sp>
      <p:sp>
        <p:nvSpPr>
          <p:cNvPr id="20" name="TextBox 19">
            <a:extLst>
              <a:ext uri="{FF2B5EF4-FFF2-40B4-BE49-F238E27FC236}">
                <a16:creationId xmlns:a16="http://schemas.microsoft.com/office/drawing/2014/main" id="{0F643D5B-7AE4-4C22-0759-5CE3B245F875}"/>
              </a:ext>
            </a:extLst>
          </p:cNvPr>
          <p:cNvSpPr txBox="1"/>
          <p:nvPr/>
        </p:nvSpPr>
        <p:spPr>
          <a:xfrm>
            <a:off x="835889" y="2810207"/>
            <a:ext cx="1657350" cy="400110"/>
          </a:xfrm>
          <a:prstGeom prst="rect">
            <a:avLst/>
          </a:prstGeom>
          <a:noFill/>
        </p:spPr>
        <p:txBody>
          <a:bodyPr wrap="square" rtlCol="0">
            <a:spAutoFit/>
          </a:bodyPr>
          <a:lstStyle/>
          <a:p>
            <a:pPr algn="ctr"/>
            <a:r>
              <a:rPr lang="en-US" sz="2000"/>
              <a:t>2) Analyze </a:t>
            </a:r>
            <a:r>
              <a:rPr lang="en-US"/>
              <a:t> </a:t>
            </a:r>
          </a:p>
        </p:txBody>
      </p:sp>
      <p:sp>
        <p:nvSpPr>
          <p:cNvPr id="21" name="TextBox 20">
            <a:extLst>
              <a:ext uri="{FF2B5EF4-FFF2-40B4-BE49-F238E27FC236}">
                <a16:creationId xmlns:a16="http://schemas.microsoft.com/office/drawing/2014/main" id="{AED77B29-7E27-6BD0-8964-2CDA00FEB8A7}"/>
              </a:ext>
            </a:extLst>
          </p:cNvPr>
          <p:cNvSpPr txBox="1"/>
          <p:nvPr/>
        </p:nvSpPr>
        <p:spPr>
          <a:xfrm>
            <a:off x="788264" y="4057611"/>
            <a:ext cx="1657350" cy="400110"/>
          </a:xfrm>
          <a:prstGeom prst="rect">
            <a:avLst/>
          </a:prstGeom>
          <a:noFill/>
        </p:spPr>
        <p:txBody>
          <a:bodyPr wrap="square" rtlCol="0">
            <a:spAutoFit/>
          </a:bodyPr>
          <a:lstStyle/>
          <a:p>
            <a:pPr algn="ctr"/>
            <a:r>
              <a:rPr lang="en-US" sz="2000"/>
              <a:t>3) Interpret </a:t>
            </a:r>
            <a:r>
              <a:rPr lang="en-US"/>
              <a:t> </a:t>
            </a:r>
          </a:p>
        </p:txBody>
      </p:sp>
      <p:sp>
        <p:nvSpPr>
          <p:cNvPr id="22" name="TextBox 21">
            <a:extLst>
              <a:ext uri="{FF2B5EF4-FFF2-40B4-BE49-F238E27FC236}">
                <a16:creationId xmlns:a16="http://schemas.microsoft.com/office/drawing/2014/main" id="{0D7523A8-C953-6ACC-BFFD-B22F554E9B7E}"/>
              </a:ext>
            </a:extLst>
          </p:cNvPr>
          <p:cNvSpPr txBox="1"/>
          <p:nvPr/>
        </p:nvSpPr>
        <p:spPr>
          <a:xfrm>
            <a:off x="788264" y="5344824"/>
            <a:ext cx="1657350" cy="400110"/>
          </a:xfrm>
          <a:prstGeom prst="rect">
            <a:avLst/>
          </a:prstGeom>
          <a:noFill/>
        </p:spPr>
        <p:txBody>
          <a:bodyPr wrap="square" rtlCol="0">
            <a:spAutoFit/>
          </a:bodyPr>
          <a:lstStyle/>
          <a:p>
            <a:pPr algn="ctr"/>
            <a:r>
              <a:rPr lang="en-US" sz="2000">
                <a:solidFill>
                  <a:srgbClr val="00B050"/>
                </a:solidFill>
              </a:rPr>
              <a:t>4) Improve </a:t>
            </a:r>
            <a:r>
              <a:rPr lang="en-US">
                <a:solidFill>
                  <a:srgbClr val="00B050"/>
                </a:solidFill>
              </a:rPr>
              <a:t> </a:t>
            </a:r>
          </a:p>
        </p:txBody>
      </p:sp>
      <p:sp>
        <p:nvSpPr>
          <p:cNvPr id="23" name="Arrow: Chevron 22">
            <a:extLst>
              <a:ext uri="{FF2B5EF4-FFF2-40B4-BE49-F238E27FC236}">
                <a16:creationId xmlns:a16="http://schemas.microsoft.com/office/drawing/2014/main" id="{56333F5D-0F3E-ECE0-93C8-875C3B068C48}"/>
              </a:ext>
            </a:extLst>
          </p:cNvPr>
          <p:cNvSpPr/>
          <p:nvPr/>
        </p:nvSpPr>
        <p:spPr>
          <a:xfrm rot="5400000">
            <a:off x="6054980" y="1795710"/>
            <a:ext cx="457200" cy="1028721"/>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a:extLst>
              <a:ext uri="{FF2B5EF4-FFF2-40B4-BE49-F238E27FC236}">
                <a16:creationId xmlns:a16="http://schemas.microsoft.com/office/drawing/2014/main" id="{AB8C624D-C5C3-983B-95F4-7A1EBAE3603D}"/>
              </a:ext>
            </a:extLst>
          </p:cNvPr>
          <p:cNvSpPr/>
          <p:nvPr/>
        </p:nvSpPr>
        <p:spPr>
          <a:xfrm rot="5400000">
            <a:off x="6054980" y="3112888"/>
            <a:ext cx="457200" cy="1028721"/>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hevron 24">
            <a:extLst>
              <a:ext uri="{FF2B5EF4-FFF2-40B4-BE49-F238E27FC236}">
                <a16:creationId xmlns:a16="http://schemas.microsoft.com/office/drawing/2014/main" id="{27BD75BC-0D48-348B-456A-37C92DFB3BF5}"/>
              </a:ext>
            </a:extLst>
          </p:cNvPr>
          <p:cNvSpPr/>
          <p:nvPr/>
        </p:nvSpPr>
        <p:spPr>
          <a:xfrm rot="5400000">
            <a:off x="6054979" y="4416036"/>
            <a:ext cx="457200" cy="1028721"/>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2555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141402" y="213489"/>
            <a:ext cx="10927672" cy="577628"/>
          </a:xfrm>
        </p:spPr>
        <p:txBody>
          <a:bodyPr>
            <a:normAutofit fontScale="90000"/>
          </a:bodyPr>
          <a:lstStyle/>
          <a:p>
            <a:r>
              <a:rPr lang="en-US"/>
              <a:t>Blue Wellness Rewards: Optimizing Incentive Performance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fld id="{F5F88C70-AE88-441D-9F59-E60D3BF64BDC}" type="slidenum">
              <a:rPr lang="en-US" smtClean="0"/>
              <a:pPr/>
              <a:t>8</a:t>
            </a:fld>
            <a:endParaRPr lang="en-US"/>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r>
              <a:rPr lang="en-US"/>
              <a:t>Blue Wellness Rewards: Optimizing Incentive Performance  </a:t>
            </a:r>
          </a:p>
        </p:txBody>
      </p:sp>
      <p:sp>
        <p:nvSpPr>
          <p:cNvPr id="14" name="TextBox 13">
            <a:extLst>
              <a:ext uri="{FF2B5EF4-FFF2-40B4-BE49-F238E27FC236}">
                <a16:creationId xmlns:a16="http://schemas.microsoft.com/office/drawing/2014/main" id="{B32C40B2-061D-4CF2-B784-FF661C7D6CA3}"/>
              </a:ext>
            </a:extLst>
          </p:cNvPr>
          <p:cNvSpPr txBox="1"/>
          <p:nvPr/>
        </p:nvSpPr>
        <p:spPr>
          <a:xfrm>
            <a:off x="587298" y="5164960"/>
            <a:ext cx="10998819" cy="923330"/>
          </a:xfrm>
          <a:prstGeom prst="rect">
            <a:avLst/>
          </a:prstGeom>
          <a:noFill/>
        </p:spPr>
        <p:txBody>
          <a:bodyPr wrap="square" rtlCol="0">
            <a:spAutoFit/>
          </a:bodyPr>
          <a:lstStyle/>
          <a:p>
            <a:pPr algn="ctr"/>
            <a:r>
              <a:rPr lang="en-US"/>
              <a:t>The analysis of engaged (registered) Blue Wellness Rewards users compared to unregistered members shows that </a:t>
            </a:r>
            <a:r>
              <a:rPr lang="en-US" b="1"/>
              <a:t>engaged members have a </a:t>
            </a:r>
            <a:r>
              <a:rPr lang="en-US" b="1" u="sng"/>
              <a:t>higher</a:t>
            </a:r>
            <a:r>
              <a:rPr lang="en-US" b="1"/>
              <a:t> rate of completion for most health actions</a:t>
            </a:r>
            <a:r>
              <a:rPr lang="en-US"/>
              <a:t>. These health actions can impact quality performance. </a:t>
            </a:r>
          </a:p>
        </p:txBody>
      </p:sp>
      <p:sp>
        <p:nvSpPr>
          <p:cNvPr id="5" name="Rectangle 4">
            <a:extLst>
              <a:ext uri="{FF2B5EF4-FFF2-40B4-BE49-F238E27FC236}">
                <a16:creationId xmlns:a16="http://schemas.microsoft.com/office/drawing/2014/main" id="{D7532C96-2944-DD0D-78E8-A56F39F66295}"/>
              </a:ext>
            </a:extLst>
          </p:cNvPr>
          <p:cNvSpPr/>
          <p:nvPr/>
        </p:nvSpPr>
        <p:spPr>
          <a:xfrm>
            <a:off x="9797034" y="1687768"/>
            <a:ext cx="308344" cy="152391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DA263AA-0BDD-E993-F066-82A845B710FD}"/>
              </a:ext>
            </a:extLst>
          </p:cNvPr>
          <p:cNvSpPr/>
          <p:nvPr/>
        </p:nvSpPr>
        <p:spPr>
          <a:xfrm>
            <a:off x="7087488" y="1940441"/>
            <a:ext cx="308344" cy="130248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E87C8EC-5624-9669-BF8A-73FAA01A3CB9}"/>
              </a:ext>
            </a:extLst>
          </p:cNvPr>
          <p:cNvSpPr txBox="1"/>
          <p:nvPr/>
        </p:nvSpPr>
        <p:spPr>
          <a:xfrm>
            <a:off x="5450542" y="702457"/>
            <a:ext cx="2842430" cy="646331"/>
          </a:xfrm>
          <a:prstGeom prst="rect">
            <a:avLst/>
          </a:prstGeom>
          <a:solidFill>
            <a:srgbClr val="FFC000"/>
          </a:solidFill>
          <a:ln w="38100">
            <a:solidFill>
              <a:srgbClr val="FFC000"/>
            </a:solidFill>
          </a:ln>
        </p:spPr>
        <p:txBody>
          <a:bodyPr wrap="square" rtlCol="0">
            <a:spAutoFit/>
          </a:bodyPr>
          <a:lstStyle/>
          <a:p>
            <a:r>
              <a:rPr lang="en-US" sz="1200"/>
              <a:t>Increase in communications drove breast cancer and cervical screening engagement for registered members </a:t>
            </a:r>
          </a:p>
        </p:txBody>
      </p:sp>
      <p:cxnSp>
        <p:nvCxnSpPr>
          <p:cNvPr id="10" name="Straight Arrow Connector 9">
            <a:extLst>
              <a:ext uri="{FF2B5EF4-FFF2-40B4-BE49-F238E27FC236}">
                <a16:creationId xmlns:a16="http://schemas.microsoft.com/office/drawing/2014/main" id="{E4A91776-9A95-E403-910A-30F28B747D98}"/>
              </a:ext>
            </a:extLst>
          </p:cNvPr>
          <p:cNvCxnSpPr>
            <a:cxnSpLocks/>
            <a:stCxn id="8" idx="2"/>
            <a:endCxn id="7" idx="0"/>
          </p:cNvCxnSpPr>
          <p:nvPr/>
        </p:nvCxnSpPr>
        <p:spPr>
          <a:xfrm>
            <a:off x="6871757" y="1348788"/>
            <a:ext cx="369903" cy="59165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945162-AB23-CB2E-9C19-EAA6AB00B214}"/>
              </a:ext>
            </a:extLst>
          </p:cNvPr>
          <p:cNvCxnSpPr>
            <a:cxnSpLocks/>
          </p:cNvCxnSpPr>
          <p:nvPr/>
        </p:nvCxnSpPr>
        <p:spPr>
          <a:xfrm>
            <a:off x="8292972" y="1348788"/>
            <a:ext cx="1504062" cy="59165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3FD376D-07EB-CA55-AD0B-0C62753C69E6}"/>
              </a:ext>
            </a:extLst>
          </p:cNvPr>
          <p:cNvSpPr txBox="1"/>
          <p:nvPr/>
        </p:nvSpPr>
        <p:spPr>
          <a:xfrm>
            <a:off x="8620352" y="6244008"/>
            <a:ext cx="2971874" cy="523220"/>
          </a:xfrm>
          <a:prstGeom prst="rect">
            <a:avLst/>
          </a:prstGeom>
          <a:noFill/>
          <a:ln>
            <a:solidFill>
              <a:srgbClr val="FFC000"/>
            </a:solidFill>
          </a:ln>
        </p:spPr>
        <p:txBody>
          <a:bodyPr wrap="square" rtlCol="0">
            <a:spAutoFit/>
          </a:bodyPr>
          <a:lstStyle/>
          <a:p>
            <a:r>
              <a:rPr lang="en-US" sz="1600" b="1"/>
              <a:t>*</a:t>
            </a:r>
            <a:r>
              <a:rPr lang="en-US" sz="1200" b="1"/>
              <a:t> </a:t>
            </a:r>
            <a:r>
              <a:rPr lang="en-US" sz="1200"/>
              <a:t>AMR and mental health adherence is not rewarded until the end of the year.</a:t>
            </a:r>
          </a:p>
        </p:txBody>
      </p:sp>
      <p:sp>
        <p:nvSpPr>
          <p:cNvPr id="19" name="TextBox 18">
            <a:extLst>
              <a:ext uri="{FF2B5EF4-FFF2-40B4-BE49-F238E27FC236}">
                <a16:creationId xmlns:a16="http://schemas.microsoft.com/office/drawing/2014/main" id="{6A7936D7-6D75-5CD0-376E-8D9CF180640F}"/>
              </a:ext>
            </a:extLst>
          </p:cNvPr>
          <p:cNvSpPr txBox="1"/>
          <p:nvPr/>
        </p:nvSpPr>
        <p:spPr>
          <a:xfrm>
            <a:off x="9287951" y="3941685"/>
            <a:ext cx="439434" cy="369332"/>
          </a:xfrm>
          <a:prstGeom prst="rect">
            <a:avLst/>
          </a:prstGeom>
          <a:noFill/>
        </p:spPr>
        <p:txBody>
          <a:bodyPr wrap="square">
            <a:spAutoFit/>
          </a:bodyPr>
          <a:lstStyle/>
          <a:p>
            <a:r>
              <a:rPr lang="en-US" sz="1800" b="1"/>
              <a:t>*</a:t>
            </a:r>
            <a:endParaRPr lang="en-US" b="1"/>
          </a:p>
        </p:txBody>
      </p:sp>
      <p:sp>
        <p:nvSpPr>
          <p:cNvPr id="22" name="TextBox 21">
            <a:extLst>
              <a:ext uri="{FF2B5EF4-FFF2-40B4-BE49-F238E27FC236}">
                <a16:creationId xmlns:a16="http://schemas.microsoft.com/office/drawing/2014/main" id="{4846D333-2EA8-5D75-D869-35B07C6017A2}"/>
              </a:ext>
            </a:extLst>
          </p:cNvPr>
          <p:cNvSpPr txBox="1"/>
          <p:nvPr/>
        </p:nvSpPr>
        <p:spPr>
          <a:xfrm>
            <a:off x="5984766" y="3498661"/>
            <a:ext cx="439434" cy="369332"/>
          </a:xfrm>
          <a:prstGeom prst="rect">
            <a:avLst/>
          </a:prstGeom>
          <a:noFill/>
        </p:spPr>
        <p:txBody>
          <a:bodyPr wrap="square">
            <a:spAutoFit/>
          </a:bodyPr>
          <a:lstStyle/>
          <a:p>
            <a:r>
              <a:rPr lang="en-US" sz="1800" b="1"/>
              <a:t>*</a:t>
            </a:r>
            <a:endParaRPr lang="en-US" b="1"/>
          </a:p>
        </p:txBody>
      </p:sp>
      <p:graphicFrame>
        <p:nvGraphicFramePr>
          <p:cNvPr id="9" name="Chart 8">
            <a:extLst>
              <a:ext uri="{FF2B5EF4-FFF2-40B4-BE49-F238E27FC236}">
                <a16:creationId xmlns:a16="http://schemas.microsoft.com/office/drawing/2014/main" id="{3390AB66-725C-D892-DC0F-B57B157A346B}"/>
              </a:ext>
            </a:extLst>
          </p:cNvPr>
          <p:cNvGraphicFramePr>
            <a:graphicFrameLocks/>
          </p:cNvGraphicFramePr>
          <p:nvPr>
            <p:extLst>
              <p:ext uri="{D42A27DB-BD31-4B8C-83A1-F6EECF244321}">
                <p14:modId xmlns:p14="http://schemas.microsoft.com/office/powerpoint/2010/main" val="1452304817"/>
              </p:ext>
            </p:extLst>
          </p:nvPr>
        </p:nvGraphicFramePr>
        <p:xfrm>
          <a:off x="310881" y="1083509"/>
          <a:ext cx="5405067" cy="37533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6C25170E-356A-5F84-3037-F16D2A1A3803}"/>
              </a:ext>
            </a:extLst>
          </p:cNvPr>
          <p:cNvGraphicFramePr>
            <a:graphicFrameLocks/>
          </p:cNvGraphicFramePr>
          <p:nvPr>
            <p:extLst>
              <p:ext uri="{D42A27DB-BD31-4B8C-83A1-F6EECF244321}">
                <p14:modId xmlns:p14="http://schemas.microsoft.com/office/powerpoint/2010/main" val="212640293"/>
              </p:ext>
            </p:extLst>
          </p:nvPr>
        </p:nvGraphicFramePr>
        <p:xfrm>
          <a:off x="5715949" y="1083510"/>
          <a:ext cx="6165170" cy="37176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4296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AF5A-B0EF-FE95-B955-C3E598CBA57B}"/>
              </a:ext>
            </a:extLst>
          </p:cNvPr>
          <p:cNvSpPr>
            <a:spLocks noGrp="1"/>
          </p:cNvSpPr>
          <p:nvPr>
            <p:ph type="title"/>
          </p:nvPr>
        </p:nvSpPr>
        <p:spPr>
          <a:xfrm>
            <a:off x="198945" y="108788"/>
            <a:ext cx="10515600" cy="577628"/>
          </a:xfrm>
        </p:spPr>
        <p:txBody>
          <a:bodyPr>
            <a:normAutofit fontScale="90000"/>
          </a:bodyPr>
          <a:lstStyle/>
          <a:p>
            <a:r>
              <a:rPr lang="en-US"/>
              <a:t>2025 Proposed Incentive Program Changes </a:t>
            </a:r>
          </a:p>
        </p:txBody>
      </p:sp>
      <p:sp>
        <p:nvSpPr>
          <p:cNvPr id="3" name="Slide Number Placeholder 2">
            <a:extLst>
              <a:ext uri="{FF2B5EF4-FFF2-40B4-BE49-F238E27FC236}">
                <a16:creationId xmlns:a16="http://schemas.microsoft.com/office/drawing/2014/main" id="{9D89FB45-EB34-CDAC-6CC1-990E0C6FE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D4CA3F88-4125-56BB-6976-28D4DD536C0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rPr>
              <a:t>2025 Proposed Incentive Program Changes </a:t>
            </a:r>
          </a:p>
        </p:txBody>
      </p:sp>
      <p:grpSp>
        <p:nvGrpSpPr>
          <p:cNvPr id="5" name="Group 4">
            <a:extLst>
              <a:ext uri="{FF2B5EF4-FFF2-40B4-BE49-F238E27FC236}">
                <a16:creationId xmlns:a16="http://schemas.microsoft.com/office/drawing/2014/main" id="{4269E9E2-CA2F-3BFB-1686-DC715BE957B3}"/>
              </a:ext>
            </a:extLst>
          </p:cNvPr>
          <p:cNvGrpSpPr/>
          <p:nvPr/>
        </p:nvGrpSpPr>
        <p:grpSpPr>
          <a:xfrm>
            <a:off x="10019210" y="76904"/>
            <a:ext cx="2050870" cy="1128697"/>
            <a:chOff x="10019210" y="61457"/>
            <a:chExt cx="2050820" cy="1128697"/>
          </a:xfrm>
        </p:grpSpPr>
        <p:sp>
          <p:nvSpPr>
            <p:cNvPr id="6" name="Rectangle: Rounded Corners 5">
              <a:extLst>
                <a:ext uri="{FF2B5EF4-FFF2-40B4-BE49-F238E27FC236}">
                  <a16:creationId xmlns:a16="http://schemas.microsoft.com/office/drawing/2014/main" id="{8C2771A4-A46A-6B8A-1C19-CB63F667C2E8}"/>
                </a:ext>
              </a:extLst>
            </p:cNvPr>
            <p:cNvSpPr/>
            <p:nvPr/>
          </p:nvSpPr>
          <p:spPr>
            <a:xfrm>
              <a:off x="10019210" y="84153"/>
              <a:ext cx="2050820" cy="882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TextBox 6">
              <a:extLst>
                <a:ext uri="{FF2B5EF4-FFF2-40B4-BE49-F238E27FC236}">
                  <a16:creationId xmlns:a16="http://schemas.microsoft.com/office/drawing/2014/main" id="{74C49C71-E8F2-4882-779B-A9A2E1249CE4}"/>
                </a:ext>
              </a:extLst>
            </p:cNvPr>
            <p:cNvSpPr txBox="1"/>
            <p:nvPr/>
          </p:nvSpPr>
          <p:spPr>
            <a:xfrm>
              <a:off x="10673416" y="61457"/>
              <a:ext cx="8715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oboto"/>
                  <a:ea typeface="+mn-ea"/>
                  <a:cs typeface="+mn-cs"/>
                </a:rPr>
                <a:t>Legend</a:t>
              </a:r>
              <a:endParaRPr kumimoji="0" lang="en-US" sz="12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Roboto"/>
                <a:ea typeface="+mn-ea"/>
                <a:cs typeface="+mn-cs"/>
              </a:endParaRPr>
            </a:p>
          </p:txBody>
        </p:sp>
        <p:sp>
          <p:nvSpPr>
            <p:cNvPr id="8" name="TextBox 7">
              <a:extLst>
                <a:ext uri="{FF2B5EF4-FFF2-40B4-BE49-F238E27FC236}">
                  <a16:creationId xmlns:a16="http://schemas.microsoft.com/office/drawing/2014/main" id="{7E8DFD86-1455-58A3-F686-63CB3C2CD67C}"/>
                </a:ext>
              </a:extLst>
            </p:cNvPr>
            <p:cNvSpPr txBox="1"/>
            <p:nvPr/>
          </p:nvSpPr>
          <p:spPr>
            <a:xfrm>
              <a:off x="10432868" y="355498"/>
              <a:ext cx="1628453"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Enhanced Incentive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a:ea typeface="+mn-ea"/>
                  <a:cs typeface="+mn-cs"/>
                </a:rPr>
                <a:t> </a:t>
              </a:r>
            </a:p>
          </p:txBody>
        </p:sp>
        <p:sp>
          <p:nvSpPr>
            <p:cNvPr id="9" name="TextBox 8">
              <a:extLst>
                <a:ext uri="{FF2B5EF4-FFF2-40B4-BE49-F238E27FC236}">
                  <a16:creationId xmlns:a16="http://schemas.microsoft.com/office/drawing/2014/main" id="{637A9287-AD16-130E-4635-3808461820C6}"/>
                </a:ext>
              </a:extLst>
            </p:cNvPr>
            <p:cNvSpPr txBox="1"/>
            <p:nvPr/>
          </p:nvSpPr>
          <p:spPr>
            <a:xfrm>
              <a:off x="10438957" y="636156"/>
              <a:ext cx="154983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Roboto"/>
                  <a:ea typeface="+mn-ea"/>
                  <a:cs typeface="+mn-cs"/>
                </a:rPr>
                <a:t>New Incentive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sp>
          <p:nvSpPr>
            <p:cNvPr id="10" name="Star: 5 Points 9">
              <a:extLst>
                <a:ext uri="{FF2B5EF4-FFF2-40B4-BE49-F238E27FC236}">
                  <a16:creationId xmlns:a16="http://schemas.microsoft.com/office/drawing/2014/main" id="{BA7FC4B9-B4D9-19B5-4AE9-5B1F6B49A034}"/>
                </a:ext>
              </a:extLst>
            </p:cNvPr>
            <p:cNvSpPr/>
            <p:nvPr/>
          </p:nvSpPr>
          <p:spPr>
            <a:xfrm>
              <a:off x="10182465" y="630935"/>
              <a:ext cx="286384" cy="267926"/>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graphicFrame>
        <p:nvGraphicFramePr>
          <p:cNvPr id="11" name="Table 10">
            <a:extLst>
              <a:ext uri="{FF2B5EF4-FFF2-40B4-BE49-F238E27FC236}">
                <a16:creationId xmlns:a16="http://schemas.microsoft.com/office/drawing/2014/main" id="{6A5B3E99-C30D-BE2D-71F1-D3C165D7A787}"/>
              </a:ext>
            </a:extLst>
          </p:cNvPr>
          <p:cNvGraphicFramePr>
            <a:graphicFrameLocks noGrp="1"/>
          </p:cNvGraphicFramePr>
          <p:nvPr>
            <p:extLst>
              <p:ext uri="{D42A27DB-BD31-4B8C-83A1-F6EECF244321}">
                <p14:modId xmlns:p14="http://schemas.microsoft.com/office/powerpoint/2010/main" val="1171612022"/>
              </p:ext>
            </p:extLst>
          </p:nvPr>
        </p:nvGraphicFramePr>
        <p:xfrm>
          <a:off x="198945" y="1189745"/>
          <a:ext cx="11694739" cy="2473188"/>
        </p:xfrm>
        <a:graphic>
          <a:graphicData uri="http://schemas.openxmlformats.org/drawingml/2006/table">
            <a:tbl>
              <a:tblPr/>
              <a:tblGrid>
                <a:gridCol w="2506095">
                  <a:extLst>
                    <a:ext uri="{9D8B030D-6E8A-4147-A177-3AD203B41FA5}">
                      <a16:colId xmlns:a16="http://schemas.microsoft.com/office/drawing/2014/main" val="1051671022"/>
                    </a:ext>
                  </a:extLst>
                </a:gridCol>
                <a:gridCol w="3357121">
                  <a:extLst>
                    <a:ext uri="{9D8B030D-6E8A-4147-A177-3AD203B41FA5}">
                      <a16:colId xmlns:a16="http://schemas.microsoft.com/office/drawing/2014/main" val="938362945"/>
                    </a:ext>
                  </a:extLst>
                </a:gridCol>
                <a:gridCol w="4735664">
                  <a:extLst>
                    <a:ext uri="{9D8B030D-6E8A-4147-A177-3AD203B41FA5}">
                      <a16:colId xmlns:a16="http://schemas.microsoft.com/office/drawing/2014/main" val="1747056058"/>
                    </a:ext>
                  </a:extLst>
                </a:gridCol>
                <a:gridCol w="1095859">
                  <a:extLst>
                    <a:ext uri="{9D8B030D-6E8A-4147-A177-3AD203B41FA5}">
                      <a16:colId xmlns:a16="http://schemas.microsoft.com/office/drawing/2014/main" val="1086124783"/>
                    </a:ext>
                  </a:extLst>
                </a:gridCol>
              </a:tblGrid>
              <a:tr h="276225">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Preventive Care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3312415"/>
                  </a:ext>
                </a:extLst>
              </a:tr>
              <a:tr h="285750">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1736181980"/>
                  </a:ext>
                </a:extLst>
              </a:tr>
              <a:tr h="314325">
                <a:tc>
                  <a:txBody>
                    <a:bodyPr/>
                    <a:lstStyle/>
                    <a:p>
                      <a:pPr algn="ctr" rtl="0" fontAlgn="b"/>
                      <a:r>
                        <a:rPr lang="en-US" sz="1400" b="0" i="0" u="none" strike="noStrike">
                          <a:solidFill>
                            <a:srgbClr val="171616"/>
                          </a:solidFill>
                          <a:effectLst/>
                          <a:highlight>
                            <a:srgbClr val="E8ECF3"/>
                          </a:highlight>
                          <a:latin typeface="+mn-lt"/>
                        </a:rPr>
                        <a:t>Adult Preventative Visit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Adult Preventative Visit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$15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1011521365"/>
                  </a:ext>
                </a:extLst>
              </a:tr>
              <a:tr h="952363">
                <a:tc>
                  <a:txBody>
                    <a:bodyPr/>
                    <a:lstStyle/>
                    <a:p>
                      <a:pPr algn="ctr" rtl="0" fontAlgn="b"/>
                      <a:r>
                        <a:rPr lang="en-US" sz="1400" b="0" i="0" u="none" strike="noStrike">
                          <a:solidFill>
                            <a:srgbClr val="171616"/>
                          </a:solidFill>
                          <a:effectLst/>
                          <a:highlight>
                            <a:srgbClr val="CDD6E5"/>
                          </a:highlight>
                          <a:latin typeface="+mn-lt"/>
                        </a:rPr>
                        <a:t>Chlamydia Screening</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Chlamydia Screening</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ctr"/>
                      <a:r>
                        <a:rPr lang="en-US" sz="1400" b="0" i="0" u="none" strike="noStrike">
                          <a:solidFill>
                            <a:srgbClr val="171616"/>
                          </a:solidFill>
                          <a:effectLst/>
                          <a:highlight>
                            <a:srgbClr val="CDD6E5"/>
                          </a:highlight>
                          <a:latin typeface="+mn-lt"/>
                        </a:rPr>
                        <a:t>Updating the description with education on how to contact ABCBS to obtain a chlamydia test kit, especially for rural members or those with transportation barriers. Hoping to have an attestation for a test kit in 2026.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310616070"/>
                  </a:ext>
                </a:extLst>
              </a:tr>
              <a:tr h="304800">
                <a:tc>
                  <a:txBody>
                    <a:bodyPr/>
                    <a:lstStyle/>
                    <a:p>
                      <a:pPr algn="ctr" rtl="0" fontAlgn="b"/>
                      <a:r>
                        <a:rPr lang="en-US" sz="1400" b="0" i="0" u="none" strike="noStrike">
                          <a:solidFill>
                            <a:srgbClr val="171616"/>
                          </a:solidFill>
                          <a:effectLst/>
                          <a:highlight>
                            <a:srgbClr val="CDD6E5"/>
                          </a:highlight>
                          <a:latin typeface="+mn-lt"/>
                        </a:rPr>
                        <a:t>Breast Cancer Screening</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Breast Cancer Screening</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2592273595"/>
                  </a:ext>
                </a:extLst>
              </a:tr>
              <a:tr h="304800">
                <a:tc>
                  <a:txBody>
                    <a:bodyPr/>
                    <a:lstStyle/>
                    <a:p>
                      <a:pPr algn="ctr" rtl="0" fontAlgn="b"/>
                      <a:r>
                        <a:rPr lang="en-US" sz="1400" b="0" i="0" u="none" strike="noStrike">
                          <a:solidFill>
                            <a:srgbClr val="171616"/>
                          </a:solidFill>
                          <a:effectLst/>
                          <a:highlight>
                            <a:srgbClr val="E8ECF3"/>
                          </a:highlight>
                          <a:latin typeface="+mn-lt"/>
                        </a:rPr>
                        <a:t>Cervical Cancer Screening</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Cervical Cancer Screening</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2513285176"/>
                  </a:ext>
                </a:extLst>
              </a:tr>
            </a:tbl>
          </a:graphicData>
        </a:graphic>
      </p:graphicFrame>
      <p:graphicFrame>
        <p:nvGraphicFramePr>
          <p:cNvPr id="12" name="Table 11">
            <a:extLst>
              <a:ext uri="{FF2B5EF4-FFF2-40B4-BE49-F238E27FC236}">
                <a16:creationId xmlns:a16="http://schemas.microsoft.com/office/drawing/2014/main" id="{92F75E86-6941-34A1-36B6-F1108C0E76C7}"/>
              </a:ext>
            </a:extLst>
          </p:cNvPr>
          <p:cNvGraphicFramePr>
            <a:graphicFrameLocks noGrp="1"/>
          </p:cNvGraphicFramePr>
          <p:nvPr>
            <p:extLst>
              <p:ext uri="{D42A27DB-BD31-4B8C-83A1-F6EECF244321}">
                <p14:modId xmlns:p14="http://schemas.microsoft.com/office/powerpoint/2010/main" val="830188767"/>
              </p:ext>
            </p:extLst>
          </p:nvPr>
        </p:nvGraphicFramePr>
        <p:xfrm>
          <a:off x="195421" y="3889118"/>
          <a:ext cx="11694738" cy="2195207"/>
        </p:xfrm>
        <a:graphic>
          <a:graphicData uri="http://schemas.openxmlformats.org/drawingml/2006/table">
            <a:tbl>
              <a:tblPr firstRow="1" bandRow="1"/>
              <a:tblGrid>
                <a:gridCol w="2505249">
                  <a:extLst>
                    <a:ext uri="{9D8B030D-6E8A-4147-A177-3AD203B41FA5}">
                      <a16:colId xmlns:a16="http://schemas.microsoft.com/office/drawing/2014/main" val="3337487512"/>
                    </a:ext>
                  </a:extLst>
                </a:gridCol>
                <a:gridCol w="3357967">
                  <a:extLst>
                    <a:ext uri="{9D8B030D-6E8A-4147-A177-3AD203B41FA5}">
                      <a16:colId xmlns:a16="http://schemas.microsoft.com/office/drawing/2014/main" val="1993426233"/>
                    </a:ext>
                  </a:extLst>
                </a:gridCol>
                <a:gridCol w="4786572">
                  <a:extLst>
                    <a:ext uri="{9D8B030D-6E8A-4147-A177-3AD203B41FA5}">
                      <a16:colId xmlns:a16="http://schemas.microsoft.com/office/drawing/2014/main" val="2203557490"/>
                    </a:ext>
                  </a:extLst>
                </a:gridCol>
                <a:gridCol w="1044950">
                  <a:extLst>
                    <a:ext uri="{9D8B030D-6E8A-4147-A177-3AD203B41FA5}">
                      <a16:colId xmlns:a16="http://schemas.microsoft.com/office/drawing/2014/main" val="2763552134"/>
                    </a:ext>
                  </a:extLst>
                </a:gridCol>
              </a:tblGrid>
              <a:tr h="276225">
                <a:tc gridSpan="4">
                  <a:txBody>
                    <a:bodyPr/>
                    <a:lstStyle/>
                    <a:p>
                      <a:pPr algn="ctr" rtl="0" fontAlgn="b"/>
                      <a:r>
                        <a:rPr lang="en-US" sz="2000" b="1" i="0" u="none" strike="noStrike">
                          <a:solidFill>
                            <a:srgbClr val="FFFFFF"/>
                          </a:solidFill>
                          <a:effectLst/>
                          <a:highlight>
                            <a:srgbClr val="2875B5"/>
                          </a:highlight>
                          <a:latin typeface="Calibri" panose="020F0502020204030204" pitchFamily="34" charset="0"/>
                        </a:rPr>
                        <a:t>Economic Independence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9753725"/>
                  </a:ext>
                </a:extLst>
              </a:tr>
              <a:tr h="285750">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2024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Incentive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2025 Changes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tc>
                  <a:txBody>
                    <a:bodyPr/>
                    <a:lstStyle/>
                    <a:p>
                      <a:pPr algn="ctr" rtl="0" fontAlgn="b"/>
                      <a:r>
                        <a:rPr lang="en-US" sz="1600" b="1" i="0" u="none" strike="noStrike">
                          <a:solidFill>
                            <a:srgbClr val="FFFFFF"/>
                          </a:solidFill>
                          <a:effectLst/>
                          <a:highlight>
                            <a:srgbClr val="2875B5"/>
                          </a:highlight>
                          <a:latin typeface="Calibri" panose="020F0502020204030204" pitchFamily="34" charset="0"/>
                        </a:rPr>
                        <a:t>Amount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875B5"/>
                    </a:solidFill>
                  </a:tcPr>
                </a:tc>
                <a:extLst>
                  <a:ext uri="{0D108BD9-81ED-4DB2-BD59-A6C34878D82A}">
                    <a16:rowId xmlns:a16="http://schemas.microsoft.com/office/drawing/2014/main" val="1281231798"/>
                  </a:ext>
                </a:extLst>
              </a:tr>
              <a:tr h="314325">
                <a:tc>
                  <a:txBody>
                    <a:bodyPr/>
                    <a:lstStyle/>
                    <a:p>
                      <a:pPr algn="ctr" rtl="0" fontAlgn="b"/>
                      <a:r>
                        <a:rPr lang="en-US" sz="1400" b="0" i="0" u="none" strike="noStrike">
                          <a:solidFill>
                            <a:srgbClr val="171616"/>
                          </a:solidFill>
                          <a:effectLst/>
                          <a:highlight>
                            <a:srgbClr val="E8ECF3"/>
                          </a:highlight>
                          <a:latin typeface="+mn-lt"/>
                        </a:rPr>
                        <a:t>Continuing Education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Continuing Education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171616"/>
                          </a:solidFill>
                          <a:effectLst/>
                          <a:highlight>
                            <a:srgbClr val="E8ECF3"/>
                          </a:highlight>
                          <a:latin typeface="+mn-lt"/>
                        </a:rPr>
                        <a:t>$50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2421033241"/>
                  </a:ext>
                </a:extLst>
              </a:tr>
              <a:tr h="293382">
                <a:tc>
                  <a:txBody>
                    <a:bodyPr/>
                    <a:lstStyle/>
                    <a:p>
                      <a:pPr algn="ctr" rtl="0" fontAlgn="b"/>
                      <a:r>
                        <a:rPr lang="en-US" sz="1400" b="0" i="0" u="none" strike="noStrike">
                          <a:solidFill>
                            <a:srgbClr val="171616"/>
                          </a:solidFill>
                          <a:effectLst/>
                          <a:highlight>
                            <a:srgbClr val="CDD6E5"/>
                          </a:highlight>
                          <a:latin typeface="+mn-lt"/>
                        </a:rPr>
                        <a:t>Career Readiness Certificate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Career Readiness Certificate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None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tc>
                  <a:txBody>
                    <a:bodyPr/>
                    <a:lstStyle/>
                    <a:p>
                      <a:pPr algn="ctr" rtl="0" fontAlgn="b"/>
                      <a:r>
                        <a:rPr lang="en-US" sz="1400" b="0" i="0" u="none" strike="noStrike">
                          <a:solidFill>
                            <a:srgbClr val="171616"/>
                          </a:solidFill>
                          <a:effectLst/>
                          <a:highlight>
                            <a:srgbClr val="CDD6E5"/>
                          </a:highlight>
                          <a:latin typeface="+mn-lt"/>
                        </a:rPr>
                        <a:t>$100-$200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6E5"/>
                    </a:solidFill>
                  </a:tcPr>
                </a:tc>
                <a:extLst>
                  <a:ext uri="{0D108BD9-81ED-4DB2-BD59-A6C34878D82A}">
                    <a16:rowId xmlns:a16="http://schemas.microsoft.com/office/drawing/2014/main" val="2095709421"/>
                  </a:ext>
                </a:extLst>
              </a:tr>
              <a:tr h="990600">
                <a:tc>
                  <a:txBody>
                    <a:bodyPr/>
                    <a:lstStyle/>
                    <a:p>
                      <a:pPr algn="ctr" fontAlgn="b"/>
                      <a:r>
                        <a:rPr lang="en-US" sz="1400" b="0" i="0" u="none" strike="noStrike">
                          <a:solidFill>
                            <a:srgbClr val="000000"/>
                          </a:solidFill>
                          <a:effectLst/>
                          <a:highlight>
                            <a:srgbClr val="E8ECF3"/>
                          </a:highlight>
                          <a:latin typeface="+mn-lt"/>
                        </a:rPr>
                        <a: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Community Health Worker Certification</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Encourages CHW to offer Launch (job seeker platform) and </a:t>
                      </a:r>
                      <a:r>
                        <a:rPr lang="en-US" sz="1400" b="0" i="0" u="none" strike="noStrike" err="1">
                          <a:solidFill>
                            <a:srgbClr val="000000"/>
                          </a:solidFill>
                          <a:effectLst/>
                          <a:highlight>
                            <a:srgbClr val="E8ECF3"/>
                          </a:highlight>
                          <a:latin typeface="+mn-lt"/>
                        </a:rPr>
                        <a:t>Civiform</a:t>
                      </a:r>
                      <a:r>
                        <a:rPr lang="en-US" sz="1400" b="0" i="0" u="none" strike="noStrike">
                          <a:solidFill>
                            <a:srgbClr val="000000"/>
                          </a:solidFill>
                          <a:effectLst/>
                          <a:highlight>
                            <a:srgbClr val="E8ECF3"/>
                          </a:highlight>
                          <a:latin typeface="+mn-lt"/>
                        </a:rPr>
                        <a:t> (apply for public assistance programs in one place) to Arkansans.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tc>
                  <a:txBody>
                    <a:bodyPr/>
                    <a:lstStyle/>
                    <a:p>
                      <a:pPr algn="ctr" rtl="0" fontAlgn="b"/>
                      <a:r>
                        <a:rPr lang="en-US" sz="1400" b="0" i="0" u="none" strike="noStrike">
                          <a:solidFill>
                            <a:srgbClr val="000000"/>
                          </a:solidFill>
                          <a:effectLst/>
                          <a:highlight>
                            <a:srgbClr val="E8ECF3"/>
                          </a:highlight>
                          <a:latin typeface="+mn-lt"/>
                        </a:rPr>
                        <a:t>$200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3"/>
                    </a:solidFill>
                  </a:tcPr>
                </a:tc>
                <a:extLst>
                  <a:ext uri="{0D108BD9-81ED-4DB2-BD59-A6C34878D82A}">
                    <a16:rowId xmlns:a16="http://schemas.microsoft.com/office/drawing/2014/main" val="3682754548"/>
                  </a:ext>
                </a:extLst>
              </a:tr>
            </a:tbl>
          </a:graphicData>
        </a:graphic>
      </p:graphicFrame>
      <p:sp>
        <p:nvSpPr>
          <p:cNvPr id="13" name="Star: 5 Points 12">
            <a:extLst>
              <a:ext uri="{FF2B5EF4-FFF2-40B4-BE49-F238E27FC236}">
                <a16:creationId xmlns:a16="http://schemas.microsoft.com/office/drawing/2014/main" id="{8257A6FC-A299-2D4B-8C65-C807FB9A2887}"/>
              </a:ext>
            </a:extLst>
          </p:cNvPr>
          <p:cNvSpPr/>
          <p:nvPr/>
        </p:nvSpPr>
        <p:spPr>
          <a:xfrm>
            <a:off x="11353799" y="4012431"/>
            <a:ext cx="778235" cy="553997"/>
          </a:xfrm>
          <a:prstGeom prst="star5">
            <a:avLst>
              <a:gd name="adj" fmla="val 0"/>
              <a:gd name="hf" fmla="val 105146"/>
              <a:gd name="vf" fmla="val 110557"/>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Lightning Bolt 14">
            <a:extLst>
              <a:ext uri="{FF2B5EF4-FFF2-40B4-BE49-F238E27FC236}">
                <a16:creationId xmlns:a16="http://schemas.microsoft.com/office/drawing/2014/main" id="{2CC8614D-9C59-8B4B-FB6B-C0177A6E8D8D}"/>
              </a:ext>
            </a:extLst>
          </p:cNvPr>
          <p:cNvSpPr/>
          <p:nvPr/>
        </p:nvSpPr>
        <p:spPr>
          <a:xfrm>
            <a:off x="10164478" y="353811"/>
            <a:ext cx="286391" cy="237764"/>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6" name="Star: 5 Points 15">
            <a:extLst>
              <a:ext uri="{FF2B5EF4-FFF2-40B4-BE49-F238E27FC236}">
                <a16:creationId xmlns:a16="http://schemas.microsoft.com/office/drawing/2014/main" id="{EA34BA34-D72C-2669-D38B-18A3E185DD29}"/>
              </a:ext>
            </a:extLst>
          </p:cNvPr>
          <p:cNvSpPr/>
          <p:nvPr/>
        </p:nvSpPr>
        <p:spPr>
          <a:xfrm>
            <a:off x="11079969" y="5311409"/>
            <a:ext cx="547659" cy="454661"/>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Lightning Bolt 17">
            <a:extLst>
              <a:ext uri="{FF2B5EF4-FFF2-40B4-BE49-F238E27FC236}">
                <a16:creationId xmlns:a16="http://schemas.microsoft.com/office/drawing/2014/main" id="{91C57525-653B-7761-6109-8E17B77B5E8A}"/>
              </a:ext>
            </a:extLst>
          </p:cNvPr>
          <p:cNvSpPr/>
          <p:nvPr/>
        </p:nvSpPr>
        <p:spPr>
          <a:xfrm>
            <a:off x="11053836" y="2217355"/>
            <a:ext cx="511729" cy="5943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2901688701"/>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143F66"/>
      </a:dk2>
      <a:lt2>
        <a:srgbClr val="B1DDF4"/>
      </a:lt2>
      <a:accent1>
        <a:srgbClr val="055988"/>
      </a:accent1>
      <a:accent2>
        <a:srgbClr val="888A8C"/>
      </a:accent2>
      <a:accent3>
        <a:srgbClr val="A5A5A5"/>
      </a:accent3>
      <a:accent4>
        <a:srgbClr val="E2E3E2"/>
      </a:accent4>
      <a:accent5>
        <a:srgbClr val="37AEE4"/>
      </a:accent5>
      <a:accent6>
        <a:srgbClr val="2776B5"/>
      </a:accent6>
      <a:hlink>
        <a:srgbClr val="0563C1"/>
      </a:hlink>
      <a:folHlink>
        <a:srgbClr val="954F72"/>
      </a:folHlink>
    </a:clrScheme>
    <a:fontScheme name="Roboto">
      <a:majorFont>
        <a:latin typeface="Roboto B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dam">
    <a:dk1>
      <a:sysClr val="windowText" lastClr="000000"/>
    </a:dk1>
    <a:lt1>
      <a:sysClr val="window" lastClr="FFFFFF"/>
    </a:lt1>
    <a:dk2>
      <a:srgbClr val="44546A"/>
    </a:dk2>
    <a:lt2>
      <a:srgbClr val="E7E6E6"/>
    </a:lt2>
    <a:accent1>
      <a:srgbClr val="008CC6"/>
    </a:accent1>
    <a:accent2>
      <a:srgbClr val="133D65"/>
    </a:accent2>
    <a:accent3>
      <a:srgbClr val="E3E3E2"/>
    </a:accent3>
    <a:accent4>
      <a:srgbClr val="2778BC"/>
    </a:accent4>
    <a:accent5>
      <a:srgbClr val="333333"/>
    </a:accent5>
    <a:accent6>
      <a:srgbClr val="A43A57"/>
    </a:accent6>
    <a:hlink>
      <a:srgbClr val="854D98"/>
    </a:hlink>
    <a:folHlink>
      <a:srgbClr val="008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dam">
    <a:dk1>
      <a:sysClr val="windowText" lastClr="000000"/>
    </a:dk1>
    <a:lt1>
      <a:sysClr val="window" lastClr="FFFFFF"/>
    </a:lt1>
    <a:dk2>
      <a:srgbClr val="44546A"/>
    </a:dk2>
    <a:lt2>
      <a:srgbClr val="E7E6E6"/>
    </a:lt2>
    <a:accent1>
      <a:srgbClr val="008CC6"/>
    </a:accent1>
    <a:accent2>
      <a:srgbClr val="133D65"/>
    </a:accent2>
    <a:accent3>
      <a:srgbClr val="E3E3E2"/>
    </a:accent3>
    <a:accent4>
      <a:srgbClr val="133D65"/>
    </a:accent4>
    <a:accent5>
      <a:srgbClr val="E3E3E2"/>
    </a:accent5>
    <a:accent6>
      <a:srgbClr val="A43A57"/>
    </a:accent6>
    <a:hlink>
      <a:srgbClr val="854D98"/>
    </a:hlink>
    <a:folHlink>
      <a:srgbClr val="008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9797BADE61D14E827789EFF8A85A29" ma:contentTypeVersion="6" ma:contentTypeDescription="Create a new document." ma:contentTypeScope="" ma:versionID="a06e656a0bf7ab34f9517cfc22736534">
  <xsd:schema xmlns:xsd="http://www.w3.org/2001/XMLSchema" xmlns:xs="http://www.w3.org/2001/XMLSchema" xmlns:p="http://schemas.microsoft.com/office/2006/metadata/properties" xmlns:ns2="553e3a2c-89b5-4bf7-846f-b5ba275dc963" xmlns:ns3="e7dbb38f-0c35-4028-bf7a-2e7bd609876f" targetNamespace="http://schemas.microsoft.com/office/2006/metadata/properties" ma:root="true" ma:fieldsID="522bc67c179c7d9b0f1bc418a8d0619f" ns2:_="" ns3:_="">
    <xsd:import namespace="553e3a2c-89b5-4bf7-846f-b5ba275dc963"/>
    <xsd:import namespace="e7dbb38f-0c35-4028-bf7a-2e7bd60987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e3a2c-89b5-4bf7-846f-b5ba275dc9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dbb38f-0c35-4028-bf7a-2e7bd60987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B53FA7-F15F-4C5A-9163-AE346A2636CC}">
  <ds:schemaRefs>
    <ds:schemaRef ds:uri="553e3a2c-89b5-4bf7-846f-b5ba275dc963"/>
    <ds:schemaRef ds:uri="http://purl.org/dc/dcmitype/"/>
    <ds:schemaRef ds:uri="http://schemas.microsoft.com/office/2006/documentManagement/types"/>
    <ds:schemaRef ds:uri="e7dbb38f-0c35-4028-bf7a-2e7bd609876f"/>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0FD4BA8-2EBD-4238-9F54-24F5B2B14180}">
  <ds:schemaRefs>
    <ds:schemaRef ds:uri="553e3a2c-89b5-4bf7-846f-b5ba275dc963"/>
    <ds:schemaRef ds:uri="e7dbb38f-0c35-4028-bf7a-2e7bd60987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AE9AF2-1646-4F67-BBAC-9D488C83D1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113</TotalTime>
  <Words>7586</Words>
  <Application>Microsoft Office PowerPoint</Application>
  <PresentationFormat>Widescreen</PresentationFormat>
  <Paragraphs>1121</Paragraphs>
  <Slides>61</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61</vt:i4>
      </vt:variant>
    </vt:vector>
  </HeadingPairs>
  <TitlesOfParts>
    <vt:vector size="77" baseType="lpstr">
      <vt:lpstr>Aptos</vt:lpstr>
      <vt:lpstr>Arial</vt:lpstr>
      <vt:lpstr>Arial Narrow</vt:lpstr>
      <vt:lpstr>Calibri</vt:lpstr>
      <vt:lpstr>Helvetica Neue</vt:lpstr>
      <vt:lpstr>Helvetica Neue Light</vt:lpstr>
      <vt:lpstr>Playfair Display</vt:lpstr>
      <vt:lpstr>Proxima Nova</vt:lpstr>
      <vt:lpstr>Proxima Nova Semibold</vt:lpstr>
      <vt:lpstr>Roboto</vt:lpstr>
      <vt:lpstr>Roboto Bk</vt:lpstr>
      <vt:lpstr>Roboto Black</vt:lpstr>
      <vt:lpstr>Times New Roman</vt:lpstr>
      <vt:lpstr>Univers Condensed</vt:lpstr>
      <vt:lpstr>Wingdings</vt:lpstr>
      <vt:lpstr>1_Office Theme</vt:lpstr>
      <vt:lpstr>2025 ARHOME Strategic Plan Arkansas Blue Cross and Blue Shield</vt:lpstr>
      <vt:lpstr>ABCBS 2025 ARHOME Strategic Plan </vt:lpstr>
      <vt:lpstr>2025 Strategic Vision </vt:lpstr>
      <vt:lpstr>Blue Wellness Rewards </vt:lpstr>
      <vt:lpstr>Blue Wellness Rewards </vt:lpstr>
      <vt:lpstr>Blue Wellness Rewards Awareness  </vt:lpstr>
      <vt:lpstr>Determination of 2025 Proposed Incentive Program Changes  </vt:lpstr>
      <vt:lpstr>Blue Wellness Rewards: Optimizing Incentive Performance  </vt:lpstr>
      <vt:lpstr>2025 Proposed Incentive Program Changes </vt:lpstr>
      <vt:lpstr>2025 Proposed Incentive Program Changes </vt:lpstr>
      <vt:lpstr>2025 Proposed Incentive Program Changes </vt:lpstr>
      <vt:lpstr>2025 Proposed Incentive Program Changes  </vt:lpstr>
      <vt:lpstr>2025 Proposed Incentive Program Changes  </vt:lpstr>
      <vt:lpstr>Member Communications  </vt:lpstr>
      <vt:lpstr>Strategic Communication </vt:lpstr>
      <vt:lpstr>Two Way Texting </vt:lpstr>
      <vt:lpstr>Claims Based Journeys </vt:lpstr>
      <vt:lpstr>Data driven and adaptive campaigns </vt:lpstr>
      <vt:lpstr>2025 Communication Strategic Vision </vt:lpstr>
      <vt:lpstr>2025 Communication Strategic Vision (Short Term) </vt:lpstr>
      <vt:lpstr>Opportunities to be explored, long term focus </vt:lpstr>
      <vt:lpstr>Whole Person Approach to Healthcare </vt:lpstr>
      <vt:lpstr>Collaborative Health Initiatives</vt:lpstr>
      <vt:lpstr>Provider Value-Based Programs: Collaborative Model  </vt:lpstr>
      <vt:lpstr>2024 Collaborative Health Initiatives</vt:lpstr>
      <vt:lpstr>2024 Primary Care First Program (PCF) Participation </vt:lpstr>
      <vt:lpstr>2024 Quality Metrics </vt:lpstr>
      <vt:lpstr>Primary Care First </vt:lpstr>
      <vt:lpstr>Primary Care Value Based Programs </vt:lpstr>
      <vt:lpstr>Primary Care First Behavioral Health Pilot  </vt:lpstr>
      <vt:lpstr>Diabetes A1c Program Background and Objectives </vt:lpstr>
      <vt:lpstr>2023 Diabetes A1c Program Design </vt:lpstr>
      <vt:lpstr>2024 Diabetes A1c Program </vt:lpstr>
      <vt:lpstr>Primary 360 Telehealth Collaboration  </vt:lpstr>
      <vt:lpstr>Maternal Health</vt:lpstr>
      <vt:lpstr>ABCBS Maternity Program Overview </vt:lpstr>
      <vt:lpstr>Special Delivery Program </vt:lpstr>
      <vt:lpstr>Digital Maternity Program: Maven</vt:lpstr>
      <vt:lpstr>Members engage early and often, driving outcomes as well as member experience </vt:lpstr>
      <vt:lpstr>Members are engaging with a wide variety of specialists </vt:lpstr>
      <vt:lpstr>Member example using digital maternity platform</vt:lpstr>
      <vt:lpstr>Data Insights about Maven Engaged Members</vt:lpstr>
      <vt:lpstr>Maternal Health and Behavioral Health Coordination </vt:lpstr>
      <vt:lpstr>Behavioral Health </vt:lpstr>
      <vt:lpstr>Behavioral Health Incentive Optimization</vt:lpstr>
      <vt:lpstr>Behavioral Health Case Management </vt:lpstr>
      <vt:lpstr>Lucet</vt:lpstr>
      <vt:lpstr>Teladoc Mental Health Complete </vt:lpstr>
      <vt:lpstr>Teladoc Mental Health Complete Journey   </vt:lpstr>
      <vt:lpstr>Peer Support Specialists and Substance Use Disorder Program </vt:lpstr>
      <vt:lpstr>PowerPoint Presentation</vt:lpstr>
      <vt:lpstr>Mental Health Medication Adherence </vt:lpstr>
      <vt:lpstr>Adherence Strategies</vt:lpstr>
      <vt:lpstr>Improving Access to Care </vt:lpstr>
      <vt:lpstr>Meeting Members Where They Are </vt:lpstr>
      <vt:lpstr>Take Good Care of Her: Women’s health fair events</vt:lpstr>
      <vt:lpstr>Test Kits Delivered </vt:lpstr>
      <vt:lpstr>Dispatch Health </vt:lpstr>
      <vt:lpstr>Pharmacists, the most accessible healthcare provider</vt:lpstr>
      <vt:lpstr>Pharmacy Opportunities for A1c Testing and Beyond </vt:lpstr>
      <vt:lpstr>Economic Independence</vt:lpstr>
    </vt:vector>
  </TitlesOfParts>
  <Company>Arkansas Blue Cross and Blue Shield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Nagy, Alyssa N</dc:creator>
  <cp:lastModifiedBy>Jennifer Dedman</cp:lastModifiedBy>
  <cp:revision>2</cp:revision>
  <dcterms:created xsi:type="dcterms:W3CDTF">2024-09-12T21:11:08Z</dcterms:created>
  <dcterms:modified xsi:type="dcterms:W3CDTF">2024-09-30T16:31:59Z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0x010100AA9797BADE61D14E827789EFF8A85A29</vt:lpwstr>
  </property>
</Properties>
</file>