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comments/comment1.xml" ContentType="application/vnd.openxmlformats-officedocument.presentationml.comments+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84" r:id="rId1"/>
  </p:sldMasterIdLst>
  <p:sldIdLst>
    <p:sldId id="256" r:id="rId2"/>
    <p:sldId id="257" r:id="rId3"/>
    <p:sldId id="258" r:id="rId4"/>
    <p:sldId id="259" r:id="rId5"/>
    <p:sldId id="260" r:id="rId6"/>
    <p:sldId id="287" r:id="rId7"/>
    <p:sldId id="261" r:id="rId8"/>
    <p:sldId id="286" r:id="rId9"/>
    <p:sldId id="262" r:id="rId10"/>
    <p:sldId id="263" r:id="rId11"/>
    <p:sldId id="264" r:id="rId12"/>
    <p:sldId id="266" r:id="rId13"/>
    <p:sldId id="267" r:id="rId14"/>
    <p:sldId id="268" r:id="rId15"/>
    <p:sldId id="269" r:id="rId16"/>
    <p:sldId id="270" r:id="rId17"/>
    <p:sldId id="271" r:id="rId18"/>
    <p:sldId id="272" r:id="rId19"/>
    <p:sldId id="290" r:id="rId20"/>
    <p:sldId id="273" r:id="rId21"/>
    <p:sldId id="274" r:id="rId22"/>
    <p:sldId id="275" r:id="rId23"/>
    <p:sldId id="276" r:id="rId24"/>
    <p:sldId id="289" r:id="rId25"/>
    <p:sldId id="278" r:id="rId26"/>
    <p:sldId id="277" r:id="rId27"/>
    <p:sldId id="279" r:id="rId28"/>
    <p:sldId id="285" r:id="rId29"/>
    <p:sldId id="281" r:id="rId30"/>
    <p:sldId id="282" r:id="rId31"/>
    <p:sldId id="291" r:id="rId32"/>
    <p:sldId id="283" r:id="rId33"/>
    <p:sldId id="284" r:id="rId34"/>
  </p:sldIdLst>
  <p:sldSz cx="12192000" cy="6858000"/>
  <p:notesSz cx="7023100" cy="93091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Gary Jones Jr." initials="GJJ" lastIdx="3" clrIdx="0">
    <p:extLst>
      <p:ext uri="{19B8F6BF-5375-455C-9EA6-DF929625EA0E}">
        <p15:presenceInfo xmlns:p15="http://schemas.microsoft.com/office/powerpoint/2012/main" userId="S::Gary.Jones@dhs.arkansas.gov::855250ed-1805-4232-b417-56452dc8cd3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B6578C7-2D2F-43B8-8559-6525D21F61FC}" v="317" dt="2024-08-20T14:52:50.33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7" d="100"/>
          <a:sy n="67" d="100"/>
        </p:scale>
        <p:origin x="644" y="4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40" Type="http://schemas.microsoft.com/office/2016/11/relationships/changesInfo" Target="changesInfos/changesInfo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commentAuthors" Target="commentAuthor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Ocie Hunter (DHS)" userId="2e620c96-1bc8-4897-a9bd-d0faf569fed2" providerId="ADAL" clId="{BB6578C7-2D2F-43B8-8559-6525D21F61FC}"/>
    <pc:docChg chg="custSel addSld modSld">
      <pc:chgData name="Ocie Hunter (DHS)" userId="2e620c96-1bc8-4897-a9bd-d0faf569fed2" providerId="ADAL" clId="{BB6578C7-2D2F-43B8-8559-6525D21F61FC}" dt="2024-08-20T14:54:09.429" v="383" actId="255"/>
      <pc:docMkLst>
        <pc:docMk/>
      </pc:docMkLst>
      <pc:sldChg chg="modSp">
        <pc:chgData name="Ocie Hunter (DHS)" userId="2e620c96-1bc8-4897-a9bd-d0faf569fed2" providerId="ADAL" clId="{BB6578C7-2D2F-43B8-8559-6525D21F61FC}" dt="2024-08-20T14:52:50.335" v="316" actId="20577"/>
        <pc:sldMkLst>
          <pc:docMk/>
          <pc:sldMk cId="2940930497" sldId="282"/>
        </pc:sldMkLst>
        <pc:graphicFrameChg chg="mod">
          <ac:chgData name="Ocie Hunter (DHS)" userId="2e620c96-1bc8-4897-a9bd-d0faf569fed2" providerId="ADAL" clId="{BB6578C7-2D2F-43B8-8559-6525D21F61FC}" dt="2024-08-20T14:52:50.335" v="316" actId="20577"/>
          <ac:graphicFrameMkLst>
            <pc:docMk/>
            <pc:sldMk cId="2940930497" sldId="282"/>
            <ac:graphicFrameMk id="8" creationId="{CA87DBF9-6ABA-4CCA-B1FF-D82CA69854D6}"/>
          </ac:graphicFrameMkLst>
        </pc:graphicFrameChg>
      </pc:sldChg>
      <pc:sldChg chg="modSp new mod">
        <pc:chgData name="Ocie Hunter (DHS)" userId="2e620c96-1bc8-4897-a9bd-d0faf569fed2" providerId="ADAL" clId="{BB6578C7-2D2F-43B8-8559-6525D21F61FC}" dt="2024-08-20T14:54:09.429" v="383" actId="255"/>
        <pc:sldMkLst>
          <pc:docMk/>
          <pc:sldMk cId="709756308" sldId="291"/>
        </pc:sldMkLst>
        <pc:spChg chg="mod">
          <ac:chgData name="Ocie Hunter (DHS)" userId="2e620c96-1bc8-4897-a9bd-d0faf569fed2" providerId="ADAL" clId="{BB6578C7-2D2F-43B8-8559-6525D21F61FC}" dt="2024-08-20T14:53:32.769" v="338" actId="122"/>
          <ac:spMkLst>
            <pc:docMk/>
            <pc:sldMk cId="709756308" sldId="291"/>
            <ac:spMk id="2" creationId="{3B63AA20-9A69-AE63-17EA-3B61FB8D0F4E}"/>
          </ac:spMkLst>
        </pc:spChg>
        <pc:spChg chg="mod">
          <ac:chgData name="Ocie Hunter (DHS)" userId="2e620c96-1bc8-4897-a9bd-d0faf569fed2" providerId="ADAL" clId="{BB6578C7-2D2F-43B8-8559-6525D21F61FC}" dt="2024-08-20T14:54:09.429" v="383" actId="255"/>
          <ac:spMkLst>
            <pc:docMk/>
            <pc:sldMk cId="709756308" sldId="291"/>
            <ac:spMk id="3" creationId="{06708EF8-750E-CCCE-CC78-8140503C44F6}"/>
          </ac:spMkLst>
        </pc:spChg>
      </pc:sldChg>
    </pc:docChg>
  </pc:docChgLst>
</pc:chgInfo>
</file>

<file path=ppt/comments/comment1.xml><?xml version="1.0" encoding="utf-8"?>
<p:cmLst xmlns:a="http://schemas.openxmlformats.org/drawingml/2006/main" xmlns:r="http://schemas.openxmlformats.org/officeDocument/2006/relationships" xmlns:p="http://schemas.openxmlformats.org/presentationml/2006/main">
  <p:cm authorId="1" dt="2021-06-01T10:41:10.641" idx="1">
    <p:pos x="6119" y="2864"/>
    <p:text>Change to "RED"</p:text>
    <p:extLst>
      <p:ext uri="{C676402C-5697-4E1C-873F-D02D1690AC5C}">
        <p15:threadingInfo xmlns:p15="http://schemas.microsoft.com/office/powerpoint/2012/main" timeZoneBias="300"/>
      </p:ext>
    </p:extLst>
  </p:cm>
  <p:cm authorId="1" dt="2021-06-01T10:49:39.208" idx="3">
    <p:pos x="10" y="10"/>
    <p:text>I woud make a note that funding will decrease by 10% each subsequent request.</p:text>
    <p:extLst>
      <p:ext uri="{C676402C-5697-4E1C-873F-D02D1690AC5C}">
        <p15:threadingInfo xmlns:p15="http://schemas.microsoft.com/office/powerpoint/2012/main" timeZoneBias="300"/>
      </p:ext>
    </p:extLst>
  </p:cm>
</p:cmLst>
</file>

<file path=ppt/diagrams/_rels/data2.xml.rels><?xml version="1.0" encoding="UTF-8" standalone="yes"?>
<Relationships xmlns="http://schemas.openxmlformats.org/package/2006/relationships"><Relationship Id="rId8" Type="http://schemas.openxmlformats.org/officeDocument/2006/relationships/image" Target="../media/image13.svg"/><Relationship Id="rId3" Type="http://schemas.openxmlformats.org/officeDocument/2006/relationships/image" Target="../media/image8.png"/><Relationship Id="rId7" Type="http://schemas.openxmlformats.org/officeDocument/2006/relationships/image" Target="../media/image12.png"/><Relationship Id="rId2" Type="http://schemas.openxmlformats.org/officeDocument/2006/relationships/image" Target="../media/image7.svg"/><Relationship Id="rId1" Type="http://schemas.openxmlformats.org/officeDocument/2006/relationships/image" Target="../media/image6.png"/><Relationship Id="rId6" Type="http://schemas.openxmlformats.org/officeDocument/2006/relationships/image" Target="../media/image11.svg"/><Relationship Id="rId5" Type="http://schemas.openxmlformats.org/officeDocument/2006/relationships/image" Target="../media/image10.png"/><Relationship Id="rId4" Type="http://schemas.openxmlformats.org/officeDocument/2006/relationships/image" Target="../media/image9.svg"/></Relationships>
</file>

<file path=ppt/diagrams/_rels/data5.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image" Target="../media/image17.svg"/><Relationship Id="rId1" Type="http://schemas.openxmlformats.org/officeDocument/2006/relationships/image" Target="../media/image16.png"/><Relationship Id="rId4" Type="http://schemas.openxmlformats.org/officeDocument/2006/relationships/image" Target="../media/image19.svg"/></Relationships>
</file>

<file path=ppt/diagrams/_rels/drawing2.xml.rels><?xml version="1.0" encoding="UTF-8" standalone="yes"?>
<Relationships xmlns="http://schemas.openxmlformats.org/package/2006/relationships"><Relationship Id="rId8" Type="http://schemas.openxmlformats.org/officeDocument/2006/relationships/image" Target="../media/image13.svg"/><Relationship Id="rId3" Type="http://schemas.openxmlformats.org/officeDocument/2006/relationships/image" Target="../media/image8.png"/><Relationship Id="rId7" Type="http://schemas.openxmlformats.org/officeDocument/2006/relationships/image" Target="../media/image12.png"/><Relationship Id="rId2" Type="http://schemas.openxmlformats.org/officeDocument/2006/relationships/image" Target="../media/image7.svg"/><Relationship Id="rId1" Type="http://schemas.openxmlformats.org/officeDocument/2006/relationships/image" Target="../media/image6.png"/><Relationship Id="rId6" Type="http://schemas.openxmlformats.org/officeDocument/2006/relationships/image" Target="../media/image11.svg"/><Relationship Id="rId5" Type="http://schemas.openxmlformats.org/officeDocument/2006/relationships/image" Target="../media/image10.png"/><Relationship Id="rId4" Type="http://schemas.openxmlformats.org/officeDocument/2006/relationships/image" Target="../media/image9.svg"/></Relationships>
</file>

<file path=ppt/diagrams/_rels/drawing5.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image" Target="../media/image17.svg"/><Relationship Id="rId1" Type="http://schemas.openxmlformats.org/officeDocument/2006/relationships/image" Target="../media/image16.png"/><Relationship Id="rId4" Type="http://schemas.openxmlformats.org/officeDocument/2006/relationships/image" Target="../media/image19.svg"/></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18/5/colors/Iconchunking_neutralicontext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bg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18/5/colors/Iconchunking_neutralbg_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a:alpha val="0"/>
      </a:schemeClr>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E5E6CF2-E1B9-46B2-9EE4-DF97BE3F7F77}" type="doc">
      <dgm:prSet loTypeId="urn:microsoft.com/office/officeart/2005/8/layout/hierarchy1" loCatId="hierarchy" qsTypeId="urn:microsoft.com/office/officeart/2005/8/quickstyle/simple1" qsCatId="simple" csTypeId="urn:microsoft.com/office/officeart/2005/8/colors/colorful2" csCatId="colorful"/>
      <dgm:spPr/>
      <dgm:t>
        <a:bodyPr/>
        <a:lstStyle/>
        <a:p>
          <a:endParaRPr lang="en-US"/>
        </a:p>
      </dgm:t>
    </dgm:pt>
    <dgm:pt modelId="{FCFC5450-9080-4A11-A2A9-E6D8442B867C}">
      <dgm:prSet/>
      <dgm:spPr/>
      <dgm:t>
        <a:bodyPr/>
        <a:lstStyle/>
        <a:p>
          <a:r>
            <a:rPr lang="en-US" b="0" i="0"/>
            <a:t>The Formula Grants Program enable states/territories to meet and maintain compliance with the four core requirements of the JJDPA Act regarding the arrest of juveniles and the over-representation of minority youth in the juvenile justice system. </a:t>
          </a:r>
          <a:endParaRPr lang="en-US"/>
        </a:p>
      </dgm:t>
    </dgm:pt>
    <dgm:pt modelId="{7888D6D8-FA10-46A4-8915-09B7F3DE2E0C}" type="parTrans" cxnId="{5886FD19-48CA-4130-9B45-4C87042A4BAD}">
      <dgm:prSet/>
      <dgm:spPr/>
      <dgm:t>
        <a:bodyPr/>
        <a:lstStyle/>
        <a:p>
          <a:endParaRPr lang="en-US"/>
        </a:p>
      </dgm:t>
    </dgm:pt>
    <dgm:pt modelId="{98DFD699-B7E4-4F0E-B9BB-903348D33B95}" type="sibTrans" cxnId="{5886FD19-48CA-4130-9B45-4C87042A4BAD}">
      <dgm:prSet/>
      <dgm:spPr/>
      <dgm:t>
        <a:bodyPr/>
        <a:lstStyle/>
        <a:p>
          <a:endParaRPr lang="en-US"/>
        </a:p>
      </dgm:t>
    </dgm:pt>
    <dgm:pt modelId="{CDA56290-9EB9-4B9C-90FD-0099A39BE836}">
      <dgm:prSet/>
      <dgm:spPr/>
      <dgm:t>
        <a:bodyPr/>
        <a:lstStyle/>
        <a:p>
          <a:r>
            <a:rPr lang="en-US" b="0" i="0"/>
            <a:t>In addition, the Formula Grant provides funding support for delinquency prevention and improvement of the juvenile justice system.</a:t>
          </a:r>
          <a:endParaRPr lang="en-US"/>
        </a:p>
      </dgm:t>
    </dgm:pt>
    <dgm:pt modelId="{89EF0457-3D07-4A64-AB1E-49BD91FF45FF}" type="parTrans" cxnId="{99CA802E-DD37-4AB5-A74A-13F8485D3D76}">
      <dgm:prSet/>
      <dgm:spPr/>
      <dgm:t>
        <a:bodyPr/>
        <a:lstStyle/>
        <a:p>
          <a:endParaRPr lang="en-US"/>
        </a:p>
      </dgm:t>
    </dgm:pt>
    <dgm:pt modelId="{385E85C5-681D-4F50-985D-7A411FA5E6E9}" type="sibTrans" cxnId="{99CA802E-DD37-4AB5-A74A-13F8485D3D76}">
      <dgm:prSet/>
      <dgm:spPr/>
      <dgm:t>
        <a:bodyPr/>
        <a:lstStyle/>
        <a:p>
          <a:endParaRPr lang="en-US"/>
        </a:p>
      </dgm:t>
    </dgm:pt>
    <dgm:pt modelId="{07A5979D-EC43-4880-A549-BC616C9A212C}" type="pres">
      <dgm:prSet presAssocID="{1E5E6CF2-E1B9-46B2-9EE4-DF97BE3F7F77}" presName="hierChild1" presStyleCnt="0">
        <dgm:presLayoutVars>
          <dgm:chPref val="1"/>
          <dgm:dir/>
          <dgm:animOne val="branch"/>
          <dgm:animLvl val="lvl"/>
          <dgm:resizeHandles/>
        </dgm:presLayoutVars>
      </dgm:prSet>
      <dgm:spPr/>
    </dgm:pt>
    <dgm:pt modelId="{8BBC3BE6-6511-4FFF-B962-5AEEFDF0EAA7}" type="pres">
      <dgm:prSet presAssocID="{FCFC5450-9080-4A11-A2A9-E6D8442B867C}" presName="hierRoot1" presStyleCnt="0"/>
      <dgm:spPr/>
    </dgm:pt>
    <dgm:pt modelId="{EF000726-A938-49C4-AA1F-E6F401323AE1}" type="pres">
      <dgm:prSet presAssocID="{FCFC5450-9080-4A11-A2A9-E6D8442B867C}" presName="composite" presStyleCnt="0"/>
      <dgm:spPr/>
    </dgm:pt>
    <dgm:pt modelId="{8F85C056-5FD0-46F6-A0DC-B815AE961FF3}" type="pres">
      <dgm:prSet presAssocID="{FCFC5450-9080-4A11-A2A9-E6D8442B867C}" presName="background" presStyleLbl="node0" presStyleIdx="0" presStyleCnt="2"/>
      <dgm:spPr/>
    </dgm:pt>
    <dgm:pt modelId="{1B1D4249-E417-42E8-83DB-84D15E180D7F}" type="pres">
      <dgm:prSet presAssocID="{FCFC5450-9080-4A11-A2A9-E6D8442B867C}" presName="text" presStyleLbl="fgAcc0" presStyleIdx="0" presStyleCnt="2">
        <dgm:presLayoutVars>
          <dgm:chPref val="3"/>
        </dgm:presLayoutVars>
      </dgm:prSet>
      <dgm:spPr/>
    </dgm:pt>
    <dgm:pt modelId="{F91BCA97-D05B-4E06-B8D4-2E92C0ED28A5}" type="pres">
      <dgm:prSet presAssocID="{FCFC5450-9080-4A11-A2A9-E6D8442B867C}" presName="hierChild2" presStyleCnt="0"/>
      <dgm:spPr/>
    </dgm:pt>
    <dgm:pt modelId="{CA96E29E-F047-4021-8094-A537BEF8F5A0}" type="pres">
      <dgm:prSet presAssocID="{CDA56290-9EB9-4B9C-90FD-0099A39BE836}" presName="hierRoot1" presStyleCnt="0"/>
      <dgm:spPr/>
    </dgm:pt>
    <dgm:pt modelId="{8CC3884F-7B91-4414-A5A2-7D3CFD6931C1}" type="pres">
      <dgm:prSet presAssocID="{CDA56290-9EB9-4B9C-90FD-0099A39BE836}" presName="composite" presStyleCnt="0"/>
      <dgm:spPr/>
    </dgm:pt>
    <dgm:pt modelId="{A3723B7C-EE8C-42C3-BE21-45983243CC67}" type="pres">
      <dgm:prSet presAssocID="{CDA56290-9EB9-4B9C-90FD-0099A39BE836}" presName="background" presStyleLbl="node0" presStyleIdx="1" presStyleCnt="2"/>
      <dgm:spPr/>
    </dgm:pt>
    <dgm:pt modelId="{872C938C-C38D-4339-9ED9-0F350C6CEC01}" type="pres">
      <dgm:prSet presAssocID="{CDA56290-9EB9-4B9C-90FD-0099A39BE836}" presName="text" presStyleLbl="fgAcc0" presStyleIdx="1" presStyleCnt="2">
        <dgm:presLayoutVars>
          <dgm:chPref val="3"/>
        </dgm:presLayoutVars>
      </dgm:prSet>
      <dgm:spPr/>
    </dgm:pt>
    <dgm:pt modelId="{450F0FD7-389C-4925-B726-09B7DF059EFF}" type="pres">
      <dgm:prSet presAssocID="{CDA56290-9EB9-4B9C-90FD-0099A39BE836}" presName="hierChild2" presStyleCnt="0"/>
      <dgm:spPr/>
    </dgm:pt>
  </dgm:ptLst>
  <dgm:cxnLst>
    <dgm:cxn modelId="{5886FD19-48CA-4130-9B45-4C87042A4BAD}" srcId="{1E5E6CF2-E1B9-46B2-9EE4-DF97BE3F7F77}" destId="{FCFC5450-9080-4A11-A2A9-E6D8442B867C}" srcOrd="0" destOrd="0" parTransId="{7888D6D8-FA10-46A4-8915-09B7F3DE2E0C}" sibTransId="{98DFD699-B7E4-4F0E-B9BB-903348D33B95}"/>
    <dgm:cxn modelId="{99CA802E-DD37-4AB5-A74A-13F8485D3D76}" srcId="{1E5E6CF2-E1B9-46B2-9EE4-DF97BE3F7F77}" destId="{CDA56290-9EB9-4B9C-90FD-0099A39BE836}" srcOrd="1" destOrd="0" parTransId="{89EF0457-3D07-4A64-AB1E-49BD91FF45FF}" sibTransId="{385E85C5-681D-4F50-985D-7A411FA5E6E9}"/>
    <dgm:cxn modelId="{6DCF7040-703D-44EB-8949-7398BE49A2CF}" type="presOf" srcId="{FCFC5450-9080-4A11-A2A9-E6D8442B867C}" destId="{1B1D4249-E417-42E8-83DB-84D15E180D7F}" srcOrd="0" destOrd="0" presId="urn:microsoft.com/office/officeart/2005/8/layout/hierarchy1"/>
    <dgm:cxn modelId="{DCCC2894-DA28-41D9-8C1E-F4865C3B47EF}" type="presOf" srcId="{CDA56290-9EB9-4B9C-90FD-0099A39BE836}" destId="{872C938C-C38D-4339-9ED9-0F350C6CEC01}" srcOrd="0" destOrd="0" presId="urn:microsoft.com/office/officeart/2005/8/layout/hierarchy1"/>
    <dgm:cxn modelId="{709A2AE6-FD20-457E-85F1-2B7C2874FC5E}" type="presOf" srcId="{1E5E6CF2-E1B9-46B2-9EE4-DF97BE3F7F77}" destId="{07A5979D-EC43-4880-A549-BC616C9A212C}" srcOrd="0" destOrd="0" presId="urn:microsoft.com/office/officeart/2005/8/layout/hierarchy1"/>
    <dgm:cxn modelId="{633F8CF5-9FD7-420B-BC5F-F67F2BDA42E1}" type="presParOf" srcId="{07A5979D-EC43-4880-A549-BC616C9A212C}" destId="{8BBC3BE6-6511-4FFF-B962-5AEEFDF0EAA7}" srcOrd="0" destOrd="0" presId="urn:microsoft.com/office/officeart/2005/8/layout/hierarchy1"/>
    <dgm:cxn modelId="{5BD5EE6B-1307-49C8-AFBB-6EDBD782D278}" type="presParOf" srcId="{8BBC3BE6-6511-4FFF-B962-5AEEFDF0EAA7}" destId="{EF000726-A938-49C4-AA1F-E6F401323AE1}" srcOrd="0" destOrd="0" presId="urn:microsoft.com/office/officeart/2005/8/layout/hierarchy1"/>
    <dgm:cxn modelId="{E02399EE-B1A2-423A-BDAC-D365DE505213}" type="presParOf" srcId="{EF000726-A938-49C4-AA1F-E6F401323AE1}" destId="{8F85C056-5FD0-46F6-A0DC-B815AE961FF3}" srcOrd="0" destOrd="0" presId="urn:microsoft.com/office/officeart/2005/8/layout/hierarchy1"/>
    <dgm:cxn modelId="{63786DAE-4092-437E-8275-1097D69B6819}" type="presParOf" srcId="{EF000726-A938-49C4-AA1F-E6F401323AE1}" destId="{1B1D4249-E417-42E8-83DB-84D15E180D7F}" srcOrd="1" destOrd="0" presId="urn:microsoft.com/office/officeart/2005/8/layout/hierarchy1"/>
    <dgm:cxn modelId="{1DC93AD0-AFEF-4FE5-B39C-F422390215E1}" type="presParOf" srcId="{8BBC3BE6-6511-4FFF-B962-5AEEFDF0EAA7}" destId="{F91BCA97-D05B-4E06-B8D4-2E92C0ED28A5}" srcOrd="1" destOrd="0" presId="urn:microsoft.com/office/officeart/2005/8/layout/hierarchy1"/>
    <dgm:cxn modelId="{DA26BA8E-E12C-4B20-8999-9A977FBF985B}" type="presParOf" srcId="{07A5979D-EC43-4880-A549-BC616C9A212C}" destId="{CA96E29E-F047-4021-8094-A537BEF8F5A0}" srcOrd="1" destOrd="0" presId="urn:microsoft.com/office/officeart/2005/8/layout/hierarchy1"/>
    <dgm:cxn modelId="{E45A0DC0-8E7E-4CB2-A859-B5C3D7C8EE7A}" type="presParOf" srcId="{CA96E29E-F047-4021-8094-A537BEF8F5A0}" destId="{8CC3884F-7B91-4414-A5A2-7D3CFD6931C1}" srcOrd="0" destOrd="0" presId="urn:microsoft.com/office/officeart/2005/8/layout/hierarchy1"/>
    <dgm:cxn modelId="{E87A7725-D8F3-478B-A929-B34C0DC248D8}" type="presParOf" srcId="{8CC3884F-7B91-4414-A5A2-7D3CFD6931C1}" destId="{A3723B7C-EE8C-42C3-BE21-45983243CC67}" srcOrd="0" destOrd="0" presId="urn:microsoft.com/office/officeart/2005/8/layout/hierarchy1"/>
    <dgm:cxn modelId="{13EEDD2A-B6A4-4928-8D2D-1A90038B7A2C}" type="presParOf" srcId="{8CC3884F-7B91-4414-A5A2-7D3CFD6931C1}" destId="{872C938C-C38D-4339-9ED9-0F350C6CEC01}" srcOrd="1" destOrd="0" presId="urn:microsoft.com/office/officeart/2005/8/layout/hierarchy1"/>
    <dgm:cxn modelId="{7FB809C5-B3BC-47BE-8D13-2CA71728495E}" type="presParOf" srcId="{CA96E29E-F047-4021-8094-A537BEF8F5A0}" destId="{450F0FD7-389C-4925-B726-09B7DF059EFF}"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4DAD567A-3432-4ADD-9ABF-7BA6BED071D4}" type="doc">
      <dgm:prSet loTypeId="urn:microsoft.com/office/officeart/2018/2/layout/IconVerticalSolidList" loCatId="icon" qsTypeId="urn:microsoft.com/office/officeart/2005/8/quickstyle/simple1" qsCatId="simple" csTypeId="urn:microsoft.com/office/officeart/2018/5/colors/Iconchunking_neutralicontext_colorful1" csCatId="colorful" phldr="1"/>
      <dgm:spPr/>
      <dgm:t>
        <a:bodyPr/>
        <a:lstStyle/>
        <a:p>
          <a:endParaRPr lang="en-US"/>
        </a:p>
      </dgm:t>
    </dgm:pt>
    <dgm:pt modelId="{943CA222-3209-4BC2-B06E-B9845CFA9F9A}">
      <dgm:prSet/>
      <dgm:spPr/>
      <dgm:t>
        <a:bodyPr/>
        <a:lstStyle/>
        <a:p>
          <a:pPr>
            <a:lnSpc>
              <a:spcPct val="100000"/>
            </a:lnSpc>
          </a:pPr>
          <a:r>
            <a:rPr lang="en-US" b="1" dirty="0"/>
            <a:t>Alternatives to Detention ($100,000)</a:t>
          </a:r>
          <a:endParaRPr lang="en-US" dirty="0"/>
        </a:p>
      </dgm:t>
    </dgm:pt>
    <dgm:pt modelId="{865790AC-DDE8-4243-AFD2-1274E7B0D32A}" type="parTrans" cxnId="{9B627A15-DB72-486E-9DF7-1D80BB84FCF6}">
      <dgm:prSet/>
      <dgm:spPr/>
      <dgm:t>
        <a:bodyPr/>
        <a:lstStyle/>
        <a:p>
          <a:endParaRPr lang="en-US"/>
        </a:p>
      </dgm:t>
    </dgm:pt>
    <dgm:pt modelId="{0091BE2D-5925-4BDE-B525-A0E8B4105FE0}" type="sibTrans" cxnId="{9B627A15-DB72-486E-9DF7-1D80BB84FCF6}">
      <dgm:prSet/>
      <dgm:spPr/>
      <dgm:t>
        <a:bodyPr/>
        <a:lstStyle/>
        <a:p>
          <a:endParaRPr lang="en-US"/>
        </a:p>
      </dgm:t>
    </dgm:pt>
    <dgm:pt modelId="{A450FE9D-E0E4-49FD-9FF0-127636925C4D}">
      <dgm:prSet/>
      <dgm:spPr/>
      <dgm:t>
        <a:bodyPr/>
        <a:lstStyle/>
        <a:p>
          <a:pPr>
            <a:lnSpc>
              <a:spcPct val="100000"/>
            </a:lnSpc>
          </a:pPr>
          <a:r>
            <a:rPr lang="en-US" b="1" dirty="0"/>
            <a:t>Delinquency Prevention ($102,050)</a:t>
          </a:r>
          <a:endParaRPr lang="en-US" dirty="0"/>
        </a:p>
      </dgm:t>
    </dgm:pt>
    <dgm:pt modelId="{BA27CCF6-348E-43F0-90B5-B05D51CB5DF2}" type="parTrans" cxnId="{BCC5AA9C-4651-4E98-AF0A-0A6EE119429F}">
      <dgm:prSet/>
      <dgm:spPr/>
      <dgm:t>
        <a:bodyPr/>
        <a:lstStyle/>
        <a:p>
          <a:endParaRPr lang="en-US"/>
        </a:p>
      </dgm:t>
    </dgm:pt>
    <dgm:pt modelId="{75D643CB-1A6A-4D09-9707-762B2E5E238D}" type="sibTrans" cxnId="{BCC5AA9C-4651-4E98-AF0A-0A6EE119429F}">
      <dgm:prSet/>
      <dgm:spPr/>
      <dgm:t>
        <a:bodyPr/>
        <a:lstStyle/>
        <a:p>
          <a:endParaRPr lang="en-US"/>
        </a:p>
      </dgm:t>
    </dgm:pt>
    <dgm:pt modelId="{18DD8C68-10B1-43CE-8DD4-EAF450E63225}">
      <dgm:prSet/>
      <dgm:spPr/>
      <dgm:t>
        <a:bodyPr/>
        <a:lstStyle/>
        <a:p>
          <a:pPr>
            <a:lnSpc>
              <a:spcPct val="100000"/>
            </a:lnSpc>
          </a:pPr>
          <a:r>
            <a:rPr lang="en-US" b="1" dirty="0"/>
            <a:t>School Programs ($100,060)</a:t>
          </a:r>
          <a:endParaRPr lang="en-US" dirty="0"/>
        </a:p>
      </dgm:t>
    </dgm:pt>
    <dgm:pt modelId="{08BB0D7D-4275-4CB4-A15F-09140FA33143}" type="parTrans" cxnId="{9DDF32A9-C8CB-4DF2-946E-D7640BD427C9}">
      <dgm:prSet/>
      <dgm:spPr/>
      <dgm:t>
        <a:bodyPr/>
        <a:lstStyle/>
        <a:p>
          <a:endParaRPr lang="en-US"/>
        </a:p>
      </dgm:t>
    </dgm:pt>
    <dgm:pt modelId="{35CEDA99-5FAF-4E58-8338-CDBC3063F94B}" type="sibTrans" cxnId="{9DDF32A9-C8CB-4DF2-946E-D7640BD427C9}">
      <dgm:prSet/>
      <dgm:spPr/>
      <dgm:t>
        <a:bodyPr/>
        <a:lstStyle/>
        <a:p>
          <a:endParaRPr lang="en-US"/>
        </a:p>
      </dgm:t>
    </dgm:pt>
    <dgm:pt modelId="{B310BCA0-833B-4EE2-8F51-FCC54C970860}">
      <dgm:prSet/>
      <dgm:spPr/>
      <dgm:t>
        <a:bodyPr/>
        <a:lstStyle/>
        <a:p>
          <a:pPr>
            <a:lnSpc>
              <a:spcPct val="100000"/>
            </a:lnSpc>
          </a:pPr>
          <a:r>
            <a:rPr lang="en-US" b="1" dirty="0"/>
            <a:t>Job Training ($70,113)</a:t>
          </a:r>
          <a:endParaRPr lang="en-US" dirty="0"/>
        </a:p>
      </dgm:t>
    </dgm:pt>
    <dgm:pt modelId="{BDB57384-8E6A-4444-9674-D8F7101A1AB1}" type="parTrans" cxnId="{12E9E3A3-BAC9-4F30-8A38-2FA3F0F26453}">
      <dgm:prSet/>
      <dgm:spPr/>
      <dgm:t>
        <a:bodyPr/>
        <a:lstStyle/>
        <a:p>
          <a:endParaRPr lang="en-US"/>
        </a:p>
      </dgm:t>
    </dgm:pt>
    <dgm:pt modelId="{3C665912-3181-4B5D-9899-BED70AE36697}" type="sibTrans" cxnId="{12E9E3A3-BAC9-4F30-8A38-2FA3F0F26453}">
      <dgm:prSet/>
      <dgm:spPr/>
      <dgm:t>
        <a:bodyPr/>
        <a:lstStyle/>
        <a:p>
          <a:endParaRPr lang="en-US"/>
        </a:p>
      </dgm:t>
    </dgm:pt>
    <dgm:pt modelId="{89931191-7A91-4146-AB2F-6075D6B0B7C5}" type="pres">
      <dgm:prSet presAssocID="{4DAD567A-3432-4ADD-9ABF-7BA6BED071D4}" presName="root" presStyleCnt="0">
        <dgm:presLayoutVars>
          <dgm:dir/>
          <dgm:resizeHandles val="exact"/>
        </dgm:presLayoutVars>
      </dgm:prSet>
      <dgm:spPr/>
    </dgm:pt>
    <dgm:pt modelId="{9BDDA420-BBBC-46F8-839E-14D367E7536D}" type="pres">
      <dgm:prSet presAssocID="{943CA222-3209-4BC2-B06E-B9845CFA9F9A}" presName="compNode" presStyleCnt="0"/>
      <dgm:spPr/>
    </dgm:pt>
    <dgm:pt modelId="{85C18CAB-EB98-4ED8-9B4C-C5D8CC8F3751}" type="pres">
      <dgm:prSet presAssocID="{943CA222-3209-4BC2-B06E-B9845CFA9F9A}" presName="bgRect" presStyleLbl="bgShp" presStyleIdx="0" presStyleCnt="4"/>
      <dgm:spPr/>
    </dgm:pt>
    <dgm:pt modelId="{19E90958-9C69-44F9-B453-510153CC7857}" type="pres">
      <dgm:prSet presAssocID="{943CA222-3209-4BC2-B06E-B9845CFA9F9A}" presName="iconRect" presStyleLbl="node1" presStyleIdx="0" presStyleCnt="4"/>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Bitcoin"/>
        </a:ext>
      </dgm:extLst>
    </dgm:pt>
    <dgm:pt modelId="{35B6F28C-9F4B-4C2D-B157-63C9A66160BD}" type="pres">
      <dgm:prSet presAssocID="{943CA222-3209-4BC2-B06E-B9845CFA9F9A}" presName="spaceRect" presStyleCnt="0"/>
      <dgm:spPr/>
    </dgm:pt>
    <dgm:pt modelId="{88D95972-AD60-4E0B-8BE3-854F6322EED3}" type="pres">
      <dgm:prSet presAssocID="{943CA222-3209-4BC2-B06E-B9845CFA9F9A}" presName="parTx" presStyleLbl="revTx" presStyleIdx="0" presStyleCnt="4">
        <dgm:presLayoutVars>
          <dgm:chMax val="0"/>
          <dgm:chPref val="0"/>
        </dgm:presLayoutVars>
      </dgm:prSet>
      <dgm:spPr/>
    </dgm:pt>
    <dgm:pt modelId="{0ED2ADD7-6AFC-4A19-BB43-C664449B8B10}" type="pres">
      <dgm:prSet presAssocID="{0091BE2D-5925-4BDE-B525-A0E8B4105FE0}" presName="sibTrans" presStyleCnt="0"/>
      <dgm:spPr/>
    </dgm:pt>
    <dgm:pt modelId="{2C2B9513-0EEB-432E-9533-7E566F1DDFA1}" type="pres">
      <dgm:prSet presAssocID="{A450FE9D-E0E4-49FD-9FF0-127636925C4D}" presName="compNode" presStyleCnt="0"/>
      <dgm:spPr/>
    </dgm:pt>
    <dgm:pt modelId="{6C664FBC-C4D7-4209-86CC-8F8E7EC12458}" type="pres">
      <dgm:prSet presAssocID="{A450FE9D-E0E4-49FD-9FF0-127636925C4D}" presName="bgRect" presStyleLbl="bgShp" presStyleIdx="1" presStyleCnt="4"/>
      <dgm:spPr/>
    </dgm:pt>
    <dgm:pt modelId="{2EA2BCD9-B2B7-43E1-83B7-CC778940DD9A}" type="pres">
      <dgm:prSet presAssocID="{A450FE9D-E0E4-49FD-9FF0-127636925C4D}" presName="iconRect" presStyleLbl="node1" presStyleIdx="1" presStyleCnt="4"/>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Dollar"/>
        </a:ext>
      </dgm:extLst>
    </dgm:pt>
    <dgm:pt modelId="{39BE89E9-AC98-4559-BB10-421DFA844DDF}" type="pres">
      <dgm:prSet presAssocID="{A450FE9D-E0E4-49FD-9FF0-127636925C4D}" presName="spaceRect" presStyleCnt="0"/>
      <dgm:spPr/>
    </dgm:pt>
    <dgm:pt modelId="{4DF38561-AED9-482F-B17C-A10E19FD93BF}" type="pres">
      <dgm:prSet presAssocID="{A450FE9D-E0E4-49FD-9FF0-127636925C4D}" presName="parTx" presStyleLbl="revTx" presStyleIdx="1" presStyleCnt="4">
        <dgm:presLayoutVars>
          <dgm:chMax val="0"/>
          <dgm:chPref val="0"/>
        </dgm:presLayoutVars>
      </dgm:prSet>
      <dgm:spPr/>
    </dgm:pt>
    <dgm:pt modelId="{C601A40A-410A-4722-AE36-8792DE76CB1F}" type="pres">
      <dgm:prSet presAssocID="{75D643CB-1A6A-4D09-9707-762B2E5E238D}" presName="sibTrans" presStyleCnt="0"/>
      <dgm:spPr/>
    </dgm:pt>
    <dgm:pt modelId="{03468784-2D20-447F-A87B-C95130D5DEAD}" type="pres">
      <dgm:prSet presAssocID="{18DD8C68-10B1-43CE-8DD4-EAF450E63225}" presName="compNode" presStyleCnt="0"/>
      <dgm:spPr/>
    </dgm:pt>
    <dgm:pt modelId="{F0F36F2F-CEE5-4F06-947A-606C5C968316}" type="pres">
      <dgm:prSet presAssocID="{18DD8C68-10B1-43CE-8DD4-EAF450E63225}" presName="bgRect" presStyleLbl="bgShp" presStyleIdx="2" presStyleCnt="4"/>
      <dgm:spPr/>
    </dgm:pt>
    <dgm:pt modelId="{F317156E-4793-4E76-A490-37B90D723D2F}" type="pres">
      <dgm:prSet presAssocID="{18DD8C68-10B1-43CE-8DD4-EAF450E63225}" presName="iconRect" presStyleLbl="node1" presStyleIdx="2" presStyleCnt="4"/>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Graduation Cap"/>
        </a:ext>
      </dgm:extLst>
    </dgm:pt>
    <dgm:pt modelId="{50394E08-F763-419C-8234-88EBF498FBF7}" type="pres">
      <dgm:prSet presAssocID="{18DD8C68-10B1-43CE-8DD4-EAF450E63225}" presName="spaceRect" presStyleCnt="0"/>
      <dgm:spPr/>
    </dgm:pt>
    <dgm:pt modelId="{6C39B1FC-0BF6-4250-A197-BE9484A06A8A}" type="pres">
      <dgm:prSet presAssocID="{18DD8C68-10B1-43CE-8DD4-EAF450E63225}" presName="parTx" presStyleLbl="revTx" presStyleIdx="2" presStyleCnt="4">
        <dgm:presLayoutVars>
          <dgm:chMax val="0"/>
          <dgm:chPref val="0"/>
        </dgm:presLayoutVars>
      </dgm:prSet>
      <dgm:spPr/>
    </dgm:pt>
    <dgm:pt modelId="{AF341334-60E6-4669-9963-6172F547A05A}" type="pres">
      <dgm:prSet presAssocID="{35CEDA99-5FAF-4E58-8338-CDBC3063F94B}" presName="sibTrans" presStyleCnt="0"/>
      <dgm:spPr/>
    </dgm:pt>
    <dgm:pt modelId="{778D9057-3B6D-48FA-8981-8B64D0D69FEC}" type="pres">
      <dgm:prSet presAssocID="{B310BCA0-833B-4EE2-8F51-FCC54C970860}" presName="compNode" presStyleCnt="0"/>
      <dgm:spPr/>
    </dgm:pt>
    <dgm:pt modelId="{CB4505CE-DF02-403D-AECC-53193C10EF34}" type="pres">
      <dgm:prSet presAssocID="{B310BCA0-833B-4EE2-8F51-FCC54C970860}" presName="bgRect" presStyleLbl="bgShp" presStyleIdx="3" presStyleCnt="4"/>
      <dgm:spPr/>
    </dgm:pt>
    <dgm:pt modelId="{60884E1D-8494-4208-9F55-A4741C05F6F1}" type="pres">
      <dgm:prSet presAssocID="{B310BCA0-833B-4EE2-8F51-FCC54C970860}" presName="iconRect" presStyleLbl="node1" presStyleIdx="3" presStyleCnt="4"/>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a:noFill/>
        </a:ln>
      </dgm:spPr>
      <dgm:extLst>
        <a:ext uri="{E40237B7-FDA0-4F09-8148-C483321AD2D9}">
          <dgm14:cNvPr xmlns:dgm14="http://schemas.microsoft.com/office/drawing/2010/diagram" id="0" name="" descr="Money"/>
        </a:ext>
      </dgm:extLst>
    </dgm:pt>
    <dgm:pt modelId="{8F040E50-ADCE-451B-9ED4-FC52459038E3}" type="pres">
      <dgm:prSet presAssocID="{B310BCA0-833B-4EE2-8F51-FCC54C970860}" presName="spaceRect" presStyleCnt="0"/>
      <dgm:spPr/>
    </dgm:pt>
    <dgm:pt modelId="{80BD2242-9735-44C2-B68A-5505F8944F13}" type="pres">
      <dgm:prSet presAssocID="{B310BCA0-833B-4EE2-8F51-FCC54C970860}" presName="parTx" presStyleLbl="revTx" presStyleIdx="3" presStyleCnt="4">
        <dgm:presLayoutVars>
          <dgm:chMax val="0"/>
          <dgm:chPref val="0"/>
        </dgm:presLayoutVars>
      </dgm:prSet>
      <dgm:spPr/>
    </dgm:pt>
  </dgm:ptLst>
  <dgm:cxnLst>
    <dgm:cxn modelId="{7659CC03-B8F8-4073-8FC6-B98F5EEF8123}" type="presOf" srcId="{18DD8C68-10B1-43CE-8DD4-EAF450E63225}" destId="{6C39B1FC-0BF6-4250-A197-BE9484A06A8A}" srcOrd="0" destOrd="0" presId="urn:microsoft.com/office/officeart/2018/2/layout/IconVerticalSolidList"/>
    <dgm:cxn modelId="{3D173A15-C48B-4D82-A18A-5E9145D8F595}" type="presOf" srcId="{B310BCA0-833B-4EE2-8F51-FCC54C970860}" destId="{80BD2242-9735-44C2-B68A-5505F8944F13}" srcOrd="0" destOrd="0" presId="urn:microsoft.com/office/officeart/2018/2/layout/IconVerticalSolidList"/>
    <dgm:cxn modelId="{9B627A15-DB72-486E-9DF7-1D80BB84FCF6}" srcId="{4DAD567A-3432-4ADD-9ABF-7BA6BED071D4}" destId="{943CA222-3209-4BC2-B06E-B9845CFA9F9A}" srcOrd="0" destOrd="0" parTransId="{865790AC-DDE8-4243-AFD2-1274E7B0D32A}" sibTransId="{0091BE2D-5925-4BDE-B525-A0E8B4105FE0}"/>
    <dgm:cxn modelId="{0AEDD828-24AA-4DB8-8A49-3A5068EA225B}" type="presOf" srcId="{A450FE9D-E0E4-49FD-9FF0-127636925C4D}" destId="{4DF38561-AED9-482F-B17C-A10E19FD93BF}" srcOrd="0" destOrd="0" presId="urn:microsoft.com/office/officeart/2018/2/layout/IconVerticalSolidList"/>
    <dgm:cxn modelId="{BCC5AA9C-4651-4E98-AF0A-0A6EE119429F}" srcId="{4DAD567A-3432-4ADD-9ABF-7BA6BED071D4}" destId="{A450FE9D-E0E4-49FD-9FF0-127636925C4D}" srcOrd="1" destOrd="0" parTransId="{BA27CCF6-348E-43F0-90B5-B05D51CB5DF2}" sibTransId="{75D643CB-1A6A-4D09-9707-762B2E5E238D}"/>
    <dgm:cxn modelId="{9943FD9D-2184-4F88-95B5-7E605C1A8664}" type="presOf" srcId="{4DAD567A-3432-4ADD-9ABF-7BA6BED071D4}" destId="{89931191-7A91-4146-AB2F-6075D6B0B7C5}" srcOrd="0" destOrd="0" presId="urn:microsoft.com/office/officeart/2018/2/layout/IconVerticalSolidList"/>
    <dgm:cxn modelId="{12E9E3A3-BAC9-4F30-8A38-2FA3F0F26453}" srcId="{4DAD567A-3432-4ADD-9ABF-7BA6BED071D4}" destId="{B310BCA0-833B-4EE2-8F51-FCC54C970860}" srcOrd="3" destOrd="0" parTransId="{BDB57384-8E6A-4444-9674-D8F7101A1AB1}" sibTransId="{3C665912-3181-4B5D-9899-BED70AE36697}"/>
    <dgm:cxn modelId="{9DDF32A9-C8CB-4DF2-946E-D7640BD427C9}" srcId="{4DAD567A-3432-4ADD-9ABF-7BA6BED071D4}" destId="{18DD8C68-10B1-43CE-8DD4-EAF450E63225}" srcOrd="2" destOrd="0" parTransId="{08BB0D7D-4275-4CB4-A15F-09140FA33143}" sibTransId="{35CEDA99-5FAF-4E58-8338-CDBC3063F94B}"/>
    <dgm:cxn modelId="{5E7201BA-F5EA-4828-9480-D7C0026C47C2}" type="presOf" srcId="{943CA222-3209-4BC2-B06E-B9845CFA9F9A}" destId="{88D95972-AD60-4E0B-8BE3-854F6322EED3}" srcOrd="0" destOrd="0" presId="urn:microsoft.com/office/officeart/2018/2/layout/IconVerticalSolidList"/>
    <dgm:cxn modelId="{CD248693-DF48-443A-B79B-3EF3FF59D246}" type="presParOf" srcId="{89931191-7A91-4146-AB2F-6075D6B0B7C5}" destId="{9BDDA420-BBBC-46F8-839E-14D367E7536D}" srcOrd="0" destOrd="0" presId="urn:microsoft.com/office/officeart/2018/2/layout/IconVerticalSolidList"/>
    <dgm:cxn modelId="{D3B5D4B6-56A6-4EE7-B3F9-B619AB4FC317}" type="presParOf" srcId="{9BDDA420-BBBC-46F8-839E-14D367E7536D}" destId="{85C18CAB-EB98-4ED8-9B4C-C5D8CC8F3751}" srcOrd="0" destOrd="0" presId="urn:microsoft.com/office/officeart/2018/2/layout/IconVerticalSolidList"/>
    <dgm:cxn modelId="{99F674AD-3DFB-4ED6-9BA9-5EC85644B147}" type="presParOf" srcId="{9BDDA420-BBBC-46F8-839E-14D367E7536D}" destId="{19E90958-9C69-44F9-B453-510153CC7857}" srcOrd="1" destOrd="0" presId="urn:microsoft.com/office/officeart/2018/2/layout/IconVerticalSolidList"/>
    <dgm:cxn modelId="{460424CC-95BA-45B2-B259-ED13C68535C8}" type="presParOf" srcId="{9BDDA420-BBBC-46F8-839E-14D367E7536D}" destId="{35B6F28C-9F4B-4C2D-B157-63C9A66160BD}" srcOrd="2" destOrd="0" presId="urn:microsoft.com/office/officeart/2018/2/layout/IconVerticalSolidList"/>
    <dgm:cxn modelId="{B0819252-5512-4164-BE5E-64A18E24DBC5}" type="presParOf" srcId="{9BDDA420-BBBC-46F8-839E-14D367E7536D}" destId="{88D95972-AD60-4E0B-8BE3-854F6322EED3}" srcOrd="3" destOrd="0" presId="urn:microsoft.com/office/officeart/2018/2/layout/IconVerticalSolidList"/>
    <dgm:cxn modelId="{F8F3385C-5F56-4575-A222-B2590BF93E24}" type="presParOf" srcId="{89931191-7A91-4146-AB2F-6075D6B0B7C5}" destId="{0ED2ADD7-6AFC-4A19-BB43-C664449B8B10}" srcOrd="1" destOrd="0" presId="urn:microsoft.com/office/officeart/2018/2/layout/IconVerticalSolidList"/>
    <dgm:cxn modelId="{9C2A9250-05C1-4E81-9533-5D5CBE0CD8F6}" type="presParOf" srcId="{89931191-7A91-4146-AB2F-6075D6B0B7C5}" destId="{2C2B9513-0EEB-432E-9533-7E566F1DDFA1}" srcOrd="2" destOrd="0" presId="urn:microsoft.com/office/officeart/2018/2/layout/IconVerticalSolidList"/>
    <dgm:cxn modelId="{FCC1A5D2-4384-46E9-A1AA-45F3A78120B8}" type="presParOf" srcId="{2C2B9513-0EEB-432E-9533-7E566F1DDFA1}" destId="{6C664FBC-C4D7-4209-86CC-8F8E7EC12458}" srcOrd="0" destOrd="0" presId="urn:microsoft.com/office/officeart/2018/2/layout/IconVerticalSolidList"/>
    <dgm:cxn modelId="{81B76DED-DD42-4598-81DB-30EC76D1C363}" type="presParOf" srcId="{2C2B9513-0EEB-432E-9533-7E566F1DDFA1}" destId="{2EA2BCD9-B2B7-43E1-83B7-CC778940DD9A}" srcOrd="1" destOrd="0" presId="urn:microsoft.com/office/officeart/2018/2/layout/IconVerticalSolidList"/>
    <dgm:cxn modelId="{E84B0A7A-53F0-4D9D-BF09-D0BE03B20C0E}" type="presParOf" srcId="{2C2B9513-0EEB-432E-9533-7E566F1DDFA1}" destId="{39BE89E9-AC98-4559-BB10-421DFA844DDF}" srcOrd="2" destOrd="0" presId="urn:microsoft.com/office/officeart/2018/2/layout/IconVerticalSolidList"/>
    <dgm:cxn modelId="{6521D08B-6823-46B1-84FD-91457E45DF64}" type="presParOf" srcId="{2C2B9513-0EEB-432E-9533-7E566F1DDFA1}" destId="{4DF38561-AED9-482F-B17C-A10E19FD93BF}" srcOrd="3" destOrd="0" presId="urn:microsoft.com/office/officeart/2018/2/layout/IconVerticalSolidList"/>
    <dgm:cxn modelId="{59F5B2E3-09E1-4CD0-A2E1-4D2E2C0A12EB}" type="presParOf" srcId="{89931191-7A91-4146-AB2F-6075D6B0B7C5}" destId="{C601A40A-410A-4722-AE36-8792DE76CB1F}" srcOrd="3" destOrd="0" presId="urn:microsoft.com/office/officeart/2018/2/layout/IconVerticalSolidList"/>
    <dgm:cxn modelId="{401779A3-2B60-41A8-AD77-7BC413B33D64}" type="presParOf" srcId="{89931191-7A91-4146-AB2F-6075D6B0B7C5}" destId="{03468784-2D20-447F-A87B-C95130D5DEAD}" srcOrd="4" destOrd="0" presId="urn:microsoft.com/office/officeart/2018/2/layout/IconVerticalSolidList"/>
    <dgm:cxn modelId="{C2DCBEF1-917E-4659-9878-65BD05ECF3BA}" type="presParOf" srcId="{03468784-2D20-447F-A87B-C95130D5DEAD}" destId="{F0F36F2F-CEE5-4F06-947A-606C5C968316}" srcOrd="0" destOrd="0" presId="urn:microsoft.com/office/officeart/2018/2/layout/IconVerticalSolidList"/>
    <dgm:cxn modelId="{142BC8F2-1142-4ADD-BE62-9FFE4882B9FB}" type="presParOf" srcId="{03468784-2D20-447F-A87B-C95130D5DEAD}" destId="{F317156E-4793-4E76-A490-37B90D723D2F}" srcOrd="1" destOrd="0" presId="urn:microsoft.com/office/officeart/2018/2/layout/IconVerticalSolidList"/>
    <dgm:cxn modelId="{0B64BBA4-AE91-4749-8110-76898CC467BB}" type="presParOf" srcId="{03468784-2D20-447F-A87B-C95130D5DEAD}" destId="{50394E08-F763-419C-8234-88EBF498FBF7}" srcOrd="2" destOrd="0" presId="urn:microsoft.com/office/officeart/2018/2/layout/IconVerticalSolidList"/>
    <dgm:cxn modelId="{4B08445E-D5F9-49DF-B21C-5B849156AB48}" type="presParOf" srcId="{03468784-2D20-447F-A87B-C95130D5DEAD}" destId="{6C39B1FC-0BF6-4250-A197-BE9484A06A8A}" srcOrd="3" destOrd="0" presId="urn:microsoft.com/office/officeart/2018/2/layout/IconVerticalSolidList"/>
    <dgm:cxn modelId="{4DDB9870-C83F-4DDA-9222-ABAC01E00F23}" type="presParOf" srcId="{89931191-7A91-4146-AB2F-6075D6B0B7C5}" destId="{AF341334-60E6-4669-9963-6172F547A05A}" srcOrd="5" destOrd="0" presId="urn:microsoft.com/office/officeart/2018/2/layout/IconVerticalSolidList"/>
    <dgm:cxn modelId="{4D540B7E-FEAD-49BE-8136-E9A3CF3EBF6B}" type="presParOf" srcId="{89931191-7A91-4146-AB2F-6075D6B0B7C5}" destId="{778D9057-3B6D-48FA-8981-8B64D0D69FEC}" srcOrd="6" destOrd="0" presId="urn:microsoft.com/office/officeart/2018/2/layout/IconVerticalSolidList"/>
    <dgm:cxn modelId="{5C033C81-2D68-494B-B363-9924C222AEA5}" type="presParOf" srcId="{778D9057-3B6D-48FA-8981-8B64D0D69FEC}" destId="{CB4505CE-DF02-403D-AECC-53193C10EF34}" srcOrd="0" destOrd="0" presId="urn:microsoft.com/office/officeart/2018/2/layout/IconVerticalSolidList"/>
    <dgm:cxn modelId="{2FF6B582-C50C-46D1-85D2-3615326230D0}" type="presParOf" srcId="{778D9057-3B6D-48FA-8981-8B64D0D69FEC}" destId="{60884E1D-8494-4208-9F55-A4741C05F6F1}" srcOrd="1" destOrd="0" presId="urn:microsoft.com/office/officeart/2018/2/layout/IconVerticalSolidList"/>
    <dgm:cxn modelId="{46A62F5A-ED1F-4F84-9539-BBBED34C997A}" type="presParOf" srcId="{778D9057-3B6D-48FA-8981-8B64D0D69FEC}" destId="{8F040E50-ADCE-451B-9ED4-FC52459038E3}" srcOrd="2" destOrd="0" presId="urn:microsoft.com/office/officeart/2018/2/layout/IconVerticalSolidList"/>
    <dgm:cxn modelId="{F928C6FF-5680-496E-A13B-31D1712B19AB}" type="presParOf" srcId="{778D9057-3B6D-48FA-8981-8B64D0D69FEC}" destId="{80BD2242-9735-44C2-B68A-5505F8944F13}"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FBE2256E-81FC-46AD-AA74-59176D7F6C35}" type="doc">
      <dgm:prSet loTypeId="urn:microsoft.com/office/officeart/2005/8/layout/process5" loCatId="process" qsTypeId="urn:microsoft.com/office/officeart/2005/8/quickstyle/simple1" qsCatId="simple" csTypeId="urn:microsoft.com/office/officeart/2005/8/colors/colorful1" csCatId="colorful" phldr="1"/>
      <dgm:spPr/>
      <dgm:t>
        <a:bodyPr/>
        <a:lstStyle/>
        <a:p>
          <a:endParaRPr lang="en-US"/>
        </a:p>
      </dgm:t>
    </dgm:pt>
    <dgm:pt modelId="{F19BC7F4-0170-4D74-B4B1-936DE74285B9}">
      <dgm:prSet/>
      <dgm:spPr/>
      <dgm:t>
        <a:bodyPr/>
        <a:lstStyle/>
        <a:p>
          <a:r>
            <a:rPr lang="en-US" b="1" dirty="0"/>
            <a:t>1. First year request – 100% JJDP funding.</a:t>
          </a:r>
          <a:r>
            <a:rPr lang="en-US" dirty="0"/>
            <a:t> </a:t>
          </a:r>
        </a:p>
      </dgm:t>
    </dgm:pt>
    <dgm:pt modelId="{29A13290-4DA6-4E22-8244-5432D4DB1D66}" type="parTrans" cxnId="{B84FE7A7-470C-432B-A512-08FC03A5870A}">
      <dgm:prSet/>
      <dgm:spPr/>
      <dgm:t>
        <a:bodyPr/>
        <a:lstStyle/>
        <a:p>
          <a:endParaRPr lang="en-US"/>
        </a:p>
      </dgm:t>
    </dgm:pt>
    <dgm:pt modelId="{3C940A42-E058-4536-B082-2A4FD1577FDE}" type="sibTrans" cxnId="{B84FE7A7-470C-432B-A512-08FC03A5870A}">
      <dgm:prSet/>
      <dgm:spPr/>
      <dgm:t>
        <a:bodyPr/>
        <a:lstStyle/>
        <a:p>
          <a:endParaRPr lang="en-US"/>
        </a:p>
      </dgm:t>
    </dgm:pt>
    <dgm:pt modelId="{E3EA7306-7CC3-4963-B947-4B0D3FA49157}">
      <dgm:prSet/>
      <dgm:spPr/>
      <dgm:t>
        <a:bodyPr/>
        <a:lstStyle/>
        <a:p>
          <a:r>
            <a:rPr lang="en-US" b="1" dirty="0"/>
            <a:t>2. Subsequent request – 80% of JJDP funding awarded the previous year.</a:t>
          </a:r>
          <a:endParaRPr lang="en-US" dirty="0"/>
        </a:p>
      </dgm:t>
    </dgm:pt>
    <dgm:pt modelId="{272A04B5-3A13-4B7E-8BA4-A2068BB8542B}" type="parTrans" cxnId="{578F336A-37BD-4239-83D4-6419C5103199}">
      <dgm:prSet/>
      <dgm:spPr/>
      <dgm:t>
        <a:bodyPr/>
        <a:lstStyle/>
        <a:p>
          <a:endParaRPr lang="en-US"/>
        </a:p>
      </dgm:t>
    </dgm:pt>
    <dgm:pt modelId="{824CDDE9-5571-4149-BEEB-1460B0B40D56}" type="sibTrans" cxnId="{578F336A-37BD-4239-83D4-6419C5103199}">
      <dgm:prSet/>
      <dgm:spPr/>
      <dgm:t>
        <a:bodyPr/>
        <a:lstStyle/>
        <a:p>
          <a:endParaRPr lang="en-US"/>
        </a:p>
      </dgm:t>
    </dgm:pt>
    <dgm:pt modelId="{D21C6B70-C703-41EE-B6C4-3915314A7348}">
      <dgm:prSet/>
      <dgm:spPr/>
      <dgm:t>
        <a:bodyPr/>
        <a:lstStyle/>
        <a:p>
          <a:r>
            <a:rPr lang="en-US" b="1" dirty="0"/>
            <a:t>3. Subsequent request – 60% of JJDP funding awarded the previous year.</a:t>
          </a:r>
          <a:endParaRPr lang="en-US" dirty="0"/>
        </a:p>
      </dgm:t>
    </dgm:pt>
    <dgm:pt modelId="{E6EED266-B49B-4836-86CA-623FAC23C96E}" type="parTrans" cxnId="{3C19EDD5-EA24-4AC1-BCCD-22179BA77E79}">
      <dgm:prSet/>
      <dgm:spPr/>
      <dgm:t>
        <a:bodyPr/>
        <a:lstStyle/>
        <a:p>
          <a:endParaRPr lang="en-US"/>
        </a:p>
      </dgm:t>
    </dgm:pt>
    <dgm:pt modelId="{F0E41005-F7C6-4F62-9527-360995C208CA}" type="sibTrans" cxnId="{3C19EDD5-EA24-4AC1-BCCD-22179BA77E79}">
      <dgm:prSet/>
      <dgm:spPr/>
      <dgm:t>
        <a:bodyPr/>
        <a:lstStyle/>
        <a:p>
          <a:endParaRPr lang="en-US"/>
        </a:p>
      </dgm:t>
    </dgm:pt>
    <dgm:pt modelId="{929B7AF0-24B4-406D-AA10-C5018A405A9C}" type="pres">
      <dgm:prSet presAssocID="{FBE2256E-81FC-46AD-AA74-59176D7F6C35}" presName="diagram" presStyleCnt="0">
        <dgm:presLayoutVars>
          <dgm:dir/>
          <dgm:resizeHandles val="exact"/>
        </dgm:presLayoutVars>
      </dgm:prSet>
      <dgm:spPr/>
    </dgm:pt>
    <dgm:pt modelId="{549715C0-EE5F-433F-B70B-36F196F3E817}" type="pres">
      <dgm:prSet presAssocID="{F19BC7F4-0170-4D74-B4B1-936DE74285B9}" presName="node" presStyleLbl="node1" presStyleIdx="0" presStyleCnt="3">
        <dgm:presLayoutVars>
          <dgm:bulletEnabled val="1"/>
        </dgm:presLayoutVars>
      </dgm:prSet>
      <dgm:spPr/>
    </dgm:pt>
    <dgm:pt modelId="{848966C6-143C-48FE-A0EF-B68BE34116F4}" type="pres">
      <dgm:prSet presAssocID="{3C940A42-E058-4536-B082-2A4FD1577FDE}" presName="sibTrans" presStyleLbl="sibTrans2D1" presStyleIdx="0" presStyleCnt="2"/>
      <dgm:spPr/>
    </dgm:pt>
    <dgm:pt modelId="{84BC871C-5AD6-426B-90F9-9C42CFDC7F17}" type="pres">
      <dgm:prSet presAssocID="{3C940A42-E058-4536-B082-2A4FD1577FDE}" presName="connectorText" presStyleLbl="sibTrans2D1" presStyleIdx="0" presStyleCnt="2"/>
      <dgm:spPr/>
    </dgm:pt>
    <dgm:pt modelId="{EDF9FAF1-26A4-424F-AB75-F84C239DF064}" type="pres">
      <dgm:prSet presAssocID="{E3EA7306-7CC3-4963-B947-4B0D3FA49157}" presName="node" presStyleLbl="node1" presStyleIdx="1" presStyleCnt="3">
        <dgm:presLayoutVars>
          <dgm:bulletEnabled val="1"/>
        </dgm:presLayoutVars>
      </dgm:prSet>
      <dgm:spPr/>
    </dgm:pt>
    <dgm:pt modelId="{AC15828C-A39A-48F3-9B5F-7D0C87691983}" type="pres">
      <dgm:prSet presAssocID="{824CDDE9-5571-4149-BEEB-1460B0B40D56}" presName="sibTrans" presStyleLbl="sibTrans2D1" presStyleIdx="1" presStyleCnt="2"/>
      <dgm:spPr/>
    </dgm:pt>
    <dgm:pt modelId="{260C4054-4E08-41C0-8458-B1B7183DFF01}" type="pres">
      <dgm:prSet presAssocID="{824CDDE9-5571-4149-BEEB-1460B0B40D56}" presName="connectorText" presStyleLbl="sibTrans2D1" presStyleIdx="1" presStyleCnt="2"/>
      <dgm:spPr/>
    </dgm:pt>
    <dgm:pt modelId="{FE8F4ECA-4BA9-472C-94B4-41C84CA8A35D}" type="pres">
      <dgm:prSet presAssocID="{D21C6B70-C703-41EE-B6C4-3915314A7348}" presName="node" presStyleLbl="node1" presStyleIdx="2" presStyleCnt="3">
        <dgm:presLayoutVars>
          <dgm:bulletEnabled val="1"/>
        </dgm:presLayoutVars>
      </dgm:prSet>
      <dgm:spPr/>
    </dgm:pt>
  </dgm:ptLst>
  <dgm:cxnLst>
    <dgm:cxn modelId="{42F2280A-40CE-4E12-97E4-786D513CB92F}" type="presOf" srcId="{824CDDE9-5571-4149-BEEB-1460B0B40D56}" destId="{260C4054-4E08-41C0-8458-B1B7183DFF01}" srcOrd="1" destOrd="0" presId="urn:microsoft.com/office/officeart/2005/8/layout/process5"/>
    <dgm:cxn modelId="{DDEECD31-52E9-4B7B-892D-1518E1238DEF}" type="presOf" srcId="{F19BC7F4-0170-4D74-B4B1-936DE74285B9}" destId="{549715C0-EE5F-433F-B70B-36F196F3E817}" srcOrd="0" destOrd="0" presId="urn:microsoft.com/office/officeart/2005/8/layout/process5"/>
    <dgm:cxn modelId="{578F336A-37BD-4239-83D4-6419C5103199}" srcId="{FBE2256E-81FC-46AD-AA74-59176D7F6C35}" destId="{E3EA7306-7CC3-4963-B947-4B0D3FA49157}" srcOrd="1" destOrd="0" parTransId="{272A04B5-3A13-4B7E-8BA4-A2068BB8542B}" sibTransId="{824CDDE9-5571-4149-BEEB-1460B0B40D56}"/>
    <dgm:cxn modelId="{8976254C-320C-4E2F-9972-AFF70FDA0370}" type="presOf" srcId="{FBE2256E-81FC-46AD-AA74-59176D7F6C35}" destId="{929B7AF0-24B4-406D-AA10-C5018A405A9C}" srcOrd="0" destOrd="0" presId="urn:microsoft.com/office/officeart/2005/8/layout/process5"/>
    <dgm:cxn modelId="{613EAB7D-8F39-43D9-96E5-5C6BFF1F3271}" type="presOf" srcId="{3C940A42-E058-4536-B082-2A4FD1577FDE}" destId="{848966C6-143C-48FE-A0EF-B68BE34116F4}" srcOrd="0" destOrd="0" presId="urn:microsoft.com/office/officeart/2005/8/layout/process5"/>
    <dgm:cxn modelId="{AABBF48B-ECEB-4D39-9753-95BA7187F5DF}" type="presOf" srcId="{E3EA7306-7CC3-4963-B947-4B0D3FA49157}" destId="{EDF9FAF1-26A4-424F-AB75-F84C239DF064}" srcOrd="0" destOrd="0" presId="urn:microsoft.com/office/officeart/2005/8/layout/process5"/>
    <dgm:cxn modelId="{78705895-6FE6-4537-8CC7-B7426C1EEA13}" type="presOf" srcId="{3C940A42-E058-4536-B082-2A4FD1577FDE}" destId="{84BC871C-5AD6-426B-90F9-9C42CFDC7F17}" srcOrd="1" destOrd="0" presId="urn:microsoft.com/office/officeart/2005/8/layout/process5"/>
    <dgm:cxn modelId="{B84FE7A7-470C-432B-A512-08FC03A5870A}" srcId="{FBE2256E-81FC-46AD-AA74-59176D7F6C35}" destId="{F19BC7F4-0170-4D74-B4B1-936DE74285B9}" srcOrd="0" destOrd="0" parTransId="{29A13290-4DA6-4E22-8244-5432D4DB1D66}" sibTransId="{3C940A42-E058-4536-B082-2A4FD1577FDE}"/>
    <dgm:cxn modelId="{F0F603B5-6D7B-4EDE-BA4F-54A10A42AEC2}" type="presOf" srcId="{D21C6B70-C703-41EE-B6C4-3915314A7348}" destId="{FE8F4ECA-4BA9-472C-94B4-41C84CA8A35D}" srcOrd="0" destOrd="0" presId="urn:microsoft.com/office/officeart/2005/8/layout/process5"/>
    <dgm:cxn modelId="{3C19EDD5-EA24-4AC1-BCCD-22179BA77E79}" srcId="{FBE2256E-81FC-46AD-AA74-59176D7F6C35}" destId="{D21C6B70-C703-41EE-B6C4-3915314A7348}" srcOrd="2" destOrd="0" parTransId="{E6EED266-B49B-4836-86CA-623FAC23C96E}" sibTransId="{F0E41005-F7C6-4F62-9527-360995C208CA}"/>
    <dgm:cxn modelId="{7DAA1ADB-949A-4591-93B2-0403B780B684}" type="presOf" srcId="{824CDDE9-5571-4149-BEEB-1460B0B40D56}" destId="{AC15828C-A39A-48F3-9B5F-7D0C87691983}" srcOrd="0" destOrd="0" presId="urn:microsoft.com/office/officeart/2005/8/layout/process5"/>
    <dgm:cxn modelId="{F8C0E705-5948-4D1B-BCA7-76DC20DCA009}" type="presParOf" srcId="{929B7AF0-24B4-406D-AA10-C5018A405A9C}" destId="{549715C0-EE5F-433F-B70B-36F196F3E817}" srcOrd="0" destOrd="0" presId="urn:microsoft.com/office/officeart/2005/8/layout/process5"/>
    <dgm:cxn modelId="{1809913E-2B9F-4E51-8BEE-4C4EAD426A0F}" type="presParOf" srcId="{929B7AF0-24B4-406D-AA10-C5018A405A9C}" destId="{848966C6-143C-48FE-A0EF-B68BE34116F4}" srcOrd="1" destOrd="0" presId="urn:microsoft.com/office/officeart/2005/8/layout/process5"/>
    <dgm:cxn modelId="{71A7E0FB-6F0D-4845-91EB-D8333FCB37A6}" type="presParOf" srcId="{848966C6-143C-48FE-A0EF-B68BE34116F4}" destId="{84BC871C-5AD6-426B-90F9-9C42CFDC7F17}" srcOrd="0" destOrd="0" presId="urn:microsoft.com/office/officeart/2005/8/layout/process5"/>
    <dgm:cxn modelId="{D051295F-7B65-4FFD-92CD-1B8A2E5310DC}" type="presParOf" srcId="{929B7AF0-24B4-406D-AA10-C5018A405A9C}" destId="{EDF9FAF1-26A4-424F-AB75-F84C239DF064}" srcOrd="2" destOrd="0" presId="urn:microsoft.com/office/officeart/2005/8/layout/process5"/>
    <dgm:cxn modelId="{353E07EF-146B-4881-80AC-CE93F92E4E41}" type="presParOf" srcId="{929B7AF0-24B4-406D-AA10-C5018A405A9C}" destId="{AC15828C-A39A-48F3-9B5F-7D0C87691983}" srcOrd="3" destOrd="0" presId="urn:microsoft.com/office/officeart/2005/8/layout/process5"/>
    <dgm:cxn modelId="{ECFFA17B-E656-4C49-A048-200FE48D34EE}" type="presParOf" srcId="{AC15828C-A39A-48F3-9B5F-7D0C87691983}" destId="{260C4054-4E08-41C0-8458-B1B7183DFF01}" srcOrd="0" destOrd="0" presId="urn:microsoft.com/office/officeart/2005/8/layout/process5"/>
    <dgm:cxn modelId="{6E2DCEBE-BFFA-47EC-B25B-AF1AF65F0B51}" type="presParOf" srcId="{929B7AF0-24B4-406D-AA10-C5018A405A9C}" destId="{FE8F4ECA-4BA9-472C-94B4-41C84CA8A35D}" srcOrd="4" destOrd="0" presId="urn:microsoft.com/office/officeart/2005/8/layout/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F8DB0A5F-2F48-46FA-AF83-B50777925C22}" type="doc">
      <dgm:prSet loTypeId="urn:microsoft.com/office/officeart/2005/8/layout/default" loCatId="list" qsTypeId="urn:microsoft.com/office/officeart/2005/8/quickstyle/simple1" qsCatId="simple" csTypeId="urn:microsoft.com/office/officeart/2005/8/colors/colorful2" csCatId="colorful" phldr="1"/>
      <dgm:spPr/>
      <dgm:t>
        <a:bodyPr/>
        <a:lstStyle/>
        <a:p>
          <a:endParaRPr lang="en-US"/>
        </a:p>
      </dgm:t>
    </dgm:pt>
    <dgm:pt modelId="{E49DBAF9-1851-475A-A9D7-FCD60FAE823C}">
      <dgm:prSet/>
      <dgm:spPr/>
      <dgm:t>
        <a:bodyPr/>
        <a:lstStyle/>
        <a:p>
          <a:pPr algn="ctr"/>
          <a:r>
            <a:rPr lang="en-US" dirty="0"/>
            <a:t>1. Notifications posted on DHS/DYS Web Site 	</a:t>
          </a:r>
        </a:p>
        <a:p>
          <a:pPr algn="ctr"/>
          <a:r>
            <a:rPr lang="en-US" dirty="0"/>
            <a:t>August 5, 2024</a:t>
          </a:r>
        </a:p>
      </dgm:t>
    </dgm:pt>
    <dgm:pt modelId="{FCE7F6A6-2358-4436-87E1-39399FEF9BBB}" type="parTrans" cxnId="{BB680349-8CD6-401D-BFEB-964CD1C2E1C1}">
      <dgm:prSet/>
      <dgm:spPr/>
      <dgm:t>
        <a:bodyPr/>
        <a:lstStyle/>
        <a:p>
          <a:endParaRPr lang="en-US"/>
        </a:p>
      </dgm:t>
    </dgm:pt>
    <dgm:pt modelId="{F8F20525-95A3-4626-B231-8A9F6B093B9D}" type="sibTrans" cxnId="{BB680349-8CD6-401D-BFEB-964CD1C2E1C1}">
      <dgm:prSet/>
      <dgm:spPr/>
      <dgm:t>
        <a:bodyPr/>
        <a:lstStyle/>
        <a:p>
          <a:endParaRPr lang="en-US"/>
        </a:p>
      </dgm:t>
    </dgm:pt>
    <dgm:pt modelId="{25890388-0E3D-41DA-99B2-2E2345DA9D05}">
      <dgm:prSet/>
      <dgm:spPr/>
      <dgm:t>
        <a:bodyPr/>
        <a:lstStyle/>
        <a:p>
          <a:r>
            <a:rPr lang="en-US" dirty="0"/>
            <a:t>2. Letter of Intent due to Office of Procurement by 3:00 p.m. CST. </a:t>
          </a:r>
        </a:p>
        <a:p>
          <a:r>
            <a:rPr lang="en-US" dirty="0"/>
            <a:t>August 13, 2024</a:t>
          </a:r>
        </a:p>
      </dgm:t>
    </dgm:pt>
    <dgm:pt modelId="{E22EBA06-85D8-497E-8FA3-D69984E1746D}" type="parTrans" cxnId="{E8DDCB7C-B1DF-4E27-B30F-6CE57DF4EC75}">
      <dgm:prSet/>
      <dgm:spPr/>
      <dgm:t>
        <a:bodyPr/>
        <a:lstStyle/>
        <a:p>
          <a:endParaRPr lang="en-US"/>
        </a:p>
      </dgm:t>
    </dgm:pt>
    <dgm:pt modelId="{697C6E79-FD5E-4C87-B4CA-925F44D23F08}" type="sibTrans" cxnId="{E8DDCB7C-B1DF-4E27-B30F-6CE57DF4EC75}">
      <dgm:prSet/>
      <dgm:spPr/>
      <dgm:t>
        <a:bodyPr/>
        <a:lstStyle/>
        <a:p>
          <a:endParaRPr lang="en-US"/>
        </a:p>
      </dgm:t>
    </dgm:pt>
    <dgm:pt modelId="{D70A441D-2053-4BE4-8140-7480A49D0909}">
      <dgm:prSet/>
      <dgm:spPr/>
      <dgm:t>
        <a:bodyPr/>
        <a:lstStyle/>
        <a:p>
          <a:r>
            <a:rPr lang="en-US" dirty="0"/>
            <a:t>3. Grant-writing Workshop for all applicants. Information will be sent to all whom submitted a Letter of Intent. 	</a:t>
          </a:r>
        </a:p>
        <a:p>
          <a:r>
            <a:rPr lang="en-US" dirty="0"/>
            <a:t>August 20, 2024</a:t>
          </a:r>
        </a:p>
      </dgm:t>
    </dgm:pt>
    <dgm:pt modelId="{2AF99506-FF18-43D4-9F5D-83EE13BAEF46}" type="parTrans" cxnId="{3179DDC9-AF70-4A52-BF66-928CE38810E8}">
      <dgm:prSet/>
      <dgm:spPr/>
      <dgm:t>
        <a:bodyPr/>
        <a:lstStyle/>
        <a:p>
          <a:endParaRPr lang="en-US"/>
        </a:p>
      </dgm:t>
    </dgm:pt>
    <dgm:pt modelId="{8D26B0F0-D9E4-495A-81E1-0960856F2921}" type="sibTrans" cxnId="{3179DDC9-AF70-4A52-BF66-928CE38810E8}">
      <dgm:prSet/>
      <dgm:spPr/>
      <dgm:t>
        <a:bodyPr/>
        <a:lstStyle/>
        <a:p>
          <a:endParaRPr lang="en-US"/>
        </a:p>
      </dgm:t>
    </dgm:pt>
    <dgm:pt modelId="{1CD2C6EA-B02A-4DAB-8817-306F98632AB2}">
      <dgm:prSet/>
      <dgm:spPr/>
      <dgm:t>
        <a:bodyPr/>
        <a:lstStyle/>
        <a:p>
          <a:r>
            <a:rPr lang="en-US" dirty="0"/>
            <a:t>4. Request For Application Deadline by 3:00 p.m. CST. 	</a:t>
          </a:r>
        </a:p>
        <a:p>
          <a:r>
            <a:rPr lang="en-US" dirty="0"/>
            <a:t>September 9, 2024</a:t>
          </a:r>
        </a:p>
      </dgm:t>
    </dgm:pt>
    <dgm:pt modelId="{B433F61A-4FFE-41E0-B5AB-DF19769E534F}" type="parTrans" cxnId="{239E938F-5EFE-4444-9B65-C8D15829BF48}">
      <dgm:prSet/>
      <dgm:spPr/>
      <dgm:t>
        <a:bodyPr/>
        <a:lstStyle/>
        <a:p>
          <a:endParaRPr lang="en-US"/>
        </a:p>
      </dgm:t>
    </dgm:pt>
    <dgm:pt modelId="{BB40DC9C-578E-4C96-976D-65244EF874A5}" type="sibTrans" cxnId="{239E938F-5EFE-4444-9B65-C8D15829BF48}">
      <dgm:prSet/>
      <dgm:spPr/>
      <dgm:t>
        <a:bodyPr/>
        <a:lstStyle/>
        <a:p>
          <a:endParaRPr lang="en-US"/>
        </a:p>
      </dgm:t>
    </dgm:pt>
    <dgm:pt modelId="{78809C2B-EF91-4288-9556-4A13295CC665}">
      <dgm:prSet/>
      <dgm:spPr/>
      <dgm:t>
        <a:bodyPr/>
        <a:lstStyle/>
        <a:p>
          <a:r>
            <a:rPr lang="en-US" dirty="0"/>
            <a:t>5. Staff Review Team Technical Review (TR) of applications 	</a:t>
          </a:r>
        </a:p>
        <a:p>
          <a:r>
            <a:rPr lang="en-US" dirty="0"/>
            <a:t>September 10-12, 2024</a:t>
          </a:r>
        </a:p>
      </dgm:t>
    </dgm:pt>
    <dgm:pt modelId="{1B60FA48-3D15-488A-8F4B-55F13036954D}" type="parTrans" cxnId="{EC11BCD3-0FFC-414D-A6F0-C3ABEE4A93B7}">
      <dgm:prSet/>
      <dgm:spPr/>
      <dgm:t>
        <a:bodyPr/>
        <a:lstStyle/>
        <a:p>
          <a:endParaRPr lang="en-US"/>
        </a:p>
      </dgm:t>
    </dgm:pt>
    <dgm:pt modelId="{BF34D90D-E512-4B61-9D20-D5D63227E82F}" type="sibTrans" cxnId="{EC11BCD3-0FFC-414D-A6F0-C3ABEE4A93B7}">
      <dgm:prSet/>
      <dgm:spPr/>
      <dgm:t>
        <a:bodyPr/>
        <a:lstStyle/>
        <a:p>
          <a:endParaRPr lang="en-US"/>
        </a:p>
      </dgm:t>
    </dgm:pt>
    <dgm:pt modelId="{11990580-B779-4AA3-9B15-E0ABDD5F5FD3}">
      <dgm:prSet/>
      <dgm:spPr/>
      <dgm:t>
        <a:bodyPr/>
        <a:lstStyle/>
        <a:p>
          <a:r>
            <a:rPr lang="en-US" dirty="0"/>
            <a:t>6. All amended applications must be returned to DYS/JJDP Unit no later than 2:00 p.m. CST	</a:t>
          </a:r>
        </a:p>
        <a:p>
          <a:r>
            <a:rPr lang="en-US" dirty="0"/>
            <a:t>September 13, 2024</a:t>
          </a:r>
        </a:p>
      </dgm:t>
    </dgm:pt>
    <dgm:pt modelId="{1270EA66-65CF-40F1-A53D-7C9499559C70}" type="parTrans" cxnId="{AC33BE18-C707-42D9-A802-DEF4847D50BC}">
      <dgm:prSet/>
      <dgm:spPr/>
      <dgm:t>
        <a:bodyPr/>
        <a:lstStyle/>
        <a:p>
          <a:endParaRPr lang="en-US"/>
        </a:p>
      </dgm:t>
    </dgm:pt>
    <dgm:pt modelId="{F87DFDED-C837-41A7-B875-1C8547917E1C}" type="sibTrans" cxnId="{AC33BE18-C707-42D9-A802-DEF4847D50BC}">
      <dgm:prSet/>
      <dgm:spPr/>
      <dgm:t>
        <a:bodyPr/>
        <a:lstStyle/>
        <a:p>
          <a:endParaRPr lang="en-US"/>
        </a:p>
      </dgm:t>
    </dgm:pt>
    <dgm:pt modelId="{75A26995-C249-4BDB-827C-4B01FBC9F511}">
      <dgm:prSet/>
      <dgm:spPr/>
      <dgm:t>
        <a:bodyPr/>
        <a:lstStyle/>
        <a:p>
          <a:r>
            <a:rPr lang="en-US" dirty="0"/>
            <a:t>7. Staff TR application results delivered to Arkansas Coalition for Juvenile Justice (ACJJ)-SAG Board sub-committee. 	</a:t>
          </a:r>
        </a:p>
        <a:p>
          <a:r>
            <a:rPr lang="en-US" dirty="0"/>
            <a:t>September 16, 2024</a:t>
          </a:r>
        </a:p>
      </dgm:t>
    </dgm:pt>
    <dgm:pt modelId="{7B9DEDE1-CD17-4C17-9283-19917B534116}" type="parTrans" cxnId="{BA2AA596-951D-4C50-944E-7275D927EA35}">
      <dgm:prSet/>
      <dgm:spPr/>
      <dgm:t>
        <a:bodyPr/>
        <a:lstStyle/>
        <a:p>
          <a:endParaRPr lang="en-US"/>
        </a:p>
      </dgm:t>
    </dgm:pt>
    <dgm:pt modelId="{319D8690-7A81-4A99-B870-EC62BB46B91A}" type="sibTrans" cxnId="{BA2AA596-951D-4C50-944E-7275D927EA35}">
      <dgm:prSet/>
      <dgm:spPr/>
      <dgm:t>
        <a:bodyPr/>
        <a:lstStyle/>
        <a:p>
          <a:endParaRPr lang="en-US"/>
        </a:p>
      </dgm:t>
    </dgm:pt>
    <dgm:pt modelId="{97848F77-CB92-4417-AF9A-13B393149519}">
      <dgm:prSet/>
      <dgm:spPr/>
      <dgm:t>
        <a:bodyPr/>
        <a:lstStyle/>
        <a:p>
          <a:r>
            <a:rPr lang="en-US" dirty="0"/>
            <a:t>8. Oral Presentations to Review Committee </a:t>
          </a:r>
          <a:r>
            <a:rPr lang="en-US" b="1" dirty="0"/>
            <a:t>(MANDATORY). Only one person will be allowed to present for a maximum of forty-five minutes </a:t>
          </a:r>
          <a:r>
            <a:rPr lang="en-US" dirty="0"/>
            <a:t>	</a:t>
          </a:r>
        </a:p>
        <a:p>
          <a:r>
            <a:rPr lang="en-US" dirty="0"/>
            <a:t>September 23-24,2024</a:t>
          </a:r>
        </a:p>
      </dgm:t>
    </dgm:pt>
    <dgm:pt modelId="{FB768F09-8C4D-4022-80D1-AF65CA03A4A8}" type="parTrans" cxnId="{3AE35A7B-8784-4FF2-A3B1-483B84F2329D}">
      <dgm:prSet/>
      <dgm:spPr/>
      <dgm:t>
        <a:bodyPr/>
        <a:lstStyle/>
        <a:p>
          <a:endParaRPr lang="en-US"/>
        </a:p>
      </dgm:t>
    </dgm:pt>
    <dgm:pt modelId="{8624A627-81B0-46CF-8CE3-EFF145942E5A}" type="sibTrans" cxnId="{3AE35A7B-8784-4FF2-A3B1-483B84F2329D}">
      <dgm:prSet/>
      <dgm:spPr/>
      <dgm:t>
        <a:bodyPr/>
        <a:lstStyle/>
        <a:p>
          <a:endParaRPr lang="en-US"/>
        </a:p>
      </dgm:t>
    </dgm:pt>
    <dgm:pt modelId="{8D3F2A40-411A-4EE1-81E2-9703F46747DE}">
      <dgm:prSet/>
      <dgm:spPr/>
      <dgm:t>
        <a:bodyPr/>
        <a:lstStyle/>
        <a:p>
          <a:r>
            <a:rPr lang="en-US" dirty="0"/>
            <a:t>9. The Arkansas Coalition for Juvenile Justice will determine recipients to be recommended to DYS Director for approval 	</a:t>
          </a:r>
        </a:p>
        <a:p>
          <a:r>
            <a:rPr lang="en-US" dirty="0"/>
            <a:t>September 25, 2024</a:t>
          </a:r>
        </a:p>
      </dgm:t>
    </dgm:pt>
    <dgm:pt modelId="{B5644FAE-035B-4CE2-9CA5-24421DEFA826}" type="parTrans" cxnId="{0AD7F827-8D2F-44EC-8F0D-C5F892CD94CD}">
      <dgm:prSet/>
      <dgm:spPr/>
      <dgm:t>
        <a:bodyPr/>
        <a:lstStyle/>
        <a:p>
          <a:endParaRPr lang="en-US"/>
        </a:p>
      </dgm:t>
    </dgm:pt>
    <dgm:pt modelId="{2F51F6D9-001A-43D5-AAFC-AD790085DE02}" type="sibTrans" cxnId="{0AD7F827-8D2F-44EC-8F0D-C5F892CD94CD}">
      <dgm:prSet/>
      <dgm:spPr/>
      <dgm:t>
        <a:bodyPr/>
        <a:lstStyle/>
        <a:p>
          <a:endParaRPr lang="en-US"/>
        </a:p>
      </dgm:t>
    </dgm:pt>
    <dgm:pt modelId="{E3F8940C-D91F-4E4D-B088-8CDC3DC0FD3F}">
      <dgm:prSet/>
      <dgm:spPr/>
      <dgm:t>
        <a:bodyPr/>
        <a:lstStyle/>
        <a:p>
          <a:pPr algn="ctr"/>
          <a:r>
            <a:rPr lang="en-US" dirty="0"/>
            <a:t>10. Make recommendations to the Director of DYS 	</a:t>
          </a:r>
        </a:p>
        <a:p>
          <a:pPr algn="ctr"/>
          <a:r>
            <a:rPr lang="en-US" dirty="0"/>
            <a:t>September 26, 2024</a:t>
          </a:r>
        </a:p>
      </dgm:t>
    </dgm:pt>
    <dgm:pt modelId="{4A2466F9-26EC-45CA-B07A-7E53A6C699D6}" type="parTrans" cxnId="{6FE8DBB0-780E-4011-B8A9-C5A2C5D295C9}">
      <dgm:prSet/>
      <dgm:spPr/>
      <dgm:t>
        <a:bodyPr/>
        <a:lstStyle/>
        <a:p>
          <a:endParaRPr lang="en-US"/>
        </a:p>
      </dgm:t>
    </dgm:pt>
    <dgm:pt modelId="{55421193-0B65-4DCD-A211-62A7607ACB36}" type="sibTrans" cxnId="{6FE8DBB0-780E-4011-B8A9-C5A2C5D295C9}">
      <dgm:prSet/>
      <dgm:spPr/>
      <dgm:t>
        <a:bodyPr/>
        <a:lstStyle/>
        <a:p>
          <a:endParaRPr lang="en-US"/>
        </a:p>
      </dgm:t>
    </dgm:pt>
    <dgm:pt modelId="{1B2AD552-A131-449B-B2E5-3D7CBAC48C89}" type="pres">
      <dgm:prSet presAssocID="{F8DB0A5F-2F48-46FA-AF83-B50777925C22}" presName="diagram" presStyleCnt="0">
        <dgm:presLayoutVars>
          <dgm:dir/>
          <dgm:resizeHandles val="exact"/>
        </dgm:presLayoutVars>
      </dgm:prSet>
      <dgm:spPr/>
    </dgm:pt>
    <dgm:pt modelId="{7914D1B9-FE75-4CC5-A79C-9E9E4F5D8E3D}" type="pres">
      <dgm:prSet presAssocID="{E49DBAF9-1851-475A-A9D7-FCD60FAE823C}" presName="node" presStyleLbl="node1" presStyleIdx="0" presStyleCnt="10">
        <dgm:presLayoutVars>
          <dgm:bulletEnabled val="1"/>
        </dgm:presLayoutVars>
      </dgm:prSet>
      <dgm:spPr/>
    </dgm:pt>
    <dgm:pt modelId="{8222A163-E277-44CF-8071-4FB1DE7676A5}" type="pres">
      <dgm:prSet presAssocID="{F8F20525-95A3-4626-B231-8A9F6B093B9D}" presName="sibTrans" presStyleCnt="0"/>
      <dgm:spPr/>
    </dgm:pt>
    <dgm:pt modelId="{5E41B323-D2B6-4BBA-A899-42F5DCD0D6CF}" type="pres">
      <dgm:prSet presAssocID="{25890388-0E3D-41DA-99B2-2E2345DA9D05}" presName="node" presStyleLbl="node1" presStyleIdx="1" presStyleCnt="10">
        <dgm:presLayoutVars>
          <dgm:bulletEnabled val="1"/>
        </dgm:presLayoutVars>
      </dgm:prSet>
      <dgm:spPr/>
    </dgm:pt>
    <dgm:pt modelId="{B404DB85-1DE5-4CAD-B27A-9D6676CC263A}" type="pres">
      <dgm:prSet presAssocID="{697C6E79-FD5E-4C87-B4CA-925F44D23F08}" presName="sibTrans" presStyleCnt="0"/>
      <dgm:spPr/>
    </dgm:pt>
    <dgm:pt modelId="{6BE5F224-DD51-4951-B20F-88865BD63E47}" type="pres">
      <dgm:prSet presAssocID="{D70A441D-2053-4BE4-8140-7480A49D0909}" presName="node" presStyleLbl="node1" presStyleIdx="2" presStyleCnt="10">
        <dgm:presLayoutVars>
          <dgm:bulletEnabled val="1"/>
        </dgm:presLayoutVars>
      </dgm:prSet>
      <dgm:spPr/>
    </dgm:pt>
    <dgm:pt modelId="{E3779829-3D66-4E82-A9FF-9397C60277D4}" type="pres">
      <dgm:prSet presAssocID="{8D26B0F0-D9E4-495A-81E1-0960856F2921}" presName="sibTrans" presStyleCnt="0"/>
      <dgm:spPr/>
    </dgm:pt>
    <dgm:pt modelId="{E8ADD655-E69B-4866-A519-D1955687BC46}" type="pres">
      <dgm:prSet presAssocID="{1CD2C6EA-B02A-4DAB-8817-306F98632AB2}" presName="node" presStyleLbl="node1" presStyleIdx="3" presStyleCnt="10">
        <dgm:presLayoutVars>
          <dgm:bulletEnabled val="1"/>
        </dgm:presLayoutVars>
      </dgm:prSet>
      <dgm:spPr/>
    </dgm:pt>
    <dgm:pt modelId="{19D7A52E-B905-4283-B37E-945ED088A2B7}" type="pres">
      <dgm:prSet presAssocID="{BB40DC9C-578E-4C96-976D-65244EF874A5}" presName="sibTrans" presStyleCnt="0"/>
      <dgm:spPr/>
    </dgm:pt>
    <dgm:pt modelId="{BE7959C1-3610-4CAB-BC5B-7DD503FD1B15}" type="pres">
      <dgm:prSet presAssocID="{78809C2B-EF91-4288-9556-4A13295CC665}" presName="node" presStyleLbl="node1" presStyleIdx="4" presStyleCnt="10">
        <dgm:presLayoutVars>
          <dgm:bulletEnabled val="1"/>
        </dgm:presLayoutVars>
      </dgm:prSet>
      <dgm:spPr/>
    </dgm:pt>
    <dgm:pt modelId="{5AB39A42-B023-4A8E-AD9D-1B72E140FAE1}" type="pres">
      <dgm:prSet presAssocID="{BF34D90D-E512-4B61-9D20-D5D63227E82F}" presName="sibTrans" presStyleCnt="0"/>
      <dgm:spPr/>
    </dgm:pt>
    <dgm:pt modelId="{C78130E7-B078-4467-A3C1-DD5616201403}" type="pres">
      <dgm:prSet presAssocID="{11990580-B779-4AA3-9B15-E0ABDD5F5FD3}" presName="node" presStyleLbl="node1" presStyleIdx="5" presStyleCnt="10">
        <dgm:presLayoutVars>
          <dgm:bulletEnabled val="1"/>
        </dgm:presLayoutVars>
      </dgm:prSet>
      <dgm:spPr/>
    </dgm:pt>
    <dgm:pt modelId="{381F3A44-5F73-4F66-A5ED-5756ADB2CC14}" type="pres">
      <dgm:prSet presAssocID="{F87DFDED-C837-41A7-B875-1C8547917E1C}" presName="sibTrans" presStyleCnt="0"/>
      <dgm:spPr/>
    </dgm:pt>
    <dgm:pt modelId="{BC7A2E20-FB67-4722-94E4-EDE161011D5F}" type="pres">
      <dgm:prSet presAssocID="{75A26995-C249-4BDB-827C-4B01FBC9F511}" presName="node" presStyleLbl="node1" presStyleIdx="6" presStyleCnt="10">
        <dgm:presLayoutVars>
          <dgm:bulletEnabled val="1"/>
        </dgm:presLayoutVars>
      </dgm:prSet>
      <dgm:spPr/>
    </dgm:pt>
    <dgm:pt modelId="{C9BACB3C-65B8-4292-9B92-1FDC421F7407}" type="pres">
      <dgm:prSet presAssocID="{319D8690-7A81-4A99-B870-EC62BB46B91A}" presName="sibTrans" presStyleCnt="0"/>
      <dgm:spPr/>
    </dgm:pt>
    <dgm:pt modelId="{8763167D-0EE0-40FC-B0FC-29377869F37F}" type="pres">
      <dgm:prSet presAssocID="{97848F77-CB92-4417-AF9A-13B393149519}" presName="node" presStyleLbl="node1" presStyleIdx="7" presStyleCnt="10">
        <dgm:presLayoutVars>
          <dgm:bulletEnabled val="1"/>
        </dgm:presLayoutVars>
      </dgm:prSet>
      <dgm:spPr/>
    </dgm:pt>
    <dgm:pt modelId="{87278E58-FA45-4147-9157-248F5ED9233E}" type="pres">
      <dgm:prSet presAssocID="{8624A627-81B0-46CF-8CE3-EFF145942E5A}" presName="sibTrans" presStyleCnt="0"/>
      <dgm:spPr/>
    </dgm:pt>
    <dgm:pt modelId="{2DB608E9-401D-4D12-8E92-43F4B5E34DB0}" type="pres">
      <dgm:prSet presAssocID="{8D3F2A40-411A-4EE1-81E2-9703F46747DE}" presName="node" presStyleLbl="node1" presStyleIdx="8" presStyleCnt="10">
        <dgm:presLayoutVars>
          <dgm:bulletEnabled val="1"/>
        </dgm:presLayoutVars>
      </dgm:prSet>
      <dgm:spPr/>
    </dgm:pt>
    <dgm:pt modelId="{ABF97470-29A6-430E-A575-A939699960C7}" type="pres">
      <dgm:prSet presAssocID="{2F51F6D9-001A-43D5-AAFC-AD790085DE02}" presName="sibTrans" presStyleCnt="0"/>
      <dgm:spPr/>
    </dgm:pt>
    <dgm:pt modelId="{DF268C19-315F-45F7-B065-6A101D72396D}" type="pres">
      <dgm:prSet presAssocID="{E3F8940C-D91F-4E4D-B088-8CDC3DC0FD3F}" presName="node" presStyleLbl="node1" presStyleIdx="9" presStyleCnt="10">
        <dgm:presLayoutVars>
          <dgm:bulletEnabled val="1"/>
        </dgm:presLayoutVars>
      </dgm:prSet>
      <dgm:spPr/>
    </dgm:pt>
  </dgm:ptLst>
  <dgm:cxnLst>
    <dgm:cxn modelId="{AC33BE18-C707-42D9-A802-DEF4847D50BC}" srcId="{F8DB0A5F-2F48-46FA-AF83-B50777925C22}" destId="{11990580-B779-4AA3-9B15-E0ABDD5F5FD3}" srcOrd="5" destOrd="0" parTransId="{1270EA66-65CF-40F1-A53D-7C9499559C70}" sibTransId="{F87DFDED-C837-41A7-B875-1C8547917E1C}"/>
    <dgm:cxn modelId="{B315BE25-D5B9-4AD4-B2BC-EA137BE00BC9}" type="presOf" srcId="{E49DBAF9-1851-475A-A9D7-FCD60FAE823C}" destId="{7914D1B9-FE75-4CC5-A79C-9E9E4F5D8E3D}" srcOrd="0" destOrd="0" presId="urn:microsoft.com/office/officeart/2005/8/layout/default"/>
    <dgm:cxn modelId="{0AD7F827-8D2F-44EC-8F0D-C5F892CD94CD}" srcId="{F8DB0A5F-2F48-46FA-AF83-B50777925C22}" destId="{8D3F2A40-411A-4EE1-81E2-9703F46747DE}" srcOrd="8" destOrd="0" parTransId="{B5644FAE-035B-4CE2-9CA5-24421DEFA826}" sibTransId="{2F51F6D9-001A-43D5-AAFC-AD790085DE02}"/>
    <dgm:cxn modelId="{91C92B5C-ACB2-43CA-AB76-6F67DA6869AA}" type="presOf" srcId="{8D3F2A40-411A-4EE1-81E2-9703F46747DE}" destId="{2DB608E9-401D-4D12-8E92-43F4B5E34DB0}" srcOrd="0" destOrd="0" presId="urn:microsoft.com/office/officeart/2005/8/layout/default"/>
    <dgm:cxn modelId="{EAD8A964-7F35-4C56-93AF-5C6FA62ADC19}" type="presOf" srcId="{11990580-B779-4AA3-9B15-E0ABDD5F5FD3}" destId="{C78130E7-B078-4467-A3C1-DD5616201403}" srcOrd="0" destOrd="0" presId="urn:microsoft.com/office/officeart/2005/8/layout/default"/>
    <dgm:cxn modelId="{BB680349-8CD6-401D-BFEB-964CD1C2E1C1}" srcId="{F8DB0A5F-2F48-46FA-AF83-B50777925C22}" destId="{E49DBAF9-1851-475A-A9D7-FCD60FAE823C}" srcOrd="0" destOrd="0" parTransId="{FCE7F6A6-2358-4436-87E1-39399FEF9BBB}" sibTransId="{F8F20525-95A3-4626-B231-8A9F6B093B9D}"/>
    <dgm:cxn modelId="{256E7275-E846-49F9-B4E3-DC2F99A58757}" type="presOf" srcId="{1CD2C6EA-B02A-4DAB-8817-306F98632AB2}" destId="{E8ADD655-E69B-4866-A519-D1955687BC46}" srcOrd="0" destOrd="0" presId="urn:microsoft.com/office/officeart/2005/8/layout/default"/>
    <dgm:cxn modelId="{1E377655-5D35-4A44-8007-52DDBD939EF3}" type="presOf" srcId="{78809C2B-EF91-4288-9556-4A13295CC665}" destId="{BE7959C1-3610-4CAB-BC5B-7DD503FD1B15}" srcOrd="0" destOrd="0" presId="urn:microsoft.com/office/officeart/2005/8/layout/default"/>
    <dgm:cxn modelId="{3AE35A7B-8784-4FF2-A3B1-483B84F2329D}" srcId="{F8DB0A5F-2F48-46FA-AF83-B50777925C22}" destId="{97848F77-CB92-4417-AF9A-13B393149519}" srcOrd="7" destOrd="0" parTransId="{FB768F09-8C4D-4022-80D1-AF65CA03A4A8}" sibTransId="{8624A627-81B0-46CF-8CE3-EFF145942E5A}"/>
    <dgm:cxn modelId="{E8DDCB7C-B1DF-4E27-B30F-6CE57DF4EC75}" srcId="{F8DB0A5F-2F48-46FA-AF83-B50777925C22}" destId="{25890388-0E3D-41DA-99B2-2E2345DA9D05}" srcOrd="1" destOrd="0" parTransId="{E22EBA06-85D8-497E-8FA3-D69984E1746D}" sibTransId="{697C6E79-FD5E-4C87-B4CA-925F44D23F08}"/>
    <dgm:cxn modelId="{6FA65782-1318-4E53-B384-633F13D78904}" type="presOf" srcId="{E3F8940C-D91F-4E4D-B088-8CDC3DC0FD3F}" destId="{DF268C19-315F-45F7-B065-6A101D72396D}" srcOrd="0" destOrd="0" presId="urn:microsoft.com/office/officeart/2005/8/layout/default"/>
    <dgm:cxn modelId="{239E938F-5EFE-4444-9B65-C8D15829BF48}" srcId="{F8DB0A5F-2F48-46FA-AF83-B50777925C22}" destId="{1CD2C6EA-B02A-4DAB-8817-306F98632AB2}" srcOrd="3" destOrd="0" parTransId="{B433F61A-4FFE-41E0-B5AB-DF19769E534F}" sibTransId="{BB40DC9C-578E-4C96-976D-65244EF874A5}"/>
    <dgm:cxn modelId="{9D851393-6F30-4A81-A38D-C4A21F7E98E4}" type="presOf" srcId="{D70A441D-2053-4BE4-8140-7480A49D0909}" destId="{6BE5F224-DD51-4951-B20F-88865BD63E47}" srcOrd="0" destOrd="0" presId="urn:microsoft.com/office/officeart/2005/8/layout/default"/>
    <dgm:cxn modelId="{BA2AA596-951D-4C50-944E-7275D927EA35}" srcId="{F8DB0A5F-2F48-46FA-AF83-B50777925C22}" destId="{75A26995-C249-4BDB-827C-4B01FBC9F511}" srcOrd="6" destOrd="0" parTransId="{7B9DEDE1-CD17-4C17-9283-19917B534116}" sibTransId="{319D8690-7A81-4A99-B870-EC62BB46B91A}"/>
    <dgm:cxn modelId="{1BDF449D-EB22-4979-8DE4-EEBD3BD6DD8D}" type="presOf" srcId="{25890388-0E3D-41DA-99B2-2E2345DA9D05}" destId="{5E41B323-D2B6-4BBA-A899-42F5DCD0D6CF}" srcOrd="0" destOrd="0" presId="urn:microsoft.com/office/officeart/2005/8/layout/default"/>
    <dgm:cxn modelId="{6FE8DBB0-780E-4011-B8A9-C5A2C5D295C9}" srcId="{F8DB0A5F-2F48-46FA-AF83-B50777925C22}" destId="{E3F8940C-D91F-4E4D-B088-8CDC3DC0FD3F}" srcOrd="9" destOrd="0" parTransId="{4A2466F9-26EC-45CA-B07A-7E53A6C699D6}" sibTransId="{55421193-0B65-4DCD-A211-62A7607ACB36}"/>
    <dgm:cxn modelId="{3179DDC9-AF70-4A52-BF66-928CE38810E8}" srcId="{F8DB0A5F-2F48-46FA-AF83-B50777925C22}" destId="{D70A441D-2053-4BE4-8140-7480A49D0909}" srcOrd="2" destOrd="0" parTransId="{2AF99506-FF18-43D4-9F5D-83EE13BAEF46}" sibTransId="{8D26B0F0-D9E4-495A-81E1-0960856F2921}"/>
    <dgm:cxn modelId="{EC11BCD3-0FFC-414D-A6F0-C3ABEE4A93B7}" srcId="{F8DB0A5F-2F48-46FA-AF83-B50777925C22}" destId="{78809C2B-EF91-4288-9556-4A13295CC665}" srcOrd="4" destOrd="0" parTransId="{1B60FA48-3D15-488A-8F4B-55F13036954D}" sibTransId="{BF34D90D-E512-4B61-9D20-D5D63227E82F}"/>
    <dgm:cxn modelId="{A27AF8D9-1A4C-420A-A04B-3C95B74102A4}" type="presOf" srcId="{97848F77-CB92-4417-AF9A-13B393149519}" destId="{8763167D-0EE0-40FC-B0FC-29377869F37F}" srcOrd="0" destOrd="0" presId="urn:microsoft.com/office/officeart/2005/8/layout/default"/>
    <dgm:cxn modelId="{9D1E53DB-F9B4-4F80-9479-E1532F958BFA}" type="presOf" srcId="{75A26995-C249-4BDB-827C-4B01FBC9F511}" destId="{BC7A2E20-FB67-4722-94E4-EDE161011D5F}" srcOrd="0" destOrd="0" presId="urn:microsoft.com/office/officeart/2005/8/layout/default"/>
    <dgm:cxn modelId="{6AC112EC-265B-4C79-BDE9-2ABEEF5623E2}" type="presOf" srcId="{F8DB0A5F-2F48-46FA-AF83-B50777925C22}" destId="{1B2AD552-A131-449B-B2E5-3D7CBAC48C89}" srcOrd="0" destOrd="0" presId="urn:microsoft.com/office/officeart/2005/8/layout/default"/>
    <dgm:cxn modelId="{E4B2FC1F-F1F2-4073-9813-A84B02B7263C}" type="presParOf" srcId="{1B2AD552-A131-449B-B2E5-3D7CBAC48C89}" destId="{7914D1B9-FE75-4CC5-A79C-9E9E4F5D8E3D}" srcOrd="0" destOrd="0" presId="urn:microsoft.com/office/officeart/2005/8/layout/default"/>
    <dgm:cxn modelId="{F37FF53B-C4F9-4E47-89AE-D2FB844D0E97}" type="presParOf" srcId="{1B2AD552-A131-449B-B2E5-3D7CBAC48C89}" destId="{8222A163-E277-44CF-8071-4FB1DE7676A5}" srcOrd="1" destOrd="0" presId="urn:microsoft.com/office/officeart/2005/8/layout/default"/>
    <dgm:cxn modelId="{9D6A67F8-5411-40EB-BCD1-263A49D83385}" type="presParOf" srcId="{1B2AD552-A131-449B-B2E5-3D7CBAC48C89}" destId="{5E41B323-D2B6-4BBA-A899-42F5DCD0D6CF}" srcOrd="2" destOrd="0" presId="urn:microsoft.com/office/officeart/2005/8/layout/default"/>
    <dgm:cxn modelId="{59A6A750-17AD-4106-A20C-61C2EDCE22A2}" type="presParOf" srcId="{1B2AD552-A131-449B-B2E5-3D7CBAC48C89}" destId="{B404DB85-1DE5-4CAD-B27A-9D6676CC263A}" srcOrd="3" destOrd="0" presId="urn:microsoft.com/office/officeart/2005/8/layout/default"/>
    <dgm:cxn modelId="{8BBF98AA-0815-4FC8-A292-9055D332688D}" type="presParOf" srcId="{1B2AD552-A131-449B-B2E5-3D7CBAC48C89}" destId="{6BE5F224-DD51-4951-B20F-88865BD63E47}" srcOrd="4" destOrd="0" presId="urn:microsoft.com/office/officeart/2005/8/layout/default"/>
    <dgm:cxn modelId="{4C5170E2-C5FC-4B81-95A3-86F27CCB92D1}" type="presParOf" srcId="{1B2AD552-A131-449B-B2E5-3D7CBAC48C89}" destId="{E3779829-3D66-4E82-A9FF-9397C60277D4}" srcOrd="5" destOrd="0" presId="urn:microsoft.com/office/officeart/2005/8/layout/default"/>
    <dgm:cxn modelId="{539DBB49-0E31-4586-8623-DC2C8A9A717C}" type="presParOf" srcId="{1B2AD552-A131-449B-B2E5-3D7CBAC48C89}" destId="{E8ADD655-E69B-4866-A519-D1955687BC46}" srcOrd="6" destOrd="0" presId="urn:microsoft.com/office/officeart/2005/8/layout/default"/>
    <dgm:cxn modelId="{7BB19479-8A8B-486D-8AAB-3283CD35AC76}" type="presParOf" srcId="{1B2AD552-A131-449B-B2E5-3D7CBAC48C89}" destId="{19D7A52E-B905-4283-B37E-945ED088A2B7}" srcOrd="7" destOrd="0" presId="urn:microsoft.com/office/officeart/2005/8/layout/default"/>
    <dgm:cxn modelId="{011D6723-BCC9-46F9-B35E-CC147A9609CD}" type="presParOf" srcId="{1B2AD552-A131-449B-B2E5-3D7CBAC48C89}" destId="{BE7959C1-3610-4CAB-BC5B-7DD503FD1B15}" srcOrd="8" destOrd="0" presId="urn:microsoft.com/office/officeart/2005/8/layout/default"/>
    <dgm:cxn modelId="{7436DB36-58F4-42F2-AD7D-D79D4E779F5F}" type="presParOf" srcId="{1B2AD552-A131-449B-B2E5-3D7CBAC48C89}" destId="{5AB39A42-B023-4A8E-AD9D-1B72E140FAE1}" srcOrd="9" destOrd="0" presId="urn:microsoft.com/office/officeart/2005/8/layout/default"/>
    <dgm:cxn modelId="{8E9BBD69-A4BC-4078-B3F9-9128384AB54D}" type="presParOf" srcId="{1B2AD552-A131-449B-B2E5-3D7CBAC48C89}" destId="{C78130E7-B078-4467-A3C1-DD5616201403}" srcOrd="10" destOrd="0" presId="urn:microsoft.com/office/officeart/2005/8/layout/default"/>
    <dgm:cxn modelId="{48A94735-B802-4870-B2F5-440613780CA6}" type="presParOf" srcId="{1B2AD552-A131-449B-B2E5-3D7CBAC48C89}" destId="{381F3A44-5F73-4F66-A5ED-5756ADB2CC14}" srcOrd="11" destOrd="0" presId="urn:microsoft.com/office/officeart/2005/8/layout/default"/>
    <dgm:cxn modelId="{5B59E712-570D-477D-90CA-68F6E3E03E90}" type="presParOf" srcId="{1B2AD552-A131-449B-B2E5-3D7CBAC48C89}" destId="{BC7A2E20-FB67-4722-94E4-EDE161011D5F}" srcOrd="12" destOrd="0" presId="urn:microsoft.com/office/officeart/2005/8/layout/default"/>
    <dgm:cxn modelId="{CDACB98E-A83C-473E-81D3-D164A1FD6218}" type="presParOf" srcId="{1B2AD552-A131-449B-B2E5-3D7CBAC48C89}" destId="{C9BACB3C-65B8-4292-9B92-1FDC421F7407}" srcOrd="13" destOrd="0" presId="urn:microsoft.com/office/officeart/2005/8/layout/default"/>
    <dgm:cxn modelId="{FADC0D7F-8AD9-47E3-91A6-D98CC8686C19}" type="presParOf" srcId="{1B2AD552-A131-449B-B2E5-3D7CBAC48C89}" destId="{8763167D-0EE0-40FC-B0FC-29377869F37F}" srcOrd="14" destOrd="0" presId="urn:microsoft.com/office/officeart/2005/8/layout/default"/>
    <dgm:cxn modelId="{5E7478D7-415E-4D2F-A358-DC2F7D4AF985}" type="presParOf" srcId="{1B2AD552-A131-449B-B2E5-3D7CBAC48C89}" destId="{87278E58-FA45-4147-9157-248F5ED9233E}" srcOrd="15" destOrd="0" presId="urn:microsoft.com/office/officeart/2005/8/layout/default"/>
    <dgm:cxn modelId="{C954CD2A-BF3D-49BA-9CFF-B49277F47B10}" type="presParOf" srcId="{1B2AD552-A131-449B-B2E5-3D7CBAC48C89}" destId="{2DB608E9-401D-4D12-8E92-43F4B5E34DB0}" srcOrd="16" destOrd="0" presId="urn:microsoft.com/office/officeart/2005/8/layout/default"/>
    <dgm:cxn modelId="{C4699791-A16F-4296-AEAB-42CD8963A347}" type="presParOf" srcId="{1B2AD552-A131-449B-B2E5-3D7CBAC48C89}" destId="{ABF97470-29A6-430E-A575-A939699960C7}" srcOrd="17" destOrd="0" presId="urn:microsoft.com/office/officeart/2005/8/layout/default"/>
    <dgm:cxn modelId="{6D231F94-61D6-4237-B92A-AD370A7034E3}" type="presParOf" srcId="{1B2AD552-A131-449B-B2E5-3D7CBAC48C89}" destId="{DF268C19-315F-45F7-B065-6A101D72396D}" srcOrd="18"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3BDBFF6B-3958-470F-864E-F7405C778A81}" type="doc">
      <dgm:prSet loTypeId="urn:microsoft.com/office/officeart/2018/5/layout/CenteredIconLabelDescriptionList" loCatId="icon" qsTypeId="urn:microsoft.com/office/officeart/2005/8/quickstyle/simple1" qsCatId="simple" csTypeId="urn:microsoft.com/office/officeart/2018/5/colors/Iconchunking_neutralbg_colorful5" csCatId="colorful" phldr="1"/>
      <dgm:spPr/>
      <dgm:t>
        <a:bodyPr/>
        <a:lstStyle/>
        <a:p>
          <a:endParaRPr lang="en-US"/>
        </a:p>
      </dgm:t>
    </dgm:pt>
    <dgm:pt modelId="{239ECA84-A661-49EB-BD12-726C37FF1AB1}">
      <dgm:prSet custT="1"/>
      <dgm:spPr/>
      <dgm:t>
        <a:bodyPr/>
        <a:lstStyle/>
        <a:p>
          <a:pPr>
            <a:lnSpc>
              <a:spcPct val="100000"/>
            </a:lnSpc>
            <a:defRPr b="1"/>
          </a:pPr>
          <a:r>
            <a:rPr lang="en-US" sz="1600" b="0" i="0" dirty="0"/>
            <a:t>Program Admin. – Ellen McDaniel </a:t>
          </a:r>
          <a:endParaRPr lang="en-US" sz="1600" dirty="0"/>
        </a:p>
      </dgm:t>
    </dgm:pt>
    <dgm:pt modelId="{A8149234-D0C6-47D9-82CA-6289B0CC4108}" type="parTrans" cxnId="{2C63C4F2-7DEE-400A-BE5A-65905B2738C7}">
      <dgm:prSet/>
      <dgm:spPr/>
      <dgm:t>
        <a:bodyPr/>
        <a:lstStyle/>
        <a:p>
          <a:endParaRPr lang="en-US" sz="1600"/>
        </a:p>
      </dgm:t>
    </dgm:pt>
    <dgm:pt modelId="{38C348A3-0214-427B-B358-38C93A65DD8D}" type="sibTrans" cxnId="{2C63C4F2-7DEE-400A-BE5A-65905B2738C7}">
      <dgm:prSet/>
      <dgm:spPr/>
      <dgm:t>
        <a:bodyPr/>
        <a:lstStyle/>
        <a:p>
          <a:endParaRPr lang="en-US" sz="1600"/>
        </a:p>
      </dgm:t>
    </dgm:pt>
    <dgm:pt modelId="{BD14D5F0-E81C-4B62-88D0-3DFC073EDFE4}">
      <dgm:prSet custT="1"/>
      <dgm:spPr/>
      <dgm:t>
        <a:bodyPr/>
        <a:lstStyle/>
        <a:p>
          <a:pPr>
            <a:lnSpc>
              <a:spcPct val="100000"/>
            </a:lnSpc>
            <a:defRPr b="1"/>
          </a:pPr>
          <a:r>
            <a:rPr lang="en-US" sz="1600" b="0" i="0" dirty="0"/>
            <a:t>Juvenile Justice Specialist – Ocie Hunter, Jr.</a:t>
          </a:r>
          <a:endParaRPr lang="en-US" sz="1600" dirty="0"/>
        </a:p>
      </dgm:t>
    </dgm:pt>
    <dgm:pt modelId="{3B9FAF8E-6F3C-4157-8855-7BA594629BF2}" type="parTrans" cxnId="{153F88B9-1346-4A0E-B169-BF17E001221C}">
      <dgm:prSet/>
      <dgm:spPr/>
      <dgm:t>
        <a:bodyPr/>
        <a:lstStyle/>
        <a:p>
          <a:endParaRPr lang="en-US" sz="1600"/>
        </a:p>
      </dgm:t>
    </dgm:pt>
    <dgm:pt modelId="{C1447C80-40E5-415C-95DF-C67BDD525427}" type="sibTrans" cxnId="{153F88B9-1346-4A0E-B169-BF17E001221C}">
      <dgm:prSet/>
      <dgm:spPr/>
      <dgm:t>
        <a:bodyPr/>
        <a:lstStyle/>
        <a:p>
          <a:endParaRPr lang="en-US" sz="1600"/>
        </a:p>
      </dgm:t>
    </dgm:pt>
    <dgm:pt modelId="{EA500996-9A3B-45CA-92E8-28AD2E0F80C2}">
      <dgm:prSet custT="1"/>
      <dgm:spPr/>
      <dgm:t>
        <a:bodyPr/>
        <a:lstStyle/>
        <a:p>
          <a:pPr>
            <a:lnSpc>
              <a:spcPct val="100000"/>
            </a:lnSpc>
          </a:pPr>
          <a:endParaRPr lang="en-US" sz="1600" dirty="0"/>
        </a:p>
      </dgm:t>
    </dgm:pt>
    <dgm:pt modelId="{4410D0E2-EFB0-46D8-85D0-2B2143E5AE31}" type="parTrans" cxnId="{FC90C5AA-2C03-4134-97E3-226236589F58}">
      <dgm:prSet/>
      <dgm:spPr/>
      <dgm:t>
        <a:bodyPr/>
        <a:lstStyle/>
        <a:p>
          <a:endParaRPr lang="en-US" sz="1600"/>
        </a:p>
      </dgm:t>
    </dgm:pt>
    <dgm:pt modelId="{0003001A-5A88-4DD0-94AE-15C5FA10E200}" type="sibTrans" cxnId="{FC90C5AA-2C03-4134-97E3-226236589F58}">
      <dgm:prSet/>
      <dgm:spPr/>
      <dgm:t>
        <a:bodyPr/>
        <a:lstStyle/>
        <a:p>
          <a:endParaRPr lang="en-US" sz="1600"/>
        </a:p>
      </dgm:t>
    </dgm:pt>
    <dgm:pt modelId="{A0FB6174-EDA0-4082-B6F2-04450FDD77C7}" type="pres">
      <dgm:prSet presAssocID="{3BDBFF6B-3958-470F-864E-F7405C778A81}" presName="root" presStyleCnt="0">
        <dgm:presLayoutVars>
          <dgm:dir/>
          <dgm:resizeHandles val="exact"/>
        </dgm:presLayoutVars>
      </dgm:prSet>
      <dgm:spPr/>
    </dgm:pt>
    <dgm:pt modelId="{B3AC13AE-9E17-4CBB-A530-03E64FDB763E}" type="pres">
      <dgm:prSet presAssocID="{239ECA84-A661-49EB-BD12-726C37FF1AB1}" presName="compNode" presStyleCnt="0"/>
      <dgm:spPr/>
    </dgm:pt>
    <dgm:pt modelId="{ADEAB947-0D91-4D54-ACAB-2D0FF037EAE5}" type="pres">
      <dgm:prSet presAssocID="{239ECA84-A661-49EB-BD12-726C37FF1AB1}" presName="iconRect" presStyleLbl="node1" presStyleIdx="0" presStyleCnt="2" custLinFactNeighborX="2372" custLinFactNeighborY="-37416"/>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Envelope"/>
        </a:ext>
      </dgm:extLst>
    </dgm:pt>
    <dgm:pt modelId="{71C19879-D2CD-4742-9FFC-81B8A28DE251}" type="pres">
      <dgm:prSet presAssocID="{239ECA84-A661-49EB-BD12-726C37FF1AB1}" presName="iconSpace" presStyleCnt="0"/>
      <dgm:spPr/>
    </dgm:pt>
    <dgm:pt modelId="{0AC374DF-5F8D-4657-BD0A-E9B72A56CDE1}" type="pres">
      <dgm:prSet presAssocID="{239ECA84-A661-49EB-BD12-726C37FF1AB1}" presName="parTx" presStyleLbl="revTx" presStyleIdx="0" presStyleCnt="4">
        <dgm:presLayoutVars>
          <dgm:chMax val="0"/>
          <dgm:chPref val="0"/>
        </dgm:presLayoutVars>
      </dgm:prSet>
      <dgm:spPr/>
    </dgm:pt>
    <dgm:pt modelId="{A64A6991-D038-4930-BE22-3F172D484BD2}" type="pres">
      <dgm:prSet presAssocID="{239ECA84-A661-49EB-BD12-726C37FF1AB1}" presName="txSpace" presStyleCnt="0"/>
      <dgm:spPr/>
    </dgm:pt>
    <dgm:pt modelId="{36DBA59B-1D78-48DD-B46C-45EE19676A7B}" type="pres">
      <dgm:prSet presAssocID="{239ECA84-A661-49EB-BD12-726C37FF1AB1}" presName="desTx" presStyleLbl="revTx" presStyleIdx="1" presStyleCnt="4">
        <dgm:presLayoutVars/>
      </dgm:prSet>
      <dgm:spPr/>
    </dgm:pt>
    <dgm:pt modelId="{FDA720BF-C685-4D96-A086-F358BA95AFB9}" type="pres">
      <dgm:prSet presAssocID="{38C348A3-0214-427B-B358-38C93A65DD8D}" presName="sibTrans" presStyleCnt="0"/>
      <dgm:spPr/>
    </dgm:pt>
    <dgm:pt modelId="{59464AF0-685E-47DC-9CF3-D27F9CF38593}" type="pres">
      <dgm:prSet presAssocID="{BD14D5F0-E81C-4B62-88D0-3DFC073EDFE4}" presName="compNode" presStyleCnt="0"/>
      <dgm:spPr/>
    </dgm:pt>
    <dgm:pt modelId="{33BAE2C7-28A5-469A-BD28-FB0A86CBE138}" type="pres">
      <dgm:prSet presAssocID="{BD14D5F0-E81C-4B62-88D0-3DFC073EDFE4}" presName="iconRect" presStyleLbl="node1" presStyleIdx="1" presStyleCnt="2" custLinFactNeighborX="1186" custLinFactNeighborY="-31379"/>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Email"/>
        </a:ext>
      </dgm:extLst>
    </dgm:pt>
    <dgm:pt modelId="{B1D04079-FC83-4AF3-ADD8-F55732AC0D72}" type="pres">
      <dgm:prSet presAssocID="{BD14D5F0-E81C-4B62-88D0-3DFC073EDFE4}" presName="iconSpace" presStyleCnt="0"/>
      <dgm:spPr/>
    </dgm:pt>
    <dgm:pt modelId="{F1F33FEB-F1C5-4BD3-A8A4-269E00556FAD}" type="pres">
      <dgm:prSet presAssocID="{BD14D5F0-E81C-4B62-88D0-3DFC073EDFE4}" presName="parTx" presStyleLbl="revTx" presStyleIdx="2" presStyleCnt="4">
        <dgm:presLayoutVars>
          <dgm:chMax val="0"/>
          <dgm:chPref val="0"/>
        </dgm:presLayoutVars>
      </dgm:prSet>
      <dgm:spPr/>
    </dgm:pt>
    <dgm:pt modelId="{73D10214-F3E3-401E-B24F-9105D494A5BC}" type="pres">
      <dgm:prSet presAssocID="{BD14D5F0-E81C-4B62-88D0-3DFC073EDFE4}" presName="txSpace" presStyleCnt="0"/>
      <dgm:spPr/>
    </dgm:pt>
    <dgm:pt modelId="{6DE8515F-DE7B-424E-9A3A-7A5721D63345}" type="pres">
      <dgm:prSet presAssocID="{BD14D5F0-E81C-4B62-88D0-3DFC073EDFE4}" presName="desTx" presStyleLbl="revTx" presStyleIdx="3" presStyleCnt="4">
        <dgm:presLayoutVars/>
      </dgm:prSet>
      <dgm:spPr/>
    </dgm:pt>
  </dgm:ptLst>
  <dgm:cxnLst>
    <dgm:cxn modelId="{1AB1416E-7B74-496C-912E-084E1A68FCD1}" type="presOf" srcId="{239ECA84-A661-49EB-BD12-726C37FF1AB1}" destId="{0AC374DF-5F8D-4657-BD0A-E9B72A56CDE1}" srcOrd="0" destOrd="0" presId="urn:microsoft.com/office/officeart/2018/5/layout/CenteredIconLabelDescriptionList"/>
    <dgm:cxn modelId="{FC90C5AA-2C03-4134-97E3-226236589F58}" srcId="{BD14D5F0-E81C-4B62-88D0-3DFC073EDFE4}" destId="{EA500996-9A3B-45CA-92E8-28AD2E0F80C2}" srcOrd="0" destOrd="0" parTransId="{4410D0E2-EFB0-46D8-85D0-2B2143E5AE31}" sibTransId="{0003001A-5A88-4DD0-94AE-15C5FA10E200}"/>
    <dgm:cxn modelId="{153F88B9-1346-4A0E-B169-BF17E001221C}" srcId="{3BDBFF6B-3958-470F-864E-F7405C778A81}" destId="{BD14D5F0-E81C-4B62-88D0-3DFC073EDFE4}" srcOrd="1" destOrd="0" parTransId="{3B9FAF8E-6F3C-4157-8855-7BA594629BF2}" sibTransId="{C1447C80-40E5-415C-95DF-C67BDD525427}"/>
    <dgm:cxn modelId="{82762CD9-E89B-4EC0-BF37-9CDD6023C5C8}" type="presOf" srcId="{EA500996-9A3B-45CA-92E8-28AD2E0F80C2}" destId="{6DE8515F-DE7B-424E-9A3A-7A5721D63345}" srcOrd="0" destOrd="0" presId="urn:microsoft.com/office/officeart/2018/5/layout/CenteredIconLabelDescriptionList"/>
    <dgm:cxn modelId="{C7048AE4-F32E-40F7-8E96-5D36A941D31D}" type="presOf" srcId="{3BDBFF6B-3958-470F-864E-F7405C778A81}" destId="{A0FB6174-EDA0-4082-B6F2-04450FDD77C7}" srcOrd="0" destOrd="0" presId="urn:microsoft.com/office/officeart/2018/5/layout/CenteredIconLabelDescriptionList"/>
    <dgm:cxn modelId="{3A9696E8-1AF7-47CE-B2E1-8EF7D2FEAADC}" type="presOf" srcId="{BD14D5F0-E81C-4B62-88D0-3DFC073EDFE4}" destId="{F1F33FEB-F1C5-4BD3-A8A4-269E00556FAD}" srcOrd="0" destOrd="0" presId="urn:microsoft.com/office/officeart/2018/5/layout/CenteredIconLabelDescriptionList"/>
    <dgm:cxn modelId="{2C63C4F2-7DEE-400A-BE5A-65905B2738C7}" srcId="{3BDBFF6B-3958-470F-864E-F7405C778A81}" destId="{239ECA84-A661-49EB-BD12-726C37FF1AB1}" srcOrd="0" destOrd="0" parTransId="{A8149234-D0C6-47D9-82CA-6289B0CC4108}" sibTransId="{38C348A3-0214-427B-B358-38C93A65DD8D}"/>
    <dgm:cxn modelId="{EDF41CCB-01EA-4B59-9FE0-1C7EB6EF2621}" type="presParOf" srcId="{A0FB6174-EDA0-4082-B6F2-04450FDD77C7}" destId="{B3AC13AE-9E17-4CBB-A530-03E64FDB763E}" srcOrd="0" destOrd="0" presId="urn:microsoft.com/office/officeart/2018/5/layout/CenteredIconLabelDescriptionList"/>
    <dgm:cxn modelId="{F4AB79EE-B422-4113-A1B7-C503FCCE7D74}" type="presParOf" srcId="{B3AC13AE-9E17-4CBB-A530-03E64FDB763E}" destId="{ADEAB947-0D91-4D54-ACAB-2D0FF037EAE5}" srcOrd="0" destOrd="0" presId="urn:microsoft.com/office/officeart/2018/5/layout/CenteredIconLabelDescriptionList"/>
    <dgm:cxn modelId="{55281B25-0A3D-4FDA-84CF-E03AA985C145}" type="presParOf" srcId="{B3AC13AE-9E17-4CBB-A530-03E64FDB763E}" destId="{71C19879-D2CD-4742-9FFC-81B8A28DE251}" srcOrd="1" destOrd="0" presId="urn:microsoft.com/office/officeart/2018/5/layout/CenteredIconLabelDescriptionList"/>
    <dgm:cxn modelId="{81F2C1CE-6279-40F3-B8C2-B126B480B45F}" type="presParOf" srcId="{B3AC13AE-9E17-4CBB-A530-03E64FDB763E}" destId="{0AC374DF-5F8D-4657-BD0A-E9B72A56CDE1}" srcOrd="2" destOrd="0" presId="urn:microsoft.com/office/officeart/2018/5/layout/CenteredIconLabelDescriptionList"/>
    <dgm:cxn modelId="{1CAFE8D0-34C4-4BB7-98E8-6269DB9BDAE1}" type="presParOf" srcId="{B3AC13AE-9E17-4CBB-A530-03E64FDB763E}" destId="{A64A6991-D038-4930-BE22-3F172D484BD2}" srcOrd="3" destOrd="0" presId="urn:microsoft.com/office/officeart/2018/5/layout/CenteredIconLabelDescriptionList"/>
    <dgm:cxn modelId="{92BB42E8-A311-4CBE-A950-7A5B62E860A7}" type="presParOf" srcId="{B3AC13AE-9E17-4CBB-A530-03E64FDB763E}" destId="{36DBA59B-1D78-48DD-B46C-45EE19676A7B}" srcOrd="4" destOrd="0" presId="urn:microsoft.com/office/officeart/2018/5/layout/CenteredIconLabelDescriptionList"/>
    <dgm:cxn modelId="{9A1C2834-7093-477F-9E89-822C62DA1DF3}" type="presParOf" srcId="{A0FB6174-EDA0-4082-B6F2-04450FDD77C7}" destId="{FDA720BF-C685-4D96-A086-F358BA95AFB9}" srcOrd="1" destOrd="0" presId="urn:microsoft.com/office/officeart/2018/5/layout/CenteredIconLabelDescriptionList"/>
    <dgm:cxn modelId="{7A361D93-C858-4712-933D-CA161297866A}" type="presParOf" srcId="{A0FB6174-EDA0-4082-B6F2-04450FDD77C7}" destId="{59464AF0-685E-47DC-9CF3-D27F9CF38593}" srcOrd="2" destOrd="0" presId="urn:microsoft.com/office/officeart/2018/5/layout/CenteredIconLabelDescriptionList"/>
    <dgm:cxn modelId="{508A5E87-BA2E-47B3-8DA8-BE70F1BD5398}" type="presParOf" srcId="{59464AF0-685E-47DC-9CF3-D27F9CF38593}" destId="{33BAE2C7-28A5-469A-BD28-FB0A86CBE138}" srcOrd="0" destOrd="0" presId="urn:microsoft.com/office/officeart/2018/5/layout/CenteredIconLabelDescriptionList"/>
    <dgm:cxn modelId="{AA139C43-521B-4638-850C-64116D85C4CA}" type="presParOf" srcId="{59464AF0-685E-47DC-9CF3-D27F9CF38593}" destId="{B1D04079-FC83-4AF3-ADD8-F55732AC0D72}" srcOrd="1" destOrd="0" presId="urn:microsoft.com/office/officeart/2018/5/layout/CenteredIconLabelDescriptionList"/>
    <dgm:cxn modelId="{C6DCB456-50DE-4804-8555-10B923450F68}" type="presParOf" srcId="{59464AF0-685E-47DC-9CF3-D27F9CF38593}" destId="{F1F33FEB-F1C5-4BD3-A8A4-269E00556FAD}" srcOrd="2" destOrd="0" presId="urn:microsoft.com/office/officeart/2018/5/layout/CenteredIconLabelDescriptionList"/>
    <dgm:cxn modelId="{5E6F0609-71DB-4EE4-8E84-902D9895F0FF}" type="presParOf" srcId="{59464AF0-685E-47DC-9CF3-D27F9CF38593}" destId="{73D10214-F3E3-401E-B24F-9105D494A5BC}" srcOrd="3" destOrd="0" presId="urn:microsoft.com/office/officeart/2018/5/layout/CenteredIconLabelDescriptionList"/>
    <dgm:cxn modelId="{8FBF9EFF-F245-4C75-A7A6-F147D4D7C6CF}" type="presParOf" srcId="{59464AF0-685E-47DC-9CF3-D27F9CF38593}" destId="{6DE8515F-DE7B-424E-9A3A-7A5721D63345}" srcOrd="4" destOrd="0" presId="urn:microsoft.com/office/officeart/2018/5/layout/CenteredIconLabelDescription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F85C056-5FD0-46F6-A0DC-B815AE961FF3}">
      <dsp:nvSpPr>
        <dsp:cNvPr id="0" name=""/>
        <dsp:cNvSpPr/>
      </dsp:nvSpPr>
      <dsp:spPr>
        <a:xfrm>
          <a:off x="85120" y="162"/>
          <a:ext cx="4596484" cy="2918767"/>
        </a:xfrm>
        <a:prstGeom prst="roundRect">
          <a:avLst>
            <a:gd name="adj" fmla="val 10000"/>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1B1D4249-E417-42E8-83DB-84D15E180D7F}">
      <dsp:nvSpPr>
        <dsp:cNvPr id="0" name=""/>
        <dsp:cNvSpPr/>
      </dsp:nvSpPr>
      <dsp:spPr>
        <a:xfrm>
          <a:off x="595840" y="485346"/>
          <a:ext cx="4596484" cy="2918767"/>
        </a:xfrm>
        <a:prstGeom prst="roundRect">
          <a:avLst>
            <a:gd name="adj" fmla="val 10000"/>
          </a:avLst>
        </a:prstGeom>
        <a:solidFill>
          <a:schemeClr val="lt1">
            <a:alpha val="90000"/>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0010" tIns="80010" rIns="80010" bIns="80010" numCol="1" spcCol="1270" anchor="ctr" anchorCtr="0">
          <a:noAutofit/>
        </a:bodyPr>
        <a:lstStyle/>
        <a:p>
          <a:pPr marL="0" lvl="0" indent="0" algn="ctr" defTabSz="933450">
            <a:lnSpc>
              <a:spcPct val="90000"/>
            </a:lnSpc>
            <a:spcBef>
              <a:spcPct val="0"/>
            </a:spcBef>
            <a:spcAft>
              <a:spcPct val="35000"/>
            </a:spcAft>
            <a:buNone/>
          </a:pPr>
          <a:r>
            <a:rPr lang="en-US" sz="2100" b="0" i="0" kern="1200"/>
            <a:t>The Formula Grants Program enable states/territories to meet and maintain compliance with the four core requirements of the JJDPA Act regarding the arrest of juveniles and the over-representation of minority youth in the juvenile justice system. </a:t>
          </a:r>
          <a:endParaRPr lang="en-US" sz="2100" kern="1200"/>
        </a:p>
      </dsp:txBody>
      <dsp:txXfrm>
        <a:off x="681328" y="570834"/>
        <a:ext cx="4425508" cy="2747791"/>
      </dsp:txXfrm>
    </dsp:sp>
    <dsp:sp modelId="{A3723B7C-EE8C-42C3-BE21-45983243CC67}">
      <dsp:nvSpPr>
        <dsp:cNvPr id="0" name=""/>
        <dsp:cNvSpPr/>
      </dsp:nvSpPr>
      <dsp:spPr>
        <a:xfrm>
          <a:off x="5703045" y="162"/>
          <a:ext cx="4596484" cy="2918767"/>
        </a:xfrm>
        <a:prstGeom prst="roundRect">
          <a:avLst>
            <a:gd name="adj" fmla="val 10000"/>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72C938C-C38D-4339-9ED9-0F350C6CEC01}">
      <dsp:nvSpPr>
        <dsp:cNvPr id="0" name=""/>
        <dsp:cNvSpPr/>
      </dsp:nvSpPr>
      <dsp:spPr>
        <a:xfrm>
          <a:off x="6213765" y="485346"/>
          <a:ext cx="4596484" cy="2918767"/>
        </a:xfrm>
        <a:prstGeom prst="roundRect">
          <a:avLst>
            <a:gd name="adj" fmla="val 10000"/>
          </a:avLst>
        </a:prstGeom>
        <a:solidFill>
          <a:schemeClr val="lt1">
            <a:alpha val="90000"/>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0010" tIns="80010" rIns="80010" bIns="80010" numCol="1" spcCol="1270" anchor="ctr" anchorCtr="0">
          <a:noAutofit/>
        </a:bodyPr>
        <a:lstStyle/>
        <a:p>
          <a:pPr marL="0" lvl="0" indent="0" algn="ctr" defTabSz="933450">
            <a:lnSpc>
              <a:spcPct val="90000"/>
            </a:lnSpc>
            <a:spcBef>
              <a:spcPct val="0"/>
            </a:spcBef>
            <a:spcAft>
              <a:spcPct val="35000"/>
            </a:spcAft>
            <a:buNone/>
          </a:pPr>
          <a:r>
            <a:rPr lang="en-US" sz="2100" b="0" i="0" kern="1200"/>
            <a:t>In addition, the Formula Grant provides funding support for delinquency prevention and improvement of the juvenile justice system.</a:t>
          </a:r>
          <a:endParaRPr lang="en-US" sz="2100" kern="1200"/>
        </a:p>
      </dsp:txBody>
      <dsp:txXfrm>
        <a:off x="6299253" y="570834"/>
        <a:ext cx="4425508" cy="2747791"/>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5C18CAB-EB98-4ED8-9B4C-C5D8CC8F3751}">
      <dsp:nvSpPr>
        <dsp:cNvPr id="0" name=""/>
        <dsp:cNvSpPr/>
      </dsp:nvSpPr>
      <dsp:spPr>
        <a:xfrm>
          <a:off x="0" y="1897"/>
          <a:ext cx="6496050" cy="961727"/>
        </a:xfrm>
        <a:prstGeom prst="roundRect">
          <a:avLst>
            <a:gd name="adj" fmla="val 1000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19E90958-9C69-44F9-B453-510153CC7857}">
      <dsp:nvSpPr>
        <dsp:cNvPr id="0" name=""/>
        <dsp:cNvSpPr/>
      </dsp:nvSpPr>
      <dsp:spPr>
        <a:xfrm>
          <a:off x="290922" y="218286"/>
          <a:ext cx="528950" cy="528950"/>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9050"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88D95972-AD60-4E0B-8BE3-854F6322EED3}">
      <dsp:nvSpPr>
        <dsp:cNvPr id="0" name=""/>
        <dsp:cNvSpPr/>
      </dsp:nvSpPr>
      <dsp:spPr>
        <a:xfrm>
          <a:off x="1110795" y="1897"/>
          <a:ext cx="5385254" cy="96172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1783" tIns="101783" rIns="101783" bIns="101783" numCol="1" spcCol="1270" anchor="ctr" anchorCtr="0">
          <a:noAutofit/>
        </a:bodyPr>
        <a:lstStyle/>
        <a:p>
          <a:pPr marL="0" lvl="0" indent="0" algn="l" defTabSz="977900">
            <a:lnSpc>
              <a:spcPct val="100000"/>
            </a:lnSpc>
            <a:spcBef>
              <a:spcPct val="0"/>
            </a:spcBef>
            <a:spcAft>
              <a:spcPct val="35000"/>
            </a:spcAft>
            <a:buNone/>
          </a:pPr>
          <a:r>
            <a:rPr lang="en-US" sz="2200" b="1" kern="1200" dirty="0"/>
            <a:t>Alternatives to Detention ($100,000)</a:t>
          </a:r>
          <a:endParaRPr lang="en-US" sz="2200" kern="1200" dirty="0"/>
        </a:p>
      </dsp:txBody>
      <dsp:txXfrm>
        <a:off x="1110795" y="1897"/>
        <a:ext cx="5385254" cy="961727"/>
      </dsp:txXfrm>
    </dsp:sp>
    <dsp:sp modelId="{6C664FBC-C4D7-4209-86CC-8F8E7EC12458}">
      <dsp:nvSpPr>
        <dsp:cNvPr id="0" name=""/>
        <dsp:cNvSpPr/>
      </dsp:nvSpPr>
      <dsp:spPr>
        <a:xfrm>
          <a:off x="0" y="1204056"/>
          <a:ext cx="6496050" cy="961727"/>
        </a:xfrm>
        <a:prstGeom prst="roundRect">
          <a:avLst>
            <a:gd name="adj" fmla="val 1000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2EA2BCD9-B2B7-43E1-83B7-CC778940DD9A}">
      <dsp:nvSpPr>
        <dsp:cNvPr id="0" name=""/>
        <dsp:cNvSpPr/>
      </dsp:nvSpPr>
      <dsp:spPr>
        <a:xfrm>
          <a:off x="290922" y="1420445"/>
          <a:ext cx="528950" cy="528950"/>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9050"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4DF38561-AED9-482F-B17C-A10E19FD93BF}">
      <dsp:nvSpPr>
        <dsp:cNvPr id="0" name=""/>
        <dsp:cNvSpPr/>
      </dsp:nvSpPr>
      <dsp:spPr>
        <a:xfrm>
          <a:off x="1110795" y="1204056"/>
          <a:ext cx="5385254" cy="96172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1783" tIns="101783" rIns="101783" bIns="101783" numCol="1" spcCol="1270" anchor="ctr" anchorCtr="0">
          <a:noAutofit/>
        </a:bodyPr>
        <a:lstStyle/>
        <a:p>
          <a:pPr marL="0" lvl="0" indent="0" algn="l" defTabSz="977900">
            <a:lnSpc>
              <a:spcPct val="100000"/>
            </a:lnSpc>
            <a:spcBef>
              <a:spcPct val="0"/>
            </a:spcBef>
            <a:spcAft>
              <a:spcPct val="35000"/>
            </a:spcAft>
            <a:buNone/>
          </a:pPr>
          <a:r>
            <a:rPr lang="en-US" sz="2200" b="1" kern="1200" dirty="0"/>
            <a:t>Delinquency Prevention ($102,050)</a:t>
          </a:r>
          <a:endParaRPr lang="en-US" sz="2200" kern="1200" dirty="0"/>
        </a:p>
      </dsp:txBody>
      <dsp:txXfrm>
        <a:off x="1110795" y="1204056"/>
        <a:ext cx="5385254" cy="961727"/>
      </dsp:txXfrm>
    </dsp:sp>
    <dsp:sp modelId="{F0F36F2F-CEE5-4F06-947A-606C5C968316}">
      <dsp:nvSpPr>
        <dsp:cNvPr id="0" name=""/>
        <dsp:cNvSpPr/>
      </dsp:nvSpPr>
      <dsp:spPr>
        <a:xfrm>
          <a:off x="0" y="2406215"/>
          <a:ext cx="6496050" cy="961727"/>
        </a:xfrm>
        <a:prstGeom prst="roundRect">
          <a:avLst>
            <a:gd name="adj" fmla="val 10000"/>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F317156E-4793-4E76-A490-37B90D723D2F}">
      <dsp:nvSpPr>
        <dsp:cNvPr id="0" name=""/>
        <dsp:cNvSpPr/>
      </dsp:nvSpPr>
      <dsp:spPr>
        <a:xfrm>
          <a:off x="290922" y="2622604"/>
          <a:ext cx="528950" cy="528950"/>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9050"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6C39B1FC-0BF6-4250-A197-BE9484A06A8A}">
      <dsp:nvSpPr>
        <dsp:cNvPr id="0" name=""/>
        <dsp:cNvSpPr/>
      </dsp:nvSpPr>
      <dsp:spPr>
        <a:xfrm>
          <a:off x="1110795" y="2406215"/>
          <a:ext cx="5385254" cy="96172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1783" tIns="101783" rIns="101783" bIns="101783" numCol="1" spcCol="1270" anchor="ctr" anchorCtr="0">
          <a:noAutofit/>
        </a:bodyPr>
        <a:lstStyle/>
        <a:p>
          <a:pPr marL="0" lvl="0" indent="0" algn="l" defTabSz="977900">
            <a:lnSpc>
              <a:spcPct val="100000"/>
            </a:lnSpc>
            <a:spcBef>
              <a:spcPct val="0"/>
            </a:spcBef>
            <a:spcAft>
              <a:spcPct val="35000"/>
            </a:spcAft>
            <a:buNone/>
          </a:pPr>
          <a:r>
            <a:rPr lang="en-US" sz="2200" b="1" kern="1200" dirty="0"/>
            <a:t>School Programs ($100,060)</a:t>
          </a:r>
          <a:endParaRPr lang="en-US" sz="2200" kern="1200" dirty="0"/>
        </a:p>
      </dsp:txBody>
      <dsp:txXfrm>
        <a:off x="1110795" y="2406215"/>
        <a:ext cx="5385254" cy="961727"/>
      </dsp:txXfrm>
    </dsp:sp>
    <dsp:sp modelId="{CB4505CE-DF02-403D-AECC-53193C10EF34}">
      <dsp:nvSpPr>
        <dsp:cNvPr id="0" name=""/>
        <dsp:cNvSpPr/>
      </dsp:nvSpPr>
      <dsp:spPr>
        <a:xfrm>
          <a:off x="0" y="3608375"/>
          <a:ext cx="6496050" cy="961727"/>
        </a:xfrm>
        <a:prstGeom prst="roundRect">
          <a:avLst>
            <a:gd name="adj" fmla="val 10000"/>
          </a:avLst>
        </a:prstGeom>
        <a:solidFill>
          <a:schemeClr val="accent5">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60884E1D-8494-4208-9F55-A4741C05F6F1}">
      <dsp:nvSpPr>
        <dsp:cNvPr id="0" name=""/>
        <dsp:cNvSpPr/>
      </dsp:nvSpPr>
      <dsp:spPr>
        <a:xfrm>
          <a:off x="290922" y="3824763"/>
          <a:ext cx="528950" cy="528950"/>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19050"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80BD2242-9735-44C2-B68A-5505F8944F13}">
      <dsp:nvSpPr>
        <dsp:cNvPr id="0" name=""/>
        <dsp:cNvSpPr/>
      </dsp:nvSpPr>
      <dsp:spPr>
        <a:xfrm>
          <a:off x="1110795" y="3608375"/>
          <a:ext cx="5385254" cy="96172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1783" tIns="101783" rIns="101783" bIns="101783" numCol="1" spcCol="1270" anchor="ctr" anchorCtr="0">
          <a:noAutofit/>
        </a:bodyPr>
        <a:lstStyle/>
        <a:p>
          <a:pPr marL="0" lvl="0" indent="0" algn="l" defTabSz="977900">
            <a:lnSpc>
              <a:spcPct val="100000"/>
            </a:lnSpc>
            <a:spcBef>
              <a:spcPct val="0"/>
            </a:spcBef>
            <a:spcAft>
              <a:spcPct val="35000"/>
            </a:spcAft>
            <a:buNone/>
          </a:pPr>
          <a:r>
            <a:rPr lang="en-US" sz="2200" b="1" kern="1200" dirty="0"/>
            <a:t>Job Training ($70,113)</a:t>
          </a:r>
          <a:endParaRPr lang="en-US" sz="2200" kern="1200" dirty="0"/>
        </a:p>
      </dsp:txBody>
      <dsp:txXfrm>
        <a:off x="1110795" y="3608375"/>
        <a:ext cx="5385254" cy="961727"/>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49715C0-EE5F-433F-B70B-36F196F3E817}">
      <dsp:nvSpPr>
        <dsp:cNvPr id="0" name=""/>
        <dsp:cNvSpPr/>
      </dsp:nvSpPr>
      <dsp:spPr>
        <a:xfrm>
          <a:off x="1096" y="515875"/>
          <a:ext cx="2338664" cy="1403198"/>
        </a:xfrm>
        <a:prstGeom prst="roundRect">
          <a:avLst>
            <a:gd name="adj" fmla="val 10000"/>
          </a:avLst>
        </a:prstGeom>
        <a:solidFill>
          <a:schemeClr val="accent2">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en-US" sz="1700" b="1" kern="1200" dirty="0"/>
            <a:t>1. First year request – 100% JJDP funding.</a:t>
          </a:r>
          <a:r>
            <a:rPr lang="en-US" sz="1700" kern="1200" dirty="0"/>
            <a:t> </a:t>
          </a:r>
        </a:p>
      </dsp:txBody>
      <dsp:txXfrm>
        <a:off x="42194" y="556973"/>
        <a:ext cx="2256468" cy="1321002"/>
      </dsp:txXfrm>
    </dsp:sp>
    <dsp:sp modelId="{848966C6-143C-48FE-A0EF-B68BE34116F4}">
      <dsp:nvSpPr>
        <dsp:cNvPr id="0" name=""/>
        <dsp:cNvSpPr/>
      </dsp:nvSpPr>
      <dsp:spPr>
        <a:xfrm>
          <a:off x="2545563" y="927480"/>
          <a:ext cx="495796" cy="579988"/>
        </a:xfrm>
        <a:prstGeom prst="rightArrow">
          <a:avLst>
            <a:gd name="adj1" fmla="val 60000"/>
            <a:gd name="adj2" fmla="val 5000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endParaRPr lang="en-US" sz="1400" kern="1200"/>
        </a:p>
      </dsp:txBody>
      <dsp:txXfrm>
        <a:off x="2545563" y="1043478"/>
        <a:ext cx="347057" cy="347992"/>
      </dsp:txXfrm>
    </dsp:sp>
    <dsp:sp modelId="{EDF9FAF1-26A4-424F-AB75-F84C239DF064}">
      <dsp:nvSpPr>
        <dsp:cNvPr id="0" name=""/>
        <dsp:cNvSpPr/>
      </dsp:nvSpPr>
      <dsp:spPr>
        <a:xfrm>
          <a:off x="3275226" y="515875"/>
          <a:ext cx="2338664" cy="1403198"/>
        </a:xfrm>
        <a:prstGeom prst="roundRect">
          <a:avLst>
            <a:gd name="adj" fmla="val 10000"/>
          </a:avLst>
        </a:prstGeom>
        <a:solidFill>
          <a:schemeClr val="accent3">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en-US" sz="1700" b="1" kern="1200" dirty="0"/>
            <a:t>2. Subsequent request – 80% of JJDP funding awarded the previous year.</a:t>
          </a:r>
          <a:endParaRPr lang="en-US" sz="1700" kern="1200" dirty="0"/>
        </a:p>
      </dsp:txBody>
      <dsp:txXfrm>
        <a:off x="3316324" y="556973"/>
        <a:ext cx="2256468" cy="1321002"/>
      </dsp:txXfrm>
    </dsp:sp>
    <dsp:sp modelId="{AC15828C-A39A-48F3-9B5F-7D0C87691983}">
      <dsp:nvSpPr>
        <dsp:cNvPr id="0" name=""/>
        <dsp:cNvSpPr/>
      </dsp:nvSpPr>
      <dsp:spPr>
        <a:xfrm rot="5400000">
          <a:off x="4196659" y="2082780"/>
          <a:ext cx="495796" cy="579988"/>
        </a:xfrm>
        <a:prstGeom prst="rightArrow">
          <a:avLst>
            <a:gd name="adj1" fmla="val 60000"/>
            <a:gd name="adj2" fmla="val 5000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endParaRPr lang="en-US" sz="1400" kern="1200"/>
        </a:p>
      </dsp:txBody>
      <dsp:txXfrm rot="-5400000">
        <a:off x="4270562" y="2124876"/>
        <a:ext cx="347992" cy="347057"/>
      </dsp:txXfrm>
    </dsp:sp>
    <dsp:sp modelId="{FE8F4ECA-4BA9-472C-94B4-41C84CA8A35D}">
      <dsp:nvSpPr>
        <dsp:cNvPr id="0" name=""/>
        <dsp:cNvSpPr/>
      </dsp:nvSpPr>
      <dsp:spPr>
        <a:xfrm>
          <a:off x="3275226" y="2854539"/>
          <a:ext cx="2338664" cy="1403198"/>
        </a:xfrm>
        <a:prstGeom prst="roundRect">
          <a:avLst>
            <a:gd name="adj" fmla="val 10000"/>
          </a:avLst>
        </a:prstGeom>
        <a:solidFill>
          <a:schemeClr val="accent4">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en-US" sz="1700" b="1" kern="1200" dirty="0"/>
            <a:t>3. Subsequent request – 60% of JJDP funding awarded the previous year.</a:t>
          </a:r>
          <a:endParaRPr lang="en-US" sz="1700" kern="1200" dirty="0"/>
        </a:p>
      </dsp:txBody>
      <dsp:txXfrm>
        <a:off x="3316324" y="2895637"/>
        <a:ext cx="2256468" cy="1321002"/>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914D1B9-FE75-4CC5-A79C-9E9E4F5D8E3D}">
      <dsp:nvSpPr>
        <dsp:cNvPr id="0" name=""/>
        <dsp:cNvSpPr/>
      </dsp:nvSpPr>
      <dsp:spPr>
        <a:xfrm>
          <a:off x="2621" y="18367"/>
          <a:ext cx="2079513" cy="1247708"/>
        </a:xfrm>
        <a:prstGeom prst="rect">
          <a:avLst/>
        </a:prstGeom>
        <a:solidFill>
          <a:schemeClr val="accent2">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ctr" defTabSz="488950">
            <a:lnSpc>
              <a:spcPct val="90000"/>
            </a:lnSpc>
            <a:spcBef>
              <a:spcPct val="0"/>
            </a:spcBef>
            <a:spcAft>
              <a:spcPct val="35000"/>
            </a:spcAft>
            <a:buNone/>
          </a:pPr>
          <a:r>
            <a:rPr lang="en-US" sz="1100" kern="1200" dirty="0"/>
            <a:t>1. Notifications posted on DHS/DYS Web Site 	</a:t>
          </a:r>
        </a:p>
        <a:p>
          <a:pPr marL="0" lvl="0" indent="0" algn="ctr" defTabSz="488950">
            <a:lnSpc>
              <a:spcPct val="90000"/>
            </a:lnSpc>
            <a:spcBef>
              <a:spcPct val="0"/>
            </a:spcBef>
            <a:spcAft>
              <a:spcPct val="35000"/>
            </a:spcAft>
            <a:buNone/>
          </a:pPr>
          <a:r>
            <a:rPr lang="en-US" sz="1100" kern="1200" dirty="0"/>
            <a:t>August 5, 2024</a:t>
          </a:r>
        </a:p>
      </dsp:txBody>
      <dsp:txXfrm>
        <a:off x="2621" y="18367"/>
        <a:ext cx="2079513" cy="1247708"/>
      </dsp:txXfrm>
    </dsp:sp>
    <dsp:sp modelId="{5E41B323-D2B6-4BBA-A899-42F5DCD0D6CF}">
      <dsp:nvSpPr>
        <dsp:cNvPr id="0" name=""/>
        <dsp:cNvSpPr/>
      </dsp:nvSpPr>
      <dsp:spPr>
        <a:xfrm>
          <a:off x="2290085" y="18367"/>
          <a:ext cx="2079513" cy="1247708"/>
        </a:xfrm>
        <a:prstGeom prst="rect">
          <a:avLst/>
        </a:prstGeom>
        <a:solidFill>
          <a:schemeClr val="accent2">
            <a:hueOff val="150535"/>
            <a:satOff val="-737"/>
            <a:lumOff val="414"/>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ctr" defTabSz="488950">
            <a:lnSpc>
              <a:spcPct val="90000"/>
            </a:lnSpc>
            <a:spcBef>
              <a:spcPct val="0"/>
            </a:spcBef>
            <a:spcAft>
              <a:spcPct val="35000"/>
            </a:spcAft>
            <a:buNone/>
          </a:pPr>
          <a:r>
            <a:rPr lang="en-US" sz="1100" kern="1200" dirty="0"/>
            <a:t>2. Letter of Intent due to Office of Procurement by 3:00 p.m. CST. </a:t>
          </a:r>
        </a:p>
        <a:p>
          <a:pPr marL="0" lvl="0" indent="0" algn="ctr" defTabSz="488950">
            <a:lnSpc>
              <a:spcPct val="90000"/>
            </a:lnSpc>
            <a:spcBef>
              <a:spcPct val="0"/>
            </a:spcBef>
            <a:spcAft>
              <a:spcPct val="35000"/>
            </a:spcAft>
            <a:buNone/>
          </a:pPr>
          <a:r>
            <a:rPr lang="en-US" sz="1100" kern="1200" dirty="0"/>
            <a:t>August 13, 2024</a:t>
          </a:r>
        </a:p>
      </dsp:txBody>
      <dsp:txXfrm>
        <a:off x="2290085" y="18367"/>
        <a:ext cx="2079513" cy="1247708"/>
      </dsp:txXfrm>
    </dsp:sp>
    <dsp:sp modelId="{6BE5F224-DD51-4951-B20F-88865BD63E47}">
      <dsp:nvSpPr>
        <dsp:cNvPr id="0" name=""/>
        <dsp:cNvSpPr/>
      </dsp:nvSpPr>
      <dsp:spPr>
        <a:xfrm>
          <a:off x="4577550" y="18367"/>
          <a:ext cx="2079513" cy="1247708"/>
        </a:xfrm>
        <a:prstGeom prst="rect">
          <a:avLst/>
        </a:prstGeom>
        <a:solidFill>
          <a:schemeClr val="accent2">
            <a:hueOff val="301070"/>
            <a:satOff val="-1474"/>
            <a:lumOff val="828"/>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ctr" defTabSz="488950">
            <a:lnSpc>
              <a:spcPct val="90000"/>
            </a:lnSpc>
            <a:spcBef>
              <a:spcPct val="0"/>
            </a:spcBef>
            <a:spcAft>
              <a:spcPct val="35000"/>
            </a:spcAft>
            <a:buNone/>
          </a:pPr>
          <a:r>
            <a:rPr lang="en-US" sz="1100" kern="1200" dirty="0"/>
            <a:t>3. Grant-writing Workshop for all applicants. Information will be sent to all whom submitted a Letter of Intent. 	</a:t>
          </a:r>
        </a:p>
        <a:p>
          <a:pPr marL="0" lvl="0" indent="0" algn="ctr" defTabSz="488950">
            <a:lnSpc>
              <a:spcPct val="90000"/>
            </a:lnSpc>
            <a:spcBef>
              <a:spcPct val="0"/>
            </a:spcBef>
            <a:spcAft>
              <a:spcPct val="35000"/>
            </a:spcAft>
            <a:buNone/>
          </a:pPr>
          <a:r>
            <a:rPr lang="en-US" sz="1100" kern="1200" dirty="0"/>
            <a:t>August 20, 2024</a:t>
          </a:r>
        </a:p>
      </dsp:txBody>
      <dsp:txXfrm>
        <a:off x="4577550" y="18367"/>
        <a:ext cx="2079513" cy="1247708"/>
      </dsp:txXfrm>
    </dsp:sp>
    <dsp:sp modelId="{E8ADD655-E69B-4866-A519-D1955687BC46}">
      <dsp:nvSpPr>
        <dsp:cNvPr id="0" name=""/>
        <dsp:cNvSpPr/>
      </dsp:nvSpPr>
      <dsp:spPr>
        <a:xfrm>
          <a:off x="6865015" y="18367"/>
          <a:ext cx="2079513" cy="1247708"/>
        </a:xfrm>
        <a:prstGeom prst="rect">
          <a:avLst/>
        </a:prstGeom>
        <a:solidFill>
          <a:schemeClr val="accent2">
            <a:hueOff val="451605"/>
            <a:satOff val="-2211"/>
            <a:lumOff val="1242"/>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ctr" defTabSz="488950">
            <a:lnSpc>
              <a:spcPct val="90000"/>
            </a:lnSpc>
            <a:spcBef>
              <a:spcPct val="0"/>
            </a:spcBef>
            <a:spcAft>
              <a:spcPct val="35000"/>
            </a:spcAft>
            <a:buNone/>
          </a:pPr>
          <a:r>
            <a:rPr lang="en-US" sz="1100" kern="1200" dirty="0"/>
            <a:t>4. Request For Application Deadline by 3:00 p.m. CST. 	</a:t>
          </a:r>
        </a:p>
        <a:p>
          <a:pPr marL="0" lvl="0" indent="0" algn="ctr" defTabSz="488950">
            <a:lnSpc>
              <a:spcPct val="90000"/>
            </a:lnSpc>
            <a:spcBef>
              <a:spcPct val="0"/>
            </a:spcBef>
            <a:spcAft>
              <a:spcPct val="35000"/>
            </a:spcAft>
            <a:buNone/>
          </a:pPr>
          <a:r>
            <a:rPr lang="en-US" sz="1100" kern="1200" dirty="0"/>
            <a:t>September 9, 2024</a:t>
          </a:r>
        </a:p>
      </dsp:txBody>
      <dsp:txXfrm>
        <a:off x="6865015" y="18367"/>
        <a:ext cx="2079513" cy="1247708"/>
      </dsp:txXfrm>
    </dsp:sp>
    <dsp:sp modelId="{BE7959C1-3610-4CAB-BC5B-7DD503FD1B15}">
      <dsp:nvSpPr>
        <dsp:cNvPr id="0" name=""/>
        <dsp:cNvSpPr/>
      </dsp:nvSpPr>
      <dsp:spPr>
        <a:xfrm>
          <a:off x="2621" y="1474026"/>
          <a:ext cx="2079513" cy="1247708"/>
        </a:xfrm>
        <a:prstGeom prst="rect">
          <a:avLst/>
        </a:prstGeom>
        <a:solidFill>
          <a:schemeClr val="accent2">
            <a:hueOff val="602140"/>
            <a:satOff val="-2948"/>
            <a:lumOff val="1656"/>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ctr" defTabSz="488950">
            <a:lnSpc>
              <a:spcPct val="90000"/>
            </a:lnSpc>
            <a:spcBef>
              <a:spcPct val="0"/>
            </a:spcBef>
            <a:spcAft>
              <a:spcPct val="35000"/>
            </a:spcAft>
            <a:buNone/>
          </a:pPr>
          <a:r>
            <a:rPr lang="en-US" sz="1100" kern="1200" dirty="0"/>
            <a:t>5. Staff Review Team Technical Review (TR) of applications 	</a:t>
          </a:r>
        </a:p>
        <a:p>
          <a:pPr marL="0" lvl="0" indent="0" algn="ctr" defTabSz="488950">
            <a:lnSpc>
              <a:spcPct val="90000"/>
            </a:lnSpc>
            <a:spcBef>
              <a:spcPct val="0"/>
            </a:spcBef>
            <a:spcAft>
              <a:spcPct val="35000"/>
            </a:spcAft>
            <a:buNone/>
          </a:pPr>
          <a:r>
            <a:rPr lang="en-US" sz="1100" kern="1200" dirty="0"/>
            <a:t>September 10-12, 2024</a:t>
          </a:r>
        </a:p>
      </dsp:txBody>
      <dsp:txXfrm>
        <a:off x="2621" y="1474026"/>
        <a:ext cx="2079513" cy="1247708"/>
      </dsp:txXfrm>
    </dsp:sp>
    <dsp:sp modelId="{C78130E7-B078-4467-A3C1-DD5616201403}">
      <dsp:nvSpPr>
        <dsp:cNvPr id="0" name=""/>
        <dsp:cNvSpPr/>
      </dsp:nvSpPr>
      <dsp:spPr>
        <a:xfrm>
          <a:off x="2290085" y="1474026"/>
          <a:ext cx="2079513" cy="1247708"/>
        </a:xfrm>
        <a:prstGeom prst="rect">
          <a:avLst/>
        </a:prstGeom>
        <a:solidFill>
          <a:schemeClr val="accent2">
            <a:hueOff val="752674"/>
            <a:satOff val="-3684"/>
            <a:lumOff val="2069"/>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ctr" defTabSz="488950">
            <a:lnSpc>
              <a:spcPct val="90000"/>
            </a:lnSpc>
            <a:spcBef>
              <a:spcPct val="0"/>
            </a:spcBef>
            <a:spcAft>
              <a:spcPct val="35000"/>
            </a:spcAft>
            <a:buNone/>
          </a:pPr>
          <a:r>
            <a:rPr lang="en-US" sz="1100" kern="1200" dirty="0"/>
            <a:t>6. All amended applications must be returned to DYS/JJDP Unit no later than 2:00 p.m. CST	</a:t>
          </a:r>
        </a:p>
        <a:p>
          <a:pPr marL="0" lvl="0" indent="0" algn="ctr" defTabSz="488950">
            <a:lnSpc>
              <a:spcPct val="90000"/>
            </a:lnSpc>
            <a:spcBef>
              <a:spcPct val="0"/>
            </a:spcBef>
            <a:spcAft>
              <a:spcPct val="35000"/>
            </a:spcAft>
            <a:buNone/>
          </a:pPr>
          <a:r>
            <a:rPr lang="en-US" sz="1100" kern="1200" dirty="0"/>
            <a:t>September 13, 2024</a:t>
          </a:r>
        </a:p>
      </dsp:txBody>
      <dsp:txXfrm>
        <a:off x="2290085" y="1474026"/>
        <a:ext cx="2079513" cy="1247708"/>
      </dsp:txXfrm>
    </dsp:sp>
    <dsp:sp modelId="{BC7A2E20-FB67-4722-94E4-EDE161011D5F}">
      <dsp:nvSpPr>
        <dsp:cNvPr id="0" name=""/>
        <dsp:cNvSpPr/>
      </dsp:nvSpPr>
      <dsp:spPr>
        <a:xfrm>
          <a:off x="4577550" y="1474026"/>
          <a:ext cx="2079513" cy="1247708"/>
        </a:xfrm>
        <a:prstGeom prst="rect">
          <a:avLst/>
        </a:prstGeom>
        <a:solidFill>
          <a:schemeClr val="accent2">
            <a:hueOff val="903209"/>
            <a:satOff val="-4421"/>
            <a:lumOff val="2483"/>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ctr" defTabSz="488950">
            <a:lnSpc>
              <a:spcPct val="90000"/>
            </a:lnSpc>
            <a:spcBef>
              <a:spcPct val="0"/>
            </a:spcBef>
            <a:spcAft>
              <a:spcPct val="35000"/>
            </a:spcAft>
            <a:buNone/>
          </a:pPr>
          <a:r>
            <a:rPr lang="en-US" sz="1100" kern="1200" dirty="0"/>
            <a:t>7. Staff TR application results delivered to Arkansas Coalition for Juvenile Justice (ACJJ)-SAG Board sub-committee. 	</a:t>
          </a:r>
        </a:p>
        <a:p>
          <a:pPr marL="0" lvl="0" indent="0" algn="ctr" defTabSz="488950">
            <a:lnSpc>
              <a:spcPct val="90000"/>
            </a:lnSpc>
            <a:spcBef>
              <a:spcPct val="0"/>
            </a:spcBef>
            <a:spcAft>
              <a:spcPct val="35000"/>
            </a:spcAft>
            <a:buNone/>
          </a:pPr>
          <a:r>
            <a:rPr lang="en-US" sz="1100" kern="1200" dirty="0"/>
            <a:t>September 16, 2024</a:t>
          </a:r>
        </a:p>
      </dsp:txBody>
      <dsp:txXfrm>
        <a:off x="4577550" y="1474026"/>
        <a:ext cx="2079513" cy="1247708"/>
      </dsp:txXfrm>
    </dsp:sp>
    <dsp:sp modelId="{8763167D-0EE0-40FC-B0FC-29377869F37F}">
      <dsp:nvSpPr>
        <dsp:cNvPr id="0" name=""/>
        <dsp:cNvSpPr/>
      </dsp:nvSpPr>
      <dsp:spPr>
        <a:xfrm>
          <a:off x="6865015" y="1474026"/>
          <a:ext cx="2079513" cy="1247708"/>
        </a:xfrm>
        <a:prstGeom prst="rect">
          <a:avLst/>
        </a:prstGeom>
        <a:solidFill>
          <a:schemeClr val="accent2">
            <a:hueOff val="1053744"/>
            <a:satOff val="-5158"/>
            <a:lumOff val="2897"/>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ctr" defTabSz="488950">
            <a:lnSpc>
              <a:spcPct val="90000"/>
            </a:lnSpc>
            <a:spcBef>
              <a:spcPct val="0"/>
            </a:spcBef>
            <a:spcAft>
              <a:spcPct val="35000"/>
            </a:spcAft>
            <a:buNone/>
          </a:pPr>
          <a:r>
            <a:rPr lang="en-US" sz="1100" kern="1200" dirty="0"/>
            <a:t>8. Oral Presentations to Review Committee </a:t>
          </a:r>
          <a:r>
            <a:rPr lang="en-US" sz="1100" b="1" kern="1200" dirty="0"/>
            <a:t>(MANDATORY). Only one person will be allowed to present for a maximum of forty-five minutes </a:t>
          </a:r>
          <a:r>
            <a:rPr lang="en-US" sz="1100" kern="1200" dirty="0"/>
            <a:t>	</a:t>
          </a:r>
        </a:p>
        <a:p>
          <a:pPr marL="0" lvl="0" indent="0" algn="ctr" defTabSz="488950">
            <a:lnSpc>
              <a:spcPct val="90000"/>
            </a:lnSpc>
            <a:spcBef>
              <a:spcPct val="0"/>
            </a:spcBef>
            <a:spcAft>
              <a:spcPct val="35000"/>
            </a:spcAft>
            <a:buNone/>
          </a:pPr>
          <a:r>
            <a:rPr lang="en-US" sz="1100" kern="1200" dirty="0"/>
            <a:t>September 23-24,2024</a:t>
          </a:r>
        </a:p>
      </dsp:txBody>
      <dsp:txXfrm>
        <a:off x="6865015" y="1474026"/>
        <a:ext cx="2079513" cy="1247708"/>
      </dsp:txXfrm>
    </dsp:sp>
    <dsp:sp modelId="{2DB608E9-401D-4D12-8E92-43F4B5E34DB0}">
      <dsp:nvSpPr>
        <dsp:cNvPr id="0" name=""/>
        <dsp:cNvSpPr/>
      </dsp:nvSpPr>
      <dsp:spPr>
        <a:xfrm>
          <a:off x="2290085" y="2929686"/>
          <a:ext cx="2079513" cy="1247708"/>
        </a:xfrm>
        <a:prstGeom prst="rect">
          <a:avLst/>
        </a:prstGeom>
        <a:solidFill>
          <a:schemeClr val="accent2">
            <a:hueOff val="1204279"/>
            <a:satOff val="-5895"/>
            <a:lumOff val="3311"/>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ctr" defTabSz="488950">
            <a:lnSpc>
              <a:spcPct val="90000"/>
            </a:lnSpc>
            <a:spcBef>
              <a:spcPct val="0"/>
            </a:spcBef>
            <a:spcAft>
              <a:spcPct val="35000"/>
            </a:spcAft>
            <a:buNone/>
          </a:pPr>
          <a:r>
            <a:rPr lang="en-US" sz="1100" kern="1200" dirty="0"/>
            <a:t>9. The Arkansas Coalition for Juvenile Justice will determine recipients to be recommended to DYS Director for approval 	</a:t>
          </a:r>
        </a:p>
        <a:p>
          <a:pPr marL="0" lvl="0" indent="0" algn="ctr" defTabSz="488950">
            <a:lnSpc>
              <a:spcPct val="90000"/>
            </a:lnSpc>
            <a:spcBef>
              <a:spcPct val="0"/>
            </a:spcBef>
            <a:spcAft>
              <a:spcPct val="35000"/>
            </a:spcAft>
            <a:buNone/>
          </a:pPr>
          <a:r>
            <a:rPr lang="en-US" sz="1100" kern="1200" dirty="0"/>
            <a:t>September 25, 2024</a:t>
          </a:r>
        </a:p>
      </dsp:txBody>
      <dsp:txXfrm>
        <a:off x="2290085" y="2929686"/>
        <a:ext cx="2079513" cy="1247708"/>
      </dsp:txXfrm>
    </dsp:sp>
    <dsp:sp modelId="{DF268C19-315F-45F7-B065-6A101D72396D}">
      <dsp:nvSpPr>
        <dsp:cNvPr id="0" name=""/>
        <dsp:cNvSpPr/>
      </dsp:nvSpPr>
      <dsp:spPr>
        <a:xfrm>
          <a:off x="4577550" y="2929686"/>
          <a:ext cx="2079513" cy="1247708"/>
        </a:xfrm>
        <a:prstGeom prst="rect">
          <a:avLst/>
        </a:prstGeom>
        <a:solidFill>
          <a:schemeClr val="accent2">
            <a:hueOff val="1354814"/>
            <a:satOff val="-6632"/>
            <a:lumOff val="3725"/>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ctr" defTabSz="488950">
            <a:lnSpc>
              <a:spcPct val="90000"/>
            </a:lnSpc>
            <a:spcBef>
              <a:spcPct val="0"/>
            </a:spcBef>
            <a:spcAft>
              <a:spcPct val="35000"/>
            </a:spcAft>
            <a:buNone/>
          </a:pPr>
          <a:r>
            <a:rPr lang="en-US" sz="1100" kern="1200" dirty="0"/>
            <a:t>10. Make recommendations to the Director of DYS 	</a:t>
          </a:r>
        </a:p>
        <a:p>
          <a:pPr marL="0" lvl="0" indent="0" algn="ctr" defTabSz="488950">
            <a:lnSpc>
              <a:spcPct val="90000"/>
            </a:lnSpc>
            <a:spcBef>
              <a:spcPct val="0"/>
            </a:spcBef>
            <a:spcAft>
              <a:spcPct val="35000"/>
            </a:spcAft>
            <a:buNone/>
          </a:pPr>
          <a:r>
            <a:rPr lang="en-US" sz="1100" kern="1200" dirty="0"/>
            <a:t>September 26, 2024</a:t>
          </a:r>
        </a:p>
      </dsp:txBody>
      <dsp:txXfrm>
        <a:off x="4577550" y="2929686"/>
        <a:ext cx="2079513" cy="1247708"/>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DEAB947-0D91-4D54-ACAB-2D0FF037EAE5}">
      <dsp:nvSpPr>
        <dsp:cNvPr id="0" name=""/>
        <dsp:cNvSpPr/>
      </dsp:nvSpPr>
      <dsp:spPr>
        <a:xfrm>
          <a:off x="673824" y="764344"/>
          <a:ext cx="707273" cy="707273"/>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9050"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0AC374DF-5F8D-4657-BD0A-E9B72A56CDE1}">
      <dsp:nvSpPr>
        <dsp:cNvPr id="0" name=""/>
        <dsp:cNvSpPr/>
      </dsp:nvSpPr>
      <dsp:spPr>
        <a:xfrm>
          <a:off x="293" y="1808654"/>
          <a:ext cx="2020781" cy="75305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711200">
            <a:lnSpc>
              <a:spcPct val="100000"/>
            </a:lnSpc>
            <a:spcBef>
              <a:spcPct val="0"/>
            </a:spcBef>
            <a:spcAft>
              <a:spcPct val="35000"/>
            </a:spcAft>
            <a:buNone/>
            <a:defRPr b="1"/>
          </a:pPr>
          <a:r>
            <a:rPr lang="en-US" sz="1600" b="0" i="0" kern="1200" dirty="0"/>
            <a:t>Program Admin. – Ellen McDaniel </a:t>
          </a:r>
          <a:endParaRPr lang="en-US" sz="1600" kern="1200" dirty="0"/>
        </a:p>
      </dsp:txBody>
      <dsp:txXfrm>
        <a:off x="293" y="1808654"/>
        <a:ext cx="2020781" cy="753056"/>
      </dsp:txXfrm>
    </dsp:sp>
    <dsp:sp modelId="{36DBA59B-1D78-48DD-B46C-45EE19676A7B}">
      <dsp:nvSpPr>
        <dsp:cNvPr id="0" name=""/>
        <dsp:cNvSpPr/>
      </dsp:nvSpPr>
      <dsp:spPr>
        <a:xfrm>
          <a:off x="293" y="2595386"/>
          <a:ext cx="2020781" cy="117373"/>
        </a:xfrm>
        <a:prstGeom prst="rect">
          <a:avLst/>
        </a:prstGeom>
        <a:noFill/>
        <a:ln>
          <a:noFill/>
        </a:ln>
        <a:effectLst/>
      </dsp:spPr>
      <dsp:style>
        <a:lnRef idx="0">
          <a:scrgbClr r="0" g="0" b="0"/>
        </a:lnRef>
        <a:fillRef idx="0">
          <a:scrgbClr r="0" g="0" b="0"/>
        </a:fillRef>
        <a:effectRef idx="0">
          <a:scrgbClr r="0" g="0" b="0"/>
        </a:effectRef>
        <a:fontRef idx="minor"/>
      </dsp:style>
    </dsp:sp>
    <dsp:sp modelId="{33BAE2C7-28A5-469A-BD28-FB0A86CBE138}">
      <dsp:nvSpPr>
        <dsp:cNvPr id="0" name=""/>
        <dsp:cNvSpPr/>
      </dsp:nvSpPr>
      <dsp:spPr>
        <a:xfrm>
          <a:off x="3039854" y="807042"/>
          <a:ext cx="707273" cy="707273"/>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9050"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F1F33FEB-F1C5-4BD3-A8A4-269E00556FAD}">
      <dsp:nvSpPr>
        <dsp:cNvPr id="0" name=""/>
        <dsp:cNvSpPr/>
      </dsp:nvSpPr>
      <dsp:spPr>
        <a:xfrm>
          <a:off x="2374711" y="1808654"/>
          <a:ext cx="2020781" cy="75305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711200">
            <a:lnSpc>
              <a:spcPct val="100000"/>
            </a:lnSpc>
            <a:spcBef>
              <a:spcPct val="0"/>
            </a:spcBef>
            <a:spcAft>
              <a:spcPct val="35000"/>
            </a:spcAft>
            <a:buNone/>
            <a:defRPr b="1"/>
          </a:pPr>
          <a:r>
            <a:rPr lang="en-US" sz="1600" b="0" i="0" kern="1200" dirty="0"/>
            <a:t>Juvenile Justice Specialist – Ocie Hunter, Jr.</a:t>
          </a:r>
          <a:endParaRPr lang="en-US" sz="1600" kern="1200" dirty="0"/>
        </a:p>
      </dsp:txBody>
      <dsp:txXfrm>
        <a:off x="2374711" y="1808654"/>
        <a:ext cx="2020781" cy="753056"/>
      </dsp:txXfrm>
    </dsp:sp>
    <dsp:sp modelId="{6DE8515F-DE7B-424E-9A3A-7A5721D63345}">
      <dsp:nvSpPr>
        <dsp:cNvPr id="0" name=""/>
        <dsp:cNvSpPr/>
      </dsp:nvSpPr>
      <dsp:spPr>
        <a:xfrm>
          <a:off x="2374711" y="2595386"/>
          <a:ext cx="2020781" cy="11737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711200">
            <a:lnSpc>
              <a:spcPct val="100000"/>
            </a:lnSpc>
            <a:spcBef>
              <a:spcPct val="0"/>
            </a:spcBef>
            <a:spcAft>
              <a:spcPct val="35000"/>
            </a:spcAft>
            <a:buNone/>
          </a:pPr>
          <a:endParaRPr lang="en-US" sz="1600" kern="1200" dirty="0"/>
        </a:p>
      </dsp:txBody>
      <dsp:txXfrm>
        <a:off x="2374711" y="2595386"/>
        <a:ext cx="2020781" cy="117373"/>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3.xml><?xml version="1.0" encoding="utf-8"?>
<dgm:layoutDef xmlns:dgm="http://schemas.openxmlformats.org/drawingml/2006/diagram" xmlns:a="http://schemas.openxmlformats.org/drawingml/2006/main" uniqueId="urn:microsoft.com/office/officeart/2005/8/layout/process5">
  <dgm:title val=""/>
  <dgm:desc val=""/>
  <dgm:catLst>
    <dgm:cat type="process" pri="17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diagram">
    <dgm:varLst>
      <dgm:dir/>
      <dgm:resizeHandles val="exact"/>
    </dgm:varLst>
    <dgm:choose name="Name0">
      <dgm:if name="Name1" axis="self" func="var" arg="dir" op="equ" val="norm">
        <dgm:alg type="snake">
          <dgm:param type="grDir" val="tL"/>
          <dgm:param type="flowDir" val="row"/>
          <dgm:param type="contDir" val="revDir"/>
          <dgm:param type="bkpt" val="endCnv"/>
        </dgm:alg>
      </dgm:if>
      <dgm:else name="Name2">
        <dgm:alg type="snake">
          <dgm:param type="grDir" val="tR"/>
          <dgm:param type="flowDir" val="row"/>
          <dgm:param type="contDir" val="revDir"/>
          <dgm:param type="bkpt" val="endCnv"/>
        </dgm:alg>
      </dgm:else>
    </dgm:choose>
    <dgm:shape xmlns:r="http://schemas.openxmlformats.org/officeDocument/2006/relationships" r:blip="">
      <dgm:adjLst/>
    </dgm:shape>
    <dgm:presOf/>
    <dgm:constrLst>
      <dgm:constr type="w" for="ch" ptType="node" refType="w"/>
      <dgm:constr type="w" for="ch" forName="sibTrans" refType="w" refFor="ch" refPtType="node" op="equ" fact="0.4"/>
      <dgm:constr type="sp" refType="w" refFor="ch" refForName="sibTrans" op="equ"/>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Lst>
          <dgm:ruleLst/>
          <dgm:layoutNode name="connectorText">
            <dgm:alg type="tx">
              <dgm:param type="autoTxRot" val="upr"/>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18/5/layout/CenteredIconLabelDescriptionList">
  <dgm:title val="Centered Icon Label Description List"/>
  <dgm:desc val="Use to show non-sequential or grouped chunks of information. The placeholder holds an icon or small picture, and corresponding text boxes show Level 1 and Level 2 text respectively. Works well for minimal Level 1 text accompanied by lengthier Level two text."/>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if>
      <dgm:else name="Name2">
        <dgm:alg type="lin">
          <dgm:param type="linDir" val="fromR"/>
        </dgm:alg>
      </dgm:else>
    </dgm:choose>
    <dgm:shape xmlns:r="http://schemas.openxmlformats.org/officeDocument/2006/relationships" r:blip="">
      <dgm:adjLst/>
    </dgm:shape>
    <dgm:presOf/>
    <dgm:constrLst>
      <dgm:constr type="h" for="ch" forName="compNode" refType="h" fact="0.45"/>
      <dgm:constr type="w" for="ch" forName="compNode" val="120"/>
      <dgm:constr type="w" for="ch" forName="sibTrans" refType="w" refFor="ch" refForName="compNode" fact="0.175"/>
      <dgm:constr type="primFontSz" for="des" forName="parTx" val="36"/>
      <dgm:constr type="primFontSz" for="des" forName="desTx" refType="primFontSz" refFor="des" refForName="parTx" op="lte" fact="0.75"/>
      <dgm:constr type="h" for="des" forName="compNode" op="equ"/>
      <dgm:constr type="h" for="des" forName="iconRect" op="equ"/>
      <dgm:constr type="w" for="des" forName="iconRect" op="equ"/>
      <dgm:constr type="h" for="des" forName="iconSpace" op="equ"/>
      <dgm:constr type="h" for="des" forName="parTx" op="equ"/>
      <dgm:constr type="h" for="des" forName="txSpace" op="equ"/>
      <dgm:constr type="h" for="des" forName="desTx" op="equ"/>
    </dgm:constrLst>
    <dgm:ruleLst>
      <dgm:rule type="w" for="ch" forName="compNode" val="0" fact="NaN" max="NaN"/>
    </dgm:ruleLst>
    <dgm:forEach name="Name3" axis="ch" ptType="node">
      <dgm:layoutNode name="compNode">
        <dgm:alg type="composite"/>
        <dgm:shape xmlns:r="http://schemas.openxmlformats.org/officeDocument/2006/relationships" r:blip="">
          <dgm:adjLst/>
        </dgm:shape>
        <dgm:presOf axis="self"/>
        <dgm:constrLst>
          <dgm:constr type="w" for="ch" forName="iconRect" refType="w" fact="0.35"/>
          <dgm:constr type="h" for="ch" forName="iconRect" refType="w" refFor="ch" refForName="iconRect"/>
          <dgm:constr type="ctrX" for="ch" forName="iconRect" refType="w" fact="0.5"/>
          <dgm:constr type="t" for="ch" forName="iconRect"/>
          <dgm:constr type="w" for="ch" forName="iconSpace" refType="w"/>
          <dgm:constr type="h" for="ch" forName="iconSpace" refType="h" fact="0.043"/>
          <dgm:constr type="l" for="ch" forName="iconSpace"/>
          <dgm:constr type="t" for="ch" forName="iconSpace" refType="b" refFor="ch" refForName="iconRect"/>
          <dgm:constr type="w" for="ch" forName="parTx" refType="w"/>
          <dgm:constr type="h" for="ch" forName="parTx" refType="w" fact="0.15"/>
          <dgm:constr type="l" for="ch" forName="parTx"/>
          <dgm:constr type="t" for="ch" forName="parTx" refType="b" refFor="ch" refForName="iconSpace"/>
          <dgm:constr type="h" for="ch" forName="txSpace" refType="h" fact="0.02"/>
          <dgm:constr type="w" for="ch" forName="txSpace" refType="w"/>
          <dgm:constr type="l" for="ch" forName="txSpace"/>
          <dgm:constr type="t" for="ch" forName="txSpace" refType="b" refFor="ch" refForName="parTx"/>
          <dgm:constr type="w" for="ch" forName="desTx" refType="w"/>
          <dgm:constr type="l" for="ch" forName="desTx"/>
          <dgm:constr type="t" for="ch" forName="desTx" refType="b" refFor="ch" refForName="txSpace"/>
        </dgm:constrLst>
        <dgm:ruleLst>
          <dgm:rule type="h" val="INF" fact="NaN" max="NaN"/>
        </dgm:ruleLst>
        <dgm:layoutNode name="iconRect" styleLbl="node1">
          <dgm:alg type="sp"/>
          <dgm:shape xmlns:r="http://schemas.openxmlformats.org/officeDocument/2006/relationships" type="rect" r:blip="" blipPhldr="1">
            <dgm:adjLst/>
          </dgm:shape>
          <dgm:presOf/>
          <dgm:constrLst/>
          <dgm:ruleLst/>
        </dgm:layoutNode>
        <dgm:layoutNode name="iconSpace">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4" fact="NaN" max="NaN"/>
            <dgm:rule type="h" val="INF" fact="NaN" max="NaN"/>
          </dgm:ruleLst>
        </dgm:layoutNode>
        <dgm:layoutNode name="txSpace">
          <dgm:alg type="sp"/>
          <dgm:shape xmlns:r="http://schemas.openxmlformats.org/officeDocument/2006/relationships" r:blip="">
            <dgm:adjLst/>
          </dgm:shape>
          <dgm:presOf/>
          <dgm:constrLst/>
          <dgm:ruleLst/>
        </dgm:layoutNode>
        <dgm:layoutNode name="desTx" styleLbl="revTx">
          <dgm:varLst/>
          <dgm:alg type="tx">
            <dgm:param type="stBulletLvl" val="0"/>
            <dgm:param type="txAnchorVert" val="t"/>
          </dgm:alg>
          <dgm:shape xmlns:r="http://schemas.openxmlformats.org/officeDocument/2006/relationships" type="rect" r:blip="">
            <dgm:adjLst/>
          </dgm:shape>
          <dgm:presOf axis="des" ptType="node"/>
          <dgm:constrLst>
            <dgm:constr type="secFontSz" refType="primFontSz"/>
            <dgm:constr type="lMarg"/>
            <dgm:constr type="rMarg"/>
            <dgm:constr type="tMarg"/>
            <dgm:constr type="bMarg"/>
          </dgm:constrLst>
          <dgm:ruleLst>
            <dgm:rule type="primFontSz" val="NaN" fact="NaN" max="17"/>
            <dgm:rule type="h" val="INF" fact="NaN" max="NaN"/>
          </dgm:ruleLst>
        </dgm:layoutNode>
      </dgm:layoutNode>
      <dgm:forEach name="Name4"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defRPr b="1"/>
        </a:lvl1pPr>
        <a:lvl2pPr>
          <a:lnSpc>
            <a:spcPct val="100000"/>
          </a:lnSpc>
        </a:lvl2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en-US"/>
              <a:t>Click to edit Master title style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8/20/2024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9542430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smtClean="0"/>
              <a:pPr/>
              <a:t>8/20/2024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10159289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en-US"/>
              <a:t>Click to edit Master title style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4" name="Date Placeholder 3"/>
          <p:cNvSpPr>
            <a:spLocks noGrp="1"/>
          </p:cNvSpPr>
          <p:nvPr>
            <p:ph type="dt" sz="half" idx="10"/>
          </p:nvPr>
        </p:nvSpPr>
        <p:spPr/>
        <p:txBody>
          <a:bodyPr/>
          <a:lstStyle/>
          <a:p>
            <a:fld id="{48A87A34-81AB-432B-8DAE-1953F412C126}" type="datetimeFigureOut">
              <a:rPr lang="en-US" smtClean="0"/>
              <a:pPr/>
              <a:t>8/20/2024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224482275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en-US"/>
              <a:t>Click to edit Master title style</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en-US"/>
              <a:t>Edit Master text styles</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4" name="Date Placeholder 3"/>
          <p:cNvSpPr>
            <a:spLocks noGrp="1"/>
          </p:cNvSpPr>
          <p:nvPr>
            <p:ph type="dt" sz="half" idx="10"/>
          </p:nvPr>
        </p:nvSpPr>
        <p:spPr/>
        <p:txBody>
          <a:bodyPr/>
          <a:lstStyle/>
          <a:p>
            <a:fld id="{48A87A34-81AB-432B-8DAE-1953F412C126}" type="datetimeFigureOut">
              <a:rPr lang="en-US" smtClean="0"/>
              <a:pPr/>
              <a:t>8/20/2024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33761974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48A87A34-81AB-432B-8DAE-1953F412C126}" type="datetimeFigureOut">
              <a:rPr lang="en-US" smtClean="0"/>
              <a:pPr/>
              <a:t>8/20/2024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46220746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8A87A34-81AB-432B-8DAE-1953F412C126}" type="datetimeFigureOut">
              <a:rPr lang="en-US" smtClean="0"/>
              <a:pPr/>
              <a:t>8/20/2024</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26306794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8A87A34-81AB-432B-8DAE-1953F412C126}" type="datetimeFigureOut">
              <a:rPr lang="en-US" smtClean="0"/>
              <a:pPr/>
              <a:t>8/20/2024</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390739561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8/20/2024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408383450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8/20/2024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0685333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3"/>
          <p:cNvSpPr>
            <a:spLocks noGrp="1"/>
          </p:cNvSpPr>
          <p:nvPr>
            <p:ph type="dt" sz="half" idx="10"/>
          </p:nvPr>
        </p:nvSpPr>
        <p:spPr/>
        <p:txBody>
          <a:bodyPr/>
          <a:lstStyle/>
          <a:p>
            <a:fld id="{48A87A34-81AB-432B-8DAE-1953F412C126}" type="datetimeFigureOut">
              <a:rPr lang="en-US" smtClean="0"/>
              <a:t>8/20/2024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4508591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48A87A34-81AB-432B-8DAE-1953F412C126}" type="datetimeFigureOut">
              <a:rPr lang="en-US" smtClean="0"/>
              <a:t>8/20/2024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4781163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smtClean="0"/>
              <a:t>8/20/2024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9986119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smtClean="0"/>
              <a:t>8/20/2024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6968701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7" name="Date Placeholder 2"/>
          <p:cNvSpPr>
            <a:spLocks noGrp="1"/>
          </p:cNvSpPr>
          <p:nvPr>
            <p:ph type="dt" sz="half" idx="10"/>
          </p:nvPr>
        </p:nvSpPr>
        <p:spPr/>
        <p:txBody>
          <a:bodyPr/>
          <a:lstStyle/>
          <a:p>
            <a:fld id="{48A87A34-81AB-432B-8DAE-1953F412C126}" type="datetimeFigureOut">
              <a:rPr lang="en-US" smtClean="0"/>
              <a:t>8/20/2024</a:t>
            </a:fld>
            <a:endParaRPr lang="en-US" dirty="0"/>
          </a:p>
        </p:txBody>
      </p:sp>
      <p:sp>
        <p:nvSpPr>
          <p:cNvPr id="5" name="Footer Placeholder 3"/>
          <p:cNvSpPr>
            <a:spLocks noGrp="1"/>
          </p:cNvSpPr>
          <p:nvPr>
            <p:ph type="ftr" sz="quarter" idx="11"/>
          </p:nvPr>
        </p:nvSpPr>
        <p:spPr/>
        <p:txBody>
          <a:bodyPr/>
          <a:lstStyle/>
          <a:p>
            <a:endParaRPr lang="en-US" dirty="0"/>
          </a:p>
        </p:txBody>
      </p:sp>
      <p:sp>
        <p:nvSpPr>
          <p:cNvPr id="6" name="Slide Number Placeholder 4"/>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3613521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48A87A34-81AB-432B-8DAE-1953F412C126}" type="datetimeFigureOut">
              <a:rPr lang="en-US" smtClean="0"/>
              <a:t>8/20/2024</a:t>
            </a:fld>
            <a:endParaRPr lang="en-US" dirty="0"/>
          </a:p>
        </p:txBody>
      </p:sp>
      <p:sp>
        <p:nvSpPr>
          <p:cNvPr id="5" name="Footer Placeholder 2"/>
          <p:cNvSpPr>
            <a:spLocks noGrp="1"/>
          </p:cNvSpPr>
          <p:nvPr>
            <p:ph type="ftr" sz="quarter" idx="11"/>
          </p:nvPr>
        </p:nvSpPr>
        <p:spPr/>
        <p:txBody>
          <a:bodyPr/>
          <a:lstStyle/>
          <a:p>
            <a:endParaRPr lang="en-US" dirty="0"/>
          </a:p>
        </p:txBody>
      </p:sp>
      <p:sp>
        <p:nvSpPr>
          <p:cNvPr id="6" name="Slide Number Placeholder 3"/>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5973268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7" name="Date Placeholder 4"/>
          <p:cNvSpPr>
            <a:spLocks noGrp="1"/>
          </p:cNvSpPr>
          <p:nvPr>
            <p:ph type="dt" sz="half" idx="10"/>
          </p:nvPr>
        </p:nvSpPr>
        <p:spPr/>
        <p:txBody>
          <a:bodyPr/>
          <a:lstStyle/>
          <a:p>
            <a:fld id="{48A87A34-81AB-432B-8DAE-1953F412C126}" type="datetimeFigureOut">
              <a:rPr lang="en-US" smtClean="0"/>
              <a:t>8/20/2024</a:t>
            </a:fld>
            <a:endParaRPr lang="en-US" dirty="0"/>
          </a:p>
        </p:txBody>
      </p:sp>
      <p:sp>
        <p:nvSpPr>
          <p:cNvPr id="5" name="Footer Placeholder 5"/>
          <p:cNvSpPr>
            <a:spLocks noGrp="1"/>
          </p:cNvSpPr>
          <p:nvPr>
            <p:ph type="ftr" sz="quarter" idx="11"/>
          </p:nvPr>
        </p:nvSpPr>
        <p:spPr/>
        <p:txBody>
          <a:bodyPr/>
          <a:lstStyle/>
          <a:p>
            <a:endParaRPr lang="en-US" dirty="0"/>
          </a:p>
        </p:txBody>
      </p:sp>
      <p:sp>
        <p:nvSpPr>
          <p:cNvPr id="6"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3272299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smtClean="0"/>
              <a:pPr/>
              <a:t>8/20/2024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5531524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en-US"/>
              <a:t>Click to edit Master title style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48A87A34-81AB-432B-8DAE-1953F412C126}" type="datetimeFigureOut">
              <a:rPr lang="en-US" smtClean="0"/>
              <a:pPr/>
              <a:t>8/20/2024</a:t>
            </a:fld>
            <a:endParaRPr lang="en-US" dirty="0"/>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dirty="0"/>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1193303350"/>
      </p:ext>
    </p:extLst>
  </p:cSld>
  <p:clrMap bg1="dk1" tx1="lt1" bg2="dk2" tx2="lt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 id="2147483696" r:id="rId12"/>
    <p:sldLayoutId id="2147483697" r:id="rId13"/>
    <p:sldLayoutId id="2147483698" r:id="rId14"/>
    <p:sldLayoutId id="2147483699" r:id="rId15"/>
    <p:sldLayoutId id="2147483700" r:id="rId16"/>
    <p:sldLayoutId id="2147483701" r:id="rId17"/>
  </p:sldLayoutIdLs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5.svg"/><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3.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1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hyperlink" Target="https://www.sos.arkansas.gov/"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3.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hyperlink" Target="https://www.ojjdp.gov/" TargetMode="External"/><Relationship Id="rId2" Type="http://schemas.openxmlformats.org/officeDocument/2006/relationships/hyperlink" Target="https://www.ojjdp.gov/mpg" TargetMode="External"/><Relationship Id="rId1" Type="http://schemas.openxmlformats.org/officeDocument/2006/relationships/slideLayout" Target="../slideLayouts/slideLayout5.xml"/></Relationships>
</file>

<file path=ppt/slides/_rels/slide2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8" Type="http://schemas.openxmlformats.org/officeDocument/2006/relationships/image" Target="../media/image16.png"/><Relationship Id="rId3" Type="http://schemas.openxmlformats.org/officeDocument/2006/relationships/diagramLayout" Target="../diagrams/layout5.xml"/><Relationship Id="rId7" Type="http://schemas.openxmlformats.org/officeDocument/2006/relationships/image" Target="../media/image20.png"/><Relationship Id="rId2" Type="http://schemas.openxmlformats.org/officeDocument/2006/relationships/diagramData" Target="../diagrams/data5.xml"/><Relationship Id="rId1" Type="http://schemas.openxmlformats.org/officeDocument/2006/relationships/slideLayout" Target="../slideLayouts/slideLayout5.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 Id="rId9" Type="http://schemas.openxmlformats.org/officeDocument/2006/relationships/image" Target="../media/image17.svg"/></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2.xml"/><Relationship Id="rId7" Type="http://schemas.openxmlformats.org/officeDocument/2006/relationships/comments" Target="../comments/comment1.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hyperlink" Target="https://www.aecf.org/work/juvenile-justice/jdai/"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rotWithShape="1">
          <a:blip r:embed="rId2">
            <a:duotone>
              <a:schemeClr val="bg2">
                <a:shade val="69000"/>
                <a:hueMod val="108000"/>
                <a:satMod val="164000"/>
                <a:lumMod val="74000"/>
              </a:schemeClr>
              <a:schemeClr val="bg2">
                <a:tint val="96000"/>
                <a:hueMod val="88000"/>
                <a:satMod val="140000"/>
                <a:lumMod val="132000"/>
              </a:schemeClr>
            </a:duotone>
          </a:blip>
          <a:stretch/>
        </a:blip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C28D0172-F2E0-4763-9C35-F022664959D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5"/>
            <a:ext cx="12191695" cy="4730744"/>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16">
            <a:extLst>
              <a:ext uri="{FF2B5EF4-FFF2-40B4-BE49-F238E27FC236}">
                <a16:creationId xmlns:a16="http://schemas.microsoft.com/office/drawing/2014/main" id="{9F2851FB-E841-4509-8A6D-A416376EA38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719939" y="3753695"/>
            <a:ext cx="3472060" cy="825932"/>
          </a:xfrm>
          <a:custGeom>
            <a:avLst/>
            <a:gdLst>
              <a:gd name="connsiteX0" fmla="*/ 3470310 w 3472060"/>
              <a:gd name="connsiteY0" fmla="*/ 0 h 825932"/>
              <a:gd name="connsiteX1" fmla="*/ 3472060 w 3472060"/>
              <a:gd name="connsiteY1" fmla="*/ 12850 h 825932"/>
              <a:gd name="connsiteX2" fmla="*/ 3472060 w 3472060"/>
              <a:gd name="connsiteY2" fmla="*/ 480529 h 825932"/>
              <a:gd name="connsiteX3" fmla="*/ 3363699 w 3472060"/>
              <a:gd name="connsiteY3" fmla="*/ 498471 h 825932"/>
              <a:gd name="connsiteX4" fmla="*/ 42060 w 3472060"/>
              <a:gd name="connsiteY4" fmla="*/ 824486 h 825932"/>
              <a:gd name="connsiteX5" fmla="*/ 0 w 3472060"/>
              <a:gd name="connsiteY5" fmla="*/ 758452 h 825932"/>
              <a:gd name="connsiteX6" fmla="*/ 188014 w 3472060"/>
              <a:gd name="connsiteY6" fmla="*/ 735602 h 825932"/>
              <a:gd name="connsiteX7" fmla="*/ 284087 w 3472060"/>
              <a:gd name="connsiteY7" fmla="*/ 722590 h 825932"/>
              <a:gd name="connsiteX8" fmla="*/ 382288 w 3472060"/>
              <a:gd name="connsiteY8" fmla="*/ 709392 h 825932"/>
              <a:gd name="connsiteX9" fmla="*/ 481858 w 3472060"/>
              <a:gd name="connsiteY9" fmla="*/ 695774 h 825932"/>
              <a:gd name="connsiteX10" fmla="*/ 581897 w 3472060"/>
              <a:gd name="connsiteY10" fmla="*/ 680711 h 825932"/>
              <a:gd name="connsiteX11" fmla="*/ 683670 w 3472060"/>
              <a:gd name="connsiteY11" fmla="*/ 665256 h 825932"/>
              <a:gd name="connsiteX12" fmla="*/ 787206 w 3472060"/>
              <a:gd name="connsiteY12" fmla="*/ 649587 h 825932"/>
              <a:gd name="connsiteX13" fmla="*/ 892019 w 3472060"/>
              <a:gd name="connsiteY13" fmla="*/ 632968 h 825932"/>
              <a:gd name="connsiteX14" fmla="*/ 997620 w 3472060"/>
              <a:gd name="connsiteY14" fmla="*/ 614667 h 825932"/>
              <a:gd name="connsiteX15" fmla="*/ 1104727 w 3472060"/>
              <a:gd name="connsiteY15" fmla="*/ 596741 h 825932"/>
              <a:gd name="connsiteX16" fmla="*/ 1212669 w 3472060"/>
              <a:gd name="connsiteY16" fmla="*/ 577397 h 825932"/>
              <a:gd name="connsiteX17" fmla="*/ 1321506 w 3472060"/>
              <a:gd name="connsiteY17" fmla="*/ 556988 h 825932"/>
              <a:gd name="connsiteX18" fmla="*/ 1430709 w 3472060"/>
              <a:gd name="connsiteY18" fmla="*/ 536607 h 825932"/>
              <a:gd name="connsiteX19" fmla="*/ 1541050 w 3472060"/>
              <a:gd name="connsiteY19" fmla="*/ 514481 h 825932"/>
              <a:gd name="connsiteX20" fmla="*/ 1652805 w 3472060"/>
              <a:gd name="connsiteY20" fmla="*/ 492202 h 825932"/>
              <a:gd name="connsiteX21" fmla="*/ 1763708 w 3472060"/>
              <a:gd name="connsiteY21" fmla="*/ 469161 h 825932"/>
              <a:gd name="connsiteX22" fmla="*/ 1875795 w 3472060"/>
              <a:gd name="connsiteY22" fmla="*/ 444641 h 825932"/>
              <a:gd name="connsiteX23" fmla="*/ 1989128 w 3472060"/>
              <a:gd name="connsiteY23" fmla="*/ 418995 h 825932"/>
              <a:gd name="connsiteX24" fmla="*/ 2102476 w 3472060"/>
              <a:gd name="connsiteY24" fmla="*/ 393438 h 825932"/>
              <a:gd name="connsiteX25" fmla="*/ 2215549 w 3472060"/>
              <a:gd name="connsiteY25" fmla="*/ 366291 h 825932"/>
              <a:gd name="connsiteX26" fmla="*/ 2330490 w 3472060"/>
              <a:gd name="connsiteY26" fmla="*/ 337455 h 825932"/>
              <a:gd name="connsiteX27" fmla="*/ 2443333 w 3472060"/>
              <a:gd name="connsiteY27" fmla="*/ 308983 h 825932"/>
              <a:gd name="connsiteX28" fmla="*/ 2558014 w 3472060"/>
              <a:gd name="connsiteY28" fmla="*/ 278646 h 825932"/>
              <a:gd name="connsiteX29" fmla="*/ 2673621 w 3472060"/>
              <a:gd name="connsiteY29" fmla="*/ 247421 h 825932"/>
              <a:gd name="connsiteX30" fmla="*/ 2787008 w 3472060"/>
              <a:gd name="connsiteY30" fmla="*/ 215853 h 825932"/>
              <a:gd name="connsiteX31" fmla="*/ 2901442 w 3472060"/>
              <a:gd name="connsiteY31" fmla="*/ 182011 h 825932"/>
              <a:gd name="connsiteX32" fmla="*/ 3015722 w 3472060"/>
              <a:gd name="connsiteY32" fmla="*/ 147286 h 825932"/>
              <a:gd name="connsiteX33" fmla="*/ 3130018 w 3472060"/>
              <a:gd name="connsiteY33" fmla="*/ 112649 h 825932"/>
              <a:gd name="connsiteX34" fmla="*/ 3243551 w 3472060"/>
              <a:gd name="connsiteY34" fmla="*/ 75688 h 825932"/>
              <a:gd name="connsiteX35" fmla="*/ 3356992 w 3472060"/>
              <a:gd name="connsiteY35" fmla="*/ 38197 h 825932"/>
              <a:gd name="connsiteX36" fmla="*/ 3470310 w 3472060"/>
              <a:gd name="connsiteY36" fmla="*/ 0 h 8259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3472060" h="825932">
                <a:moveTo>
                  <a:pt x="3470310" y="0"/>
                </a:moveTo>
                <a:lnTo>
                  <a:pt x="3472060" y="12850"/>
                </a:lnTo>
                <a:lnTo>
                  <a:pt x="3472060" y="480529"/>
                </a:lnTo>
                <a:lnTo>
                  <a:pt x="3363699" y="498471"/>
                </a:lnTo>
                <a:cubicBezTo>
                  <a:pt x="2435623" y="645518"/>
                  <a:pt x="603076" y="844866"/>
                  <a:pt x="42060" y="824486"/>
                </a:cubicBezTo>
                <a:cubicBezTo>
                  <a:pt x="28151" y="802425"/>
                  <a:pt x="13909" y="780513"/>
                  <a:pt x="0" y="758452"/>
                </a:cubicBezTo>
                <a:lnTo>
                  <a:pt x="188014" y="735602"/>
                </a:lnTo>
                <a:lnTo>
                  <a:pt x="284087" y="722590"/>
                </a:lnTo>
                <a:lnTo>
                  <a:pt x="382288" y="709392"/>
                </a:lnTo>
                <a:lnTo>
                  <a:pt x="481858" y="695774"/>
                </a:lnTo>
                <a:lnTo>
                  <a:pt x="581897" y="680711"/>
                </a:lnTo>
                <a:lnTo>
                  <a:pt x="683670" y="665256"/>
                </a:lnTo>
                <a:lnTo>
                  <a:pt x="787206" y="649587"/>
                </a:lnTo>
                <a:lnTo>
                  <a:pt x="892019" y="632968"/>
                </a:lnTo>
                <a:lnTo>
                  <a:pt x="997620" y="614667"/>
                </a:lnTo>
                <a:lnTo>
                  <a:pt x="1104727" y="596741"/>
                </a:lnTo>
                <a:lnTo>
                  <a:pt x="1212669" y="577397"/>
                </a:lnTo>
                <a:lnTo>
                  <a:pt x="1321506" y="556988"/>
                </a:lnTo>
                <a:lnTo>
                  <a:pt x="1430709" y="536607"/>
                </a:lnTo>
                <a:lnTo>
                  <a:pt x="1541050" y="514481"/>
                </a:lnTo>
                <a:lnTo>
                  <a:pt x="1652805" y="492202"/>
                </a:lnTo>
                <a:lnTo>
                  <a:pt x="1763708" y="469161"/>
                </a:lnTo>
                <a:lnTo>
                  <a:pt x="1875795" y="444641"/>
                </a:lnTo>
                <a:lnTo>
                  <a:pt x="1989128" y="418995"/>
                </a:lnTo>
                <a:lnTo>
                  <a:pt x="2102476" y="393438"/>
                </a:lnTo>
                <a:lnTo>
                  <a:pt x="2215549" y="366291"/>
                </a:lnTo>
                <a:lnTo>
                  <a:pt x="2330490" y="337455"/>
                </a:lnTo>
                <a:lnTo>
                  <a:pt x="2443333" y="308983"/>
                </a:lnTo>
                <a:lnTo>
                  <a:pt x="2558014" y="278646"/>
                </a:lnTo>
                <a:lnTo>
                  <a:pt x="2673621" y="247421"/>
                </a:lnTo>
                <a:lnTo>
                  <a:pt x="2787008" y="215853"/>
                </a:lnTo>
                <a:lnTo>
                  <a:pt x="2901442" y="182011"/>
                </a:lnTo>
                <a:lnTo>
                  <a:pt x="3015722" y="147286"/>
                </a:lnTo>
                <a:lnTo>
                  <a:pt x="3130018" y="112649"/>
                </a:lnTo>
                <a:lnTo>
                  <a:pt x="3243551" y="75688"/>
                </a:lnTo>
                <a:lnTo>
                  <a:pt x="3356992" y="38197"/>
                </a:lnTo>
                <a:lnTo>
                  <a:pt x="3470310" y="0"/>
                </a:lnTo>
                <a:close/>
              </a:path>
            </a:pathLst>
          </a:custGeom>
          <a:solidFill>
            <a:schemeClr val="tx1">
              <a:alpha val="20000"/>
            </a:schemeClr>
          </a:solidFill>
          <a:ln>
            <a:noFill/>
          </a:ln>
        </p:spPr>
        <p:txBody>
          <a:bodyPr rtlCol="0" anchor="ctr"/>
          <a:lstStyle/>
          <a:p>
            <a:pPr algn="ctr"/>
            <a:endParaRPr lang="en-US">
              <a:solidFill>
                <a:schemeClr val="tx1"/>
              </a:solidFill>
            </a:endParaRPr>
          </a:p>
        </p:txBody>
      </p:sp>
      <p:sp>
        <p:nvSpPr>
          <p:cNvPr id="12" name="Freeform: Shape 11">
            <a:extLst>
              <a:ext uri="{FF2B5EF4-FFF2-40B4-BE49-F238E27FC236}">
                <a16:creationId xmlns:a16="http://schemas.microsoft.com/office/drawing/2014/main" id="{DF6FB2B2-CE21-407F-B22E-302DADC2C3D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055533"/>
            <a:ext cx="12192000" cy="2802467"/>
          </a:xfrm>
          <a:custGeom>
            <a:avLst/>
            <a:gdLst>
              <a:gd name="connsiteX0" fmla="*/ 1 w 12192000"/>
              <a:gd name="connsiteY0" fmla="*/ 0 h 2802467"/>
              <a:gd name="connsiteX1" fmla="*/ 71932 w 12192000"/>
              <a:gd name="connsiteY1" fmla="*/ 12261 h 2802467"/>
              <a:gd name="connsiteX2" fmla="*/ 282848 w 12192000"/>
              <a:gd name="connsiteY2" fmla="*/ 48342 h 2802467"/>
              <a:gd name="connsiteX3" fmla="*/ 436464 w 12192000"/>
              <a:gd name="connsiteY3" fmla="*/ 73565 h 2802467"/>
              <a:gd name="connsiteX4" fmla="*/ 619339 w 12192000"/>
              <a:gd name="connsiteY4" fmla="*/ 100188 h 2802467"/>
              <a:gd name="connsiteX5" fmla="*/ 836351 w 12192000"/>
              <a:gd name="connsiteY5" fmla="*/ 132066 h 2802467"/>
              <a:gd name="connsiteX6" fmla="*/ 1076528 w 12192000"/>
              <a:gd name="connsiteY6" fmla="*/ 165696 h 2802467"/>
              <a:gd name="connsiteX7" fmla="*/ 1347183 w 12192000"/>
              <a:gd name="connsiteY7" fmla="*/ 201077 h 2802467"/>
              <a:gd name="connsiteX8" fmla="*/ 1642223 w 12192000"/>
              <a:gd name="connsiteY8" fmla="*/ 238560 h 2802467"/>
              <a:gd name="connsiteX9" fmla="*/ 1962864 w 12192000"/>
              <a:gd name="connsiteY9" fmla="*/ 276043 h 2802467"/>
              <a:gd name="connsiteX10" fmla="*/ 2304232 w 12192000"/>
              <a:gd name="connsiteY10" fmla="*/ 314226 h 2802467"/>
              <a:gd name="connsiteX11" fmla="*/ 2672421 w 12192000"/>
              <a:gd name="connsiteY11" fmla="*/ 349608 h 2802467"/>
              <a:gd name="connsiteX12" fmla="*/ 3057678 w 12192000"/>
              <a:gd name="connsiteY12" fmla="*/ 383587 h 2802467"/>
              <a:gd name="connsiteX13" fmla="*/ 3464881 w 12192000"/>
              <a:gd name="connsiteY13" fmla="*/ 414415 h 2802467"/>
              <a:gd name="connsiteX14" fmla="*/ 3889152 w 12192000"/>
              <a:gd name="connsiteY14" fmla="*/ 443840 h 2802467"/>
              <a:gd name="connsiteX15" fmla="*/ 4331710 w 12192000"/>
              <a:gd name="connsiteY15" fmla="*/ 471515 h 2802467"/>
              <a:gd name="connsiteX16" fmla="*/ 4558476 w 12192000"/>
              <a:gd name="connsiteY16" fmla="*/ 481323 h 2802467"/>
              <a:gd name="connsiteX17" fmla="*/ 4790118 w 12192000"/>
              <a:gd name="connsiteY17" fmla="*/ 492183 h 2802467"/>
              <a:gd name="connsiteX18" fmla="*/ 5025418 w 12192000"/>
              <a:gd name="connsiteY18" fmla="*/ 502342 h 2802467"/>
              <a:gd name="connsiteX19" fmla="*/ 5261937 w 12192000"/>
              <a:gd name="connsiteY19" fmla="*/ 508998 h 2802467"/>
              <a:gd name="connsiteX20" fmla="*/ 5503332 w 12192000"/>
              <a:gd name="connsiteY20" fmla="*/ 514953 h 2802467"/>
              <a:gd name="connsiteX21" fmla="*/ 5747166 w 12192000"/>
              <a:gd name="connsiteY21" fmla="*/ 521259 h 2802467"/>
              <a:gd name="connsiteX22" fmla="*/ 5995877 w 12192000"/>
              <a:gd name="connsiteY22" fmla="*/ 525462 h 2802467"/>
              <a:gd name="connsiteX23" fmla="*/ 6247026 w 12192000"/>
              <a:gd name="connsiteY23" fmla="*/ 525462 h 2802467"/>
              <a:gd name="connsiteX24" fmla="*/ 6500613 w 12192000"/>
              <a:gd name="connsiteY24" fmla="*/ 527564 h 2802467"/>
              <a:gd name="connsiteX25" fmla="*/ 6756639 w 12192000"/>
              <a:gd name="connsiteY25" fmla="*/ 525462 h 2802467"/>
              <a:gd name="connsiteX26" fmla="*/ 7016322 w 12192000"/>
              <a:gd name="connsiteY26" fmla="*/ 521259 h 2802467"/>
              <a:gd name="connsiteX27" fmla="*/ 7276005 w 12192000"/>
              <a:gd name="connsiteY27" fmla="*/ 517405 h 2802467"/>
              <a:gd name="connsiteX28" fmla="*/ 7539345 w 12192000"/>
              <a:gd name="connsiteY28" fmla="*/ 508998 h 2802467"/>
              <a:gd name="connsiteX29" fmla="*/ 7805124 w 12192000"/>
              <a:gd name="connsiteY29" fmla="*/ 500240 h 2802467"/>
              <a:gd name="connsiteX30" fmla="*/ 8070903 w 12192000"/>
              <a:gd name="connsiteY30" fmla="*/ 490081 h 2802467"/>
              <a:gd name="connsiteX31" fmla="*/ 8339121 w 12192000"/>
              <a:gd name="connsiteY31" fmla="*/ 475719 h 2802467"/>
              <a:gd name="connsiteX32" fmla="*/ 8609776 w 12192000"/>
              <a:gd name="connsiteY32" fmla="*/ 458553 h 2802467"/>
              <a:gd name="connsiteX33" fmla="*/ 8881651 w 12192000"/>
              <a:gd name="connsiteY33" fmla="*/ 442089 h 2802467"/>
              <a:gd name="connsiteX34" fmla="*/ 9153526 w 12192000"/>
              <a:gd name="connsiteY34" fmla="*/ 421070 h 2802467"/>
              <a:gd name="connsiteX35" fmla="*/ 9429058 w 12192000"/>
              <a:gd name="connsiteY35" fmla="*/ 395848 h 2802467"/>
              <a:gd name="connsiteX36" fmla="*/ 9700933 w 12192000"/>
              <a:gd name="connsiteY36" fmla="*/ 370626 h 2802467"/>
              <a:gd name="connsiteX37" fmla="*/ 9977684 w 12192000"/>
              <a:gd name="connsiteY37" fmla="*/ 341550 h 2802467"/>
              <a:gd name="connsiteX38" fmla="*/ 10255655 w 12192000"/>
              <a:gd name="connsiteY38" fmla="*/ 309672 h 2802467"/>
              <a:gd name="connsiteX39" fmla="*/ 10529968 w 12192000"/>
              <a:gd name="connsiteY39" fmla="*/ 276043 h 2802467"/>
              <a:gd name="connsiteX40" fmla="*/ 10807939 w 12192000"/>
              <a:gd name="connsiteY40" fmla="*/ 236808 h 2802467"/>
              <a:gd name="connsiteX41" fmla="*/ 11084690 w 12192000"/>
              <a:gd name="connsiteY41" fmla="*/ 194771 h 2802467"/>
              <a:gd name="connsiteX42" fmla="*/ 11362661 w 12192000"/>
              <a:gd name="connsiteY42" fmla="*/ 153085 h 2802467"/>
              <a:gd name="connsiteX43" fmla="*/ 11639412 w 12192000"/>
              <a:gd name="connsiteY43" fmla="*/ 104392 h 2802467"/>
              <a:gd name="connsiteX44" fmla="*/ 11914945 w 12192000"/>
              <a:gd name="connsiteY44" fmla="*/ 54648 h 2802467"/>
              <a:gd name="connsiteX45" fmla="*/ 12191696 w 12192000"/>
              <a:gd name="connsiteY45" fmla="*/ 2452 h 2802467"/>
              <a:gd name="connsiteX46" fmla="*/ 12191696 w 12192000"/>
              <a:gd name="connsiteY46" fmla="*/ 2236410 h 2802467"/>
              <a:gd name="connsiteX47" fmla="*/ 12192000 w 12192000"/>
              <a:gd name="connsiteY47" fmla="*/ 2236410 h 2802467"/>
              <a:gd name="connsiteX48" fmla="*/ 12192000 w 12192000"/>
              <a:gd name="connsiteY48" fmla="*/ 2802467 h 2802467"/>
              <a:gd name="connsiteX49" fmla="*/ 12191696 w 12192000"/>
              <a:gd name="connsiteY49" fmla="*/ 2802467 h 2802467"/>
              <a:gd name="connsiteX50" fmla="*/ 0 w 12192000"/>
              <a:gd name="connsiteY50" fmla="*/ 2802467 h 2802467"/>
              <a:gd name="connsiteX51" fmla="*/ 0 w 12192000"/>
              <a:gd name="connsiteY51" fmla="*/ 2236410 h 2802467"/>
              <a:gd name="connsiteX52" fmla="*/ 1 w 12192000"/>
              <a:gd name="connsiteY52" fmla="*/ 2236410 h 28024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12192000" h="2802467">
                <a:moveTo>
                  <a:pt x="1" y="0"/>
                </a:moveTo>
                <a:lnTo>
                  <a:pt x="71932" y="12261"/>
                </a:lnTo>
                <a:lnTo>
                  <a:pt x="282848" y="48342"/>
                </a:lnTo>
                <a:lnTo>
                  <a:pt x="436464" y="73565"/>
                </a:lnTo>
                <a:lnTo>
                  <a:pt x="619339" y="100188"/>
                </a:lnTo>
                <a:lnTo>
                  <a:pt x="836351" y="132066"/>
                </a:lnTo>
                <a:lnTo>
                  <a:pt x="1076528" y="165696"/>
                </a:lnTo>
                <a:lnTo>
                  <a:pt x="1347183" y="201077"/>
                </a:lnTo>
                <a:lnTo>
                  <a:pt x="1642223" y="238560"/>
                </a:lnTo>
                <a:lnTo>
                  <a:pt x="1962864" y="276043"/>
                </a:lnTo>
                <a:lnTo>
                  <a:pt x="2304232" y="314226"/>
                </a:lnTo>
                <a:lnTo>
                  <a:pt x="2672421" y="349608"/>
                </a:lnTo>
                <a:lnTo>
                  <a:pt x="3057678" y="383587"/>
                </a:lnTo>
                <a:lnTo>
                  <a:pt x="3464881" y="414415"/>
                </a:lnTo>
                <a:lnTo>
                  <a:pt x="3889152" y="443840"/>
                </a:lnTo>
                <a:lnTo>
                  <a:pt x="4331710" y="471515"/>
                </a:lnTo>
                <a:lnTo>
                  <a:pt x="4558476" y="481323"/>
                </a:lnTo>
                <a:lnTo>
                  <a:pt x="4790118" y="492183"/>
                </a:lnTo>
                <a:lnTo>
                  <a:pt x="5025418" y="502342"/>
                </a:lnTo>
                <a:lnTo>
                  <a:pt x="5261937" y="508998"/>
                </a:lnTo>
                <a:lnTo>
                  <a:pt x="5503332" y="514953"/>
                </a:lnTo>
                <a:lnTo>
                  <a:pt x="5747166" y="521259"/>
                </a:lnTo>
                <a:lnTo>
                  <a:pt x="5995877" y="525462"/>
                </a:lnTo>
                <a:lnTo>
                  <a:pt x="6247026" y="525462"/>
                </a:lnTo>
                <a:lnTo>
                  <a:pt x="6500613" y="527564"/>
                </a:lnTo>
                <a:lnTo>
                  <a:pt x="6756639" y="525462"/>
                </a:lnTo>
                <a:lnTo>
                  <a:pt x="7016322" y="521259"/>
                </a:lnTo>
                <a:lnTo>
                  <a:pt x="7276005" y="517405"/>
                </a:lnTo>
                <a:lnTo>
                  <a:pt x="7539345" y="508998"/>
                </a:lnTo>
                <a:lnTo>
                  <a:pt x="7805124" y="500240"/>
                </a:lnTo>
                <a:lnTo>
                  <a:pt x="8070903" y="490081"/>
                </a:lnTo>
                <a:lnTo>
                  <a:pt x="8339121" y="475719"/>
                </a:lnTo>
                <a:lnTo>
                  <a:pt x="8609776" y="458553"/>
                </a:lnTo>
                <a:lnTo>
                  <a:pt x="8881651" y="442089"/>
                </a:lnTo>
                <a:lnTo>
                  <a:pt x="9153526" y="421070"/>
                </a:lnTo>
                <a:lnTo>
                  <a:pt x="9429058" y="395848"/>
                </a:lnTo>
                <a:lnTo>
                  <a:pt x="9700933" y="370626"/>
                </a:lnTo>
                <a:lnTo>
                  <a:pt x="9977684" y="341550"/>
                </a:lnTo>
                <a:lnTo>
                  <a:pt x="10255655" y="309672"/>
                </a:lnTo>
                <a:lnTo>
                  <a:pt x="10529968" y="276043"/>
                </a:lnTo>
                <a:lnTo>
                  <a:pt x="10807939" y="236808"/>
                </a:lnTo>
                <a:lnTo>
                  <a:pt x="11084690" y="194771"/>
                </a:lnTo>
                <a:lnTo>
                  <a:pt x="11362661" y="153085"/>
                </a:lnTo>
                <a:lnTo>
                  <a:pt x="11639412" y="104392"/>
                </a:lnTo>
                <a:lnTo>
                  <a:pt x="11914945" y="54648"/>
                </a:lnTo>
                <a:lnTo>
                  <a:pt x="12191696" y="2452"/>
                </a:lnTo>
                <a:lnTo>
                  <a:pt x="12191696" y="2236410"/>
                </a:lnTo>
                <a:lnTo>
                  <a:pt x="12192000" y="2236410"/>
                </a:lnTo>
                <a:lnTo>
                  <a:pt x="12192000" y="2802467"/>
                </a:lnTo>
                <a:lnTo>
                  <a:pt x="12191696" y="2802467"/>
                </a:lnTo>
                <a:lnTo>
                  <a:pt x="0" y="2802467"/>
                </a:lnTo>
                <a:lnTo>
                  <a:pt x="0" y="2236410"/>
                </a:lnTo>
                <a:lnTo>
                  <a:pt x="1" y="2236410"/>
                </a:lnTo>
                <a:close/>
              </a:path>
            </a:pathLst>
          </a:custGeom>
          <a:solidFill>
            <a:schemeClr val="tx2"/>
          </a:solidFill>
          <a:ln>
            <a:noFill/>
          </a:ln>
        </p:spPr>
        <p:style>
          <a:lnRef idx="2">
            <a:schemeClr val="accent1">
              <a:shade val="50000"/>
            </a:schemeClr>
          </a:lnRef>
          <a:fillRef idx="1003">
            <a:schemeClr val="dk2"/>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A9613CF5-CF9D-48F3-9865-6701CE26AF1F}"/>
              </a:ext>
            </a:extLst>
          </p:cNvPr>
          <p:cNvSpPr>
            <a:spLocks noGrp="1"/>
          </p:cNvSpPr>
          <p:nvPr>
            <p:ph type="ctrTitle"/>
          </p:nvPr>
        </p:nvSpPr>
        <p:spPr>
          <a:xfrm>
            <a:off x="965505" y="623571"/>
            <a:ext cx="10260990" cy="3523885"/>
          </a:xfrm>
        </p:spPr>
        <p:txBody>
          <a:bodyPr>
            <a:normAutofit/>
          </a:bodyPr>
          <a:lstStyle/>
          <a:p>
            <a:pPr algn="ctr"/>
            <a:r>
              <a:rPr lang="en-US" sz="7400" dirty="0"/>
              <a:t>2024 Juvenile Justice And Delinquency Prevention</a:t>
            </a:r>
          </a:p>
        </p:txBody>
      </p:sp>
      <p:sp>
        <p:nvSpPr>
          <p:cNvPr id="3" name="Subtitle 2">
            <a:extLst>
              <a:ext uri="{FF2B5EF4-FFF2-40B4-BE49-F238E27FC236}">
                <a16:creationId xmlns:a16="http://schemas.microsoft.com/office/drawing/2014/main" id="{DD04BC65-59EC-4BA9-A53D-1FE0D083CA17}"/>
              </a:ext>
            </a:extLst>
          </p:cNvPr>
          <p:cNvSpPr>
            <a:spLocks noGrp="1"/>
          </p:cNvSpPr>
          <p:nvPr>
            <p:ph type="subTitle" idx="1"/>
          </p:nvPr>
        </p:nvSpPr>
        <p:spPr>
          <a:xfrm>
            <a:off x="965505" y="4777380"/>
            <a:ext cx="10260990" cy="1209763"/>
          </a:xfrm>
        </p:spPr>
        <p:txBody>
          <a:bodyPr>
            <a:normAutofit/>
          </a:bodyPr>
          <a:lstStyle/>
          <a:p>
            <a:pPr algn="ctr">
              <a:lnSpc>
                <a:spcPct val="90000"/>
              </a:lnSpc>
            </a:pPr>
            <a:r>
              <a:rPr lang="en-US" sz="1300">
                <a:solidFill>
                  <a:schemeClr val="bg2"/>
                </a:solidFill>
              </a:rPr>
              <a:t>Title II Grant Application</a:t>
            </a:r>
          </a:p>
          <a:p>
            <a:pPr algn="ctr">
              <a:lnSpc>
                <a:spcPct val="90000"/>
              </a:lnSpc>
            </a:pPr>
            <a:r>
              <a:rPr lang="en-US" sz="1300">
                <a:solidFill>
                  <a:schemeClr val="bg2"/>
                </a:solidFill>
              </a:rPr>
              <a:t>Arkansas Department of Human Services </a:t>
            </a:r>
          </a:p>
          <a:p>
            <a:pPr algn="ctr">
              <a:lnSpc>
                <a:spcPct val="90000"/>
              </a:lnSpc>
            </a:pPr>
            <a:r>
              <a:rPr lang="en-US" sz="1300">
                <a:solidFill>
                  <a:schemeClr val="bg2"/>
                </a:solidFill>
              </a:rPr>
              <a:t>Division of Youth Services </a:t>
            </a:r>
          </a:p>
          <a:p>
            <a:pPr algn="ctr">
              <a:lnSpc>
                <a:spcPct val="90000"/>
              </a:lnSpc>
            </a:pPr>
            <a:r>
              <a:rPr lang="en-US" sz="1300">
                <a:solidFill>
                  <a:schemeClr val="bg2"/>
                </a:solidFill>
              </a:rPr>
              <a:t>Arkansas Coalition for Juvenile Justice</a:t>
            </a:r>
          </a:p>
        </p:txBody>
      </p:sp>
    </p:spTree>
    <p:extLst>
      <p:ext uri="{BB962C8B-B14F-4D97-AF65-F5344CB8AC3E}">
        <p14:creationId xmlns:p14="http://schemas.microsoft.com/office/powerpoint/2010/main" val="414503266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74CD14DB-BB81-479F-A1FC-1C75640E9F8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Gothic" panose="020B0502020202020204"/>
              <a:ea typeface="+mn-ea"/>
              <a:cs typeface="+mn-cs"/>
            </a:endParaRPr>
          </a:p>
        </p:txBody>
      </p:sp>
      <p:sp>
        <p:nvSpPr>
          <p:cNvPr id="12" name="Rectangle 11">
            <a:extLst>
              <a:ext uri="{FF2B5EF4-FFF2-40B4-BE49-F238E27FC236}">
                <a16:creationId xmlns:a16="http://schemas.microsoft.com/office/drawing/2014/main" id="{C943A91B-7CA7-4592-A975-73B1BF8C4C7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4" name="Freeform 7">
            <a:extLst>
              <a:ext uri="{FF2B5EF4-FFF2-40B4-BE49-F238E27FC236}">
                <a16:creationId xmlns:a16="http://schemas.microsoft.com/office/drawing/2014/main" id="{EC471314-E46A-414B-8D91-74880E84F1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719939" y="1460230"/>
            <a:ext cx="3472060" cy="825932"/>
          </a:xfrm>
          <a:custGeom>
            <a:avLst/>
            <a:gdLst>
              <a:gd name="connsiteX0" fmla="*/ 3470310 w 3472060"/>
              <a:gd name="connsiteY0" fmla="*/ 0 h 825932"/>
              <a:gd name="connsiteX1" fmla="*/ 3472060 w 3472060"/>
              <a:gd name="connsiteY1" fmla="*/ 12850 h 825932"/>
              <a:gd name="connsiteX2" fmla="*/ 3472060 w 3472060"/>
              <a:gd name="connsiteY2" fmla="*/ 480529 h 825932"/>
              <a:gd name="connsiteX3" fmla="*/ 3363699 w 3472060"/>
              <a:gd name="connsiteY3" fmla="*/ 498471 h 825932"/>
              <a:gd name="connsiteX4" fmla="*/ 42060 w 3472060"/>
              <a:gd name="connsiteY4" fmla="*/ 824486 h 825932"/>
              <a:gd name="connsiteX5" fmla="*/ 0 w 3472060"/>
              <a:gd name="connsiteY5" fmla="*/ 758452 h 825932"/>
              <a:gd name="connsiteX6" fmla="*/ 188014 w 3472060"/>
              <a:gd name="connsiteY6" fmla="*/ 735602 h 825932"/>
              <a:gd name="connsiteX7" fmla="*/ 284087 w 3472060"/>
              <a:gd name="connsiteY7" fmla="*/ 722590 h 825932"/>
              <a:gd name="connsiteX8" fmla="*/ 382288 w 3472060"/>
              <a:gd name="connsiteY8" fmla="*/ 709392 h 825932"/>
              <a:gd name="connsiteX9" fmla="*/ 481858 w 3472060"/>
              <a:gd name="connsiteY9" fmla="*/ 695774 h 825932"/>
              <a:gd name="connsiteX10" fmla="*/ 581897 w 3472060"/>
              <a:gd name="connsiteY10" fmla="*/ 680711 h 825932"/>
              <a:gd name="connsiteX11" fmla="*/ 683670 w 3472060"/>
              <a:gd name="connsiteY11" fmla="*/ 665256 h 825932"/>
              <a:gd name="connsiteX12" fmla="*/ 787206 w 3472060"/>
              <a:gd name="connsiteY12" fmla="*/ 649587 h 825932"/>
              <a:gd name="connsiteX13" fmla="*/ 892019 w 3472060"/>
              <a:gd name="connsiteY13" fmla="*/ 632968 h 825932"/>
              <a:gd name="connsiteX14" fmla="*/ 997620 w 3472060"/>
              <a:gd name="connsiteY14" fmla="*/ 614667 h 825932"/>
              <a:gd name="connsiteX15" fmla="*/ 1104727 w 3472060"/>
              <a:gd name="connsiteY15" fmla="*/ 596741 h 825932"/>
              <a:gd name="connsiteX16" fmla="*/ 1212669 w 3472060"/>
              <a:gd name="connsiteY16" fmla="*/ 577397 h 825932"/>
              <a:gd name="connsiteX17" fmla="*/ 1321506 w 3472060"/>
              <a:gd name="connsiteY17" fmla="*/ 556988 h 825932"/>
              <a:gd name="connsiteX18" fmla="*/ 1430709 w 3472060"/>
              <a:gd name="connsiteY18" fmla="*/ 536607 h 825932"/>
              <a:gd name="connsiteX19" fmla="*/ 1541050 w 3472060"/>
              <a:gd name="connsiteY19" fmla="*/ 514481 h 825932"/>
              <a:gd name="connsiteX20" fmla="*/ 1652805 w 3472060"/>
              <a:gd name="connsiteY20" fmla="*/ 492202 h 825932"/>
              <a:gd name="connsiteX21" fmla="*/ 1763708 w 3472060"/>
              <a:gd name="connsiteY21" fmla="*/ 469161 h 825932"/>
              <a:gd name="connsiteX22" fmla="*/ 1875795 w 3472060"/>
              <a:gd name="connsiteY22" fmla="*/ 444641 h 825932"/>
              <a:gd name="connsiteX23" fmla="*/ 1989128 w 3472060"/>
              <a:gd name="connsiteY23" fmla="*/ 418995 h 825932"/>
              <a:gd name="connsiteX24" fmla="*/ 2102476 w 3472060"/>
              <a:gd name="connsiteY24" fmla="*/ 393438 h 825932"/>
              <a:gd name="connsiteX25" fmla="*/ 2215549 w 3472060"/>
              <a:gd name="connsiteY25" fmla="*/ 366291 h 825932"/>
              <a:gd name="connsiteX26" fmla="*/ 2330490 w 3472060"/>
              <a:gd name="connsiteY26" fmla="*/ 337455 h 825932"/>
              <a:gd name="connsiteX27" fmla="*/ 2443333 w 3472060"/>
              <a:gd name="connsiteY27" fmla="*/ 308983 h 825932"/>
              <a:gd name="connsiteX28" fmla="*/ 2558014 w 3472060"/>
              <a:gd name="connsiteY28" fmla="*/ 278646 h 825932"/>
              <a:gd name="connsiteX29" fmla="*/ 2673621 w 3472060"/>
              <a:gd name="connsiteY29" fmla="*/ 247421 h 825932"/>
              <a:gd name="connsiteX30" fmla="*/ 2787008 w 3472060"/>
              <a:gd name="connsiteY30" fmla="*/ 215853 h 825932"/>
              <a:gd name="connsiteX31" fmla="*/ 2901442 w 3472060"/>
              <a:gd name="connsiteY31" fmla="*/ 182011 h 825932"/>
              <a:gd name="connsiteX32" fmla="*/ 3015722 w 3472060"/>
              <a:gd name="connsiteY32" fmla="*/ 147286 h 825932"/>
              <a:gd name="connsiteX33" fmla="*/ 3130018 w 3472060"/>
              <a:gd name="connsiteY33" fmla="*/ 112649 h 825932"/>
              <a:gd name="connsiteX34" fmla="*/ 3243551 w 3472060"/>
              <a:gd name="connsiteY34" fmla="*/ 75688 h 825932"/>
              <a:gd name="connsiteX35" fmla="*/ 3356992 w 3472060"/>
              <a:gd name="connsiteY35" fmla="*/ 38197 h 825932"/>
              <a:gd name="connsiteX36" fmla="*/ 3470310 w 3472060"/>
              <a:gd name="connsiteY36" fmla="*/ 0 h 8259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3472060" h="825932">
                <a:moveTo>
                  <a:pt x="3470310" y="0"/>
                </a:moveTo>
                <a:lnTo>
                  <a:pt x="3472060" y="12850"/>
                </a:lnTo>
                <a:lnTo>
                  <a:pt x="3472060" y="480529"/>
                </a:lnTo>
                <a:lnTo>
                  <a:pt x="3363699" y="498471"/>
                </a:lnTo>
                <a:cubicBezTo>
                  <a:pt x="2435623" y="645518"/>
                  <a:pt x="603076" y="844866"/>
                  <a:pt x="42060" y="824486"/>
                </a:cubicBezTo>
                <a:cubicBezTo>
                  <a:pt x="28151" y="802425"/>
                  <a:pt x="13909" y="780513"/>
                  <a:pt x="0" y="758452"/>
                </a:cubicBezTo>
                <a:lnTo>
                  <a:pt x="188014" y="735602"/>
                </a:lnTo>
                <a:lnTo>
                  <a:pt x="284087" y="722590"/>
                </a:lnTo>
                <a:lnTo>
                  <a:pt x="382288" y="709392"/>
                </a:lnTo>
                <a:lnTo>
                  <a:pt x="481858" y="695774"/>
                </a:lnTo>
                <a:lnTo>
                  <a:pt x="581897" y="680711"/>
                </a:lnTo>
                <a:lnTo>
                  <a:pt x="683670" y="665256"/>
                </a:lnTo>
                <a:lnTo>
                  <a:pt x="787206" y="649587"/>
                </a:lnTo>
                <a:lnTo>
                  <a:pt x="892019" y="632968"/>
                </a:lnTo>
                <a:lnTo>
                  <a:pt x="997620" y="614667"/>
                </a:lnTo>
                <a:lnTo>
                  <a:pt x="1104727" y="596741"/>
                </a:lnTo>
                <a:lnTo>
                  <a:pt x="1212669" y="577397"/>
                </a:lnTo>
                <a:lnTo>
                  <a:pt x="1321506" y="556988"/>
                </a:lnTo>
                <a:lnTo>
                  <a:pt x="1430709" y="536607"/>
                </a:lnTo>
                <a:lnTo>
                  <a:pt x="1541050" y="514481"/>
                </a:lnTo>
                <a:lnTo>
                  <a:pt x="1652805" y="492202"/>
                </a:lnTo>
                <a:lnTo>
                  <a:pt x="1763708" y="469161"/>
                </a:lnTo>
                <a:lnTo>
                  <a:pt x="1875795" y="444641"/>
                </a:lnTo>
                <a:lnTo>
                  <a:pt x="1989128" y="418995"/>
                </a:lnTo>
                <a:lnTo>
                  <a:pt x="2102476" y="393438"/>
                </a:lnTo>
                <a:lnTo>
                  <a:pt x="2215549" y="366291"/>
                </a:lnTo>
                <a:lnTo>
                  <a:pt x="2330490" y="337455"/>
                </a:lnTo>
                <a:lnTo>
                  <a:pt x="2443333" y="308983"/>
                </a:lnTo>
                <a:lnTo>
                  <a:pt x="2558014" y="278646"/>
                </a:lnTo>
                <a:lnTo>
                  <a:pt x="2673621" y="247421"/>
                </a:lnTo>
                <a:lnTo>
                  <a:pt x="2787008" y="215853"/>
                </a:lnTo>
                <a:lnTo>
                  <a:pt x="2901442" y="182011"/>
                </a:lnTo>
                <a:lnTo>
                  <a:pt x="3015722" y="147286"/>
                </a:lnTo>
                <a:lnTo>
                  <a:pt x="3130018" y="112649"/>
                </a:lnTo>
                <a:lnTo>
                  <a:pt x="3243551" y="75688"/>
                </a:lnTo>
                <a:lnTo>
                  <a:pt x="3356992" y="38197"/>
                </a:lnTo>
                <a:lnTo>
                  <a:pt x="3470310" y="0"/>
                </a:lnTo>
                <a:close/>
              </a:path>
            </a:pathLst>
          </a:custGeom>
          <a:solidFill>
            <a:schemeClr val="bg1">
              <a:alpha val="20000"/>
            </a:schemeClr>
          </a:solidFill>
          <a:ln>
            <a:noFill/>
          </a:ln>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Gothic" panose="020B0502020202020204"/>
              <a:ea typeface="+mn-ea"/>
              <a:cs typeface="+mn-cs"/>
            </a:endParaRPr>
          </a:p>
        </p:txBody>
      </p:sp>
      <p:sp useBgFill="1">
        <p:nvSpPr>
          <p:cNvPr id="16" name="Freeform: Shape 15">
            <a:extLst>
              <a:ext uri="{FF2B5EF4-FFF2-40B4-BE49-F238E27FC236}">
                <a16:creationId xmlns:a16="http://schemas.microsoft.com/office/drawing/2014/main" id="{6A681326-1C9D-44A3-A627-3871BDAE412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a:off x="1" y="1762067"/>
            <a:ext cx="12192417" cy="5095933"/>
          </a:xfrm>
          <a:custGeom>
            <a:avLst/>
            <a:gdLst>
              <a:gd name="connsiteX0" fmla="*/ 0 w 12192417"/>
              <a:gd name="connsiteY0" fmla="*/ 0 h 5095933"/>
              <a:gd name="connsiteX1" fmla="*/ 71931 w 12192417"/>
              <a:gd name="connsiteY1" fmla="*/ 12261 h 5095933"/>
              <a:gd name="connsiteX2" fmla="*/ 282848 w 12192417"/>
              <a:gd name="connsiteY2" fmla="*/ 48343 h 5095933"/>
              <a:gd name="connsiteX3" fmla="*/ 436463 w 12192417"/>
              <a:gd name="connsiteY3" fmla="*/ 73565 h 5095933"/>
              <a:gd name="connsiteX4" fmla="*/ 619338 w 12192417"/>
              <a:gd name="connsiteY4" fmla="*/ 100188 h 5095933"/>
              <a:gd name="connsiteX5" fmla="*/ 836350 w 12192417"/>
              <a:gd name="connsiteY5" fmla="*/ 132066 h 5095933"/>
              <a:gd name="connsiteX6" fmla="*/ 1076527 w 12192417"/>
              <a:gd name="connsiteY6" fmla="*/ 165696 h 5095933"/>
              <a:gd name="connsiteX7" fmla="*/ 1347183 w 12192417"/>
              <a:gd name="connsiteY7" fmla="*/ 201077 h 5095933"/>
              <a:gd name="connsiteX8" fmla="*/ 1642222 w 12192417"/>
              <a:gd name="connsiteY8" fmla="*/ 238560 h 5095933"/>
              <a:gd name="connsiteX9" fmla="*/ 1962863 w 12192417"/>
              <a:gd name="connsiteY9" fmla="*/ 276043 h 5095933"/>
              <a:gd name="connsiteX10" fmla="*/ 2304231 w 12192417"/>
              <a:gd name="connsiteY10" fmla="*/ 314227 h 5095933"/>
              <a:gd name="connsiteX11" fmla="*/ 2672420 w 12192417"/>
              <a:gd name="connsiteY11" fmla="*/ 349608 h 5095933"/>
              <a:gd name="connsiteX12" fmla="*/ 3057677 w 12192417"/>
              <a:gd name="connsiteY12" fmla="*/ 383588 h 5095933"/>
              <a:gd name="connsiteX13" fmla="*/ 3464880 w 12192417"/>
              <a:gd name="connsiteY13" fmla="*/ 414415 h 5095933"/>
              <a:gd name="connsiteX14" fmla="*/ 3889151 w 12192417"/>
              <a:gd name="connsiteY14" fmla="*/ 443841 h 5095933"/>
              <a:gd name="connsiteX15" fmla="*/ 4331709 w 12192417"/>
              <a:gd name="connsiteY15" fmla="*/ 471515 h 5095933"/>
              <a:gd name="connsiteX16" fmla="*/ 4558475 w 12192417"/>
              <a:gd name="connsiteY16" fmla="*/ 481324 h 5095933"/>
              <a:gd name="connsiteX17" fmla="*/ 4790117 w 12192417"/>
              <a:gd name="connsiteY17" fmla="*/ 492183 h 5095933"/>
              <a:gd name="connsiteX18" fmla="*/ 5025417 w 12192417"/>
              <a:gd name="connsiteY18" fmla="*/ 502342 h 5095933"/>
              <a:gd name="connsiteX19" fmla="*/ 5261936 w 12192417"/>
              <a:gd name="connsiteY19" fmla="*/ 508998 h 5095933"/>
              <a:gd name="connsiteX20" fmla="*/ 5503331 w 12192417"/>
              <a:gd name="connsiteY20" fmla="*/ 514953 h 5095933"/>
              <a:gd name="connsiteX21" fmla="*/ 5747166 w 12192417"/>
              <a:gd name="connsiteY21" fmla="*/ 521259 h 5095933"/>
              <a:gd name="connsiteX22" fmla="*/ 5995876 w 12192417"/>
              <a:gd name="connsiteY22" fmla="*/ 525463 h 5095933"/>
              <a:gd name="connsiteX23" fmla="*/ 6247025 w 12192417"/>
              <a:gd name="connsiteY23" fmla="*/ 525463 h 5095933"/>
              <a:gd name="connsiteX24" fmla="*/ 6500612 w 12192417"/>
              <a:gd name="connsiteY24" fmla="*/ 527565 h 5095933"/>
              <a:gd name="connsiteX25" fmla="*/ 6756638 w 12192417"/>
              <a:gd name="connsiteY25" fmla="*/ 525463 h 5095933"/>
              <a:gd name="connsiteX26" fmla="*/ 7016321 w 12192417"/>
              <a:gd name="connsiteY26" fmla="*/ 521259 h 5095933"/>
              <a:gd name="connsiteX27" fmla="*/ 7276004 w 12192417"/>
              <a:gd name="connsiteY27" fmla="*/ 517406 h 5095933"/>
              <a:gd name="connsiteX28" fmla="*/ 7539344 w 12192417"/>
              <a:gd name="connsiteY28" fmla="*/ 508998 h 5095933"/>
              <a:gd name="connsiteX29" fmla="*/ 7805123 w 12192417"/>
              <a:gd name="connsiteY29" fmla="*/ 500241 h 5095933"/>
              <a:gd name="connsiteX30" fmla="*/ 8070902 w 12192417"/>
              <a:gd name="connsiteY30" fmla="*/ 490082 h 5095933"/>
              <a:gd name="connsiteX31" fmla="*/ 8339120 w 12192417"/>
              <a:gd name="connsiteY31" fmla="*/ 475719 h 5095933"/>
              <a:gd name="connsiteX32" fmla="*/ 8609775 w 12192417"/>
              <a:gd name="connsiteY32" fmla="*/ 458554 h 5095933"/>
              <a:gd name="connsiteX33" fmla="*/ 8881650 w 12192417"/>
              <a:gd name="connsiteY33" fmla="*/ 442089 h 5095933"/>
              <a:gd name="connsiteX34" fmla="*/ 9153525 w 12192417"/>
              <a:gd name="connsiteY34" fmla="*/ 421071 h 5095933"/>
              <a:gd name="connsiteX35" fmla="*/ 9429057 w 12192417"/>
              <a:gd name="connsiteY35" fmla="*/ 395849 h 5095933"/>
              <a:gd name="connsiteX36" fmla="*/ 9700932 w 12192417"/>
              <a:gd name="connsiteY36" fmla="*/ 370626 h 5095933"/>
              <a:gd name="connsiteX37" fmla="*/ 9977683 w 12192417"/>
              <a:gd name="connsiteY37" fmla="*/ 341551 h 5095933"/>
              <a:gd name="connsiteX38" fmla="*/ 10255654 w 12192417"/>
              <a:gd name="connsiteY38" fmla="*/ 309673 h 5095933"/>
              <a:gd name="connsiteX39" fmla="*/ 10529967 w 12192417"/>
              <a:gd name="connsiteY39" fmla="*/ 276043 h 5095933"/>
              <a:gd name="connsiteX40" fmla="*/ 10807938 w 12192417"/>
              <a:gd name="connsiteY40" fmla="*/ 236809 h 5095933"/>
              <a:gd name="connsiteX41" fmla="*/ 11084689 w 12192417"/>
              <a:gd name="connsiteY41" fmla="*/ 194772 h 5095933"/>
              <a:gd name="connsiteX42" fmla="*/ 11362660 w 12192417"/>
              <a:gd name="connsiteY42" fmla="*/ 153085 h 5095933"/>
              <a:gd name="connsiteX43" fmla="*/ 11639411 w 12192417"/>
              <a:gd name="connsiteY43" fmla="*/ 104392 h 5095933"/>
              <a:gd name="connsiteX44" fmla="*/ 11914944 w 12192417"/>
              <a:gd name="connsiteY44" fmla="*/ 54648 h 5095933"/>
              <a:gd name="connsiteX45" fmla="*/ 12191695 w 12192417"/>
              <a:gd name="connsiteY45" fmla="*/ 2452 h 5095933"/>
              <a:gd name="connsiteX46" fmla="*/ 12191695 w 12192417"/>
              <a:gd name="connsiteY46" fmla="*/ 2162231 h 5095933"/>
              <a:gd name="connsiteX47" fmla="*/ 12192417 w 12192417"/>
              <a:gd name="connsiteY47" fmla="*/ 2162231 h 5095933"/>
              <a:gd name="connsiteX48" fmla="*/ 12192417 w 12192417"/>
              <a:gd name="connsiteY48" fmla="*/ 5095933 h 5095933"/>
              <a:gd name="connsiteX49" fmla="*/ 0 w 12192417"/>
              <a:gd name="connsiteY49" fmla="*/ 5095933 h 5095933"/>
              <a:gd name="connsiteX50" fmla="*/ 0 w 12192417"/>
              <a:gd name="connsiteY50" fmla="*/ 2791958 h 5095933"/>
              <a:gd name="connsiteX51" fmla="*/ 0 w 12192417"/>
              <a:gd name="connsiteY51" fmla="*/ 2162231 h 50959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12192417" h="5095933">
                <a:moveTo>
                  <a:pt x="0" y="0"/>
                </a:moveTo>
                <a:lnTo>
                  <a:pt x="71931" y="12261"/>
                </a:lnTo>
                <a:lnTo>
                  <a:pt x="282848" y="48343"/>
                </a:lnTo>
                <a:lnTo>
                  <a:pt x="436463" y="73565"/>
                </a:lnTo>
                <a:lnTo>
                  <a:pt x="619338" y="100188"/>
                </a:lnTo>
                <a:lnTo>
                  <a:pt x="836350" y="132066"/>
                </a:lnTo>
                <a:lnTo>
                  <a:pt x="1076527" y="165696"/>
                </a:lnTo>
                <a:lnTo>
                  <a:pt x="1347183" y="201077"/>
                </a:lnTo>
                <a:lnTo>
                  <a:pt x="1642222" y="238560"/>
                </a:lnTo>
                <a:lnTo>
                  <a:pt x="1962863" y="276043"/>
                </a:lnTo>
                <a:lnTo>
                  <a:pt x="2304231" y="314227"/>
                </a:lnTo>
                <a:lnTo>
                  <a:pt x="2672420" y="349608"/>
                </a:lnTo>
                <a:lnTo>
                  <a:pt x="3057677" y="383588"/>
                </a:lnTo>
                <a:lnTo>
                  <a:pt x="3464880" y="414415"/>
                </a:lnTo>
                <a:lnTo>
                  <a:pt x="3889151" y="443841"/>
                </a:lnTo>
                <a:lnTo>
                  <a:pt x="4331709" y="471515"/>
                </a:lnTo>
                <a:lnTo>
                  <a:pt x="4558475" y="481324"/>
                </a:lnTo>
                <a:lnTo>
                  <a:pt x="4790117" y="492183"/>
                </a:lnTo>
                <a:lnTo>
                  <a:pt x="5025417" y="502342"/>
                </a:lnTo>
                <a:lnTo>
                  <a:pt x="5261936" y="508998"/>
                </a:lnTo>
                <a:lnTo>
                  <a:pt x="5503331" y="514953"/>
                </a:lnTo>
                <a:lnTo>
                  <a:pt x="5747166" y="521259"/>
                </a:lnTo>
                <a:lnTo>
                  <a:pt x="5995876" y="525463"/>
                </a:lnTo>
                <a:lnTo>
                  <a:pt x="6247025" y="525463"/>
                </a:lnTo>
                <a:lnTo>
                  <a:pt x="6500612" y="527565"/>
                </a:lnTo>
                <a:lnTo>
                  <a:pt x="6756638" y="525463"/>
                </a:lnTo>
                <a:lnTo>
                  <a:pt x="7016321" y="521259"/>
                </a:lnTo>
                <a:lnTo>
                  <a:pt x="7276004" y="517406"/>
                </a:lnTo>
                <a:lnTo>
                  <a:pt x="7539344" y="508998"/>
                </a:lnTo>
                <a:lnTo>
                  <a:pt x="7805123" y="500241"/>
                </a:lnTo>
                <a:lnTo>
                  <a:pt x="8070902" y="490082"/>
                </a:lnTo>
                <a:lnTo>
                  <a:pt x="8339120" y="475719"/>
                </a:lnTo>
                <a:lnTo>
                  <a:pt x="8609775" y="458554"/>
                </a:lnTo>
                <a:lnTo>
                  <a:pt x="8881650" y="442089"/>
                </a:lnTo>
                <a:lnTo>
                  <a:pt x="9153525" y="421071"/>
                </a:lnTo>
                <a:lnTo>
                  <a:pt x="9429057" y="395849"/>
                </a:lnTo>
                <a:lnTo>
                  <a:pt x="9700932" y="370626"/>
                </a:lnTo>
                <a:lnTo>
                  <a:pt x="9977683" y="341551"/>
                </a:lnTo>
                <a:lnTo>
                  <a:pt x="10255654" y="309673"/>
                </a:lnTo>
                <a:lnTo>
                  <a:pt x="10529967" y="276043"/>
                </a:lnTo>
                <a:lnTo>
                  <a:pt x="10807938" y="236809"/>
                </a:lnTo>
                <a:lnTo>
                  <a:pt x="11084689" y="194772"/>
                </a:lnTo>
                <a:lnTo>
                  <a:pt x="11362660" y="153085"/>
                </a:lnTo>
                <a:lnTo>
                  <a:pt x="11639411" y="104392"/>
                </a:lnTo>
                <a:lnTo>
                  <a:pt x="11914944" y="54648"/>
                </a:lnTo>
                <a:lnTo>
                  <a:pt x="12191695" y="2452"/>
                </a:lnTo>
                <a:lnTo>
                  <a:pt x="12191695" y="2162231"/>
                </a:lnTo>
                <a:lnTo>
                  <a:pt x="12192417" y="2162231"/>
                </a:lnTo>
                <a:lnTo>
                  <a:pt x="12192417" y="5095933"/>
                </a:lnTo>
                <a:lnTo>
                  <a:pt x="0" y="5095933"/>
                </a:lnTo>
                <a:lnTo>
                  <a:pt x="0" y="2791958"/>
                </a:lnTo>
                <a:lnTo>
                  <a:pt x="0" y="2162231"/>
                </a:lnTo>
                <a:close/>
              </a:path>
            </a:pathLst>
          </a:custGeom>
          <a:ln>
            <a:noFill/>
          </a:ln>
        </p:spPr>
        <p:txBody>
          <a:bodyPr/>
          <a:lstStyle/>
          <a:p>
            <a:endParaRPr lang="en-US"/>
          </a:p>
        </p:txBody>
      </p:sp>
      <p:sp>
        <p:nvSpPr>
          <p:cNvPr id="4" name="Title 3">
            <a:extLst>
              <a:ext uri="{FF2B5EF4-FFF2-40B4-BE49-F238E27FC236}">
                <a16:creationId xmlns:a16="http://schemas.microsoft.com/office/drawing/2014/main" id="{F8B7EA35-344A-440E-A98F-AF0047A4E7FF}"/>
              </a:ext>
            </a:extLst>
          </p:cNvPr>
          <p:cNvSpPr>
            <a:spLocks noGrp="1"/>
          </p:cNvSpPr>
          <p:nvPr>
            <p:ph type="title"/>
          </p:nvPr>
        </p:nvSpPr>
        <p:spPr>
          <a:xfrm>
            <a:off x="1103312" y="452718"/>
            <a:ext cx="8947522" cy="1400530"/>
          </a:xfrm>
        </p:spPr>
        <p:txBody>
          <a:bodyPr anchor="ctr">
            <a:normAutofit/>
          </a:bodyPr>
          <a:lstStyle/>
          <a:p>
            <a:r>
              <a:rPr lang="en-US" b="1">
                <a:solidFill>
                  <a:srgbClr val="FFFFFF"/>
                </a:solidFill>
              </a:rPr>
              <a:t>School Programs </a:t>
            </a:r>
            <a:endParaRPr lang="en-US">
              <a:solidFill>
                <a:srgbClr val="FFFFFF"/>
              </a:solidFill>
            </a:endParaRPr>
          </a:p>
        </p:txBody>
      </p:sp>
      <p:sp>
        <p:nvSpPr>
          <p:cNvPr id="5" name="Content Placeholder 4">
            <a:extLst>
              <a:ext uri="{FF2B5EF4-FFF2-40B4-BE49-F238E27FC236}">
                <a16:creationId xmlns:a16="http://schemas.microsoft.com/office/drawing/2014/main" id="{6AE857BE-0187-4EA0-8835-53B8FD23F777}"/>
              </a:ext>
            </a:extLst>
          </p:cNvPr>
          <p:cNvSpPr>
            <a:spLocks noGrp="1"/>
          </p:cNvSpPr>
          <p:nvPr>
            <p:ph idx="1"/>
          </p:nvPr>
        </p:nvSpPr>
        <p:spPr>
          <a:xfrm>
            <a:off x="1103312" y="2763520"/>
            <a:ext cx="8946541" cy="3484879"/>
          </a:xfrm>
        </p:spPr>
        <p:txBody>
          <a:bodyPr>
            <a:normAutofit/>
          </a:bodyPr>
          <a:lstStyle/>
          <a:p>
            <a:r>
              <a:rPr lang="en-US" dirty="0"/>
              <a:t>Education programs or supportive services in traditional public schools and detention/corrections education settings to encourage youth to remain in school or alternative learning programs, support transition to work and self-sufficiency, and enhance coordination between correctional programs and juveniles' local education programs to ensure the instruction they receive outside school is aligned with that provided in their schools and that any identified learning problems are communicated.</a:t>
            </a:r>
          </a:p>
        </p:txBody>
      </p:sp>
    </p:spTree>
    <p:extLst>
      <p:ext uri="{BB962C8B-B14F-4D97-AF65-F5344CB8AC3E}">
        <p14:creationId xmlns:p14="http://schemas.microsoft.com/office/powerpoint/2010/main" val="4146920506"/>
      </p:ext>
    </p:extLst>
  </p:cSld>
  <p:clrMapOvr>
    <a:overrideClrMapping bg1="lt1" tx1="dk1" bg2="lt2" tx2="dk2" accent1="accent1" accent2="accent2" accent3="accent3" accent4="accent4" accent5="accent5" accent6="accent6" hlink="hlink" folHlink="folHlink"/>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14A2F755-5219-4C4E-9378-2C80BB08DF8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BA042B41-CFBF-4E11-965F-B1906826A84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42448"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6" name="Freeform 7">
            <a:extLst>
              <a:ext uri="{FF2B5EF4-FFF2-40B4-BE49-F238E27FC236}">
                <a16:creationId xmlns:a16="http://schemas.microsoft.com/office/drawing/2014/main" id="{ED9FFD70-7E69-43F7-BAFF-08A75B3AE0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719939" y="1460230"/>
            <a:ext cx="3472060" cy="825932"/>
          </a:xfrm>
          <a:custGeom>
            <a:avLst/>
            <a:gdLst>
              <a:gd name="connsiteX0" fmla="*/ 3470310 w 3472060"/>
              <a:gd name="connsiteY0" fmla="*/ 0 h 825932"/>
              <a:gd name="connsiteX1" fmla="*/ 3472060 w 3472060"/>
              <a:gd name="connsiteY1" fmla="*/ 12850 h 825932"/>
              <a:gd name="connsiteX2" fmla="*/ 3472060 w 3472060"/>
              <a:gd name="connsiteY2" fmla="*/ 480529 h 825932"/>
              <a:gd name="connsiteX3" fmla="*/ 3363699 w 3472060"/>
              <a:gd name="connsiteY3" fmla="*/ 498471 h 825932"/>
              <a:gd name="connsiteX4" fmla="*/ 42060 w 3472060"/>
              <a:gd name="connsiteY4" fmla="*/ 824486 h 825932"/>
              <a:gd name="connsiteX5" fmla="*/ 0 w 3472060"/>
              <a:gd name="connsiteY5" fmla="*/ 758452 h 825932"/>
              <a:gd name="connsiteX6" fmla="*/ 188014 w 3472060"/>
              <a:gd name="connsiteY6" fmla="*/ 735602 h 825932"/>
              <a:gd name="connsiteX7" fmla="*/ 284087 w 3472060"/>
              <a:gd name="connsiteY7" fmla="*/ 722590 h 825932"/>
              <a:gd name="connsiteX8" fmla="*/ 382288 w 3472060"/>
              <a:gd name="connsiteY8" fmla="*/ 709392 h 825932"/>
              <a:gd name="connsiteX9" fmla="*/ 481858 w 3472060"/>
              <a:gd name="connsiteY9" fmla="*/ 695774 h 825932"/>
              <a:gd name="connsiteX10" fmla="*/ 581897 w 3472060"/>
              <a:gd name="connsiteY10" fmla="*/ 680711 h 825932"/>
              <a:gd name="connsiteX11" fmla="*/ 683670 w 3472060"/>
              <a:gd name="connsiteY11" fmla="*/ 665256 h 825932"/>
              <a:gd name="connsiteX12" fmla="*/ 787206 w 3472060"/>
              <a:gd name="connsiteY12" fmla="*/ 649587 h 825932"/>
              <a:gd name="connsiteX13" fmla="*/ 892019 w 3472060"/>
              <a:gd name="connsiteY13" fmla="*/ 632968 h 825932"/>
              <a:gd name="connsiteX14" fmla="*/ 997620 w 3472060"/>
              <a:gd name="connsiteY14" fmla="*/ 614667 h 825932"/>
              <a:gd name="connsiteX15" fmla="*/ 1104727 w 3472060"/>
              <a:gd name="connsiteY15" fmla="*/ 596741 h 825932"/>
              <a:gd name="connsiteX16" fmla="*/ 1212669 w 3472060"/>
              <a:gd name="connsiteY16" fmla="*/ 577397 h 825932"/>
              <a:gd name="connsiteX17" fmla="*/ 1321506 w 3472060"/>
              <a:gd name="connsiteY17" fmla="*/ 556988 h 825932"/>
              <a:gd name="connsiteX18" fmla="*/ 1430709 w 3472060"/>
              <a:gd name="connsiteY18" fmla="*/ 536607 h 825932"/>
              <a:gd name="connsiteX19" fmla="*/ 1541050 w 3472060"/>
              <a:gd name="connsiteY19" fmla="*/ 514481 h 825932"/>
              <a:gd name="connsiteX20" fmla="*/ 1652805 w 3472060"/>
              <a:gd name="connsiteY20" fmla="*/ 492202 h 825932"/>
              <a:gd name="connsiteX21" fmla="*/ 1763708 w 3472060"/>
              <a:gd name="connsiteY21" fmla="*/ 469161 h 825932"/>
              <a:gd name="connsiteX22" fmla="*/ 1875795 w 3472060"/>
              <a:gd name="connsiteY22" fmla="*/ 444641 h 825932"/>
              <a:gd name="connsiteX23" fmla="*/ 1989128 w 3472060"/>
              <a:gd name="connsiteY23" fmla="*/ 418995 h 825932"/>
              <a:gd name="connsiteX24" fmla="*/ 2102476 w 3472060"/>
              <a:gd name="connsiteY24" fmla="*/ 393438 h 825932"/>
              <a:gd name="connsiteX25" fmla="*/ 2215549 w 3472060"/>
              <a:gd name="connsiteY25" fmla="*/ 366291 h 825932"/>
              <a:gd name="connsiteX26" fmla="*/ 2330490 w 3472060"/>
              <a:gd name="connsiteY26" fmla="*/ 337455 h 825932"/>
              <a:gd name="connsiteX27" fmla="*/ 2443333 w 3472060"/>
              <a:gd name="connsiteY27" fmla="*/ 308983 h 825932"/>
              <a:gd name="connsiteX28" fmla="*/ 2558014 w 3472060"/>
              <a:gd name="connsiteY28" fmla="*/ 278646 h 825932"/>
              <a:gd name="connsiteX29" fmla="*/ 2673621 w 3472060"/>
              <a:gd name="connsiteY29" fmla="*/ 247421 h 825932"/>
              <a:gd name="connsiteX30" fmla="*/ 2787008 w 3472060"/>
              <a:gd name="connsiteY30" fmla="*/ 215853 h 825932"/>
              <a:gd name="connsiteX31" fmla="*/ 2901442 w 3472060"/>
              <a:gd name="connsiteY31" fmla="*/ 182011 h 825932"/>
              <a:gd name="connsiteX32" fmla="*/ 3015722 w 3472060"/>
              <a:gd name="connsiteY32" fmla="*/ 147286 h 825932"/>
              <a:gd name="connsiteX33" fmla="*/ 3130018 w 3472060"/>
              <a:gd name="connsiteY33" fmla="*/ 112649 h 825932"/>
              <a:gd name="connsiteX34" fmla="*/ 3243551 w 3472060"/>
              <a:gd name="connsiteY34" fmla="*/ 75688 h 825932"/>
              <a:gd name="connsiteX35" fmla="*/ 3356992 w 3472060"/>
              <a:gd name="connsiteY35" fmla="*/ 38197 h 825932"/>
              <a:gd name="connsiteX36" fmla="*/ 3470310 w 3472060"/>
              <a:gd name="connsiteY36" fmla="*/ 0 h 8259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3472060" h="825932">
                <a:moveTo>
                  <a:pt x="3470310" y="0"/>
                </a:moveTo>
                <a:lnTo>
                  <a:pt x="3472060" y="12850"/>
                </a:lnTo>
                <a:lnTo>
                  <a:pt x="3472060" y="480529"/>
                </a:lnTo>
                <a:lnTo>
                  <a:pt x="3363699" y="498471"/>
                </a:lnTo>
                <a:cubicBezTo>
                  <a:pt x="2435623" y="645518"/>
                  <a:pt x="603076" y="844866"/>
                  <a:pt x="42060" y="824486"/>
                </a:cubicBezTo>
                <a:cubicBezTo>
                  <a:pt x="28151" y="802425"/>
                  <a:pt x="13909" y="780513"/>
                  <a:pt x="0" y="758452"/>
                </a:cubicBezTo>
                <a:lnTo>
                  <a:pt x="188014" y="735602"/>
                </a:lnTo>
                <a:lnTo>
                  <a:pt x="284087" y="722590"/>
                </a:lnTo>
                <a:lnTo>
                  <a:pt x="382288" y="709392"/>
                </a:lnTo>
                <a:lnTo>
                  <a:pt x="481858" y="695774"/>
                </a:lnTo>
                <a:lnTo>
                  <a:pt x="581897" y="680711"/>
                </a:lnTo>
                <a:lnTo>
                  <a:pt x="683670" y="665256"/>
                </a:lnTo>
                <a:lnTo>
                  <a:pt x="787206" y="649587"/>
                </a:lnTo>
                <a:lnTo>
                  <a:pt x="892019" y="632968"/>
                </a:lnTo>
                <a:lnTo>
                  <a:pt x="997620" y="614667"/>
                </a:lnTo>
                <a:lnTo>
                  <a:pt x="1104727" y="596741"/>
                </a:lnTo>
                <a:lnTo>
                  <a:pt x="1212669" y="577397"/>
                </a:lnTo>
                <a:lnTo>
                  <a:pt x="1321506" y="556988"/>
                </a:lnTo>
                <a:lnTo>
                  <a:pt x="1430709" y="536607"/>
                </a:lnTo>
                <a:lnTo>
                  <a:pt x="1541050" y="514481"/>
                </a:lnTo>
                <a:lnTo>
                  <a:pt x="1652805" y="492202"/>
                </a:lnTo>
                <a:lnTo>
                  <a:pt x="1763708" y="469161"/>
                </a:lnTo>
                <a:lnTo>
                  <a:pt x="1875795" y="444641"/>
                </a:lnTo>
                <a:lnTo>
                  <a:pt x="1989128" y="418995"/>
                </a:lnTo>
                <a:lnTo>
                  <a:pt x="2102476" y="393438"/>
                </a:lnTo>
                <a:lnTo>
                  <a:pt x="2215549" y="366291"/>
                </a:lnTo>
                <a:lnTo>
                  <a:pt x="2330490" y="337455"/>
                </a:lnTo>
                <a:lnTo>
                  <a:pt x="2443333" y="308983"/>
                </a:lnTo>
                <a:lnTo>
                  <a:pt x="2558014" y="278646"/>
                </a:lnTo>
                <a:lnTo>
                  <a:pt x="2673621" y="247421"/>
                </a:lnTo>
                <a:lnTo>
                  <a:pt x="2787008" y="215853"/>
                </a:lnTo>
                <a:lnTo>
                  <a:pt x="2901442" y="182011"/>
                </a:lnTo>
                <a:lnTo>
                  <a:pt x="3015722" y="147286"/>
                </a:lnTo>
                <a:lnTo>
                  <a:pt x="3130018" y="112649"/>
                </a:lnTo>
                <a:lnTo>
                  <a:pt x="3243551" y="75688"/>
                </a:lnTo>
                <a:lnTo>
                  <a:pt x="3356992" y="38197"/>
                </a:lnTo>
                <a:lnTo>
                  <a:pt x="3470310" y="0"/>
                </a:lnTo>
                <a:close/>
              </a:path>
            </a:pathLst>
          </a:custGeom>
          <a:solidFill>
            <a:schemeClr val="bg1">
              <a:alpha val="20000"/>
            </a:schemeClr>
          </a:solidFill>
          <a:ln>
            <a:noFill/>
          </a:ln>
        </p:spPr>
        <p:txBody>
          <a:bodyPr rtlCol="0" anchor="ctr"/>
          <a:lstStyle/>
          <a:p>
            <a:pPr algn="ctr"/>
            <a:endParaRPr lang="en-US">
              <a:solidFill>
                <a:schemeClr val="tx1"/>
              </a:solidFill>
            </a:endParaRPr>
          </a:p>
        </p:txBody>
      </p:sp>
      <p:sp>
        <p:nvSpPr>
          <p:cNvPr id="4" name="Title 3">
            <a:extLst>
              <a:ext uri="{FF2B5EF4-FFF2-40B4-BE49-F238E27FC236}">
                <a16:creationId xmlns:a16="http://schemas.microsoft.com/office/drawing/2014/main" id="{69647FA7-9E64-4220-B50D-D6F1A2FB1ED8}"/>
              </a:ext>
            </a:extLst>
          </p:cNvPr>
          <p:cNvSpPr>
            <a:spLocks noGrp="1"/>
          </p:cNvSpPr>
          <p:nvPr>
            <p:ph type="title"/>
          </p:nvPr>
        </p:nvSpPr>
        <p:spPr>
          <a:xfrm>
            <a:off x="648930" y="629267"/>
            <a:ext cx="9252154" cy="1016654"/>
          </a:xfrm>
        </p:spPr>
        <p:txBody>
          <a:bodyPr>
            <a:normAutofit/>
          </a:bodyPr>
          <a:lstStyle/>
          <a:p>
            <a:r>
              <a:rPr lang="en-US" b="1">
                <a:solidFill>
                  <a:srgbClr val="EBEBEB"/>
                </a:solidFill>
              </a:rPr>
              <a:t>Disproportionate Minority Contact </a:t>
            </a:r>
            <a:endParaRPr lang="en-US">
              <a:solidFill>
                <a:srgbClr val="EBEBEB"/>
              </a:solidFill>
            </a:endParaRPr>
          </a:p>
        </p:txBody>
      </p:sp>
      <p:sp useBgFill="1">
        <p:nvSpPr>
          <p:cNvPr id="18" name="Freeform: Shape 17">
            <a:extLst>
              <a:ext uri="{FF2B5EF4-FFF2-40B4-BE49-F238E27FC236}">
                <a16:creationId xmlns:a16="http://schemas.microsoft.com/office/drawing/2014/main" id="{9A87AD7E-457F-4836-8DDE-FFE0F00938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a:off x="1" y="1762067"/>
            <a:ext cx="12192417" cy="5095933"/>
          </a:xfrm>
          <a:custGeom>
            <a:avLst/>
            <a:gdLst>
              <a:gd name="connsiteX0" fmla="*/ 0 w 12192417"/>
              <a:gd name="connsiteY0" fmla="*/ 0 h 5095933"/>
              <a:gd name="connsiteX1" fmla="*/ 71931 w 12192417"/>
              <a:gd name="connsiteY1" fmla="*/ 12261 h 5095933"/>
              <a:gd name="connsiteX2" fmla="*/ 282848 w 12192417"/>
              <a:gd name="connsiteY2" fmla="*/ 48343 h 5095933"/>
              <a:gd name="connsiteX3" fmla="*/ 436463 w 12192417"/>
              <a:gd name="connsiteY3" fmla="*/ 73565 h 5095933"/>
              <a:gd name="connsiteX4" fmla="*/ 619338 w 12192417"/>
              <a:gd name="connsiteY4" fmla="*/ 100188 h 5095933"/>
              <a:gd name="connsiteX5" fmla="*/ 836350 w 12192417"/>
              <a:gd name="connsiteY5" fmla="*/ 132066 h 5095933"/>
              <a:gd name="connsiteX6" fmla="*/ 1076527 w 12192417"/>
              <a:gd name="connsiteY6" fmla="*/ 165696 h 5095933"/>
              <a:gd name="connsiteX7" fmla="*/ 1347183 w 12192417"/>
              <a:gd name="connsiteY7" fmla="*/ 201077 h 5095933"/>
              <a:gd name="connsiteX8" fmla="*/ 1642222 w 12192417"/>
              <a:gd name="connsiteY8" fmla="*/ 238560 h 5095933"/>
              <a:gd name="connsiteX9" fmla="*/ 1962863 w 12192417"/>
              <a:gd name="connsiteY9" fmla="*/ 276043 h 5095933"/>
              <a:gd name="connsiteX10" fmla="*/ 2304231 w 12192417"/>
              <a:gd name="connsiteY10" fmla="*/ 314227 h 5095933"/>
              <a:gd name="connsiteX11" fmla="*/ 2672420 w 12192417"/>
              <a:gd name="connsiteY11" fmla="*/ 349608 h 5095933"/>
              <a:gd name="connsiteX12" fmla="*/ 3057677 w 12192417"/>
              <a:gd name="connsiteY12" fmla="*/ 383588 h 5095933"/>
              <a:gd name="connsiteX13" fmla="*/ 3464880 w 12192417"/>
              <a:gd name="connsiteY13" fmla="*/ 414415 h 5095933"/>
              <a:gd name="connsiteX14" fmla="*/ 3889151 w 12192417"/>
              <a:gd name="connsiteY14" fmla="*/ 443841 h 5095933"/>
              <a:gd name="connsiteX15" fmla="*/ 4331709 w 12192417"/>
              <a:gd name="connsiteY15" fmla="*/ 471515 h 5095933"/>
              <a:gd name="connsiteX16" fmla="*/ 4558475 w 12192417"/>
              <a:gd name="connsiteY16" fmla="*/ 481324 h 5095933"/>
              <a:gd name="connsiteX17" fmla="*/ 4790117 w 12192417"/>
              <a:gd name="connsiteY17" fmla="*/ 492183 h 5095933"/>
              <a:gd name="connsiteX18" fmla="*/ 5025417 w 12192417"/>
              <a:gd name="connsiteY18" fmla="*/ 502342 h 5095933"/>
              <a:gd name="connsiteX19" fmla="*/ 5261936 w 12192417"/>
              <a:gd name="connsiteY19" fmla="*/ 508998 h 5095933"/>
              <a:gd name="connsiteX20" fmla="*/ 5503331 w 12192417"/>
              <a:gd name="connsiteY20" fmla="*/ 514953 h 5095933"/>
              <a:gd name="connsiteX21" fmla="*/ 5747166 w 12192417"/>
              <a:gd name="connsiteY21" fmla="*/ 521259 h 5095933"/>
              <a:gd name="connsiteX22" fmla="*/ 5995876 w 12192417"/>
              <a:gd name="connsiteY22" fmla="*/ 525463 h 5095933"/>
              <a:gd name="connsiteX23" fmla="*/ 6247025 w 12192417"/>
              <a:gd name="connsiteY23" fmla="*/ 525463 h 5095933"/>
              <a:gd name="connsiteX24" fmla="*/ 6500612 w 12192417"/>
              <a:gd name="connsiteY24" fmla="*/ 527565 h 5095933"/>
              <a:gd name="connsiteX25" fmla="*/ 6756638 w 12192417"/>
              <a:gd name="connsiteY25" fmla="*/ 525463 h 5095933"/>
              <a:gd name="connsiteX26" fmla="*/ 7016321 w 12192417"/>
              <a:gd name="connsiteY26" fmla="*/ 521259 h 5095933"/>
              <a:gd name="connsiteX27" fmla="*/ 7276004 w 12192417"/>
              <a:gd name="connsiteY27" fmla="*/ 517406 h 5095933"/>
              <a:gd name="connsiteX28" fmla="*/ 7539344 w 12192417"/>
              <a:gd name="connsiteY28" fmla="*/ 508998 h 5095933"/>
              <a:gd name="connsiteX29" fmla="*/ 7805123 w 12192417"/>
              <a:gd name="connsiteY29" fmla="*/ 500241 h 5095933"/>
              <a:gd name="connsiteX30" fmla="*/ 8070902 w 12192417"/>
              <a:gd name="connsiteY30" fmla="*/ 490082 h 5095933"/>
              <a:gd name="connsiteX31" fmla="*/ 8339120 w 12192417"/>
              <a:gd name="connsiteY31" fmla="*/ 475719 h 5095933"/>
              <a:gd name="connsiteX32" fmla="*/ 8609775 w 12192417"/>
              <a:gd name="connsiteY32" fmla="*/ 458554 h 5095933"/>
              <a:gd name="connsiteX33" fmla="*/ 8881650 w 12192417"/>
              <a:gd name="connsiteY33" fmla="*/ 442089 h 5095933"/>
              <a:gd name="connsiteX34" fmla="*/ 9153525 w 12192417"/>
              <a:gd name="connsiteY34" fmla="*/ 421071 h 5095933"/>
              <a:gd name="connsiteX35" fmla="*/ 9429057 w 12192417"/>
              <a:gd name="connsiteY35" fmla="*/ 395849 h 5095933"/>
              <a:gd name="connsiteX36" fmla="*/ 9700932 w 12192417"/>
              <a:gd name="connsiteY36" fmla="*/ 370626 h 5095933"/>
              <a:gd name="connsiteX37" fmla="*/ 9977683 w 12192417"/>
              <a:gd name="connsiteY37" fmla="*/ 341551 h 5095933"/>
              <a:gd name="connsiteX38" fmla="*/ 10255654 w 12192417"/>
              <a:gd name="connsiteY38" fmla="*/ 309673 h 5095933"/>
              <a:gd name="connsiteX39" fmla="*/ 10529967 w 12192417"/>
              <a:gd name="connsiteY39" fmla="*/ 276043 h 5095933"/>
              <a:gd name="connsiteX40" fmla="*/ 10807938 w 12192417"/>
              <a:gd name="connsiteY40" fmla="*/ 236809 h 5095933"/>
              <a:gd name="connsiteX41" fmla="*/ 11084689 w 12192417"/>
              <a:gd name="connsiteY41" fmla="*/ 194772 h 5095933"/>
              <a:gd name="connsiteX42" fmla="*/ 11362660 w 12192417"/>
              <a:gd name="connsiteY42" fmla="*/ 153085 h 5095933"/>
              <a:gd name="connsiteX43" fmla="*/ 11639411 w 12192417"/>
              <a:gd name="connsiteY43" fmla="*/ 104392 h 5095933"/>
              <a:gd name="connsiteX44" fmla="*/ 11914944 w 12192417"/>
              <a:gd name="connsiteY44" fmla="*/ 54648 h 5095933"/>
              <a:gd name="connsiteX45" fmla="*/ 12191695 w 12192417"/>
              <a:gd name="connsiteY45" fmla="*/ 2452 h 5095933"/>
              <a:gd name="connsiteX46" fmla="*/ 12191695 w 12192417"/>
              <a:gd name="connsiteY46" fmla="*/ 2162231 h 5095933"/>
              <a:gd name="connsiteX47" fmla="*/ 12192417 w 12192417"/>
              <a:gd name="connsiteY47" fmla="*/ 2162231 h 5095933"/>
              <a:gd name="connsiteX48" fmla="*/ 12192417 w 12192417"/>
              <a:gd name="connsiteY48" fmla="*/ 5095933 h 5095933"/>
              <a:gd name="connsiteX49" fmla="*/ 0 w 12192417"/>
              <a:gd name="connsiteY49" fmla="*/ 5095933 h 5095933"/>
              <a:gd name="connsiteX50" fmla="*/ 0 w 12192417"/>
              <a:gd name="connsiteY50" fmla="*/ 2791958 h 5095933"/>
              <a:gd name="connsiteX51" fmla="*/ 0 w 12192417"/>
              <a:gd name="connsiteY51" fmla="*/ 2162231 h 50959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12192417" h="5095933">
                <a:moveTo>
                  <a:pt x="0" y="0"/>
                </a:moveTo>
                <a:lnTo>
                  <a:pt x="71931" y="12261"/>
                </a:lnTo>
                <a:lnTo>
                  <a:pt x="282848" y="48343"/>
                </a:lnTo>
                <a:lnTo>
                  <a:pt x="436463" y="73565"/>
                </a:lnTo>
                <a:lnTo>
                  <a:pt x="619338" y="100188"/>
                </a:lnTo>
                <a:lnTo>
                  <a:pt x="836350" y="132066"/>
                </a:lnTo>
                <a:lnTo>
                  <a:pt x="1076527" y="165696"/>
                </a:lnTo>
                <a:lnTo>
                  <a:pt x="1347183" y="201077"/>
                </a:lnTo>
                <a:lnTo>
                  <a:pt x="1642222" y="238560"/>
                </a:lnTo>
                <a:lnTo>
                  <a:pt x="1962863" y="276043"/>
                </a:lnTo>
                <a:lnTo>
                  <a:pt x="2304231" y="314227"/>
                </a:lnTo>
                <a:lnTo>
                  <a:pt x="2672420" y="349608"/>
                </a:lnTo>
                <a:lnTo>
                  <a:pt x="3057677" y="383588"/>
                </a:lnTo>
                <a:lnTo>
                  <a:pt x="3464880" y="414415"/>
                </a:lnTo>
                <a:lnTo>
                  <a:pt x="3889151" y="443841"/>
                </a:lnTo>
                <a:lnTo>
                  <a:pt x="4331709" y="471515"/>
                </a:lnTo>
                <a:lnTo>
                  <a:pt x="4558475" y="481324"/>
                </a:lnTo>
                <a:lnTo>
                  <a:pt x="4790117" y="492183"/>
                </a:lnTo>
                <a:lnTo>
                  <a:pt x="5025417" y="502342"/>
                </a:lnTo>
                <a:lnTo>
                  <a:pt x="5261936" y="508998"/>
                </a:lnTo>
                <a:lnTo>
                  <a:pt x="5503331" y="514953"/>
                </a:lnTo>
                <a:lnTo>
                  <a:pt x="5747166" y="521259"/>
                </a:lnTo>
                <a:lnTo>
                  <a:pt x="5995876" y="525463"/>
                </a:lnTo>
                <a:lnTo>
                  <a:pt x="6247025" y="525463"/>
                </a:lnTo>
                <a:lnTo>
                  <a:pt x="6500612" y="527565"/>
                </a:lnTo>
                <a:lnTo>
                  <a:pt x="6756638" y="525463"/>
                </a:lnTo>
                <a:lnTo>
                  <a:pt x="7016321" y="521259"/>
                </a:lnTo>
                <a:lnTo>
                  <a:pt x="7276004" y="517406"/>
                </a:lnTo>
                <a:lnTo>
                  <a:pt x="7539344" y="508998"/>
                </a:lnTo>
                <a:lnTo>
                  <a:pt x="7805123" y="500241"/>
                </a:lnTo>
                <a:lnTo>
                  <a:pt x="8070902" y="490082"/>
                </a:lnTo>
                <a:lnTo>
                  <a:pt x="8339120" y="475719"/>
                </a:lnTo>
                <a:lnTo>
                  <a:pt x="8609775" y="458554"/>
                </a:lnTo>
                <a:lnTo>
                  <a:pt x="8881650" y="442089"/>
                </a:lnTo>
                <a:lnTo>
                  <a:pt x="9153525" y="421071"/>
                </a:lnTo>
                <a:lnTo>
                  <a:pt x="9429057" y="395849"/>
                </a:lnTo>
                <a:lnTo>
                  <a:pt x="9700932" y="370626"/>
                </a:lnTo>
                <a:lnTo>
                  <a:pt x="9977683" y="341551"/>
                </a:lnTo>
                <a:lnTo>
                  <a:pt x="10255654" y="309673"/>
                </a:lnTo>
                <a:lnTo>
                  <a:pt x="10529967" y="276043"/>
                </a:lnTo>
                <a:lnTo>
                  <a:pt x="10807938" y="236809"/>
                </a:lnTo>
                <a:lnTo>
                  <a:pt x="11084689" y="194772"/>
                </a:lnTo>
                <a:lnTo>
                  <a:pt x="11362660" y="153085"/>
                </a:lnTo>
                <a:lnTo>
                  <a:pt x="11639411" y="104392"/>
                </a:lnTo>
                <a:lnTo>
                  <a:pt x="11914944" y="54648"/>
                </a:lnTo>
                <a:lnTo>
                  <a:pt x="12191695" y="2452"/>
                </a:lnTo>
                <a:lnTo>
                  <a:pt x="12191695" y="2162231"/>
                </a:lnTo>
                <a:lnTo>
                  <a:pt x="12192417" y="2162231"/>
                </a:lnTo>
                <a:lnTo>
                  <a:pt x="12192417" y="5095933"/>
                </a:lnTo>
                <a:lnTo>
                  <a:pt x="0" y="5095933"/>
                </a:lnTo>
                <a:lnTo>
                  <a:pt x="0" y="2791958"/>
                </a:lnTo>
                <a:lnTo>
                  <a:pt x="0" y="2162231"/>
                </a:lnTo>
                <a:close/>
              </a:path>
            </a:pathLst>
          </a:custGeom>
          <a:ln>
            <a:noFill/>
          </a:ln>
        </p:spPr>
        <p:txBody>
          <a:bodyPr/>
          <a:lstStyle/>
          <a:p>
            <a:endParaRPr lang="en-US"/>
          </a:p>
        </p:txBody>
      </p:sp>
      <p:pic>
        <p:nvPicPr>
          <p:cNvPr id="9" name="Graphic 8" descr="Group">
            <a:extLst>
              <a:ext uri="{FF2B5EF4-FFF2-40B4-BE49-F238E27FC236}">
                <a16:creationId xmlns:a16="http://schemas.microsoft.com/office/drawing/2014/main" id="{70755E6A-F94F-4645-B122-ABC92EE5123D}"/>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53484" y="2672367"/>
            <a:ext cx="3413845" cy="3413845"/>
          </a:xfrm>
          <a:prstGeom prst="rect">
            <a:avLst/>
          </a:prstGeom>
          <a:effectLst/>
        </p:spPr>
      </p:pic>
      <p:sp>
        <p:nvSpPr>
          <p:cNvPr id="5" name="Content Placeholder 4">
            <a:extLst>
              <a:ext uri="{FF2B5EF4-FFF2-40B4-BE49-F238E27FC236}">
                <a16:creationId xmlns:a16="http://schemas.microsoft.com/office/drawing/2014/main" id="{57F2CB64-51A1-44E2-85E9-D65CD728E995}"/>
              </a:ext>
            </a:extLst>
          </p:cNvPr>
          <p:cNvSpPr>
            <a:spLocks noGrp="1"/>
          </p:cNvSpPr>
          <p:nvPr>
            <p:ph idx="1"/>
          </p:nvPr>
        </p:nvSpPr>
        <p:spPr>
          <a:xfrm>
            <a:off x="4389416" y="2548281"/>
            <a:ext cx="7154279" cy="3658689"/>
          </a:xfrm>
        </p:spPr>
        <p:txBody>
          <a:bodyPr>
            <a:normAutofit/>
          </a:bodyPr>
          <a:lstStyle/>
          <a:p>
            <a:r>
              <a:rPr lang="en-US" dirty="0"/>
              <a:t>Programs, research, or other initiatives primarily to address the disproportionate number of youth members of minority groups who encounter the juvenile justice system, pursuant to the requirement at 42 U.S.C. § 5633(a)(22). </a:t>
            </a:r>
          </a:p>
          <a:p>
            <a:r>
              <a:rPr lang="en-US" dirty="0"/>
              <a:t>The development of a program designed primarily to address the disproportionate number of juvenile members of minority groups who encounter the juvenile justice system.</a:t>
            </a:r>
          </a:p>
          <a:p>
            <a:pPr marL="0" indent="0">
              <a:buNone/>
            </a:pPr>
            <a:endParaRPr lang="en-US" dirty="0"/>
          </a:p>
          <a:p>
            <a:pPr marL="0" indent="0">
              <a:buNone/>
            </a:pPr>
            <a:endParaRPr lang="en-US" dirty="0"/>
          </a:p>
        </p:txBody>
      </p:sp>
    </p:spTree>
    <p:extLst>
      <p:ext uri="{BB962C8B-B14F-4D97-AF65-F5344CB8AC3E}">
        <p14:creationId xmlns:p14="http://schemas.microsoft.com/office/powerpoint/2010/main" val="2041707741"/>
      </p:ext>
    </p:extLst>
  </p:cSld>
  <p:clrMapOvr>
    <a:overrideClrMapping bg1="lt1" tx1="dk1" bg2="lt2" tx2="dk2" accent1="accent1" accent2="accent2" accent3="accent3" accent4="accent4" accent5="accent5" accent6="accent6" hlink="hlink" folHlink="folHlink"/>
  </p:clrMapOvr>
</p:sld>
</file>

<file path=ppt/slides/slide12.xml><?xml version="1.0" encoding="utf-8"?>
<p:sld xmlns:a="http://schemas.openxmlformats.org/drawingml/2006/main" xmlns:r="http://schemas.openxmlformats.org/officeDocument/2006/relationships" xmlns:p="http://schemas.openxmlformats.org/presentationml/2006/main">
  <p:cSld>
    <p:bg>
      <p:bgPr>
        <a:blipFill rotWithShape="1">
          <a:blip r:embed="rId2">
            <a:duotone>
              <a:schemeClr val="bg2">
                <a:shade val="69000"/>
                <a:hueMod val="108000"/>
                <a:satMod val="164000"/>
                <a:lumMod val="74000"/>
              </a:schemeClr>
              <a:schemeClr val="bg2">
                <a:tint val="96000"/>
                <a:hueMod val="88000"/>
                <a:satMod val="140000"/>
                <a:lumMod val="132000"/>
              </a:schemeClr>
            </a:duotone>
          </a:blip>
          <a:stretch/>
        </a:blipFill>
        <a:effectLst/>
      </p:bgPr>
    </p:bg>
    <p:spTree>
      <p:nvGrpSpPr>
        <p:cNvPr id="1" name=""/>
        <p:cNvGrpSpPr/>
        <p:nvPr/>
      </p:nvGrpSpPr>
      <p:grpSpPr>
        <a:xfrm>
          <a:off x="0" y="0"/>
          <a:ext cx="0" cy="0"/>
          <a:chOff x="0" y="0"/>
          <a:chExt cx="0" cy="0"/>
        </a:xfrm>
      </p:grpSpPr>
      <p:pic>
        <p:nvPicPr>
          <p:cNvPr id="9" name="Picture 8">
            <a:extLst>
              <a:ext uri="{FF2B5EF4-FFF2-40B4-BE49-F238E27FC236}">
                <a16:creationId xmlns:a16="http://schemas.microsoft.com/office/drawing/2014/main" id="{91B28F63-CF00-448F-B141-FE33C33B1891}"/>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3">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11" name="Picture 10">
            <a:extLst>
              <a:ext uri="{FF2B5EF4-FFF2-40B4-BE49-F238E27FC236}">
                <a16:creationId xmlns:a16="http://schemas.microsoft.com/office/drawing/2014/main" id="{2AE609E2-8522-44E4-9077-980E5BCF3E14}"/>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4">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3" name="Oval 12">
            <a:extLst>
              <a:ext uri="{FF2B5EF4-FFF2-40B4-BE49-F238E27FC236}">
                <a16:creationId xmlns:a16="http://schemas.microsoft.com/office/drawing/2014/main" id="{4FA533C5-33E3-4611-AF9F-72811D8B26A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pic>
        <p:nvPicPr>
          <p:cNvPr id="15" name="Picture 14">
            <a:extLst>
              <a:ext uri="{FF2B5EF4-FFF2-40B4-BE49-F238E27FC236}">
                <a16:creationId xmlns:a16="http://schemas.microsoft.com/office/drawing/2014/main" id="{8949AD42-25FD-4C3D-9EEE-B7FEC5809988}"/>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5">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7" name="Picture 16">
            <a:extLst>
              <a:ext uri="{FF2B5EF4-FFF2-40B4-BE49-F238E27FC236}">
                <a16:creationId xmlns:a16="http://schemas.microsoft.com/office/drawing/2014/main" id="{6AC7D913-60B7-4603-881B-831DA5D3A940}"/>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6">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9" name="Rectangle 18">
            <a:extLst>
              <a:ext uri="{FF2B5EF4-FFF2-40B4-BE49-F238E27FC236}">
                <a16:creationId xmlns:a16="http://schemas.microsoft.com/office/drawing/2014/main" id="{87F0FDC4-AD8C-47D9-9131-623C98ADB0A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lstStyle/>
          <a:p>
            <a:endParaRPr lang="en-US"/>
          </a:p>
        </p:txBody>
      </p:sp>
      <p:sp useBgFill="1">
        <p:nvSpPr>
          <p:cNvPr id="21" name="Rectangle 20">
            <a:extLst>
              <a:ext uri="{FF2B5EF4-FFF2-40B4-BE49-F238E27FC236}">
                <a16:creationId xmlns:a16="http://schemas.microsoft.com/office/drawing/2014/main" id="{C28D0172-F2E0-4763-9C35-F022664959D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5"/>
            <a:ext cx="12191695" cy="4730744"/>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Freeform 16">
            <a:extLst>
              <a:ext uri="{FF2B5EF4-FFF2-40B4-BE49-F238E27FC236}">
                <a16:creationId xmlns:a16="http://schemas.microsoft.com/office/drawing/2014/main" id="{9F2851FB-E841-4509-8A6D-A416376EA38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719939" y="3753695"/>
            <a:ext cx="3472060" cy="825932"/>
          </a:xfrm>
          <a:custGeom>
            <a:avLst/>
            <a:gdLst>
              <a:gd name="connsiteX0" fmla="*/ 3470310 w 3472060"/>
              <a:gd name="connsiteY0" fmla="*/ 0 h 825932"/>
              <a:gd name="connsiteX1" fmla="*/ 3472060 w 3472060"/>
              <a:gd name="connsiteY1" fmla="*/ 12850 h 825932"/>
              <a:gd name="connsiteX2" fmla="*/ 3472060 w 3472060"/>
              <a:gd name="connsiteY2" fmla="*/ 480529 h 825932"/>
              <a:gd name="connsiteX3" fmla="*/ 3363699 w 3472060"/>
              <a:gd name="connsiteY3" fmla="*/ 498471 h 825932"/>
              <a:gd name="connsiteX4" fmla="*/ 42060 w 3472060"/>
              <a:gd name="connsiteY4" fmla="*/ 824486 h 825932"/>
              <a:gd name="connsiteX5" fmla="*/ 0 w 3472060"/>
              <a:gd name="connsiteY5" fmla="*/ 758452 h 825932"/>
              <a:gd name="connsiteX6" fmla="*/ 188014 w 3472060"/>
              <a:gd name="connsiteY6" fmla="*/ 735602 h 825932"/>
              <a:gd name="connsiteX7" fmla="*/ 284087 w 3472060"/>
              <a:gd name="connsiteY7" fmla="*/ 722590 h 825932"/>
              <a:gd name="connsiteX8" fmla="*/ 382288 w 3472060"/>
              <a:gd name="connsiteY8" fmla="*/ 709392 h 825932"/>
              <a:gd name="connsiteX9" fmla="*/ 481858 w 3472060"/>
              <a:gd name="connsiteY9" fmla="*/ 695774 h 825932"/>
              <a:gd name="connsiteX10" fmla="*/ 581897 w 3472060"/>
              <a:gd name="connsiteY10" fmla="*/ 680711 h 825932"/>
              <a:gd name="connsiteX11" fmla="*/ 683670 w 3472060"/>
              <a:gd name="connsiteY11" fmla="*/ 665256 h 825932"/>
              <a:gd name="connsiteX12" fmla="*/ 787206 w 3472060"/>
              <a:gd name="connsiteY12" fmla="*/ 649587 h 825932"/>
              <a:gd name="connsiteX13" fmla="*/ 892019 w 3472060"/>
              <a:gd name="connsiteY13" fmla="*/ 632968 h 825932"/>
              <a:gd name="connsiteX14" fmla="*/ 997620 w 3472060"/>
              <a:gd name="connsiteY14" fmla="*/ 614667 h 825932"/>
              <a:gd name="connsiteX15" fmla="*/ 1104727 w 3472060"/>
              <a:gd name="connsiteY15" fmla="*/ 596741 h 825932"/>
              <a:gd name="connsiteX16" fmla="*/ 1212669 w 3472060"/>
              <a:gd name="connsiteY16" fmla="*/ 577397 h 825932"/>
              <a:gd name="connsiteX17" fmla="*/ 1321506 w 3472060"/>
              <a:gd name="connsiteY17" fmla="*/ 556988 h 825932"/>
              <a:gd name="connsiteX18" fmla="*/ 1430709 w 3472060"/>
              <a:gd name="connsiteY18" fmla="*/ 536607 h 825932"/>
              <a:gd name="connsiteX19" fmla="*/ 1541050 w 3472060"/>
              <a:gd name="connsiteY19" fmla="*/ 514481 h 825932"/>
              <a:gd name="connsiteX20" fmla="*/ 1652805 w 3472060"/>
              <a:gd name="connsiteY20" fmla="*/ 492202 h 825932"/>
              <a:gd name="connsiteX21" fmla="*/ 1763708 w 3472060"/>
              <a:gd name="connsiteY21" fmla="*/ 469161 h 825932"/>
              <a:gd name="connsiteX22" fmla="*/ 1875795 w 3472060"/>
              <a:gd name="connsiteY22" fmla="*/ 444641 h 825932"/>
              <a:gd name="connsiteX23" fmla="*/ 1989128 w 3472060"/>
              <a:gd name="connsiteY23" fmla="*/ 418995 h 825932"/>
              <a:gd name="connsiteX24" fmla="*/ 2102476 w 3472060"/>
              <a:gd name="connsiteY24" fmla="*/ 393438 h 825932"/>
              <a:gd name="connsiteX25" fmla="*/ 2215549 w 3472060"/>
              <a:gd name="connsiteY25" fmla="*/ 366291 h 825932"/>
              <a:gd name="connsiteX26" fmla="*/ 2330490 w 3472060"/>
              <a:gd name="connsiteY26" fmla="*/ 337455 h 825932"/>
              <a:gd name="connsiteX27" fmla="*/ 2443333 w 3472060"/>
              <a:gd name="connsiteY27" fmla="*/ 308983 h 825932"/>
              <a:gd name="connsiteX28" fmla="*/ 2558014 w 3472060"/>
              <a:gd name="connsiteY28" fmla="*/ 278646 h 825932"/>
              <a:gd name="connsiteX29" fmla="*/ 2673621 w 3472060"/>
              <a:gd name="connsiteY29" fmla="*/ 247421 h 825932"/>
              <a:gd name="connsiteX30" fmla="*/ 2787008 w 3472060"/>
              <a:gd name="connsiteY30" fmla="*/ 215853 h 825932"/>
              <a:gd name="connsiteX31" fmla="*/ 2901442 w 3472060"/>
              <a:gd name="connsiteY31" fmla="*/ 182011 h 825932"/>
              <a:gd name="connsiteX32" fmla="*/ 3015722 w 3472060"/>
              <a:gd name="connsiteY32" fmla="*/ 147286 h 825932"/>
              <a:gd name="connsiteX33" fmla="*/ 3130018 w 3472060"/>
              <a:gd name="connsiteY33" fmla="*/ 112649 h 825932"/>
              <a:gd name="connsiteX34" fmla="*/ 3243551 w 3472060"/>
              <a:gd name="connsiteY34" fmla="*/ 75688 h 825932"/>
              <a:gd name="connsiteX35" fmla="*/ 3356992 w 3472060"/>
              <a:gd name="connsiteY35" fmla="*/ 38197 h 825932"/>
              <a:gd name="connsiteX36" fmla="*/ 3470310 w 3472060"/>
              <a:gd name="connsiteY36" fmla="*/ 0 h 8259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3472060" h="825932">
                <a:moveTo>
                  <a:pt x="3470310" y="0"/>
                </a:moveTo>
                <a:lnTo>
                  <a:pt x="3472060" y="12850"/>
                </a:lnTo>
                <a:lnTo>
                  <a:pt x="3472060" y="480529"/>
                </a:lnTo>
                <a:lnTo>
                  <a:pt x="3363699" y="498471"/>
                </a:lnTo>
                <a:cubicBezTo>
                  <a:pt x="2435623" y="645518"/>
                  <a:pt x="603076" y="844866"/>
                  <a:pt x="42060" y="824486"/>
                </a:cubicBezTo>
                <a:cubicBezTo>
                  <a:pt x="28151" y="802425"/>
                  <a:pt x="13909" y="780513"/>
                  <a:pt x="0" y="758452"/>
                </a:cubicBezTo>
                <a:lnTo>
                  <a:pt x="188014" y="735602"/>
                </a:lnTo>
                <a:lnTo>
                  <a:pt x="284087" y="722590"/>
                </a:lnTo>
                <a:lnTo>
                  <a:pt x="382288" y="709392"/>
                </a:lnTo>
                <a:lnTo>
                  <a:pt x="481858" y="695774"/>
                </a:lnTo>
                <a:lnTo>
                  <a:pt x="581897" y="680711"/>
                </a:lnTo>
                <a:lnTo>
                  <a:pt x="683670" y="665256"/>
                </a:lnTo>
                <a:lnTo>
                  <a:pt x="787206" y="649587"/>
                </a:lnTo>
                <a:lnTo>
                  <a:pt x="892019" y="632968"/>
                </a:lnTo>
                <a:lnTo>
                  <a:pt x="997620" y="614667"/>
                </a:lnTo>
                <a:lnTo>
                  <a:pt x="1104727" y="596741"/>
                </a:lnTo>
                <a:lnTo>
                  <a:pt x="1212669" y="577397"/>
                </a:lnTo>
                <a:lnTo>
                  <a:pt x="1321506" y="556988"/>
                </a:lnTo>
                <a:lnTo>
                  <a:pt x="1430709" y="536607"/>
                </a:lnTo>
                <a:lnTo>
                  <a:pt x="1541050" y="514481"/>
                </a:lnTo>
                <a:lnTo>
                  <a:pt x="1652805" y="492202"/>
                </a:lnTo>
                <a:lnTo>
                  <a:pt x="1763708" y="469161"/>
                </a:lnTo>
                <a:lnTo>
                  <a:pt x="1875795" y="444641"/>
                </a:lnTo>
                <a:lnTo>
                  <a:pt x="1989128" y="418995"/>
                </a:lnTo>
                <a:lnTo>
                  <a:pt x="2102476" y="393438"/>
                </a:lnTo>
                <a:lnTo>
                  <a:pt x="2215549" y="366291"/>
                </a:lnTo>
                <a:lnTo>
                  <a:pt x="2330490" y="337455"/>
                </a:lnTo>
                <a:lnTo>
                  <a:pt x="2443333" y="308983"/>
                </a:lnTo>
                <a:lnTo>
                  <a:pt x="2558014" y="278646"/>
                </a:lnTo>
                <a:lnTo>
                  <a:pt x="2673621" y="247421"/>
                </a:lnTo>
                <a:lnTo>
                  <a:pt x="2787008" y="215853"/>
                </a:lnTo>
                <a:lnTo>
                  <a:pt x="2901442" y="182011"/>
                </a:lnTo>
                <a:lnTo>
                  <a:pt x="3015722" y="147286"/>
                </a:lnTo>
                <a:lnTo>
                  <a:pt x="3130018" y="112649"/>
                </a:lnTo>
                <a:lnTo>
                  <a:pt x="3243551" y="75688"/>
                </a:lnTo>
                <a:lnTo>
                  <a:pt x="3356992" y="38197"/>
                </a:lnTo>
                <a:lnTo>
                  <a:pt x="3470310" y="0"/>
                </a:lnTo>
                <a:close/>
              </a:path>
            </a:pathLst>
          </a:custGeom>
          <a:solidFill>
            <a:schemeClr val="tx1">
              <a:alpha val="20000"/>
            </a:schemeClr>
          </a:solidFill>
          <a:ln>
            <a:noFill/>
          </a:ln>
        </p:spPr>
        <p:txBody>
          <a:bodyPr rtlCol="0" anchor="ctr"/>
          <a:lstStyle/>
          <a:p>
            <a:pPr algn="ctr"/>
            <a:endParaRPr lang="en-US">
              <a:solidFill>
                <a:schemeClr val="tx1"/>
              </a:solidFill>
            </a:endParaRPr>
          </a:p>
        </p:txBody>
      </p:sp>
      <p:sp>
        <p:nvSpPr>
          <p:cNvPr id="25" name="Freeform: Shape 24">
            <a:extLst>
              <a:ext uri="{FF2B5EF4-FFF2-40B4-BE49-F238E27FC236}">
                <a16:creationId xmlns:a16="http://schemas.microsoft.com/office/drawing/2014/main" id="{DF6FB2B2-CE21-407F-B22E-302DADC2C3D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055533"/>
            <a:ext cx="12192000" cy="2802467"/>
          </a:xfrm>
          <a:custGeom>
            <a:avLst/>
            <a:gdLst>
              <a:gd name="connsiteX0" fmla="*/ 1 w 12192000"/>
              <a:gd name="connsiteY0" fmla="*/ 0 h 2802467"/>
              <a:gd name="connsiteX1" fmla="*/ 71932 w 12192000"/>
              <a:gd name="connsiteY1" fmla="*/ 12261 h 2802467"/>
              <a:gd name="connsiteX2" fmla="*/ 282848 w 12192000"/>
              <a:gd name="connsiteY2" fmla="*/ 48342 h 2802467"/>
              <a:gd name="connsiteX3" fmla="*/ 436464 w 12192000"/>
              <a:gd name="connsiteY3" fmla="*/ 73565 h 2802467"/>
              <a:gd name="connsiteX4" fmla="*/ 619339 w 12192000"/>
              <a:gd name="connsiteY4" fmla="*/ 100188 h 2802467"/>
              <a:gd name="connsiteX5" fmla="*/ 836351 w 12192000"/>
              <a:gd name="connsiteY5" fmla="*/ 132066 h 2802467"/>
              <a:gd name="connsiteX6" fmla="*/ 1076528 w 12192000"/>
              <a:gd name="connsiteY6" fmla="*/ 165696 h 2802467"/>
              <a:gd name="connsiteX7" fmla="*/ 1347183 w 12192000"/>
              <a:gd name="connsiteY7" fmla="*/ 201077 h 2802467"/>
              <a:gd name="connsiteX8" fmla="*/ 1642223 w 12192000"/>
              <a:gd name="connsiteY8" fmla="*/ 238560 h 2802467"/>
              <a:gd name="connsiteX9" fmla="*/ 1962864 w 12192000"/>
              <a:gd name="connsiteY9" fmla="*/ 276043 h 2802467"/>
              <a:gd name="connsiteX10" fmla="*/ 2304232 w 12192000"/>
              <a:gd name="connsiteY10" fmla="*/ 314226 h 2802467"/>
              <a:gd name="connsiteX11" fmla="*/ 2672421 w 12192000"/>
              <a:gd name="connsiteY11" fmla="*/ 349608 h 2802467"/>
              <a:gd name="connsiteX12" fmla="*/ 3057678 w 12192000"/>
              <a:gd name="connsiteY12" fmla="*/ 383587 h 2802467"/>
              <a:gd name="connsiteX13" fmla="*/ 3464881 w 12192000"/>
              <a:gd name="connsiteY13" fmla="*/ 414415 h 2802467"/>
              <a:gd name="connsiteX14" fmla="*/ 3889152 w 12192000"/>
              <a:gd name="connsiteY14" fmla="*/ 443840 h 2802467"/>
              <a:gd name="connsiteX15" fmla="*/ 4331710 w 12192000"/>
              <a:gd name="connsiteY15" fmla="*/ 471515 h 2802467"/>
              <a:gd name="connsiteX16" fmla="*/ 4558476 w 12192000"/>
              <a:gd name="connsiteY16" fmla="*/ 481323 h 2802467"/>
              <a:gd name="connsiteX17" fmla="*/ 4790118 w 12192000"/>
              <a:gd name="connsiteY17" fmla="*/ 492183 h 2802467"/>
              <a:gd name="connsiteX18" fmla="*/ 5025418 w 12192000"/>
              <a:gd name="connsiteY18" fmla="*/ 502342 h 2802467"/>
              <a:gd name="connsiteX19" fmla="*/ 5261937 w 12192000"/>
              <a:gd name="connsiteY19" fmla="*/ 508998 h 2802467"/>
              <a:gd name="connsiteX20" fmla="*/ 5503332 w 12192000"/>
              <a:gd name="connsiteY20" fmla="*/ 514953 h 2802467"/>
              <a:gd name="connsiteX21" fmla="*/ 5747166 w 12192000"/>
              <a:gd name="connsiteY21" fmla="*/ 521259 h 2802467"/>
              <a:gd name="connsiteX22" fmla="*/ 5995877 w 12192000"/>
              <a:gd name="connsiteY22" fmla="*/ 525462 h 2802467"/>
              <a:gd name="connsiteX23" fmla="*/ 6247026 w 12192000"/>
              <a:gd name="connsiteY23" fmla="*/ 525462 h 2802467"/>
              <a:gd name="connsiteX24" fmla="*/ 6500613 w 12192000"/>
              <a:gd name="connsiteY24" fmla="*/ 527564 h 2802467"/>
              <a:gd name="connsiteX25" fmla="*/ 6756639 w 12192000"/>
              <a:gd name="connsiteY25" fmla="*/ 525462 h 2802467"/>
              <a:gd name="connsiteX26" fmla="*/ 7016322 w 12192000"/>
              <a:gd name="connsiteY26" fmla="*/ 521259 h 2802467"/>
              <a:gd name="connsiteX27" fmla="*/ 7276005 w 12192000"/>
              <a:gd name="connsiteY27" fmla="*/ 517405 h 2802467"/>
              <a:gd name="connsiteX28" fmla="*/ 7539345 w 12192000"/>
              <a:gd name="connsiteY28" fmla="*/ 508998 h 2802467"/>
              <a:gd name="connsiteX29" fmla="*/ 7805124 w 12192000"/>
              <a:gd name="connsiteY29" fmla="*/ 500240 h 2802467"/>
              <a:gd name="connsiteX30" fmla="*/ 8070903 w 12192000"/>
              <a:gd name="connsiteY30" fmla="*/ 490081 h 2802467"/>
              <a:gd name="connsiteX31" fmla="*/ 8339121 w 12192000"/>
              <a:gd name="connsiteY31" fmla="*/ 475719 h 2802467"/>
              <a:gd name="connsiteX32" fmla="*/ 8609776 w 12192000"/>
              <a:gd name="connsiteY32" fmla="*/ 458553 h 2802467"/>
              <a:gd name="connsiteX33" fmla="*/ 8881651 w 12192000"/>
              <a:gd name="connsiteY33" fmla="*/ 442089 h 2802467"/>
              <a:gd name="connsiteX34" fmla="*/ 9153526 w 12192000"/>
              <a:gd name="connsiteY34" fmla="*/ 421070 h 2802467"/>
              <a:gd name="connsiteX35" fmla="*/ 9429058 w 12192000"/>
              <a:gd name="connsiteY35" fmla="*/ 395848 h 2802467"/>
              <a:gd name="connsiteX36" fmla="*/ 9700933 w 12192000"/>
              <a:gd name="connsiteY36" fmla="*/ 370626 h 2802467"/>
              <a:gd name="connsiteX37" fmla="*/ 9977684 w 12192000"/>
              <a:gd name="connsiteY37" fmla="*/ 341550 h 2802467"/>
              <a:gd name="connsiteX38" fmla="*/ 10255655 w 12192000"/>
              <a:gd name="connsiteY38" fmla="*/ 309672 h 2802467"/>
              <a:gd name="connsiteX39" fmla="*/ 10529968 w 12192000"/>
              <a:gd name="connsiteY39" fmla="*/ 276043 h 2802467"/>
              <a:gd name="connsiteX40" fmla="*/ 10807939 w 12192000"/>
              <a:gd name="connsiteY40" fmla="*/ 236808 h 2802467"/>
              <a:gd name="connsiteX41" fmla="*/ 11084690 w 12192000"/>
              <a:gd name="connsiteY41" fmla="*/ 194771 h 2802467"/>
              <a:gd name="connsiteX42" fmla="*/ 11362661 w 12192000"/>
              <a:gd name="connsiteY42" fmla="*/ 153085 h 2802467"/>
              <a:gd name="connsiteX43" fmla="*/ 11639412 w 12192000"/>
              <a:gd name="connsiteY43" fmla="*/ 104392 h 2802467"/>
              <a:gd name="connsiteX44" fmla="*/ 11914945 w 12192000"/>
              <a:gd name="connsiteY44" fmla="*/ 54648 h 2802467"/>
              <a:gd name="connsiteX45" fmla="*/ 12191696 w 12192000"/>
              <a:gd name="connsiteY45" fmla="*/ 2452 h 2802467"/>
              <a:gd name="connsiteX46" fmla="*/ 12191696 w 12192000"/>
              <a:gd name="connsiteY46" fmla="*/ 2236410 h 2802467"/>
              <a:gd name="connsiteX47" fmla="*/ 12192000 w 12192000"/>
              <a:gd name="connsiteY47" fmla="*/ 2236410 h 2802467"/>
              <a:gd name="connsiteX48" fmla="*/ 12192000 w 12192000"/>
              <a:gd name="connsiteY48" fmla="*/ 2802467 h 2802467"/>
              <a:gd name="connsiteX49" fmla="*/ 12191696 w 12192000"/>
              <a:gd name="connsiteY49" fmla="*/ 2802467 h 2802467"/>
              <a:gd name="connsiteX50" fmla="*/ 0 w 12192000"/>
              <a:gd name="connsiteY50" fmla="*/ 2802467 h 2802467"/>
              <a:gd name="connsiteX51" fmla="*/ 0 w 12192000"/>
              <a:gd name="connsiteY51" fmla="*/ 2236410 h 2802467"/>
              <a:gd name="connsiteX52" fmla="*/ 1 w 12192000"/>
              <a:gd name="connsiteY52" fmla="*/ 2236410 h 28024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12192000" h="2802467">
                <a:moveTo>
                  <a:pt x="1" y="0"/>
                </a:moveTo>
                <a:lnTo>
                  <a:pt x="71932" y="12261"/>
                </a:lnTo>
                <a:lnTo>
                  <a:pt x="282848" y="48342"/>
                </a:lnTo>
                <a:lnTo>
                  <a:pt x="436464" y="73565"/>
                </a:lnTo>
                <a:lnTo>
                  <a:pt x="619339" y="100188"/>
                </a:lnTo>
                <a:lnTo>
                  <a:pt x="836351" y="132066"/>
                </a:lnTo>
                <a:lnTo>
                  <a:pt x="1076528" y="165696"/>
                </a:lnTo>
                <a:lnTo>
                  <a:pt x="1347183" y="201077"/>
                </a:lnTo>
                <a:lnTo>
                  <a:pt x="1642223" y="238560"/>
                </a:lnTo>
                <a:lnTo>
                  <a:pt x="1962864" y="276043"/>
                </a:lnTo>
                <a:lnTo>
                  <a:pt x="2304232" y="314226"/>
                </a:lnTo>
                <a:lnTo>
                  <a:pt x="2672421" y="349608"/>
                </a:lnTo>
                <a:lnTo>
                  <a:pt x="3057678" y="383587"/>
                </a:lnTo>
                <a:lnTo>
                  <a:pt x="3464881" y="414415"/>
                </a:lnTo>
                <a:lnTo>
                  <a:pt x="3889152" y="443840"/>
                </a:lnTo>
                <a:lnTo>
                  <a:pt x="4331710" y="471515"/>
                </a:lnTo>
                <a:lnTo>
                  <a:pt x="4558476" y="481323"/>
                </a:lnTo>
                <a:lnTo>
                  <a:pt x="4790118" y="492183"/>
                </a:lnTo>
                <a:lnTo>
                  <a:pt x="5025418" y="502342"/>
                </a:lnTo>
                <a:lnTo>
                  <a:pt x="5261937" y="508998"/>
                </a:lnTo>
                <a:lnTo>
                  <a:pt x="5503332" y="514953"/>
                </a:lnTo>
                <a:lnTo>
                  <a:pt x="5747166" y="521259"/>
                </a:lnTo>
                <a:lnTo>
                  <a:pt x="5995877" y="525462"/>
                </a:lnTo>
                <a:lnTo>
                  <a:pt x="6247026" y="525462"/>
                </a:lnTo>
                <a:lnTo>
                  <a:pt x="6500613" y="527564"/>
                </a:lnTo>
                <a:lnTo>
                  <a:pt x="6756639" y="525462"/>
                </a:lnTo>
                <a:lnTo>
                  <a:pt x="7016322" y="521259"/>
                </a:lnTo>
                <a:lnTo>
                  <a:pt x="7276005" y="517405"/>
                </a:lnTo>
                <a:lnTo>
                  <a:pt x="7539345" y="508998"/>
                </a:lnTo>
                <a:lnTo>
                  <a:pt x="7805124" y="500240"/>
                </a:lnTo>
                <a:lnTo>
                  <a:pt x="8070903" y="490081"/>
                </a:lnTo>
                <a:lnTo>
                  <a:pt x="8339121" y="475719"/>
                </a:lnTo>
                <a:lnTo>
                  <a:pt x="8609776" y="458553"/>
                </a:lnTo>
                <a:lnTo>
                  <a:pt x="8881651" y="442089"/>
                </a:lnTo>
                <a:lnTo>
                  <a:pt x="9153526" y="421070"/>
                </a:lnTo>
                <a:lnTo>
                  <a:pt x="9429058" y="395848"/>
                </a:lnTo>
                <a:lnTo>
                  <a:pt x="9700933" y="370626"/>
                </a:lnTo>
                <a:lnTo>
                  <a:pt x="9977684" y="341550"/>
                </a:lnTo>
                <a:lnTo>
                  <a:pt x="10255655" y="309672"/>
                </a:lnTo>
                <a:lnTo>
                  <a:pt x="10529968" y="276043"/>
                </a:lnTo>
                <a:lnTo>
                  <a:pt x="10807939" y="236808"/>
                </a:lnTo>
                <a:lnTo>
                  <a:pt x="11084690" y="194771"/>
                </a:lnTo>
                <a:lnTo>
                  <a:pt x="11362661" y="153085"/>
                </a:lnTo>
                <a:lnTo>
                  <a:pt x="11639412" y="104392"/>
                </a:lnTo>
                <a:lnTo>
                  <a:pt x="11914945" y="54648"/>
                </a:lnTo>
                <a:lnTo>
                  <a:pt x="12191696" y="2452"/>
                </a:lnTo>
                <a:lnTo>
                  <a:pt x="12191696" y="2236410"/>
                </a:lnTo>
                <a:lnTo>
                  <a:pt x="12192000" y="2236410"/>
                </a:lnTo>
                <a:lnTo>
                  <a:pt x="12192000" y="2802467"/>
                </a:lnTo>
                <a:lnTo>
                  <a:pt x="12191696" y="2802467"/>
                </a:lnTo>
                <a:lnTo>
                  <a:pt x="0" y="2802467"/>
                </a:lnTo>
                <a:lnTo>
                  <a:pt x="0" y="2236410"/>
                </a:lnTo>
                <a:lnTo>
                  <a:pt x="1" y="2236410"/>
                </a:lnTo>
                <a:close/>
              </a:path>
            </a:pathLst>
          </a:custGeom>
          <a:solidFill>
            <a:schemeClr val="tx2"/>
          </a:solidFill>
          <a:ln>
            <a:noFill/>
          </a:ln>
        </p:spPr>
        <p:style>
          <a:lnRef idx="2">
            <a:schemeClr val="accent1">
              <a:shade val="50000"/>
            </a:schemeClr>
          </a:lnRef>
          <a:fillRef idx="1003">
            <a:schemeClr val="dk2"/>
          </a:fillRef>
          <a:effectRef idx="0">
            <a:schemeClr val="accent1"/>
          </a:effectRef>
          <a:fontRef idx="minor">
            <a:schemeClr val="lt1"/>
          </a:fontRef>
        </p:style>
        <p:txBody>
          <a:bodyPr rtlCol="0" anchor="ctr"/>
          <a:lstStyle/>
          <a:p>
            <a:pPr algn="ctr"/>
            <a:endParaRPr lang="en-US"/>
          </a:p>
        </p:txBody>
      </p:sp>
      <p:sp>
        <p:nvSpPr>
          <p:cNvPr id="4" name="Title 3">
            <a:extLst>
              <a:ext uri="{FF2B5EF4-FFF2-40B4-BE49-F238E27FC236}">
                <a16:creationId xmlns:a16="http://schemas.microsoft.com/office/drawing/2014/main" id="{AAAAF731-2F9E-4996-863F-231335973C1B}"/>
              </a:ext>
            </a:extLst>
          </p:cNvPr>
          <p:cNvSpPr>
            <a:spLocks noGrp="1"/>
          </p:cNvSpPr>
          <p:nvPr>
            <p:ph type="title"/>
          </p:nvPr>
        </p:nvSpPr>
        <p:spPr>
          <a:xfrm>
            <a:off x="965505" y="623571"/>
            <a:ext cx="10260990" cy="3523885"/>
          </a:xfrm>
        </p:spPr>
        <p:txBody>
          <a:bodyPr vert="horz" lIns="91440" tIns="45720" rIns="91440" bIns="45720" rtlCol="0" anchor="b">
            <a:normAutofit/>
          </a:bodyPr>
          <a:lstStyle/>
          <a:p>
            <a:pPr algn="ctr">
              <a:lnSpc>
                <a:spcPct val="90000"/>
              </a:lnSpc>
            </a:pPr>
            <a:r>
              <a:rPr lang="en-US" sz="8000" b="0" i="0" kern="1200">
                <a:solidFill>
                  <a:schemeClr val="tx2"/>
                </a:solidFill>
                <a:latin typeface="+mj-lt"/>
                <a:ea typeface="+mj-ea"/>
                <a:cs typeface="+mj-cs"/>
              </a:rPr>
              <a:t>What an Application is Expected to Include</a:t>
            </a:r>
          </a:p>
        </p:txBody>
      </p:sp>
      <p:sp>
        <p:nvSpPr>
          <p:cNvPr id="2" name="Text Placeholder 1">
            <a:extLst>
              <a:ext uri="{FF2B5EF4-FFF2-40B4-BE49-F238E27FC236}">
                <a16:creationId xmlns:a16="http://schemas.microsoft.com/office/drawing/2014/main" id="{DD0BB3EE-4891-4C3B-889B-74A298BA2A92}"/>
              </a:ext>
            </a:extLst>
          </p:cNvPr>
          <p:cNvSpPr>
            <a:spLocks noGrp="1"/>
          </p:cNvSpPr>
          <p:nvPr>
            <p:ph type="body" idx="1"/>
          </p:nvPr>
        </p:nvSpPr>
        <p:spPr>
          <a:xfrm>
            <a:off x="965505" y="4777380"/>
            <a:ext cx="10260990" cy="1209763"/>
          </a:xfrm>
        </p:spPr>
        <p:txBody>
          <a:bodyPr vert="horz" lIns="91440" tIns="45720" rIns="91440" bIns="45720" rtlCol="0" anchor="t">
            <a:normAutofit/>
          </a:bodyPr>
          <a:lstStyle/>
          <a:p>
            <a:pPr algn="ctr"/>
            <a:r>
              <a:rPr lang="en-US" sz="2400" b="0" i="0" kern="1200" cap="all">
                <a:solidFill>
                  <a:schemeClr val="bg2"/>
                </a:solidFill>
                <a:latin typeface="+mj-lt"/>
                <a:ea typeface="+mj-ea"/>
                <a:cs typeface="+mj-cs"/>
              </a:rPr>
              <a:t>.</a:t>
            </a:r>
          </a:p>
        </p:txBody>
      </p:sp>
    </p:spTree>
    <p:extLst>
      <p:ext uri="{BB962C8B-B14F-4D97-AF65-F5344CB8AC3E}">
        <p14:creationId xmlns:p14="http://schemas.microsoft.com/office/powerpoint/2010/main" val="182190691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blipFill rotWithShape="1">
          <a:blip r:embed="rId2">
            <a:duotone>
              <a:schemeClr val="bg2">
                <a:shade val="69000"/>
                <a:hueMod val="108000"/>
                <a:satMod val="164000"/>
                <a:lumMod val="74000"/>
              </a:schemeClr>
              <a:schemeClr val="bg2">
                <a:tint val="96000"/>
                <a:hueMod val="88000"/>
                <a:satMod val="140000"/>
                <a:lumMod val="132000"/>
              </a:schemeClr>
            </a:duotone>
          </a:blip>
          <a:stretch/>
        </a:blipFill>
        <a:effectLst/>
      </p:bgPr>
    </p:bg>
    <p:spTree>
      <p:nvGrpSpPr>
        <p:cNvPr id="1" name=""/>
        <p:cNvGrpSpPr/>
        <p:nvPr/>
      </p:nvGrpSpPr>
      <p:grpSpPr>
        <a:xfrm>
          <a:off x="0" y="0"/>
          <a:ext cx="0" cy="0"/>
          <a:chOff x="0" y="0"/>
          <a:chExt cx="0" cy="0"/>
        </a:xfrm>
      </p:grpSpPr>
      <p:sp>
        <p:nvSpPr>
          <p:cNvPr id="25" name="Rectangle 15">
            <a:extLst>
              <a:ext uri="{FF2B5EF4-FFF2-40B4-BE49-F238E27FC236}">
                <a16:creationId xmlns:a16="http://schemas.microsoft.com/office/drawing/2014/main" id="{923E8915-D2AA-4327-A45A-972C3CA9574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26" name="Rectangle 17">
            <a:extLst>
              <a:ext uri="{FF2B5EF4-FFF2-40B4-BE49-F238E27FC236}">
                <a16:creationId xmlns:a16="http://schemas.microsoft.com/office/drawing/2014/main" id="{8302FC3C-9804-4950-B721-5FD704BA606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0" y="0"/>
            <a:ext cx="12188952" cy="6858000"/>
          </a:xfrm>
          <a:prstGeom prst="rect">
            <a:avLst/>
          </a:prstGeom>
          <a:ln w="127000" cap="sq" cmpd="thinThick">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7" name="Straight Connector 19">
            <a:extLst>
              <a:ext uri="{FF2B5EF4-FFF2-40B4-BE49-F238E27FC236}">
                <a16:creationId xmlns:a16="http://schemas.microsoft.com/office/drawing/2014/main" id="{6B9695BD-ECF6-49CA-8877-8C493193C65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5" y="1828800"/>
            <a:ext cx="0" cy="3200400"/>
          </a:xfrm>
          <a:prstGeom prst="line">
            <a:avLst/>
          </a:prstGeom>
          <a:ln w="19050">
            <a:solidFill>
              <a:schemeClr val="bg2">
                <a:lumMod val="60000"/>
                <a:lumOff val="40000"/>
              </a:schemeClr>
            </a:solidFill>
          </a:ln>
        </p:spPr>
        <p:style>
          <a:lnRef idx="1">
            <a:schemeClr val="accent1"/>
          </a:lnRef>
          <a:fillRef idx="0">
            <a:schemeClr val="accent1"/>
          </a:fillRef>
          <a:effectRef idx="0">
            <a:schemeClr val="accent1"/>
          </a:effectRef>
          <a:fontRef idx="minor">
            <a:schemeClr val="tx1"/>
          </a:fontRef>
        </p:style>
      </p:cxnSp>
      <p:pic>
        <p:nvPicPr>
          <p:cNvPr id="28" name="Picture 21">
            <a:extLst>
              <a:ext uri="{FF2B5EF4-FFF2-40B4-BE49-F238E27FC236}">
                <a16:creationId xmlns:a16="http://schemas.microsoft.com/office/drawing/2014/main" id="{3BC6EBB2-9BDC-4075-BA6B-43A9FBF9C86C}"/>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3">
            <a:extLst>
              <a:ext uri="{28A0092B-C50C-407E-A947-70E740481C1C}">
                <a14:useLocalDpi xmlns:a14="http://schemas.microsoft.com/office/drawing/2010/main" val="0"/>
              </a:ext>
            </a:extLst>
          </a:blip>
          <a:srcRect b="23320"/>
          <a:stretch/>
        </p:blipFill>
        <p:spPr>
          <a:xfrm>
            <a:off x="8605878" y="6228080"/>
            <a:ext cx="993734" cy="762000"/>
          </a:xfrm>
          <a:prstGeom prst="rect">
            <a:avLst/>
          </a:prstGeom>
        </p:spPr>
      </p:pic>
      <p:sp>
        <p:nvSpPr>
          <p:cNvPr id="24" name="Freeform 5">
            <a:extLst>
              <a:ext uri="{FF2B5EF4-FFF2-40B4-BE49-F238E27FC236}">
                <a16:creationId xmlns:a16="http://schemas.microsoft.com/office/drawing/2014/main" id="{F3798573-F27B-47EB-8EA4-7EE34954C2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a:off x="-1588" y="0"/>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tx1"/>
          </a:solidFill>
          <a:ln>
            <a:noFill/>
          </a:ln>
        </p:spPr>
        <p:txBody>
          <a:bodyPr/>
          <a:lstStyle/>
          <a:p>
            <a:endParaRPr lang="en-US"/>
          </a:p>
        </p:txBody>
      </p:sp>
      <p:sp>
        <p:nvSpPr>
          <p:cNvPr id="11" name="Content Placeholder 10">
            <a:extLst>
              <a:ext uri="{FF2B5EF4-FFF2-40B4-BE49-F238E27FC236}">
                <a16:creationId xmlns:a16="http://schemas.microsoft.com/office/drawing/2014/main" id="{125F3B10-1246-42DA-B7BC-3DEB895CB68F}"/>
              </a:ext>
            </a:extLst>
          </p:cNvPr>
          <p:cNvSpPr>
            <a:spLocks noGrp="1"/>
          </p:cNvSpPr>
          <p:nvPr>
            <p:ph idx="1"/>
          </p:nvPr>
        </p:nvSpPr>
        <p:spPr>
          <a:xfrm>
            <a:off x="4975861" y="804671"/>
            <a:ext cx="6399930" cy="5248657"/>
          </a:xfrm>
        </p:spPr>
        <p:txBody>
          <a:bodyPr anchor="ctr">
            <a:normAutofit/>
          </a:bodyPr>
          <a:lstStyle/>
          <a:p>
            <a:r>
              <a:rPr lang="en-US"/>
              <a:t>Table of Contents</a:t>
            </a:r>
          </a:p>
          <a:p>
            <a:r>
              <a:rPr lang="en-US"/>
              <a:t>Abstract</a:t>
            </a:r>
          </a:p>
          <a:p>
            <a:r>
              <a:rPr lang="en-US"/>
              <a:t>Brief History of the Organization</a:t>
            </a:r>
          </a:p>
          <a:p>
            <a:r>
              <a:rPr lang="en-US"/>
              <a:t>Problem Statement </a:t>
            </a:r>
          </a:p>
          <a:p>
            <a:r>
              <a:rPr lang="en-US"/>
              <a:t>Target Population</a:t>
            </a:r>
          </a:p>
          <a:p>
            <a:r>
              <a:rPr lang="en-US"/>
              <a:t>Management and Organizational Capability</a:t>
            </a:r>
          </a:p>
          <a:p>
            <a:r>
              <a:rPr lang="en-US"/>
              <a:t>Project Evaluation and Performance Measures </a:t>
            </a:r>
          </a:p>
          <a:p>
            <a:pPr lvl="1"/>
            <a:r>
              <a:rPr lang="en-US"/>
              <a:t>Goals and Objectives </a:t>
            </a:r>
          </a:p>
          <a:p>
            <a:r>
              <a:rPr lang="en-US"/>
              <a:t>Budget and Budget Justification</a:t>
            </a:r>
            <a:endParaRPr lang="en-US" dirty="0"/>
          </a:p>
        </p:txBody>
      </p:sp>
    </p:spTree>
    <p:extLst>
      <p:ext uri="{BB962C8B-B14F-4D97-AF65-F5344CB8AC3E}">
        <p14:creationId xmlns:p14="http://schemas.microsoft.com/office/powerpoint/2010/main" val="295691789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blipFill rotWithShape="1">
          <a:blip r:embed="rId2">
            <a:duotone>
              <a:schemeClr val="bg2">
                <a:shade val="69000"/>
                <a:hueMod val="108000"/>
                <a:satMod val="164000"/>
                <a:lumMod val="74000"/>
              </a:schemeClr>
              <a:schemeClr val="bg2">
                <a:tint val="96000"/>
                <a:hueMod val="88000"/>
                <a:satMod val="140000"/>
                <a:lumMod val="132000"/>
              </a:schemeClr>
            </a:duotone>
          </a:blip>
          <a:stretch/>
        </a:blip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923E8915-D2AA-4327-A45A-972C3CA9574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a:extLst>
              <a:ext uri="{FF2B5EF4-FFF2-40B4-BE49-F238E27FC236}">
                <a16:creationId xmlns:a16="http://schemas.microsoft.com/office/drawing/2014/main" id="{8302FC3C-9804-4950-B721-5FD704BA606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0" y="0"/>
            <a:ext cx="12188952" cy="6858000"/>
          </a:xfrm>
          <a:prstGeom prst="rect">
            <a:avLst/>
          </a:prstGeom>
          <a:ln w="127000" cap="sq" cmpd="thinThick">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2" name="Straight Connector 11">
            <a:extLst>
              <a:ext uri="{FF2B5EF4-FFF2-40B4-BE49-F238E27FC236}">
                <a16:creationId xmlns:a16="http://schemas.microsoft.com/office/drawing/2014/main" id="{6B9695BD-ECF6-49CA-8877-8C493193C65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5" y="1828800"/>
            <a:ext cx="0" cy="3200400"/>
          </a:xfrm>
          <a:prstGeom prst="line">
            <a:avLst/>
          </a:prstGeom>
          <a:ln w="19050">
            <a:solidFill>
              <a:schemeClr val="bg2">
                <a:lumMod val="60000"/>
                <a:lumOff val="40000"/>
              </a:schemeClr>
            </a:solidFill>
          </a:ln>
        </p:spPr>
        <p:style>
          <a:lnRef idx="1">
            <a:schemeClr val="accent1"/>
          </a:lnRef>
          <a:fillRef idx="0">
            <a:schemeClr val="accent1"/>
          </a:fillRef>
          <a:effectRef idx="0">
            <a:schemeClr val="accent1"/>
          </a:effectRef>
          <a:fontRef idx="minor">
            <a:schemeClr val="tx1"/>
          </a:fontRef>
        </p:style>
      </p:cxnSp>
      <p:pic>
        <p:nvPicPr>
          <p:cNvPr id="14" name="Picture 13">
            <a:extLst>
              <a:ext uri="{FF2B5EF4-FFF2-40B4-BE49-F238E27FC236}">
                <a16:creationId xmlns:a16="http://schemas.microsoft.com/office/drawing/2014/main" id="{3BC6EBB2-9BDC-4075-BA6B-43A9FBF9C86C}"/>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3">
            <a:extLst>
              <a:ext uri="{28A0092B-C50C-407E-A947-70E740481C1C}">
                <a14:useLocalDpi xmlns:a14="http://schemas.microsoft.com/office/drawing/2010/main" val="0"/>
              </a:ext>
            </a:extLst>
          </a:blip>
          <a:srcRect b="23320"/>
          <a:stretch/>
        </p:blipFill>
        <p:spPr>
          <a:xfrm>
            <a:off x="8605878" y="6228080"/>
            <a:ext cx="993734" cy="762000"/>
          </a:xfrm>
          <a:prstGeom prst="rect">
            <a:avLst/>
          </a:prstGeom>
        </p:spPr>
      </p:pic>
      <p:sp>
        <p:nvSpPr>
          <p:cNvPr id="16" name="Freeform 5">
            <a:extLst>
              <a:ext uri="{FF2B5EF4-FFF2-40B4-BE49-F238E27FC236}">
                <a16:creationId xmlns:a16="http://schemas.microsoft.com/office/drawing/2014/main" id="{F3798573-F27B-47EB-8EA4-7EE34954C2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a:off x="-1588" y="0"/>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tx1"/>
          </a:solidFill>
          <a:ln>
            <a:noFill/>
          </a:ln>
        </p:spPr>
        <p:txBody>
          <a:bodyPr/>
          <a:lstStyle/>
          <a:p>
            <a:endParaRPr lang="en-US"/>
          </a:p>
        </p:txBody>
      </p:sp>
      <p:sp>
        <p:nvSpPr>
          <p:cNvPr id="2" name="Title 1">
            <a:extLst>
              <a:ext uri="{FF2B5EF4-FFF2-40B4-BE49-F238E27FC236}">
                <a16:creationId xmlns:a16="http://schemas.microsoft.com/office/drawing/2014/main" id="{2DA69C2E-8293-4C43-9F05-F01BF517725A}"/>
              </a:ext>
            </a:extLst>
          </p:cNvPr>
          <p:cNvSpPr>
            <a:spLocks noGrp="1"/>
          </p:cNvSpPr>
          <p:nvPr>
            <p:ph type="title"/>
          </p:nvPr>
        </p:nvSpPr>
        <p:spPr>
          <a:xfrm>
            <a:off x="806195" y="804672"/>
            <a:ext cx="3521359" cy="5248656"/>
          </a:xfrm>
        </p:spPr>
        <p:txBody>
          <a:bodyPr anchor="ctr">
            <a:normAutofit/>
          </a:bodyPr>
          <a:lstStyle/>
          <a:p>
            <a:pPr algn="ctr"/>
            <a:r>
              <a:rPr lang="en-US" dirty="0"/>
              <a:t>Project Abstract </a:t>
            </a:r>
          </a:p>
        </p:txBody>
      </p:sp>
      <p:sp>
        <p:nvSpPr>
          <p:cNvPr id="3" name="Content Placeholder 2">
            <a:extLst>
              <a:ext uri="{FF2B5EF4-FFF2-40B4-BE49-F238E27FC236}">
                <a16:creationId xmlns:a16="http://schemas.microsoft.com/office/drawing/2014/main" id="{661D4C56-DE56-455E-B8DE-20F98EB6EB69}"/>
              </a:ext>
            </a:extLst>
          </p:cNvPr>
          <p:cNvSpPr>
            <a:spLocks noGrp="1"/>
          </p:cNvSpPr>
          <p:nvPr>
            <p:ph idx="1"/>
          </p:nvPr>
        </p:nvSpPr>
        <p:spPr>
          <a:xfrm>
            <a:off x="4975861" y="804671"/>
            <a:ext cx="6399930" cy="5248657"/>
          </a:xfrm>
        </p:spPr>
        <p:txBody>
          <a:bodyPr anchor="ctr">
            <a:normAutofit/>
          </a:bodyPr>
          <a:lstStyle/>
          <a:p>
            <a:r>
              <a:rPr lang="en-US" dirty="0"/>
              <a:t>Applications should include a high-quality that summarizes the proposed project in 400 words or less.</a:t>
            </a:r>
          </a:p>
          <a:p>
            <a:r>
              <a:rPr lang="en-US" dirty="0"/>
              <a:t>The abstract should clearly answer the questions "who, what, where, when, why and how." This abstract will be copied as submitted and used in a report that will be submitted to the Arkansas Coalition for Juvenile Justice. </a:t>
            </a:r>
          </a:p>
        </p:txBody>
      </p:sp>
    </p:spTree>
    <p:extLst>
      <p:ext uri="{BB962C8B-B14F-4D97-AF65-F5344CB8AC3E}">
        <p14:creationId xmlns:p14="http://schemas.microsoft.com/office/powerpoint/2010/main" val="30295512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878EA2-40B8-4C57-85A2-63570A4AD686}"/>
              </a:ext>
            </a:extLst>
          </p:cNvPr>
          <p:cNvSpPr>
            <a:spLocks noGrp="1"/>
          </p:cNvSpPr>
          <p:nvPr>
            <p:ph type="title"/>
          </p:nvPr>
        </p:nvSpPr>
        <p:spPr/>
        <p:txBody>
          <a:bodyPr/>
          <a:lstStyle/>
          <a:p>
            <a:pPr algn="ctr"/>
            <a:r>
              <a:rPr lang="en-US" b="1" dirty="0"/>
              <a:t>Brief History of the Organization </a:t>
            </a:r>
            <a:endParaRPr lang="en-US" dirty="0"/>
          </a:p>
        </p:txBody>
      </p:sp>
      <p:sp>
        <p:nvSpPr>
          <p:cNvPr id="3" name="Content Placeholder 2">
            <a:extLst>
              <a:ext uri="{FF2B5EF4-FFF2-40B4-BE49-F238E27FC236}">
                <a16:creationId xmlns:a16="http://schemas.microsoft.com/office/drawing/2014/main" id="{E01C17C9-CEB7-4D5B-BEE4-7F611AAA8025}"/>
              </a:ext>
            </a:extLst>
          </p:cNvPr>
          <p:cNvSpPr>
            <a:spLocks noGrp="1"/>
          </p:cNvSpPr>
          <p:nvPr>
            <p:ph idx="1"/>
          </p:nvPr>
        </p:nvSpPr>
        <p:spPr/>
        <p:txBody>
          <a:bodyPr/>
          <a:lstStyle/>
          <a:p>
            <a:r>
              <a:rPr lang="en-US" dirty="0"/>
              <a:t>Provide a brief history of your organization. Include substantiated reasons as to why your application should be awarded funds. </a:t>
            </a:r>
          </a:p>
          <a:p>
            <a:r>
              <a:rPr lang="en-US" dirty="0"/>
              <a:t>List any relevant experiences the organization has had in carrying out similar projects. </a:t>
            </a:r>
          </a:p>
        </p:txBody>
      </p:sp>
    </p:spTree>
    <p:extLst>
      <p:ext uri="{BB962C8B-B14F-4D97-AF65-F5344CB8AC3E}">
        <p14:creationId xmlns:p14="http://schemas.microsoft.com/office/powerpoint/2010/main" val="38303538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74CD14DB-BB81-479F-A1FC-1C75640E9F8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Gothic" panose="020B0502020202020204"/>
              <a:ea typeface="+mn-ea"/>
              <a:cs typeface="+mn-cs"/>
            </a:endParaRPr>
          </a:p>
        </p:txBody>
      </p:sp>
      <p:sp>
        <p:nvSpPr>
          <p:cNvPr id="10" name="Rectangle 9">
            <a:extLst>
              <a:ext uri="{FF2B5EF4-FFF2-40B4-BE49-F238E27FC236}">
                <a16:creationId xmlns:a16="http://schemas.microsoft.com/office/drawing/2014/main" id="{C943A91B-7CA7-4592-A975-73B1BF8C4C7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2" name="Freeform 7">
            <a:extLst>
              <a:ext uri="{FF2B5EF4-FFF2-40B4-BE49-F238E27FC236}">
                <a16:creationId xmlns:a16="http://schemas.microsoft.com/office/drawing/2014/main" id="{EC471314-E46A-414B-8D91-74880E84F1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719939" y="1460230"/>
            <a:ext cx="3472060" cy="825932"/>
          </a:xfrm>
          <a:custGeom>
            <a:avLst/>
            <a:gdLst>
              <a:gd name="connsiteX0" fmla="*/ 3470310 w 3472060"/>
              <a:gd name="connsiteY0" fmla="*/ 0 h 825932"/>
              <a:gd name="connsiteX1" fmla="*/ 3472060 w 3472060"/>
              <a:gd name="connsiteY1" fmla="*/ 12850 h 825932"/>
              <a:gd name="connsiteX2" fmla="*/ 3472060 w 3472060"/>
              <a:gd name="connsiteY2" fmla="*/ 480529 h 825932"/>
              <a:gd name="connsiteX3" fmla="*/ 3363699 w 3472060"/>
              <a:gd name="connsiteY3" fmla="*/ 498471 h 825932"/>
              <a:gd name="connsiteX4" fmla="*/ 42060 w 3472060"/>
              <a:gd name="connsiteY4" fmla="*/ 824486 h 825932"/>
              <a:gd name="connsiteX5" fmla="*/ 0 w 3472060"/>
              <a:gd name="connsiteY5" fmla="*/ 758452 h 825932"/>
              <a:gd name="connsiteX6" fmla="*/ 188014 w 3472060"/>
              <a:gd name="connsiteY6" fmla="*/ 735602 h 825932"/>
              <a:gd name="connsiteX7" fmla="*/ 284087 w 3472060"/>
              <a:gd name="connsiteY7" fmla="*/ 722590 h 825932"/>
              <a:gd name="connsiteX8" fmla="*/ 382288 w 3472060"/>
              <a:gd name="connsiteY8" fmla="*/ 709392 h 825932"/>
              <a:gd name="connsiteX9" fmla="*/ 481858 w 3472060"/>
              <a:gd name="connsiteY9" fmla="*/ 695774 h 825932"/>
              <a:gd name="connsiteX10" fmla="*/ 581897 w 3472060"/>
              <a:gd name="connsiteY10" fmla="*/ 680711 h 825932"/>
              <a:gd name="connsiteX11" fmla="*/ 683670 w 3472060"/>
              <a:gd name="connsiteY11" fmla="*/ 665256 h 825932"/>
              <a:gd name="connsiteX12" fmla="*/ 787206 w 3472060"/>
              <a:gd name="connsiteY12" fmla="*/ 649587 h 825932"/>
              <a:gd name="connsiteX13" fmla="*/ 892019 w 3472060"/>
              <a:gd name="connsiteY13" fmla="*/ 632968 h 825932"/>
              <a:gd name="connsiteX14" fmla="*/ 997620 w 3472060"/>
              <a:gd name="connsiteY14" fmla="*/ 614667 h 825932"/>
              <a:gd name="connsiteX15" fmla="*/ 1104727 w 3472060"/>
              <a:gd name="connsiteY15" fmla="*/ 596741 h 825932"/>
              <a:gd name="connsiteX16" fmla="*/ 1212669 w 3472060"/>
              <a:gd name="connsiteY16" fmla="*/ 577397 h 825932"/>
              <a:gd name="connsiteX17" fmla="*/ 1321506 w 3472060"/>
              <a:gd name="connsiteY17" fmla="*/ 556988 h 825932"/>
              <a:gd name="connsiteX18" fmla="*/ 1430709 w 3472060"/>
              <a:gd name="connsiteY18" fmla="*/ 536607 h 825932"/>
              <a:gd name="connsiteX19" fmla="*/ 1541050 w 3472060"/>
              <a:gd name="connsiteY19" fmla="*/ 514481 h 825932"/>
              <a:gd name="connsiteX20" fmla="*/ 1652805 w 3472060"/>
              <a:gd name="connsiteY20" fmla="*/ 492202 h 825932"/>
              <a:gd name="connsiteX21" fmla="*/ 1763708 w 3472060"/>
              <a:gd name="connsiteY21" fmla="*/ 469161 h 825932"/>
              <a:gd name="connsiteX22" fmla="*/ 1875795 w 3472060"/>
              <a:gd name="connsiteY22" fmla="*/ 444641 h 825932"/>
              <a:gd name="connsiteX23" fmla="*/ 1989128 w 3472060"/>
              <a:gd name="connsiteY23" fmla="*/ 418995 h 825932"/>
              <a:gd name="connsiteX24" fmla="*/ 2102476 w 3472060"/>
              <a:gd name="connsiteY24" fmla="*/ 393438 h 825932"/>
              <a:gd name="connsiteX25" fmla="*/ 2215549 w 3472060"/>
              <a:gd name="connsiteY25" fmla="*/ 366291 h 825932"/>
              <a:gd name="connsiteX26" fmla="*/ 2330490 w 3472060"/>
              <a:gd name="connsiteY26" fmla="*/ 337455 h 825932"/>
              <a:gd name="connsiteX27" fmla="*/ 2443333 w 3472060"/>
              <a:gd name="connsiteY27" fmla="*/ 308983 h 825932"/>
              <a:gd name="connsiteX28" fmla="*/ 2558014 w 3472060"/>
              <a:gd name="connsiteY28" fmla="*/ 278646 h 825932"/>
              <a:gd name="connsiteX29" fmla="*/ 2673621 w 3472060"/>
              <a:gd name="connsiteY29" fmla="*/ 247421 h 825932"/>
              <a:gd name="connsiteX30" fmla="*/ 2787008 w 3472060"/>
              <a:gd name="connsiteY30" fmla="*/ 215853 h 825932"/>
              <a:gd name="connsiteX31" fmla="*/ 2901442 w 3472060"/>
              <a:gd name="connsiteY31" fmla="*/ 182011 h 825932"/>
              <a:gd name="connsiteX32" fmla="*/ 3015722 w 3472060"/>
              <a:gd name="connsiteY32" fmla="*/ 147286 h 825932"/>
              <a:gd name="connsiteX33" fmla="*/ 3130018 w 3472060"/>
              <a:gd name="connsiteY33" fmla="*/ 112649 h 825932"/>
              <a:gd name="connsiteX34" fmla="*/ 3243551 w 3472060"/>
              <a:gd name="connsiteY34" fmla="*/ 75688 h 825932"/>
              <a:gd name="connsiteX35" fmla="*/ 3356992 w 3472060"/>
              <a:gd name="connsiteY35" fmla="*/ 38197 h 825932"/>
              <a:gd name="connsiteX36" fmla="*/ 3470310 w 3472060"/>
              <a:gd name="connsiteY36" fmla="*/ 0 h 8259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3472060" h="825932">
                <a:moveTo>
                  <a:pt x="3470310" y="0"/>
                </a:moveTo>
                <a:lnTo>
                  <a:pt x="3472060" y="12850"/>
                </a:lnTo>
                <a:lnTo>
                  <a:pt x="3472060" y="480529"/>
                </a:lnTo>
                <a:lnTo>
                  <a:pt x="3363699" y="498471"/>
                </a:lnTo>
                <a:cubicBezTo>
                  <a:pt x="2435623" y="645518"/>
                  <a:pt x="603076" y="844866"/>
                  <a:pt x="42060" y="824486"/>
                </a:cubicBezTo>
                <a:cubicBezTo>
                  <a:pt x="28151" y="802425"/>
                  <a:pt x="13909" y="780513"/>
                  <a:pt x="0" y="758452"/>
                </a:cubicBezTo>
                <a:lnTo>
                  <a:pt x="188014" y="735602"/>
                </a:lnTo>
                <a:lnTo>
                  <a:pt x="284087" y="722590"/>
                </a:lnTo>
                <a:lnTo>
                  <a:pt x="382288" y="709392"/>
                </a:lnTo>
                <a:lnTo>
                  <a:pt x="481858" y="695774"/>
                </a:lnTo>
                <a:lnTo>
                  <a:pt x="581897" y="680711"/>
                </a:lnTo>
                <a:lnTo>
                  <a:pt x="683670" y="665256"/>
                </a:lnTo>
                <a:lnTo>
                  <a:pt x="787206" y="649587"/>
                </a:lnTo>
                <a:lnTo>
                  <a:pt x="892019" y="632968"/>
                </a:lnTo>
                <a:lnTo>
                  <a:pt x="997620" y="614667"/>
                </a:lnTo>
                <a:lnTo>
                  <a:pt x="1104727" y="596741"/>
                </a:lnTo>
                <a:lnTo>
                  <a:pt x="1212669" y="577397"/>
                </a:lnTo>
                <a:lnTo>
                  <a:pt x="1321506" y="556988"/>
                </a:lnTo>
                <a:lnTo>
                  <a:pt x="1430709" y="536607"/>
                </a:lnTo>
                <a:lnTo>
                  <a:pt x="1541050" y="514481"/>
                </a:lnTo>
                <a:lnTo>
                  <a:pt x="1652805" y="492202"/>
                </a:lnTo>
                <a:lnTo>
                  <a:pt x="1763708" y="469161"/>
                </a:lnTo>
                <a:lnTo>
                  <a:pt x="1875795" y="444641"/>
                </a:lnTo>
                <a:lnTo>
                  <a:pt x="1989128" y="418995"/>
                </a:lnTo>
                <a:lnTo>
                  <a:pt x="2102476" y="393438"/>
                </a:lnTo>
                <a:lnTo>
                  <a:pt x="2215549" y="366291"/>
                </a:lnTo>
                <a:lnTo>
                  <a:pt x="2330490" y="337455"/>
                </a:lnTo>
                <a:lnTo>
                  <a:pt x="2443333" y="308983"/>
                </a:lnTo>
                <a:lnTo>
                  <a:pt x="2558014" y="278646"/>
                </a:lnTo>
                <a:lnTo>
                  <a:pt x="2673621" y="247421"/>
                </a:lnTo>
                <a:lnTo>
                  <a:pt x="2787008" y="215853"/>
                </a:lnTo>
                <a:lnTo>
                  <a:pt x="2901442" y="182011"/>
                </a:lnTo>
                <a:lnTo>
                  <a:pt x="3015722" y="147286"/>
                </a:lnTo>
                <a:lnTo>
                  <a:pt x="3130018" y="112649"/>
                </a:lnTo>
                <a:lnTo>
                  <a:pt x="3243551" y="75688"/>
                </a:lnTo>
                <a:lnTo>
                  <a:pt x="3356992" y="38197"/>
                </a:lnTo>
                <a:lnTo>
                  <a:pt x="3470310" y="0"/>
                </a:lnTo>
                <a:close/>
              </a:path>
            </a:pathLst>
          </a:custGeom>
          <a:solidFill>
            <a:schemeClr val="bg1">
              <a:alpha val="20000"/>
            </a:schemeClr>
          </a:solidFill>
          <a:ln>
            <a:noFill/>
          </a:ln>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Gothic" panose="020B0502020202020204"/>
              <a:ea typeface="+mn-ea"/>
              <a:cs typeface="+mn-cs"/>
            </a:endParaRPr>
          </a:p>
        </p:txBody>
      </p:sp>
      <p:sp useBgFill="1">
        <p:nvSpPr>
          <p:cNvPr id="14" name="Freeform: Shape 13">
            <a:extLst>
              <a:ext uri="{FF2B5EF4-FFF2-40B4-BE49-F238E27FC236}">
                <a16:creationId xmlns:a16="http://schemas.microsoft.com/office/drawing/2014/main" id="{6A681326-1C9D-44A3-A627-3871BDAE412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a:off x="1" y="1762067"/>
            <a:ext cx="12192417" cy="5095933"/>
          </a:xfrm>
          <a:custGeom>
            <a:avLst/>
            <a:gdLst>
              <a:gd name="connsiteX0" fmla="*/ 0 w 12192417"/>
              <a:gd name="connsiteY0" fmla="*/ 0 h 5095933"/>
              <a:gd name="connsiteX1" fmla="*/ 71931 w 12192417"/>
              <a:gd name="connsiteY1" fmla="*/ 12261 h 5095933"/>
              <a:gd name="connsiteX2" fmla="*/ 282848 w 12192417"/>
              <a:gd name="connsiteY2" fmla="*/ 48343 h 5095933"/>
              <a:gd name="connsiteX3" fmla="*/ 436463 w 12192417"/>
              <a:gd name="connsiteY3" fmla="*/ 73565 h 5095933"/>
              <a:gd name="connsiteX4" fmla="*/ 619338 w 12192417"/>
              <a:gd name="connsiteY4" fmla="*/ 100188 h 5095933"/>
              <a:gd name="connsiteX5" fmla="*/ 836350 w 12192417"/>
              <a:gd name="connsiteY5" fmla="*/ 132066 h 5095933"/>
              <a:gd name="connsiteX6" fmla="*/ 1076527 w 12192417"/>
              <a:gd name="connsiteY6" fmla="*/ 165696 h 5095933"/>
              <a:gd name="connsiteX7" fmla="*/ 1347183 w 12192417"/>
              <a:gd name="connsiteY7" fmla="*/ 201077 h 5095933"/>
              <a:gd name="connsiteX8" fmla="*/ 1642222 w 12192417"/>
              <a:gd name="connsiteY8" fmla="*/ 238560 h 5095933"/>
              <a:gd name="connsiteX9" fmla="*/ 1962863 w 12192417"/>
              <a:gd name="connsiteY9" fmla="*/ 276043 h 5095933"/>
              <a:gd name="connsiteX10" fmla="*/ 2304231 w 12192417"/>
              <a:gd name="connsiteY10" fmla="*/ 314227 h 5095933"/>
              <a:gd name="connsiteX11" fmla="*/ 2672420 w 12192417"/>
              <a:gd name="connsiteY11" fmla="*/ 349608 h 5095933"/>
              <a:gd name="connsiteX12" fmla="*/ 3057677 w 12192417"/>
              <a:gd name="connsiteY12" fmla="*/ 383588 h 5095933"/>
              <a:gd name="connsiteX13" fmla="*/ 3464880 w 12192417"/>
              <a:gd name="connsiteY13" fmla="*/ 414415 h 5095933"/>
              <a:gd name="connsiteX14" fmla="*/ 3889151 w 12192417"/>
              <a:gd name="connsiteY14" fmla="*/ 443841 h 5095933"/>
              <a:gd name="connsiteX15" fmla="*/ 4331709 w 12192417"/>
              <a:gd name="connsiteY15" fmla="*/ 471515 h 5095933"/>
              <a:gd name="connsiteX16" fmla="*/ 4558475 w 12192417"/>
              <a:gd name="connsiteY16" fmla="*/ 481324 h 5095933"/>
              <a:gd name="connsiteX17" fmla="*/ 4790117 w 12192417"/>
              <a:gd name="connsiteY17" fmla="*/ 492183 h 5095933"/>
              <a:gd name="connsiteX18" fmla="*/ 5025417 w 12192417"/>
              <a:gd name="connsiteY18" fmla="*/ 502342 h 5095933"/>
              <a:gd name="connsiteX19" fmla="*/ 5261936 w 12192417"/>
              <a:gd name="connsiteY19" fmla="*/ 508998 h 5095933"/>
              <a:gd name="connsiteX20" fmla="*/ 5503331 w 12192417"/>
              <a:gd name="connsiteY20" fmla="*/ 514953 h 5095933"/>
              <a:gd name="connsiteX21" fmla="*/ 5747166 w 12192417"/>
              <a:gd name="connsiteY21" fmla="*/ 521259 h 5095933"/>
              <a:gd name="connsiteX22" fmla="*/ 5995876 w 12192417"/>
              <a:gd name="connsiteY22" fmla="*/ 525463 h 5095933"/>
              <a:gd name="connsiteX23" fmla="*/ 6247025 w 12192417"/>
              <a:gd name="connsiteY23" fmla="*/ 525463 h 5095933"/>
              <a:gd name="connsiteX24" fmla="*/ 6500612 w 12192417"/>
              <a:gd name="connsiteY24" fmla="*/ 527565 h 5095933"/>
              <a:gd name="connsiteX25" fmla="*/ 6756638 w 12192417"/>
              <a:gd name="connsiteY25" fmla="*/ 525463 h 5095933"/>
              <a:gd name="connsiteX26" fmla="*/ 7016321 w 12192417"/>
              <a:gd name="connsiteY26" fmla="*/ 521259 h 5095933"/>
              <a:gd name="connsiteX27" fmla="*/ 7276004 w 12192417"/>
              <a:gd name="connsiteY27" fmla="*/ 517406 h 5095933"/>
              <a:gd name="connsiteX28" fmla="*/ 7539344 w 12192417"/>
              <a:gd name="connsiteY28" fmla="*/ 508998 h 5095933"/>
              <a:gd name="connsiteX29" fmla="*/ 7805123 w 12192417"/>
              <a:gd name="connsiteY29" fmla="*/ 500241 h 5095933"/>
              <a:gd name="connsiteX30" fmla="*/ 8070902 w 12192417"/>
              <a:gd name="connsiteY30" fmla="*/ 490082 h 5095933"/>
              <a:gd name="connsiteX31" fmla="*/ 8339120 w 12192417"/>
              <a:gd name="connsiteY31" fmla="*/ 475719 h 5095933"/>
              <a:gd name="connsiteX32" fmla="*/ 8609775 w 12192417"/>
              <a:gd name="connsiteY32" fmla="*/ 458554 h 5095933"/>
              <a:gd name="connsiteX33" fmla="*/ 8881650 w 12192417"/>
              <a:gd name="connsiteY33" fmla="*/ 442089 h 5095933"/>
              <a:gd name="connsiteX34" fmla="*/ 9153525 w 12192417"/>
              <a:gd name="connsiteY34" fmla="*/ 421071 h 5095933"/>
              <a:gd name="connsiteX35" fmla="*/ 9429057 w 12192417"/>
              <a:gd name="connsiteY35" fmla="*/ 395849 h 5095933"/>
              <a:gd name="connsiteX36" fmla="*/ 9700932 w 12192417"/>
              <a:gd name="connsiteY36" fmla="*/ 370626 h 5095933"/>
              <a:gd name="connsiteX37" fmla="*/ 9977683 w 12192417"/>
              <a:gd name="connsiteY37" fmla="*/ 341551 h 5095933"/>
              <a:gd name="connsiteX38" fmla="*/ 10255654 w 12192417"/>
              <a:gd name="connsiteY38" fmla="*/ 309673 h 5095933"/>
              <a:gd name="connsiteX39" fmla="*/ 10529967 w 12192417"/>
              <a:gd name="connsiteY39" fmla="*/ 276043 h 5095933"/>
              <a:gd name="connsiteX40" fmla="*/ 10807938 w 12192417"/>
              <a:gd name="connsiteY40" fmla="*/ 236809 h 5095933"/>
              <a:gd name="connsiteX41" fmla="*/ 11084689 w 12192417"/>
              <a:gd name="connsiteY41" fmla="*/ 194772 h 5095933"/>
              <a:gd name="connsiteX42" fmla="*/ 11362660 w 12192417"/>
              <a:gd name="connsiteY42" fmla="*/ 153085 h 5095933"/>
              <a:gd name="connsiteX43" fmla="*/ 11639411 w 12192417"/>
              <a:gd name="connsiteY43" fmla="*/ 104392 h 5095933"/>
              <a:gd name="connsiteX44" fmla="*/ 11914944 w 12192417"/>
              <a:gd name="connsiteY44" fmla="*/ 54648 h 5095933"/>
              <a:gd name="connsiteX45" fmla="*/ 12191695 w 12192417"/>
              <a:gd name="connsiteY45" fmla="*/ 2452 h 5095933"/>
              <a:gd name="connsiteX46" fmla="*/ 12191695 w 12192417"/>
              <a:gd name="connsiteY46" fmla="*/ 2162231 h 5095933"/>
              <a:gd name="connsiteX47" fmla="*/ 12192417 w 12192417"/>
              <a:gd name="connsiteY47" fmla="*/ 2162231 h 5095933"/>
              <a:gd name="connsiteX48" fmla="*/ 12192417 w 12192417"/>
              <a:gd name="connsiteY48" fmla="*/ 5095933 h 5095933"/>
              <a:gd name="connsiteX49" fmla="*/ 0 w 12192417"/>
              <a:gd name="connsiteY49" fmla="*/ 5095933 h 5095933"/>
              <a:gd name="connsiteX50" fmla="*/ 0 w 12192417"/>
              <a:gd name="connsiteY50" fmla="*/ 2791958 h 5095933"/>
              <a:gd name="connsiteX51" fmla="*/ 0 w 12192417"/>
              <a:gd name="connsiteY51" fmla="*/ 2162231 h 50959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12192417" h="5095933">
                <a:moveTo>
                  <a:pt x="0" y="0"/>
                </a:moveTo>
                <a:lnTo>
                  <a:pt x="71931" y="12261"/>
                </a:lnTo>
                <a:lnTo>
                  <a:pt x="282848" y="48343"/>
                </a:lnTo>
                <a:lnTo>
                  <a:pt x="436463" y="73565"/>
                </a:lnTo>
                <a:lnTo>
                  <a:pt x="619338" y="100188"/>
                </a:lnTo>
                <a:lnTo>
                  <a:pt x="836350" y="132066"/>
                </a:lnTo>
                <a:lnTo>
                  <a:pt x="1076527" y="165696"/>
                </a:lnTo>
                <a:lnTo>
                  <a:pt x="1347183" y="201077"/>
                </a:lnTo>
                <a:lnTo>
                  <a:pt x="1642222" y="238560"/>
                </a:lnTo>
                <a:lnTo>
                  <a:pt x="1962863" y="276043"/>
                </a:lnTo>
                <a:lnTo>
                  <a:pt x="2304231" y="314227"/>
                </a:lnTo>
                <a:lnTo>
                  <a:pt x="2672420" y="349608"/>
                </a:lnTo>
                <a:lnTo>
                  <a:pt x="3057677" y="383588"/>
                </a:lnTo>
                <a:lnTo>
                  <a:pt x="3464880" y="414415"/>
                </a:lnTo>
                <a:lnTo>
                  <a:pt x="3889151" y="443841"/>
                </a:lnTo>
                <a:lnTo>
                  <a:pt x="4331709" y="471515"/>
                </a:lnTo>
                <a:lnTo>
                  <a:pt x="4558475" y="481324"/>
                </a:lnTo>
                <a:lnTo>
                  <a:pt x="4790117" y="492183"/>
                </a:lnTo>
                <a:lnTo>
                  <a:pt x="5025417" y="502342"/>
                </a:lnTo>
                <a:lnTo>
                  <a:pt x="5261936" y="508998"/>
                </a:lnTo>
                <a:lnTo>
                  <a:pt x="5503331" y="514953"/>
                </a:lnTo>
                <a:lnTo>
                  <a:pt x="5747166" y="521259"/>
                </a:lnTo>
                <a:lnTo>
                  <a:pt x="5995876" y="525463"/>
                </a:lnTo>
                <a:lnTo>
                  <a:pt x="6247025" y="525463"/>
                </a:lnTo>
                <a:lnTo>
                  <a:pt x="6500612" y="527565"/>
                </a:lnTo>
                <a:lnTo>
                  <a:pt x="6756638" y="525463"/>
                </a:lnTo>
                <a:lnTo>
                  <a:pt x="7016321" y="521259"/>
                </a:lnTo>
                <a:lnTo>
                  <a:pt x="7276004" y="517406"/>
                </a:lnTo>
                <a:lnTo>
                  <a:pt x="7539344" y="508998"/>
                </a:lnTo>
                <a:lnTo>
                  <a:pt x="7805123" y="500241"/>
                </a:lnTo>
                <a:lnTo>
                  <a:pt x="8070902" y="490082"/>
                </a:lnTo>
                <a:lnTo>
                  <a:pt x="8339120" y="475719"/>
                </a:lnTo>
                <a:lnTo>
                  <a:pt x="8609775" y="458554"/>
                </a:lnTo>
                <a:lnTo>
                  <a:pt x="8881650" y="442089"/>
                </a:lnTo>
                <a:lnTo>
                  <a:pt x="9153525" y="421071"/>
                </a:lnTo>
                <a:lnTo>
                  <a:pt x="9429057" y="395849"/>
                </a:lnTo>
                <a:lnTo>
                  <a:pt x="9700932" y="370626"/>
                </a:lnTo>
                <a:lnTo>
                  <a:pt x="9977683" y="341551"/>
                </a:lnTo>
                <a:lnTo>
                  <a:pt x="10255654" y="309673"/>
                </a:lnTo>
                <a:lnTo>
                  <a:pt x="10529967" y="276043"/>
                </a:lnTo>
                <a:lnTo>
                  <a:pt x="10807938" y="236809"/>
                </a:lnTo>
                <a:lnTo>
                  <a:pt x="11084689" y="194772"/>
                </a:lnTo>
                <a:lnTo>
                  <a:pt x="11362660" y="153085"/>
                </a:lnTo>
                <a:lnTo>
                  <a:pt x="11639411" y="104392"/>
                </a:lnTo>
                <a:lnTo>
                  <a:pt x="11914944" y="54648"/>
                </a:lnTo>
                <a:lnTo>
                  <a:pt x="12191695" y="2452"/>
                </a:lnTo>
                <a:lnTo>
                  <a:pt x="12191695" y="2162231"/>
                </a:lnTo>
                <a:lnTo>
                  <a:pt x="12192417" y="2162231"/>
                </a:lnTo>
                <a:lnTo>
                  <a:pt x="12192417" y="5095933"/>
                </a:lnTo>
                <a:lnTo>
                  <a:pt x="0" y="5095933"/>
                </a:lnTo>
                <a:lnTo>
                  <a:pt x="0" y="2791958"/>
                </a:lnTo>
                <a:lnTo>
                  <a:pt x="0" y="2162231"/>
                </a:lnTo>
                <a:close/>
              </a:path>
            </a:pathLst>
          </a:custGeom>
          <a:ln>
            <a:noFill/>
          </a:ln>
        </p:spPr>
        <p:txBody>
          <a:bodyPr/>
          <a:lstStyle/>
          <a:p>
            <a:endParaRPr lang="en-US"/>
          </a:p>
        </p:txBody>
      </p:sp>
      <p:sp>
        <p:nvSpPr>
          <p:cNvPr id="2" name="Title 1">
            <a:extLst>
              <a:ext uri="{FF2B5EF4-FFF2-40B4-BE49-F238E27FC236}">
                <a16:creationId xmlns:a16="http://schemas.microsoft.com/office/drawing/2014/main" id="{5A7DDCF2-BB40-4418-8AC0-D200A2E9E5F4}"/>
              </a:ext>
            </a:extLst>
          </p:cNvPr>
          <p:cNvSpPr>
            <a:spLocks noGrp="1"/>
          </p:cNvSpPr>
          <p:nvPr>
            <p:ph type="title"/>
          </p:nvPr>
        </p:nvSpPr>
        <p:spPr>
          <a:xfrm>
            <a:off x="1103312" y="452718"/>
            <a:ext cx="8947522" cy="1400530"/>
          </a:xfrm>
        </p:spPr>
        <p:txBody>
          <a:bodyPr anchor="ctr">
            <a:normAutofit/>
          </a:bodyPr>
          <a:lstStyle/>
          <a:p>
            <a:r>
              <a:rPr lang="en-US">
                <a:solidFill>
                  <a:srgbClr val="FFFFFF"/>
                </a:solidFill>
              </a:rPr>
              <a:t>Problem Statement </a:t>
            </a:r>
          </a:p>
        </p:txBody>
      </p:sp>
      <p:sp>
        <p:nvSpPr>
          <p:cNvPr id="3" name="Content Placeholder 2">
            <a:extLst>
              <a:ext uri="{FF2B5EF4-FFF2-40B4-BE49-F238E27FC236}">
                <a16:creationId xmlns:a16="http://schemas.microsoft.com/office/drawing/2014/main" id="{324558D9-6CDF-4FFD-BDB3-2692D1498813}"/>
              </a:ext>
            </a:extLst>
          </p:cNvPr>
          <p:cNvSpPr>
            <a:spLocks noGrp="1"/>
          </p:cNvSpPr>
          <p:nvPr>
            <p:ph idx="1"/>
          </p:nvPr>
        </p:nvSpPr>
        <p:spPr>
          <a:xfrm>
            <a:off x="1103312" y="2763520"/>
            <a:ext cx="8946541" cy="3484879"/>
          </a:xfrm>
        </p:spPr>
        <p:txBody>
          <a:bodyPr>
            <a:normAutofit/>
          </a:bodyPr>
          <a:lstStyle/>
          <a:p>
            <a:r>
              <a:rPr lang="en-US" dirty="0"/>
              <a:t>The problem statement is the foundation of your application. It is extremely important to define the target population(s) as well as the specific geographical area to be served. State the specific parts of the community, town, or city to be served. </a:t>
            </a:r>
          </a:p>
          <a:p>
            <a:r>
              <a:rPr lang="en-US" b="1" dirty="0"/>
              <a:t>Baseline data </a:t>
            </a:r>
            <a:r>
              <a:rPr lang="en-US" dirty="0"/>
              <a:t>is also vital to the problem statement that you are addressing the needs within the area of the application. You </a:t>
            </a:r>
            <a:r>
              <a:rPr lang="en-US" b="1" i="1" dirty="0"/>
              <a:t>must </a:t>
            </a:r>
            <a:r>
              <a:rPr lang="en-US" dirty="0"/>
              <a:t>include baseline data on the risk factors your program seeks to impact. </a:t>
            </a:r>
          </a:p>
        </p:txBody>
      </p:sp>
    </p:spTree>
    <p:extLst>
      <p:ext uri="{BB962C8B-B14F-4D97-AF65-F5344CB8AC3E}">
        <p14:creationId xmlns:p14="http://schemas.microsoft.com/office/powerpoint/2010/main" val="2577258145"/>
      </p:ext>
    </p:extLst>
  </p:cSld>
  <p:clrMapOvr>
    <a:overrideClrMapping bg1="lt1" tx1="dk1" bg2="lt2" tx2="dk2" accent1="accent1" accent2="accent2" accent3="accent3" accent4="accent4" accent5="accent5" accent6="accent6" hlink="hlink" folHlink="folHlink"/>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0DC8E5-C0AD-4DB2-A38B-2AAE5E83AC9F}"/>
              </a:ext>
            </a:extLst>
          </p:cNvPr>
          <p:cNvSpPr>
            <a:spLocks noGrp="1"/>
          </p:cNvSpPr>
          <p:nvPr>
            <p:ph type="title"/>
          </p:nvPr>
        </p:nvSpPr>
        <p:spPr/>
        <p:txBody>
          <a:bodyPr/>
          <a:lstStyle/>
          <a:p>
            <a:pPr algn="ctr"/>
            <a:r>
              <a:rPr lang="en-US" dirty="0"/>
              <a:t>Target Population</a:t>
            </a:r>
          </a:p>
        </p:txBody>
      </p:sp>
      <p:sp>
        <p:nvSpPr>
          <p:cNvPr id="3" name="Content Placeholder 2">
            <a:extLst>
              <a:ext uri="{FF2B5EF4-FFF2-40B4-BE49-F238E27FC236}">
                <a16:creationId xmlns:a16="http://schemas.microsoft.com/office/drawing/2014/main" id="{A177C9FF-B5A9-45FB-88B2-338C5F6F97B8}"/>
              </a:ext>
            </a:extLst>
          </p:cNvPr>
          <p:cNvSpPr>
            <a:spLocks noGrp="1"/>
          </p:cNvSpPr>
          <p:nvPr>
            <p:ph idx="1"/>
          </p:nvPr>
        </p:nvSpPr>
        <p:spPr/>
        <p:txBody>
          <a:bodyPr/>
          <a:lstStyle/>
          <a:p>
            <a:r>
              <a:rPr lang="en-US" dirty="0"/>
              <a:t>Provide an in-depth description of the population to be served by the project. Tell the age, race, sex, income, types of households, type of environment, school grade level, and any other information that is needed to further define this particular group. </a:t>
            </a:r>
          </a:p>
          <a:p>
            <a:r>
              <a:rPr lang="en-US" dirty="0"/>
              <a:t>The following populations are examples of groups that may need special services and/or additional resources: At-risk children and teenagers, youth involved with the juvenile justice system, pregnant and parenting teens, and school dropouts. </a:t>
            </a:r>
          </a:p>
        </p:txBody>
      </p:sp>
    </p:spTree>
    <p:extLst>
      <p:ext uri="{BB962C8B-B14F-4D97-AF65-F5344CB8AC3E}">
        <p14:creationId xmlns:p14="http://schemas.microsoft.com/office/powerpoint/2010/main" val="243866163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blipFill rotWithShape="1">
          <a:blip r:embed="rId2">
            <a:duotone>
              <a:schemeClr val="bg2">
                <a:shade val="69000"/>
                <a:hueMod val="108000"/>
                <a:satMod val="164000"/>
                <a:lumMod val="74000"/>
              </a:schemeClr>
              <a:schemeClr val="bg2">
                <a:tint val="96000"/>
                <a:hueMod val="88000"/>
                <a:satMod val="140000"/>
                <a:lumMod val="132000"/>
              </a:schemeClr>
            </a:duotone>
          </a:blip>
          <a:stretch/>
        </a:blip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923E8915-D2AA-4327-A45A-972C3CA9574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a:extLst>
              <a:ext uri="{FF2B5EF4-FFF2-40B4-BE49-F238E27FC236}">
                <a16:creationId xmlns:a16="http://schemas.microsoft.com/office/drawing/2014/main" id="{8302FC3C-9804-4950-B721-5FD704BA606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0" y="0"/>
            <a:ext cx="12188952" cy="6858000"/>
          </a:xfrm>
          <a:prstGeom prst="rect">
            <a:avLst/>
          </a:prstGeom>
          <a:ln w="127000" cap="sq" cmpd="thinThick">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2" name="Straight Connector 11">
            <a:extLst>
              <a:ext uri="{FF2B5EF4-FFF2-40B4-BE49-F238E27FC236}">
                <a16:creationId xmlns:a16="http://schemas.microsoft.com/office/drawing/2014/main" id="{6B9695BD-ECF6-49CA-8877-8C493193C65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5" y="1828800"/>
            <a:ext cx="0" cy="3200400"/>
          </a:xfrm>
          <a:prstGeom prst="line">
            <a:avLst/>
          </a:prstGeom>
          <a:ln w="19050">
            <a:solidFill>
              <a:schemeClr val="bg2">
                <a:lumMod val="60000"/>
                <a:lumOff val="40000"/>
              </a:schemeClr>
            </a:solidFill>
          </a:ln>
        </p:spPr>
        <p:style>
          <a:lnRef idx="1">
            <a:schemeClr val="accent1"/>
          </a:lnRef>
          <a:fillRef idx="0">
            <a:schemeClr val="accent1"/>
          </a:fillRef>
          <a:effectRef idx="0">
            <a:schemeClr val="accent1"/>
          </a:effectRef>
          <a:fontRef idx="minor">
            <a:schemeClr val="tx1"/>
          </a:fontRef>
        </p:style>
      </p:cxnSp>
      <p:pic>
        <p:nvPicPr>
          <p:cNvPr id="14" name="Picture 13">
            <a:extLst>
              <a:ext uri="{FF2B5EF4-FFF2-40B4-BE49-F238E27FC236}">
                <a16:creationId xmlns:a16="http://schemas.microsoft.com/office/drawing/2014/main" id="{3BC6EBB2-9BDC-4075-BA6B-43A9FBF9C86C}"/>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3">
            <a:extLst>
              <a:ext uri="{28A0092B-C50C-407E-A947-70E740481C1C}">
                <a14:useLocalDpi xmlns:a14="http://schemas.microsoft.com/office/drawing/2010/main" val="0"/>
              </a:ext>
            </a:extLst>
          </a:blip>
          <a:srcRect b="23320"/>
          <a:stretch/>
        </p:blipFill>
        <p:spPr>
          <a:xfrm>
            <a:off x="8605878" y="6228080"/>
            <a:ext cx="993734" cy="762000"/>
          </a:xfrm>
          <a:prstGeom prst="rect">
            <a:avLst/>
          </a:prstGeom>
        </p:spPr>
      </p:pic>
      <p:sp>
        <p:nvSpPr>
          <p:cNvPr id="16" name="Freeform 5">
            <a:extLst>
              <a:ext uri="{FF2B5EF4-FFF2-40B4-BE49-F238E27FC236}">
                <a16:creationId xmlns:a16="http://schemas.microsoft.com/office/drawing/2014/main" id="{F3798573-F27B-47EB-8EA4-7EE34954C2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a:off x="-1588" y="0"/>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tx1"/>
          </a:solidFill>
          <a:ln>
            <a:noFill/>
          </a:ln>
        </p:spPr>
        <p:txBody>
          <a:bodyPr/>
          <a:lstStyle/>
          <a:p>
            <a:endParaRPr lang="en-US"/>
          </a:p>
        </p:txBody>
      </p:sp>
      <p:sp>
        <p:nvSpPr>
          <p:cNvPr id="2" name="Title 1">
            <a:extLst>
              <a:ext uri="{FF2B5EF4-FFF2-40B4-BE49-F238E27FC236}">
                <a16:creationId xmlns:a16="http://schemas.microsoft.com/office/drawing/2014/main" id="{104BFCAC-083F-4B46-8185-DED6E6C86145}"/>
              </a:ext>
            </a:extLst>
          </p:cNvPr>
          <p:cNvSpPr>
            <a:spLocks noGrp="1"/>
          </p:cNvSpPr>
          <p:nvPr>
            <p:ph type="title"/>
          </p:nvPr>
        </p:nvSpPr>
        <p:spPr>
          <a:xfrm>
            <a:off x="806195" y="804672"/>
            <a:ext cx="3521359" cy="5248656"/>
          </a:xfrm>
        </p:spPr>
        <p:txBody>
          <a:bodyPr anchor="ctr">
            <a:normAutofit/>
          </a:bodyPr>
          <a:lstStyle/>
          <a:p>
            <a:pPr algn="ctr"/>
            <a:r>
              <a:rPr lang="en-US" sz="3600"/>
              <a:t>Management and Organizational Capability</a:t>
            </a:r>
          </a:p>
        </p:txBody>
      </p:sp>
      <p:sp>
        <p:nvSpPr>
          <p:cNvPr id="3" name="Content Placeholder 2">
            <a:extLst>
              <a:ext uri="{FF2B5EF4-FFF2-40B4-BE49-F238E27FC236}">
                <a16:creationId xmlns:a16="http://schemas.microsoft.com/office/drawing/2014/main" id="{756D57E2-2C24-43CF-B332-5E6D655C009A}"/>
              </a:ext>
            </a:extLst>
          </p:cNvPr>
          <p:cNvSpPr>
            <a:spLocks noGrp="1"/>
          </p:cNvSpPr>
          <p:nvPr>
            <p:ph idx="1"/>
          </p:nvPr>
        </p:nvSpPr>
        <p:spPr>
          <a:xfrm>
            <a:off x="4975861" y="804671"/>
            <a:ext cx="6399930" cy="5248657"/>
          </a:xfrm>
        </p:spPr>
        <p:txBody>
          <a:bodyPr anchor="ctr">
            <a:normAutofit/>
          </a:bodyPr>
          <a:lstStyle/>
          <a:p>
            <a:pPr>
              <a:lnSpc>
                <a:spcPct val="90000"/>
              </a:lnSpc>
            </a:pPr>
            <a:r>
              <a:rPr lang="en-US" dirty="0"/>
              <a:t>The applicants’ management structure and staffing must be adequate and appropriate for successful implementation of the program. </a:t>
            </a:r>
          </a:p>
          <a:p>
            <a:pPr>
              <a:lnSpc>
                <a:spcPct val="90000"/>
              </a:lnSpc>
            </a:pPr>
            <a:r>
              <a:rPr lang="en-US" dirty="0"/>
              <a:t>Provide </a:t>
            </a:r>
            <a:r>
              <a:rPr lang="en-US" b="1" dirty="0"/>
              <a:t>job descriptions </a:t>
            </a:r>
            <a:r>
              <a:rPr lang="en-US" dirty="0"/>
              <a:t>for each funded position, outlining duties and responsibilities. </a:t>
            </a:r>
            <a:r>
              <a:rPr lang="en-US" b="1" dirty="0"/>
              <a:t>Resumes </a:t>
            </a:r>
            <a:r>
              <a:rPr lang="en-US" dirty="0"/>
              <a:t>for these individuals should also be attached, but if the position(s) have not been filled please provide job description(s) with your application. </a:t>
            </a:r>
          </a:p>
        </p:txBody>
      </p:sp>
    </p:spTree>
    <p:extLst>
      <p:ext uri="{BB962C8B-B14F-4D97-AF65-F5344CB8AC3E}">
        <p14:creationId xmlns:p14="http://schemas.microsoft.com/office/powerpoint/2010/main" val="285621018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blipFill rotWithShape="1">
          <a:blip r:embed="rId2">
            <a:duotone>
              <a:schemeClr val="bg2">
                <a:shade val="69000"/>
                <a:hueMod val="108000"/>
                <a:satMod val="164000"/>
                <a:lumMod val="74000"/>
              </a:schemeClr>
              <a:schemeClr val="bg2">
                <a:tint val="96000"/>
                <a:hueMod val="88000"/>
                <a:satMod val="140000"/>
                <a:lumMod val="132000"/>
              </a:schemeClr>
            </a:duotone>
          </a:blip>
          <a:stretch/>
        </a:blip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923E8915-D2AA-4327-A45A-972C3CA9574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a:extLst>
              <a:ext uri="{FF2B5EF4-FFF2-40B4-BE49-F238E27FC236}">
                <a16:creationId xmlns:a16="http://schemas.microsoft.com/office/drawing/2014/main" id="{8302FC3C-9804-4950-B721-5FD704BA606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0" y="0"/>
            <a:ext cx="12188952" cy="6858000"/>
          </a:xfrm>
          <a:prstGeom prst="rect">
            <a:avLst/>
          </a:prstGeom>
          <a:ln w="127000" cap="sq" cmpd="thinThick">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2" name="Straight Connector 11">
            <a:extLst>
              <a:ext uri="{FF2B5EF4-FFF2-40B4-BE49-F238E27FC236}">
                <a16:creationId xmlns:a16="http://schemas.microsoft.com/office/drawing/2014/main" id="{6B9695BD-ECF6-49CA-8877-8C493193C65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5" y="1828800"/>
            <a:ext cx="0" cy="3200400"/>
          </a:xfrm>
          <a:prstGeom prst="line">
            <a:avLst/>
          </a:prstGeom>
          <a:ln w="19050">
            <a:solidFill>
              <a:schemeClr val="bg2">
                <a:lumMod val="60000"/>
                <a:lumOff val="40000"/>
              </a:schemeClr>
            </a:solidFill>
          </a:ln>
        </p:spPr>
        <p:style>
          <a:lnRef idx="1">
            <a:schemeClr val="accent1"/>
          </a:lnRef>
          <a:fillRef idx="0">
            <a:schemeClr val="accent1"/>
          </a:fillRef>
          <a:effectRef idx="0">
            <a:schemeClr val="accent1"/>
          </a:effectRef>
          <a:fontRef idx="minor">
            <a:schemeClr val="tx1"/>
          </a:fontRef>
        </p:style>
      </p:cxnSp>
      <p:pic>
        <p:nvPicPr>
          <p:cNvPr id="14" name="Picture 13">
            <a:extLst>
              <a:ext uri="{FF2B5EF4-FFF2-40B4-BE49-F238E27FC236}">
                <a16:creationId xmlns:a16="http://schemas.microsoft.com/office/drawing/2014/main" id="{3BC6EBB2-9BDC-4075-BA6B-43A9FBF9C86C}"/>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3">
            <a:extLst>
              <a:ext uri="{28A0092B-C50C-407E-A947-70E740481C1C}">
                <a14:useLocalDpi xmlns:a14="http://schemas.microsoft.com/office/drawing/2010/main" val="0"/>
              </a:ext>
            </a:extLst>
          </a:blip>
          <a:srcRect b="23320"/>
          <a:stretch/>
        </p:blipFill>
        <p:spPr>
          <a:xfrm>
            <a:off x="8605878" y="6228080"/>
            <a:ext cx="993734" cy="762000"/>
          </a:xfrm>
          <a:prstGeom prst="rect">
            <a:avLst/>
          </a:prstGeom>
        </p:spPr>
      </p:pic>
      <p:sp>
        <p:nvSpPr>
          <p:cNvPr id="16" name="Freeform 5">
            <a:extLst>
              <a:ext uri="{FF2B5EF4-FFF2-40B4-BE49-F238E27FC236}">
                <a16:creationId xmlns:a16="http://schemas.microsoft.com/office/drawing/2014/main" id="{F3798573-F27B-47EB-8EA4-7EE34954C2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a:off x="-1588" y="0"/>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tx1"/>
          </a:solidFill>
          <a:ln>
            <a:noFill/>
          </a:ln>
        </p:spPr>
        <p:txBody>
          <a:bodyPr/>
          <a:lstStyle/>
          <a:p>
            <a:endParaRPr lang="en-US"/>
          </a:p>
        </p:txBody>
      </p:sp>
      <p:sp>
        <p:nvSpPr>
          <p:cNvPr id="2" name="Title 1">
            <a:extLst>
              <a:ext uri="{FF2B5EF4-FFF2-40B4-BE49-F238E27FC236}">
                <a16:creationId xmlns:a16="http://schemas.microsoft.com/office/drawing/2014/main" id="{104BFCAC-083F-4B46-8185-DED6E6C86145}"/>
              </a:ext>
            </a:extLst>
          </p:cNvPr>
          <p:cNvSpPr>
            <a:spLocks noGrp="1"/>
          </p:cNvSpPr>
          <p:nvPr>
            <p:ph type="title"/>
          </p:nvPr>
        </p:nvSpPr>
        <p:spPr>
          <a:xfrm>
            <a:off x="806195" y="804672"/>
            <a:ext cx="3521359" cy="5248656"/>
          </a:xfrm>
        </p:spPr>
        <p:txBody>
          <a:bodyPr anchor="ctr">
            <a:normAutofit/>
          </a:bodyPr>
          <a:lstStyle/>
          <a:p>
            <a:pPr algn="ctr"/>
            <a:r>
              <a:rPr lang="en-US" sz="3600"/>
              <a:t>Management and Organizational Capability</a:t>
            </a:r>
          </a:p>
        </p:txBody>
      </p:sp>
      <p:sp>
        <p:nvSpPr>
          <p:cNvPr id="3" name="Content Placeholder 2">
            <a:extLst>
              <a:ext uri="{FF2B5EF4-FFF2-40B4-BE49-F238E27FC236}">
                <a16:creationId xmlns:a16="http://schemas.microsoft.com/office/drawing/2014/main" id="{756D57E2-2C24-43CF-B332-5E6D655C009A}"/>
              </a:ext>
            </a:extLst>
          </p:cNvPr>
          <p:cNvSpPr>
            <a:spLocks noGrp="1"/>
          </p:cNvSpPr>
          <p:nvPr>
            <p:ph idx="1"/>
          </p:nvPr>
        </p:nvSpPr>
        <p:spPr>
          <a:xfrm>
            <a:off x="4975861" y="804671"/>
            <a:ext cx="6399930" cy="5248657"/>
          </a:xfrm>
        </p:spPr>
        <p:txBody>
          <a:bodyPr anchor="ctr">
            <a:normAutofit/>
          </a:bodyPr>
          <a:lstStyle/>
          <a:p>
            <a:pPr>
              <a:lnSpc>
                <a:spcPct val="90000"/>
              </a:lnSpc>
            </a:pPr>
            <a:r>
              <a:rPr lang="en-US" b="1" dirty="0"/>
              <a:t>All persons who have direct contact with JJDP program youth must pass a criminal background check, child abuse registry check, adult maltreatment central registry check and a certified nursing registry check. All background checks must be submitted to the JJDP Unit office before the program begins, at the expense of the applicant. </a:t>
            </a:r>
          </a:p>
          <a:p>
            <a:pPr>
              <a:lnSpc>
                <a:spcPct val="90000"/>
              </a:lnSpc>
            </a:pPr>
            <a:r>
              <a:rPr lang="en-US" dirty="0"/>
              <a:t>Organization’s Formation Documents (Arkansas SOS</a:t>
            </a:r>
            <a:r>
              <a:rPr lang="en-US"/>
              <a:t>) website: </a:t>
            </a:r>
            <a:r>
              <a:rPr lang="en-US">
                <a:hlinkClick r:id="rId4"/>
              </a:rPr>
              <a:t>https://www.sos.arkansas.gov/</a:t>
            </a:r>
            <a:r>
              <a:rPr lang="en-US" dirty="0"/>
              <a:t> </a:t>
            </a:r>
            <a:endParaRPr lang="en-US"/>
          </a:p>
        </p:txBody>
      </p:sp>
    </p:spTree>
    <p:extLst>
      <p:ext uri="{BB962C8B-B14F-4D97-AF65-F5344CB8AC3E}">
        <p14:creationId xmlns:p14="http://schemas.microsoft.com/office/powerpoint/2010/main" val="8043168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rotWithShape="1">
          <a:blip r:embed="rId2">
            <a:duotone>
              <a:schemeClr val="bg2">
                <a:shade val="69000"/>
                <a:hueMod val="108000"/>
                <a:satMod val="164000"/>
                <a:lumMod val="74000"/>
              </a:schemeClr>
              <a:schemeClr val="bg2">
                <a:tint val="96000"/>
                <a:hueMod val="88000"/>
                <a:satMod val="140000"/>
                <a:lumMod val="132000"/>
              </a:schemeClr>
            </a:duotone>
          </a:blip>
          <a:stretch/>
        </a:blipFill>
        <a:effectLst/>
      </p:bgPr>
    </p:bg>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91B28F63-CF00-448F-B141-FE33C33B1891}"/>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3">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10" name="Picture 9">
            <a:extLst>
              <a:ext uri="{FF2B5EF4-FFF2-40B4-BE49-F238E27FC236}">
                <a16:creationId xmlns:a16="http://schemas.microsoft.com/office/drawing/2014/main" id="{2AE609E2-8522-44E4-9077-980E5BCF3E14}"/>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4">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2" name="Oval 11">
            <a:extLst>
              <a:ext uri="{FF2B5EF4-FFF2-40B4-BE49-F238E27FC236}">
                <a16:creationId xmlns:a16="http://schemas.microsoft.com/office/drawing/2014/main" id="{4FA533C5-33E3-4611-AF9F-72811D8B26A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pic>
        <p:nvPicPr>
          <p:cNvPr id="14" name="Picture 13">
            <a:extLst>
              <a:ext uri="{FF2B5EF4-FFF2-40B4-BE49-F238E27FC236}">
                <a16:creationId xmlns:a16="http://schemas.microsoft.com/office/drawing/2014/main" id="{8949AD42-25FD-4C3D-9EEE-B7FEC5809988}"/>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5">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6" name="Picture 15">
            <a:extLst>
              <a:ext uri="{FF2B5EF4-FFF2-40B4-BE49-F238E27FC236}">
                <a16:creationId xmlns:a16="http://schemas.microsoft.com/office/drawing/2014/main" id="{6AC7D913-60B7-4603-881B-831DA5D3A940}"/>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6">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8" name="Rectangle 17">
            <a:extLst>
              <a:ext uri="{FF2B5EF4-FFF2-40B4-BE49-F238E27FC236}">
                <a16:creationId xmlns:a16="http://schemas.microsoft.com/office/drawing/2014/main" id="{87F0FDC4-AD8C-47D9-9131-623C98ADB0A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lstStyle/>
          <a:p>
            <a:endParaRPr lang="en-US"/>
          </a:p>
        </p:txBody>
      </p:sp>
      <p:sp useBgFill="1">
        <p:nvSpPr>
          <p:cNvPr id="20" name="Rectangle 19">
            <a:extLst>
              <a:ext uri="{FF2B5EF4-FFF2-40B4-BE49-F238E27FC236}">
                <a16:creationId xmlns:a16="http://schemas.microsoft.com/office/drawing/2014/main" id="{C28D0172-F2E0-4763-9C35-F022664959D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5"/>
            <a:ext cx="12191695" cy="4730744"/>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Freeform 16">
            <a:extLst>
              <a:ext uri="{FF2B5EF4-FFF2-40B4-BE49-F238E27FC236}">
                <a16:creationId xmlns:a16="http://schemas.microsoft.com/office/drawing/2014/main" id="{9F2851FB-E841-4509-8A6D-A416376EA38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719939" y="3753695"/>
            <a:ext cx="3472060" cy="825932"/>
          </a:xfrm>
          <a:custGeom>
            <a:avLst/>
            <a:gdLst>
              <a:gd name="connsiteX0" fmla="*/ 3470310 w 3472060"/>
              <a:gd name="connsiteY0" fmla="*/ 0 h 825932"/>
              <a:gd name="connsiteX1" fmla="*/ 3472060 w 3472060"/>
              <a:gd name="connsiteY1" fmla="*/ 12850 h 825932"/>
              <a:gd name="connsiteX2" fmla="*/ 3472060 w 3472060"/>
              <a:gd name="connsiteY2" fmla="*/ 480529 h 825932"/>
              <a:gd name="connsiteX3" fmla="*/ 3363699 w 3472060"/>
              <a:gd name="connsiteY3" fmla="*/ 498471 h 825932"/>
              <a:gd name="connsiteX4" fmla="*/ 42060 w 3472060"/>
              <a:gd name="connsiteY4" fmla="*/ 824486 h 825932"/>
              <a:gd name="connsiteX5" fmla="*/ 0 w 3472060"/>
              <a:gd name="connsiteY5" fmla="*/ 758452 h 825932"/>
              <a:gd name="connsiteX6" fmla="*/ 188014 w 3472060"/>
              <a:gd name="connsiteY6" fmla="*/ 735602 h 825932"/>
              <a:gd name="connsiteX7" fmla="*/ 284087 w 3472060"/>
              <a:gd name="connsiteY7" fmla="*/ 722590 h 825932"/>
              <a:gd name="connsiteX8" fmla="*/ 382288 w 3472060"/>
              <a:gd name="connsiteY8" fmla="*/ 709392 h 825932"/>
              <a:gd name="connsiteX9" fmla="*/ 481858 w 3472060"/>
              <a:gd name="connsiteY9" fmla="*/ 695774 h 825932"/>
              <a:gd name="connsiteX10" fmla="*/ 581897 w 3472060"/>
              <a:gd name="connsiteY10" fmla="*/ 680711 h 825932"/>
              <a:gd name="connsiteX11" fmla="*/ 683670 w 3472060"/>
              <a:gd name="connsiteY11" fmla="*/ 665256 h 825932"/>
              <a:gd name="connsiteX12" fmla="*/ 787206 w 3472060"/>
              <a:gd name="connsiteY12" fmla="*/ 649587 h 825932"/>
              <a:gd name="connsiteX13" fmla="*/ 892019 w 3472060"/>
              <a:gd name="connsiteY13" fmla="*/ 632968 h 825932"/>
              <a:gd name="connsiteX14" fmla="*/ 997620 w 3472060"/>
              <a:gd name="connsiteY14" fmla="*/ 614667 h 825932"/>
              <a:gd name="connsiteX15" fmla="*/ 1104727 w 3472060"/>
              <a:gd name="connsiteY15" fmla="*/ 596741 h 825932"/>
              <a:gd name="connsiteX16" fmla="*/ 1212669 w 3472060"/>
              <a:gd name="connsiteY16" fmla="*/ 577397 h 825932"/>
              <a:gd name="connsiteX17" fmla="*/ 1321506 w 3472060"/>
              <a:gd name="connsiteY17" fmla="*/ 556988 h 825932"/>
              <a:gd name="connsiteX18" fmla="*/ 1430709 w 3472060"/>
              <a:gd name="connsiteY18" fmla="*/ 536607 h 825932"/>
              <a:gd name="connsiteX19" fmla="*/ 1541050 w 3472060"/>
              <a:gd name="connsiteY19" fmla="*/ 514481 h 825932"/>
              <a:gd name="connsiteX20" fmla="*/ 1652805 w 3472060"/>
              <a:gd name="connsiteY20" fmla="*/ 492202 h 825932"/>
              <a:gd name="connsiteX21" fmla="*/ 1763708 w 3472060"/>
              <a:gd name="connsiteY21" fmla="*/ 469161 h 825932"/>
              <a:gd name="connsiteX22" fmla="*/ 1875795 w 3472060"/>
              <a:gd name="connsiteY22" fmla="*/ 444641 h 825932"/>
              <a:gd name="connsiteX23" fmla="*/ 1989128 w 3472060"/>
              <a:gd name="connsiteY23" fmla="*/ 418995 h 825932"/>
              <a:gd name="connsiteX24" fmla="*/ 2102476 w 3472060"/>
              <a:gd name="connsiteY24" fmla="*/ 393438 h 825932"/>
              <a:gd name="connsiteX25" fmla="*/ 2215549 w 3472060"/>
              <a:gd name="connsiteY25" fmla="*/ 366291 h 825932"/>
              <a:gd name="connsiteX26" fmla="*/ 2330490 w 3472060"/>
              <a:gd name="connsiteY26" fmla="*/ 337455 h 825932"/>
              <a:gd name="connsiteX27" fmla="*/ 2443333 w 3472060"/>
              <a:gd name="connsiteY27" fmla="*/ 308983 h 825932"/>
              <a:gd name="connsiteX28" fmla="*/ 2558014 w 3472060"/>
              <a:gd name="connsiteY28" fmla="*/ 278646 h 825932"/>
              <a:gd name="connsiteX29" fmla="*/ 2673621 w 3472060"/>
              <a:gd name="connsiteY29" fmla="*/ 247421 h 825932"/>
              <a:gd name="connsiteX30" fmla="*/ 2787008 w 3472060"/>
              <a:gd name="connsiteY30" fmla="*/ 215853 h 825932"/>
              <a:gd name="connsiteX31" fmla="*/ 2901442 w 3472060"/>
              <a:gd name="connsiteY31" fmla="*/ 182011 h 825932"/>
              <a:gd name="connsiteX32" fmla="*/ 3015722 w 3472060"/>
              <a:gd name="connsiteY32" fmla="*/ 147286 h 825932"/>
              <a:gd name="connsiteX33" fmla="*/ 3130018 w 3472060"/>
              <a:gd name="connsiteY33" fmla="*/ 112649 h 825932"/>
              <a:gd name="connsiteX34" fmla="*/ 3243551 w 3472060"/>
              <a:gd name="connsiteY34" fmla="*/ 75688 h 825932"/>
              <a:gd name="connsiteX35" fmla="*/ 3356992 w 3472060"/>
              <a:gd name="connsiteY35" fmla="*/ 38197 h 825932"/>
              <a:gd name="connsiteX36" fmla="*/ 3470310 w 3472060"/>
              <a:gd name="connsiteY36" fmla="*/ 0 h 8259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3472060" h="825932">
                <a:moveTo>
                  <a:pt x="3470310" y="0"/>
                </a:moveTo>
                <a:lnTo>
                  <a:pt x="3472060" y="12850"/>
                </a:lnTo>
                <a:lnTo>
                  <a:pt x="3472060" y="480529"/>
                </a:lnTo>
                <a:lnTo>
                  <a:pt x="3363699" y="498471"/>
                </a:lnTo>
                <a:cubicBezTo>
                  <a:pt x="2435623" y="645518"/>
                  <a:pt x="603076" y="844866"/>
                  <a:pt x="42060" y="824486"/>
                </a:cubicBezTo>
                <a:cubicBezTo>
                  <a:pt x="28151" y="802425"/>
                  <a:pt x="13909" y="780513"/>
                  <a:pt x="0" y="758452"/>
                </a:cubicBezTo>
                <a:lnTo>
                  <a:pt x="188014" y="735602"/>
                </a:lnTo>
                <a:lnTo>
                  <a:pt x="284087" y="722590"/>
                </a:lnTo>
                <a:lnTo>
                  <a:pt x="382288" y="709392"/>
                </a:lnTo>
                <a:lnTo>
                  <a:pt x="481858" y="695774"/>
                </a:lnTo>
                <a:lnTo>
                  <a:pt x="581897" y="680711"/>
                </a:lnTo>
                <a:lnTo>
                  <a:pt x="683670" y="665256"/>
                </a:lnTo>
                <a:lnTo>
                  <a:pt x="787206" y="649587"/>
                </a:lnTo>
                <a:lnTo>
                  <a:pt x="892019" y="632968"/>
                </a:lnTo>
                <a:lnTo>
                  <a:pt x="997620" y="614667"/>
                </a:lnTo>
                <a:lnTo>
                  <a:pt x="1104727" y="596741"/>
                </a:lnTo>
                <a:lnTo>
                  <a:pt x="1212669" y="577397"/>
                </a:lnTo>
                <a:lnTo>
                  <a:pt x="1321506" y="556988"/>
                </a:lnTo>
                <a:lnTo>
                  <a:pt x="1430709" y="536607"/>
                </a:lnTo>
                <a:lnTo>
                  <a:pt x="1541050" y="514481"/>
                </a:lnTo>
                <a:lnTo>
                  <a:pt x="1652805" y="492202"/>
                </a:lnTo>
                <a:lnTo>
                  <a:pt x="1763708" y="469161"/>
                </a:lnTo>
                <a:lnTo>
                  <a:pt x="1875795" y="444641"/>
                </a:lnTo>
                <a:lnTo>
                  <a:pt x="1989128" y="418995"/>
                </a:lnTo>
                <a:lnTo>
                  <a:pt x="2102476" y="393438"/>
                </a:lnTo>
                <a:lnTo>
                  <a:pt x="2215549" y="366291"/>
                </a:lnTo>
                <a:lnTo>
                  <a:pt x="2330490" y="337455"/>
                </a:lnTo>
                <a:lnTo>
                  <a:pt x="2443333" y="308983"/>
                </a:lnTo>
                <a:lnTo>
                  <a:pt x="2558014" y="278646"/>
                </a:lnTo>
                <a:lnTo>
                  <a:pt x="2673621" y="247421"/>
                </a:lnTo>
                <a:lnTo>
                  <a:pt x="2787008" y="215853"/>
                </a:lnTo>
                <a:lnTo>
                  <a:pt x="2901442" y="182011"/>
                </a:lnTo>
                <a:lnTo>
                  <a:pt x="3015722" y="147286"/>
                </a:lnTo>
                <a:lnTo>
                  <a:pt x="3130018" y="112649"/>
                </a:lnTo>
                <a:lnTo>
                  <a:pt x="3243551" y="75688"/>
                </a:lnTo>
                <a:lnTo>
                  <a:pt x="3356992" y="38197"/>
                </a:lnTo>
                <a:lnTo>
                  <a:pt x="3470310" y="0"/>
                </a:lnTo>
                <a:close/>
              </a:path>
            </a:pathLst>
          </a:custGeom>
          <a:solidFill>
            <a:schemeClr val="tx1">
              <a:alpha val="20000"/>
            </a:schemeClr>
          </a:solidFill>
          <a:ln>
            <a:noFill/>
          </a:ln>
        </p:spPr>
        <p:txBody>
          <a:bodyPr rtlCol="0" anchor="ctr"/>
          <a:lstStyle/>
          <a:p>
            <a:pPr algn="ctr"/>
            <a:endParaRPr lang="en-US">
              <a:solidFill>
                <a:schemeClr val="tx1"/>
              </a:solidFill>
            </a:endParaRPr>
          </a:p>
        </p:txBody>
      </p:sp>
      <p:sp>
        <p:nvSpPr>
          <p:cNvPr id="24" name="Freeform: Shape 23">
            <a:extLst>
              <a:ext uri="{FF2B5EF4-FFF2-40B4-BE49-F238E27FC236}">
                <a16:creationId xmlns:a16="http://schemas.microsoft.com/office/drawing/2014/main" id="{DF6FB2B2-CE21-407F-B22E-302DADC2C3D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055533"/>
            <a:ext cx="12192000" cy="2802467"/>
          </a:xfrm>
          <a:custGeom>
            <a:avLst/>
            <a:gdLst>
              <a:gd name="connsiteX0" fmla="*/ 1 w 12192000"/>
              <a:gd name="connsiteY0" fmla="*/ 0 h 2802467"/>
              <a:gd name="connsiteX1" fmla="*/ 71932 w 12192000"/>
              <a:gd name="connsiteY1" fmla="*/ 12261 h 2802467"/>
              <a:gd name="connsiteX2" fmla="*/ 282848 w 12192000"/>
              <a:gd name="connsiteY2" fmla="*/ 48342 h 2802467"/>
              <a:gd name="connsiteX3" fmla="*/ 436464 w 12192000"/>
              <a:gd name="connsiteY3" fmla="*/ 73565 h 2802467"/>
              <a:gd name="connsiteX4" fmla="*/ 619339 w 12192000"/>
              <a:gd name="connsiteY4" fmla="*/ 100188 h 2802467"/>
              <a:gd name="connsiteX5" fmla="*/ 836351 w 12192000"/>
              <a:gd name="connsiteY5" fmla="*/ 132066 h 2802467"/>
              <a:gd name="connsiteX6" fmla="*/ 1076528 w 12192000"/>
              <a:gd name="connsiteY6" fmla="*/ 165696 h 2802467"/>
              <a:gd name="connsiteX7" fmla="*/ 1347183 w 12192000"/>
              <a:gd name="connsiteY7" fmla="*/ 201077 h 2802467"/>
              <a:gd name="connsiteX8" fmla="*/ 1642223 w 12192000"/>
              <a:gd name="connsiteY8" fmla="*/ 238560 h 2802467"/>
              <a:gd name="connsiteX9" fmla="*/ 1962864 w 12192000"/>
              <a:gd name="connsiteY9" fmla="*/ 276043 h 2802467"/>
              <a:gd name="connsiteX10" fmla="*/ 2304232 w 12192000"/>
              <a:gd name="connsiteY10" fmla="*/ 314226 h 2802467"/>
              <a:gd name="connsiteX11" fmla="*/ 2672421 w 12192000"/>
              <a:gd name="connsiteY11" fmla="*/ 349608 h 2802467"/>
              <a:gd name="connsiteX12" fmla="*/ 3057678 w 12192000"/>
              <a:gd name="connsiteY12" fmla="*/ 383587 h 2802467"/>
              <a:gd name="connsiteX13" fmla="*/ 3464881 w 12192000"/>
              <a:gd name="connsiteY13" fmla="*/ 414415 h 2802467"/>
              <a:gd name="connsiteX14" fmla="*/ 3889152 w 12192000"/>
              <a:gd name="connsiteY14" fmla="*/ 443840 h 2802467"/>
              <a:gd name="connsiteX15" fmla="*/ 4331710 w 12192000"/>
              <a:gd name="connsiteY15" fmla="*/ 471515 h 2802467"/>
              <a:gd name="connsiteX16" fmla="*/ 4558476 w 12192000"/>
              <a:gd name="connsiteY16" fmla="*/ 481323 h 2802467"/>
              <a:gd name="connsiteX17" fmla="*/ 4790118 w 12192000"/>
              <a:gd name="connsiteY17" fmla="*/ 492183 h 2802467"/>
              <a:gd name="connsiteX18" fmla="*/ 5025418 w 12192000"/>
              <a:gd name="connsiteY18" fmla="*/ 502342 h 2802467"/>
              <a:gd name="connsiteX19" fmla="*/ 5261937 w 12192000"/>
              <a:gd name="connsiteY19" fmla="*/ 508998 h 2802467"/>
              <a:gd name="connsiteX20" fmla="*/ 5503332 w 12192000"/>
              <a:gd name="connsiteY20" fmla="*/ 514953 h 2802467"/>
              <a:gd name="connsiteX21" fmla="*/ 5747166 w 12192000"/>
              <a:gd name="connsiteY21" fmla="*/ 521259 h 2802467"/>
              <a:gd name="connsiteX22" fmla="*/ 5995877 w 12192000"/>
              <a:gd name="connsiteY22" fmla="*/ 525462 h 2802467"/>
              <a:gd name="connsiteX23" fmla="*/ 6247026 w 12192000"/>
              <a:gd name="connsiteY23" fmla="*/ 525462 h 2802467"/>
              <a:gd name="connsiteX24" fmla="*/ 6500613 w 12192000"/>
              <a:gd name="connsiteY24" fmla="*/ 527564 h 2802467"/>
              <a:gd name="connsiteX25" fmla="*/ 6756639 w 12192000"/>
              <a:gd name="connsiteY25" fmla="*/ 525462 h 2802467"/>
              <a:gd name="connsiteX26" fmla="*/ 7016322 w 12192000"/>
              <a:gd name="connsiteY26" fmla="*/ 521259 h 2802467"/>
              <a:gd name="connsiteX27" fmla="*/ 7276005 w 12192000"/>
              <a:gd name="connsiteY27" fmla="*/ 517405 h 2802467"/>
              <a:gd name="connsiteX28" fmla="*/ 7539345 w 12192000"/>
              <a:gd name="connsiteY28" fmla="*/ 508998 h 2802467"/>
              <a:gd name="connsiteX29" fmla="*/ 7805124 w 12192000"/>
              <a:gd name="connsiteY29" fmla="*/ 500240 h 2802467"/>
              <a:gd name="connsiteX30" fmla="*/ 8070903 w 12192000"/>
              <a:gd name="connsiteY30" fmla="*/ 490081 h 2802467"/>
              <a:gd name="connsiteX31" fmla="*/ 8339121 w 12192000"/>
              <a:gd name="connsiteY31" fmla="*/ 475719 h 2802467"/>
              <a:gd name="connsiteX32" fmla="*/ 8609776 w 12192000"/>
              <a:gd name="connsiteY32" fmla="*/ 458553 h 2802467"/>
              <a:gd name="connsiteX33" fmla="*/ 8881651 w 12192000"/>
              <a:gd name="connsiteY33" fmla="*/ 442089 h 2802467"/>
              <a:gd name="connsiteX34" fmla="*/ 9153526 w 12192000"/>
              <a:gd name="connsiteY34" fmla="*/ 421070 h 2802467"/>
              <a:gd name="connsiteX35" fmla="*/ 9429058 w 12192000"/>
              <a:gd name="connsiteY35" fmla="*/ 395848 h 2802467"/>
              <a:gd name="connsiteX36" fmla="*/ 9700933 w 12192000"/>
              <a:gd name="connsiteY36" fmla="*/ 370626 h 2802467"/>
              <a:gd name="connsiteX37" fmla="*/ 9977684 w 12192000"/>
              <a:gd name="connsiteY37" fmla="*/ 341550 h 2802467"/>
              <a:gd name="connsiteX38" fmla="*/ 10255655 w 12192000"/>
              <a:gd name="connsiteY38" fmla="*/ 309672 h 2802467"/>
              <a:gd name="connsiteX39" fmla="*/ 10529968 w 12192000"/>
              <a:gd name="connsiteY39" fmla="*/ 276043 h 2802467"/>
              <a:gd name="connsiteX40" fmla="*/ 10807939 w 12192000"/>
              <a:gd name="connsiteY40" fmla="*/ 236808 h 2802467"/>
              <a:gd name="connsiteX41" fmla="*/ 11084690 w 12192000"/>
              <a:gd name="connsiteY41" fmla="*/ 194771 h 2802467"/>
              <a:gd name="connsiteX42" fmla="*/ 11362661 w 12192000"/>
              <a:gd name="connsiteY42" fmla="*/ 153085 h 2802467"/>
              <a:gd name="connsiteX43" fmla="*/ 11639412 w 12192000"/>
              <a:gd name="connsiteY43" fmla="*/ 104392 h 2802467"/>
              <a:gd name="connsiteX44" fmla="*/ 11914945 w 12192000"/>
              <a:gd name="connsiteY44" fmla="*/ 54648 h 2802467"/>
              <a:gd name="connsiteX45" fmla="*/ 12191696 w 12192000"/>
              <a:gd name="connsiteY45" fmla="*/ 2452 h 2802467"/>
              <a:gd name="connsiteX46" fmla="*/ 12191696 w 12192000"/>
              <a:gd name="connsiteY46" fmla="*/ 2236410 h 2802467"/>
              <a:gd name="connsiteX47" fmla="*/ 12192000 w 12192000"/>
              <a:gd name="connsiteY47" fmla="*/ 2236410 h 2802467"/>
              <a:gd name="connsiteX48" fmla="*/ 12192000 w 12192000"/>
              <a:gd name="connsiteY48" fmla="*/ 2802467 h 2802467"/>
              <a:gd name="connsiteX49" fmla="*/ 12191696 w 12192000"/>
              <a:gd name="connsiteY49" fmla="*/ 2802467 h 2802467"/>
              <a:gd name="connsiteX50" fmla="*/ 0 w 12192000"/>
              <a:gd name="connsiteY50" fmla="*/ 2802467 h 2802467"/>
              <a:gd name="connsiteX51" fmla="*/ 0 w 12192000"/>
              <a:gd name="connsiteY51" fmla="*/ 2236410 h 2802467"/>
              <a:gd name="connsiteX52" fmla="*/ 1 w 12192000"/>
              <a:gd name="connsiteY52" fmla="*/ 2236410 h 28024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12192000" h="2802467">
                <a:moveTo>
                  <a:pt x="1" y="0"/>
                </a:moveTo>
                <a:lnTo>
                  <a:pt x="71932" y="12261"/>
                </a:lnTo>
                <a:lnTo>
                  <a:pt x="282848" y="48342"/>
                </a:lnTo>
                <a:lnTo>
                  <a:pt x="436464" y="73565"/>
                </a:lnTo>
                <a:lnTo>
                  <a:pt x="619339" y="100188"/>
                </a:lnTo>
                <a:lnTo>
                  <a:pt x="836351" y="132066"/>
                </a:lnTo>
                <a:lnTo>
                  <a:pt x="1076528" y="165696"/>
                </a:lnTo>
                <a:lnTo>
                  <a:pt x="1347183" y="201077"/>
                </a:lnTo>
                <a:lnTo>
                  <a:pt x="1642223" y="238560"/>
                </a:lnTo>
                <a:lnTo>
                  <a:pt x="1962864" y="276043"/>
                </a:lnTo>
                <a:lnTo>
                  <a:pt x="2304232" y="314226"/>
                </a:lnTo>
                <a:lnTo>
                  <a:pt x="2672421" y="349608"/>
                </a:lnTo>
                <a:lnTo>
                  <a:pt x="3057678" y="383587"/>
                </a:lnTo>
                <a:lnTo>
                  <a:pt x="3464881" y="414415"/>
                </a:lnTo>
                <a:lnTo>
                  <a:pt x="3889152" y="443840"/>
                </a:lnTo>
                <a:lnTo>
                  <a:pt x="4331710" y="471515"/>
                </a:lnTo>
                <a:lnTo>
                  <a:pt x="4558476" y="481323"/>
                </a:lnTo>
                <a:lnTo>
                  <a:pt x="4790118" y="492183"/>
                </a:lnTo>
                <a:lnTo>
                  <a:pt x="5025418" y="502342"/>
                </a:lnTo>
                <a:lnTo>
                  <a:pt x="5261937" y="508998"/>
                </a:lnTo>
                <a:lnTo>
                  <a:pt x="5503332" y="514953"/>
                </a:lnTo>
                <a:lnTo>
                  <a:pt x="5747166" y="521259"/>
                </a:lnTo>
                <a:lnTo>
                  <a:pt x="5995877" y="525462"/>
                </a:lnTo>
                <a:lnTo>
                  <a:pt x="6247026" y="525462"/>
                </a:lnTo>
                <a:lnTo>
                  <a:pt x="6500613" y="527564"/>
                </a:lnTo>
                <a:lnTo>
                  <a:pt x="6756639" y="525462"/>
                </a:lnTo>
                <a:lnTo>
                  <a:pt x="7016322" y="521259"/>
                </a:lnTo>
                <a:lnTo>
                  <a:pt x="7276005" y="517405"/>
                </a:lnTo>
                <a:lnTo>
                  <a:pt x="7539345" y="508998"/>
                </a:lnTo>
                <a:lnTo>
                  <a:pt x="7805124" y="500240"/>
                </a:lnTo>
                <a:lnTo>
                  <a:pt x="8070903" y="490081"/>
                </a:lnTo>
                <a:lnTo>
                  <a:pt x="8339121" y="475719"/>
                </a:lnTo>
                <a:lnTo>
                  <a:pt x="8609776" y="458553"/>
                </a:lnTo>
                <a:lnTo>
                  <a:pt x="8881651" y="442089"/>
                </a:lnTo>
                <a:lnTo>
                  <a:pt x="9153526" y="421070"/>
                </a:lnTo>
                <a:lnTo>
                  <a:pt x="9429058" y="395848"/>
                </a:lnTo>
                <a:lnTo>
                  <a:pt x="9700933" y="370626"/>
                </a:lnTo>
                <a:lnTo>
                  <a:pt x="9977684" y="341550"/>
                </a:lnTo>
                <a:lnTo>
                  <a:pt x="10255655" y="309672"/>
                </a:lnTo>
                <a:lnTo>
                  <a:pt x="10529968" y="276043"/>
                </a:lnTo>
                <a:lnTo>
                  <a:pt x="10807939" y="236808"/>
                </a:lnTo>
                <a:lnTo>
                  <a:pt x="11084690" y="194771"/>
                </a:lnTo>
                <a:lnTo>
                  <a:pt x="11362661" y="153085"/>
                </a:lnTo>
                <a:lnTo>
                  <a:pt x="11639412" y="104392"/>
                </a:lnTo>
                <a:lnTo>
                  <a:pt x="11914945" y="54648"/>
                </a:lnTo>
                <a:lnTo>
                  <a:pt x="12191696" y="2452"/>
                </a:lnTo>
                <a:lnTo>
                  <a:pt x="12191696" y="2236410"/>
                </a:lnTo>
                <a:lnTo>
                  <a:pt x="12192000" y="2236410"/>
                </a:lnTo>
                <a:lnTo>
                  <a:pt x="12192000" y="2802467"/>
                </a:lnTo>
                <a:lnTo>
                  <a:pt x="12191696" y="2802467"/>
                </a:lnTo>
                <a:lnTo>
                  <a:pt x="0" y="2802467"/>
                </a:lnTo>
                <a:lnTo>
                  <a:pt x="0" y="2236410"/>
                </a:lnTo>
                <a:lnTo>
                  <a:pt x="1" y="2236410"/>
                </a:lnTo>
                <a:close/>
              </a:path>
            </a:pathLst>
          </a:custGeom>
          <a:solidFill>
            <a:schemeClr val="tx2"/>
          </a:solidFill>
          <a:ln>
            <a:noFill/>
          </a:ln>
        </p:spPr>
        <p:style>
          <a:lnRef idx="2">
            <a:schemeClr val="accent1">
              <a:shade val="50000"/>
            </a:schemeClr>
          </a:lnRef>
          <a:fillRef idx="1003">
            <a:schemeClr val="dk2"/>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F2455512-F0B5-470F-A2D5-DD6E09275B37}"/>
              </a:ext>
            </a:extLst>
          </p:cNvPr>
          <p:cNvSpPr>
            <a:spLocks noGrp="1"/>
          </p:cNvSpPr>
          <p:nvPr>
            <p:ph type="title"/>
          </p:nvPr>
        </p:nvSpPr>
        <p:spPr>
          <a:xfrm>
            <a:off x="965505" y="623571"/>
            <a:ext cx="10260990" cy="3523885"/>
          </a:xfrm>
        </p:spPr>
        <p:txBody>
          <a:bodyPr vert="horz" lIns="91440" tIns="45720" rIns="91440" bIns="45720" rtlCol="0" anchor="b">
            <a:normAutofit/>
          </a:bodyPr>
          <a:lstStyle/>
          <a:p>
            <a:pPr algn="ctr"/>
            <a:r>
              <a:rPr lang="en-US" sz="8000" b="0" i="0" kern="1200">
                <a:solidFill>
                  <a:schemeClr val="tx2"/>
                </a:solidFill>
                <a:latin typeface="+mj-lt"/>
                <a:ea typeface="+mj-ea"/>
                <a:cs typeface="+mj-cs"/>
              </a:rPr>
              <a:t>Today, we will….</a:t>
            </a:r>
          </a:p>
        </p:txBody>
      </p:sp>
      <p:sp>
        <p:nvSpPr>
          <p:cNvPr id="3" name="Text Placeholder 2">
            <a:extLst>
              <a:ext uri="{FF2B5EF4-FFF2-40B4-BE49-F238E27FC236}">
                <a16:creationId xmlns:a16="http://schemas.microsoft.com/office/drawing/2014/main" id="{8688F2C7-C2B2-4F5C-BF97-D73643B1DD3C}"/>
              </a:ext>
            </a:extLst>
          </p:cNvPr>
          <p:cNvSpPr>
            <a:spLocks noGrp="1"/>
          </p:cNvSpPr>
          <p:nvPr>
            <p:ph type="body" idx="1"/>
          </p:nvPr>
        </p:nvSpPr>
        <p:spPr>
          <a:xfrm>
            <a:off x="965505" y="4777380"/>
            <a:ext cx="10260990" cy="1209763"/>
          </a:xfrm>
        </p:spPr>
        <p:txBody>
          <a:bodyPr vert="horz" lIns="91440" tIns="45720" rIns="91440" bIns="45720" rtlCol="0" anchor="t">
            <a:normAutofit/>
          </a:bodyPr>
          <a:lstStyle/>
          <a:p>
            <a:pPr algn="ctr">
              <a:lnSpc>
                <a:spcPct val="90000"/>
              </a:lnSpc>
            </a:pPr>
            <a:r>
              <a:rPr lang="en-US" b="0" i="0" kern="1200" cap="all">
                <a:solidFill>
                  <a:schemeClr val="bg2"/>
                </a:solidFill>
                <a:latin typeface="+mj-lt"/>
                <a:ea typeface="+mj-ea"/>
                <a:cs typeface="+mj-cs"/>
              </a:rPr>
              <a:t>Learn about the Juvenile Justice and Delinquency Prevention ACT (JJDPA)</a:t>
            </a:r>
          </a:p>
          <a:p>
            <a:pPr algn="ctr">
              <a:lnSpc>
                <a:spcPct val="90000"/>
              </a:lnSpc>
            </a:pPr>
            <a:r>
              <a:rPr lang="en-US" b="0" i="0" kern="1200" cap="all">
                <a:solidFill>
                  <a:schemeClr val="bg2"/>
                </a:solidFill>
                <a:latin typeface="+mj-lt"/>
                <a:ea typeface="+mj-ea"/>
                <a:cs typeface="+mj-cs"/>
              </a:rPr>
              <a:t>Familiarize ourselves with the Title II Formula Grant application processes</a:t>
            </a:r>
          </a:p>
        </p:txBody>
      </p:sp>
    </p:spTree>
    <p:extLst>
      <p:ext uri="{BB962C8B-B14F-4D97-AF65-F5344CB8AC3E}">
        <p14:creationId xmlns:p14="http://schemas.microsoft.com/office/powerpoint/2010/main" val="182961245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83E500-A07D-40E8-93F5-AC57E5C84934}"/>
              </a:ext>
            </a:extLst>
          </p:cNvPr>
          <p:cNvSpPr>
            <a:spLocks noGrp="1"/>
          </p:cNvSpPr>
          <p:nvPr>
            <p:ph type="title"/>
          </p:nvPr>
        </p:nvSpPr>
        <p:spPr/>
        <p:txBody>
          <a:bodyPr>
            <a:normAutofit/>
          </a:bodyPr>
          <a:lstStyle/>
          <a:p>
            <a:pPr algn="ctr"/>
            <a:r>
              <a:rPr lang="en-US" dirty="0"/>
              <a:t>Project Evaluation and Performance Measures</a:t>
            </a:r>
          </a:p>
        </p:txBody>
      </p:sp>
      <p:sp>
        <p:nvSpPr>
          <p:cNvPr id="3" name="Content Placeholder 2">
            <a:extLst>
              <a:ext uri="{FF2B5EF4-FFF2-40B4-BE49-F238E27FC236}">
                <a16:creationId xmlns:a16="http://schemas.microsoft.com/office/drawing/2014/main" id="{04BCA643-249F-4402-B782-E822970EE7D2}"/>
              </a:ext>
            </a:extLst>
          </p:cNvPr>
          <p:cNvSpPr>
            <a:spLocks noGrp="1"/>
          </p:cNvSpPr>
          <p:nvPr>
            <p:ph idx="1"/>
          </p:nvPr>
        </p:nvSpPr>
        <p:spPr/>
        <p:txBody>
          <a:bodyPr>
            <a:normAutofit lnSpcReduction="10000"/>
          </a:bodyPr>
          <a:lstStyle/>
          <a:p>
            <a:r>
              <a:rPr lang="en-US" dirty="0"/>
              <a:t>Applicants should develop a plan for collecting data for the measurement of performance output and outcome of project activities. </a:t>
            </a:r>
          </a:p>
          <a:p>
            <a:r>
              <a:rPr lang="en-US" dirty="0"/>
              <a:t>This report shall be created by the applicant and is to be used for reporting program output and outcomes. </a:t>
            </a:r>
          </a:p>
          <a:p>
            <a:r>
              <a:rPr lang="en-US" dirty="0"/>
              <a:t>Performance measurement is a system of tracking progress in accomplishing goals, objectives, and outcomes. It monitors a few vital signs related to program performance and is less rigorous than program evaluation.</a:t>
            </a:r>
          </a:p>
          <a:p>
            <a:r>
              <a:rPr lang="en-US" dirty="0"/>
              <a:t>All subgrant recipients are required to select performance measures from OJJDP’s Performance Measurement System and develop a data collection plan that specifies which data will be collected and how they will be measured. </a:t>
            </a:r>
          </a:p>
          <a:p>
            <a:endParaRPr lang="en-US" dirty="0"/>
          </a:p>
        </p:txBody>
      </p:sp>
    </p:spTree>
    <p:extLst>
      <p:ext uri="{BB962C8B-B14F-4D97-AF65-F5344CB8AC3E}">
        <p14:creationId xmlns:p14="http://schemas.microsoft.com/office/powerpoint/2010/main" val="402966120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BC606F52-01F5-46B7-9DC4-9D17CE4DDC42}"/>
              </a:ext>
            </a:extLst>
          </p:cNvPr>
          <p:cNvSpPr>
            <a:spLocks noGrp="1"/>
          </p:cNvSpPr>
          <p:nvPr>
            <p:ph type="title"/>
          </p:nvPr>
        </p:nvSpPr>
        <p:spPr/>
        <p:txBody>
          <a:bodyPr/>
          <a:lstStyle/>
          <a:p>
            <a:pPr algn="ctr"/>
            <a:r>
              <a:rPr lang="en-US" dirty="0"/>
              <a:t>Goals and Objectives</a:t>
            </a:r>
          </a:p>
        </p:txBody>
      </p:sp>
      <p:sp>
        <p:nvSpPr>
          <p:cNvPr id="5" name="Text Placeholder 4">
            <a:extLst>
              <a:ext uri="{FF2B5EF4-FFF2-40B4-BE49-F238E27FC236}">
                <a16:creationId xmlns:a16="http://schemas.microsoft.com/office/drawing/2014/main" id="{1F060A1D-7EBC-49A8-9D2F-D87D97C27170}"/>
              </a:ext>
            </a:extLst>
          </p:cNvPr>
          <p:cNvSpPr>
            <a:spLocks noGrp="1"/>
          </p:cNvSpPr>
          <p:nvPr>
            <p:ph type="body" idx="1"/>
          </p:nvPr>
        </p:nvSpPr>
        <p:spPr/>
        <p:txBody>
          <a:bodyPr/>
          <a:lstStyle/>
          <a:p>
            <a:r>
              <a:rPr lang="en-US" dirty="0"/>
              <a:t>Goal</a:t>
            </a:r>
          </a:p>
        </p:txBody>
      </p:sp>
      <p:sp>
        <p:nvSpPr>
          <p:cNvPr id="6" name="Content Placeholder 5">
            <a:extLst>
              <a:ext uri="{FF2B5EF4-FFF2-40B4-BE49-F238E27FC236}">
                <a16:creationId xmlns:a16="http://schemas.microsoft.com/office/drawing/2014/main" id="{D2D535B4-3509-4EF7-AE7A-279EA136CF68}"/>
              </a:ext>
            </a:extLst>
          </p:cNvPr>
          <p:cNvSpPr>
            <a:spLocks noGrp="1"/>
          </p:cNvSpPr>
          <p:nvPr>
            <p:ph sz="half" idx="2"/>
          </p:nvPr>
        </p:nvSpPr>
        <p:spPr/>
        <p:txBody>
          <a:bodyPr>
            <a:normAutofit/>
          </a:bodyPr>
          <a:lstStyle/>
          <a:p>
            <a:r>
              <a:rPr lang="en-US" b="0" i="0" dirty="0">
                <a:effectLst/>
                <a:latin typeface="Roboto" panose="02000000000000000000" pitchFamily="2" charset="0"/>
              </a:rPr>
              <a:t>Goals define how you know you have achieved your desired outcomes or the future condition your program or initiative hopes to achieve. The goals should align with your stated desired result and demonstrate how you intend to meet the purpose of the federal award. You may include an unlimited number of goals.</a:t>
            </a:r>
            <a:endParaRPr lang="en-US" dirty="0"/>
          </a:p>
          <a:p>
            <a:endParaRPr lang="en-US" dirty="0"/>
          </a:p>
        </p:txBody>
      </p:sp>
      <p:sp>
        <p:nvSpPr>
          <p:cNvPr id="7" name="Text Placeholder 6">
            <a:extLst>
              <a:ext uri="{FF2B5EF4-FFF2-40B4-BE49-F238E27FC236}">
                <a16:creationId xmlns:a16="http://schemas.microsoft.com/office/drawing/2014/main" id="{37DB2733-3B2D-4A92-AE53-A274029C9D72}"/>
              </a:ext>
            </a:extLst>
          </p:cNvPr>
          <p:cNvSpPr>
            <a:spLocks noGrp="1"/>
          </p:cNvSpPr>
          <p:nvPr>
            <p:ph type="body" sz="quarter" idx="3"/>
          </p:nvPr>
        </p:nvSpPr>
        <p:spPr/>
        <p:txBody>
          <a:bodyPr/>
          <a:lstStyle/>
          <a:p>
            <a:r>
              <a:rPr lang="en-US" dirty="0"/>
              <a:t>Objective</a:t>
            </a:r>
          </a:p>
        </p:txBody>
      </p:sp>
      <p:sp>
        <p:nvSpPr>
          <p:cNvPr id="8" name="Content Placeholder 7">
            <a:extLst>
              <a:ext uri="{FF2B5EF4-FFF2-40B4-BE49-F238E27FC236}">
                <a16:creationId xmlns:a16="http://schemas.microsoft.com/office/drawing/2014/main" id="{A4EE8B43-1291-410E-A21B-6AEE758A4341}"/>
              </a:ext>
            </a:extLst>
          </p:cNvPr>
          <p:cNvSpPr>
            <a:spLocks noGrp="1"/>
          </p:cNvSpPr>
          <p:nvPr>
            <p:ph sz="quarter" idx="4"/>
          </p:nvPr>
        </p:nvSpPr>
        <p:spPr/>
        <p:txBody>
          <a:bodyPr>
            <a:normAutofit/>
          </a:bodyPr>
          <a:lstStyle/>
          <a:p>
            <a:r>
              <a:rPr lang="en-US" dirty="0"/>
              <a:t>Define strategies or implementation steps to attain the identified goals.</a:t>
            </a:r>
          </a:p>
          <a:p>
            <a:r>
              <a:rPr lang="en-US" dirty="0"/>
              <a:t>A well-worded objective will be SMART</a:t>
            </a:r>
          </a:p>
          <a:p>
            <a:r>
              <a:rPr lang="en-US" dirty="0"/>
              <a:t>Unlike goals, objectives are Specific, Measurable, Attainable, Realistic, and Time-bound.</a:t>
            </a:r>
          </a:p>
        </p:txBody>
      </p:sp>
    </p:spTree>
    <p:extLst>
      <p:ext uri="{BB962C8B-B14F-4D97-AF65-F5344CB8AC3E}">
        <p14:creationId xmlns:p14="http://schemas.microsoft.com/office/powerpoint/2010/main" val="233634002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blipFill rotWithShape="1">
          <a:blip r:embed="rId2">
            <a:duotone>
              <a:schemeClr val="bg2">
                <a:shade val="69000"/>
                <a:hueMod val="108000"/>
                <a:satMod val="164000"/>
                <a:lumMod val="74000"/>
              </a:schemeClr>
              <a:schemeClr val="bg2">
                <a:tint val="96000"/>
                <a:hueMod val="88000"/>
                <a:satMod val="140000"/>
                <a:lumMod val="132000"/>
              </a:schemeClr>
            </a:duotone>
          </a:blip>
          <a:stretch/>
        </a:blip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923E8915-D2AA-4327-A45A-972C3CA9574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8" name="Rectangle 9">
            <a:extLst>
              <a:ext uri="{FF2B5EF4-FFF2-40B4-BE49-F238E27FC236}">
                <a16:creationId xmlns:a16="http://schemas.microsoft.com/office/drawing/2014/main" id="{8302FC3C-9804-4950-B721-5FD704BA606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0" y="0"/>
            <a:ext cx="12188952" cy="6858000"/>
          </a:xfrm>
          <a:prstGeom prst="rect">
            <a:avLst/>
          </a:prstGeom>
          <a:ln w="127000" cap="sq" cmpd="thinThick">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9" name="Straight Connector 11">
            <a:extLst>
              <a:ext uri="{FF2B5EF4-FFF2-40B4-BE49-F238E27FC236}">
                <a16:creationId xmlns:a16="http://schemas.microsoft.com/office/drawing/2014/main" id="{6B9695BD-ECF6-49CA-8877-8C493193C65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5" y="1828800"/>
            <a:ext cx="0" cy="3200400"/>
          </a:xfrm>
          <a:prstGeom prst="line">
            <a:avLst/>
          </a:prstGeom>
          <a:ln w="19050">
            <a:solidFill>
              <a:schemeClr val="bg2">
                <a:lumMod val="60000"/>
                <a:lumOff val="40000"/>
              </a:schemeClr>
            </a:solidFill>
          </a:ln>
        </p:spPr>
        <p:style>
          <a:lnRef idx="1">
            <a:schemeClr val="accent1"/>
          </a:lnRef>
          <a:fillRef idx="0">
            <a:schemeClr val="accent1"/>
          </a:fillRef>
          <a:effectRef idx="0">
            <a:schemeClr val="accent1"/>
          </a:effectRef>
          <a:fontRef idx="minor">
            <a:schemeClr val="tx1"/>
          </a:fontRef>
        </p:style>
      </p:cxnSp>
      <p:pic>
        <p:nvPicPr>
          <p:cNvPr id="20" name="Picture 13">
            <a:extLst>
              <a:ext uri="{FF2B5EF4-FFF2-40B4-BE49-F238E27FC236}">
                <a16:creationId xmlns:a16="http://schemas.microsoft.com/office/drawing/2014/main" id="{3BC6EBB2-9BDC-4075-BA6B-43A9FBF9C86C}"/>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3">
            <a:extLst>
              <a:ext uri="{28A0092B-C50C-407E-A947-70E740481C1C}">
                <a14:useLocalDpi xmlns:a14="http://schemas.microsoft.com/office/drawing/2010/main" val="0"/>
              </a:ext>
            </a:extLst>
          </a:blip>
          <a:srcRect b="23320"/>
          <a:stretch/>
        </p:blipFill>
        <p:spPr>
          <a:xfrm>
            <a:off x="8605878" y="6228080"/>
            <a:ext cx="993734" cy="762000"/>
          </a:xfrm>
          <a:prstGeom prst="rect">
            <a:avLst/>
          </a:prstGeom>
        </p:spPr>
      </p:pic>
      <p:sp>
        <p:nvSpPr>
          <p:cNvPr id="21" name="Freeform 5">
            <a:extLst>
              <a:ext uri="{FF2B5EF4-FFF2-40B4-BE49-F238E27FC236}">
                <a16:creationId xmlns:a16="http://schemas.microsoft.com/office/drawing/2014/main" id="{F3798573-F27B-47EB-8EA4-7EE34954C2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a:off x="-1588" y="0"/>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tx1"/>
          </a:solidFill>
          <a:ln>
            <a:noFill/>
          </a:ln>
        </p:spPr>
        <p:txBody>
          <a:bodyPr/>
          <a:lstStyle/>
          <a:p>
            <a:endParaRPr lang="en-US"/>
          </a:p>
        </p:txBody>
      </p:sp>
      <p:sp>
        <p:nvSpPr>
          <p:cNvPr id="2" name="Title 1">
            <a:extLst>
              <a:ext uri="{FF2B5EF4-FFF2-40B4-BE49-F238E27FC236}">
                <a16:creationId xmlns:a16="http://schemas.microsoft.com/office/drawing/2014/main" id="{94FAD085-D1E1-4A84-B0C4-E1FFD0DEAF5A}"/>
              </a:ext>
            </a:extLst>
          </p:cNvPr>
          <p:cNvSpPr>
            <a:spLocks noGrp="1"/>
          </p:cNvSpPr>
          <p:nvPr>
            <p:ph type="title"/>
          </p:nvPr>
        </p:nvSpPr>
        <p:spPr>
          <a:xfrm>
            <a:off x="806195" y="804672"/>
            <a:ext cx="3521359" cy="5248656"/>
          </a:xfrm>
        </p:spPr>
        <p:txBody>
          <a:bodyPr anchor="ctr">
            <a:normAutofit/>
          </a:bodyPr>
          <a:lstStyle/>
          <a:p>
            <a:pPr algn="ctr"/>
            <a:r>
              <a:rPr lang="en-US"/>
              <a:t>Tips for writing good goals and objectives</a:t>
            </a:r>
            <a:endParaRPr lang="en-US" dirty="0"/>
          </a:p>
        </p:txBody>
      </p:sp>
      <p:sp>
        <p:nvSpPr>
          <p:cNvPr id="3" name="Content Placeholder 2">
            <a:extLst>
              <a:ext uri="{FF2B5EF4-FFF2-40B4-BE49-F238E27FC236}">
                <a16:creationId xmlns:a16="http://schemas.microsoft.com/office/drawing/2014/main" id="{2A368DE1-35C8-47FB-9AE3-A8DB931A33A9}"/>
              </a:ext>
            </a:extLst>
          </p:cNvPr>
          <p:cNvSpPr>
            <a:spLocks noGrp="1"/>
          </p:cNvSpPr>
          <p:nvPr>
            <p:ph idx="1"/>
          </p:nvPr>
        </p:nvSpPr>
        <p:spPr>
          <a:xfrm>
            <a:off x="4975861" y="804671"/>
            <a:ext cx="6399930" cy="5248657"/>
          </a:xfrm>
        </p:spPr>
        <p:txBody>
          <a:bodyPr anchor="ctr">
            <a:normAutofit/>
          </a:bodyPr>
          <a:lstStyle/>
          <a:p>
            <a:r>
              <a:rPr lang="en-US" dirty="0"/>
              <a:t>Tie your goals and objectives directly to your need statement.</a:t>
            </a:r>
          </a:p>
          <a:p>
            <a:r>
              <a:rPr lang="en-US" dirty="0"/>
              <a:t>Include all relevant groups and individuals in your target population.</a:t>
            </a:r>
          </a:p>
          <a:p>
            <a:r>
              <a:rPr lang="en-US" dirty="0"/>
              <a:t>Always allow plenty of time to accomplish the objectives.</a:t>
            </a:r>
          </a:p>
          <a:p>
            <a:r>
              <a:rPr lang="en-US" dirty="0"/>
              <a:t>Make sure the goals and objectives are realistic and can be achieved within the timeframe of the grant and the resources received </a:t>
            </a:r>
          </a:p>
        </p:txBody>
      </p:sp>
    </p:spTree>
    <p:extLst>
      <p:ext uri="{BB962C8B-B14F-4D97-AF65-F5344CB8AC3E}">
        <p14:creationId xmlns:p14="http://schemas.microsoft.com/office/powerpoint/2010/main" val="387827601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blipFill rotWithShape="1">
          <a:blip r:embed="rId2">
            <a:duotone>
              <a:schemeClr val="bg2">
                <a:shade val="69000"/>
                <a:hueMod val="108000"/>
                <a:satMod val="164000"/>
                <a:lumMod val="74000"/>
              </a:schemeClr>
              <a:schemeClr val="bg2">
                <a:tint val="96000"/>
                <a:hueMod val="88000"/>
                <a:satMod val="140000"/>
                <a:lumMod val="132000"/>
              </a:schemeClr>
            </a:duotone>
          </a:blip>
          <a:stretch/>
        </a:blipFill>
        <a:effectLst/>
      </p:bgPr>
    </p:bg>
    <p:spTree>
      <p:nvGrpSpPr>
        <p:cNvPr id="1" name=""/>
        <p:cNvGrpSpPr/>
        <p:nvPr/>
      </p:nvGrpSpPr>
      <p:grpSpPr>
        <a:xfrm>
          <a:off x="0" y="0"/>
          <a:ext cx="0" cy="0"/>
          <a:chOff x="0" y="0"/>
          <a:chExt cx="0" cy="0"/>
        </a:xfrm>
      </p:grpSpPr>
      <p:sp useBgFill="1">
        <p:nvSpPr>
          <p:cNvPr id="18" name="Rectangle 7">
            <a:extLst>
              <a:ext uri="{FF2B5EF4-FFF2-40B4-BE49-F238E27FC236}">
                <a16:creationId xmlns:a16="http://schemas.microsoft.com/office/drawing/2014/main" id="{DDBA86CC-34C3-43C1-B328-62490FE6904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2000" cy="6858000"/>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A52A1059-40F0-4036-B82E-B50379A9A724}"/>
              </a:ext>
            </a:extLst>
          </p:cNvPr>
          <p:cNvSpPr>
            <a:spLocks noGrp="1"/>
          </p:cNvSpPr>
          <p:nvPr>
            <p:ph type="title"/>
          </p:nvPr>
        </p:nvSpPr>
        <p:spPr>
          <a:xfrm>
            <a:off x="653143" y="1645920"/>
            <a:ext cx="3522879" cy="4470821"/>
          </a:xfrm>
        </p:spPr>
        <p:txBody>
          <a:bodyPr>
            <a:normAutofit/>
          </a:bodyPr>
          <a:lstStyle/>
          <a:p>
            <a:pPr algn="r"/>
            <a:r>
              <a:rPr lang="en-US">
                <a:solidFill>
                  <a:schemeClr val="tx1"/>
                </a:solidFill>
              </a:rPr>
              <a:t>Budget and Budget Justification</a:t>
            </a:r>
          </a:p>
        </p:txBody>
      </p:sp>
      <p:sp>
        <p:nvSpPr>
          <p:cNvPr id="19" name="Rectangle 9">
            <a:extLst>
              <a:ext uri="{FF2B5EF4-FFF2-40B4-BE49-F238E27FC236}">
                <a16:creationId xmlns:a16="http://schemas.microsoft.com/office/drawing/2014/main" id="{9CF4C9D6-90BC-48A0-91E8-0F0373CA11B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3" name="Content Placeholder 2">
            <a:extLst>
              <a:ext uri="{FF2B5EF4-FFF2-40B4-BE49-F238E27FC236}">
                <a16:creationId xmlns:a16="http://schemas.microsoft.com/office/drawing/2014/main" id="{AC6F8D9B-F840-4A91-9CFC-C97CC9213D5B}"/>
              </a:ext>
            </a:extLst>
          </p:cNvPr>
          <p:cNvSpPr>
            <a:spLocks noGrp="1"/>
          </p:cNvSpPr>
          <p:nvPr>
            <p:ph idx="1"/>
          </p:nvPr>
        </p:nvSpPr>
        <p:spPr>
          <a:xfrm>
            <a:off x="4829164" y="1645920"/>
            <a:ext cx="6294448" cy="4470821"/>
          </a:xfrm>
        </p:spPr>
        <p:txBody>
          <a:bodyPr>
            <a:normAutofit/>
          </a:bodyPr>
          <a:lstStyle/>
          <a:p>
            <a:r>
              <a:rPr lang="en-US"/>
              <a:t>The applicant must provide a description of how the awarded funds will be used to accomplish stated goals and objectives by purchasing of services and goods and leveraging other resources. </a:t>
            </a:r>
          </a:p>
          <a:p>
            <a:r>
              <a:rPr lang="en-US"/>
              <a:t>Provides a brief supporting narrative to link costs with project activities. </a:t>
            </a:r>
          </a:p>
          <a:p>
            <a:r>
              <a:rPr lang="en-US"/>
              <a:t>In order to be considered for the award, the respondent shall use the attached budget format and must include a line-item narrative and budget justification. </a:t>
            </a:r>
            <a:endParaRPr lang="en-US" dirty="0"/>
          </a:p>
        </p:txBody>
      </p:sp>
    </p:spTree>
    <p:extLst>
      <p:ext uri="{BB962C8B-B14F-4D97-AF65-F5344CB8AC3E}">
        <p14:creationId xmlns:p14="http://schemas.microsoft.com/office/powerpoint/2010/main" val="109778756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blipFill rotWithShape="1">
          <a:blip r:embed="rId2">
            <a:duotone>
              <a:schemeClr val="bg2">
                <a:shade val="69000"/>
                <a:hueMod val="108000"/>
                <a:satMod val="164000"/>
                <a:lumMod val="74000"/>
              </a:schemeClr>
              <a:schemeClr val="bg2">
                <a:tint val="96000"/>
                <a:hueMod val="88000"/>
                <a:satMod val="140000"/>
                <a:lumMod val="132000"/>
              </a:schemeClr>
            </a:duotone>
          </a:blip>
          <a:stretch/>
        </a:blipFill>
        <a:effectLst/>
      </p:bgPr>
    </p:bg>
    <p:spTree>
      <p:nvGrpSpPr>
        <p:cNvPr id="1" name=""/>
        <p:cNvGrpSpPr/>
        <p:nvPr/>
      </p:nvGrpSpPr>
      <p:grpSpPr>
        <a:xfrm>
          <a:off x="0" y="0"/>
          <a:ext cx="0" cy="0"/>
          <a:chOff x="0" y="0"/>
          <a:chExt cx="0" cy="0"/>
        </a:xfrm>
      </p:grpSpPr>
      <p:sp useBgFill="1">
        <p:nvSpPr>
          <p:cNvPr id="18" name="Rectangle 7">
            <a:extLst>
              <a:ext uri="{FF2B5EF4-FFF2-40B4-BE49-F238E27FC236}">
                <a16:creationId xmlns:a16="http://schemas.microsoft.com/office/drawing/2014/main" id="{DDBA86CC-34C3-43C1-B328-62490FE6904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2000" cy="6858000"/>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A52A1059-40F0-4036-B82E-B50379A9A724}"/>
              </a:ext>
            </a:extLst>
          </p:cNvPr>
          <p:cNvSpPr>
            <a:spLocks noGrp="1"/>
          </p:cNvSpPr>
          <p:nvPr>
            <p:ph type="title"/>
          </p:nvPr>
        </p:nvSpPr>
        <p:spPr>
          <a:xfrm>
            <a:off x="653143" y="1645920"/>
            <a:ext cx="3522879" cy="4470821"/>
          </a:xfrm>
        </p:spPr>
        <p:txBody>
          <a:bodyPr>
            <a:normAutofit/>
          </a:bodyPr>
          <a:lstStyle/>
          <a:p>
            <a:pPr algn="r"/>
            <a:r>
              <a:rPr lang="en-US" dirty="0">
                <a:solidFill>
                  <a:schemeClr val="tx1"/>
                </a:solidFill>
              </a:rPr>
              <a:t>Budget and Budget Justification</a:t>
            </a:r>
          </a:p>
        </p:txBody>
      </p:sp>
      <p:sp>
        <p:nvSpPr>
          <p:cNvPr id="19" name="Rectangle 9">
            <a:extLst>
              <a:ext uri="{FF2B5EF4-FFF2-40B4-BE49-F238E27FC236}">
                <a16:creationId xmlns:a16="http://schemas.microsoft.com/office/drawing/2014/main" id="{9CF4C9D6-90BC-48A0-91E8-0F0373CA11B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3" name="Content Placeholder 2">
            <a:extLst>
              <a:ext uri="{FF2B5EF4-FFF2-40B4-BE49-F238E27FC236}">
                <a16:creationId xmlns:a16="http://schemas.microsoft.com/office/drawing/2014/main" id="{AC6F8D9B-F840-4A91-9CFC-C97CC9213D5B}"/>
              </a:ext>
            </a:extLst>
          </p:cNvPr>
          <p:cNvSpPr>
            <a:spLocks noGrp="1"/>
          </p:cNvSpPr>
          <p:nvPr>
            <p:ph idx="1"/>
          </p:nvPr>
        </p:nvSpPr>
        <p:spPr>
          <a:xfrm>
            <a:off x="4829164" y="1645920"/>
            <a:ext cx="6294448" cy="4470821"/>
          </a:xfrm>
        </p:spPr>
        <p:txBody>
          <a:bodyPr>
            <a:normAutofit/>
          </a:bodyPr>
          <a:lstStyle/>
          <a:p>
            <a:r>
              <a:rPr lang="en-US" dirty="0"/>
              <a:t>Things to know:</a:t>
            </a:r>
          </a:p>
          <a:p>
            <a:pPr lvl="1"/>
            <a:r>
              <a:rPr lang="en-US" dirty="0"/>
              <a:t>$500.00 is the max under equipment.</a:t>
            </a:r>
          </a:p>
          <a:p>
            <a:pPr lvl="1"/>
            <a:r>
              <a:rPr lang="en-US" dirty="0"/>
              <a:t>$2,000.00 is the max for program refreshments</a:t>
            </a:r>
          </a:p>
          <a:p>
            <a:pPr marL="457200" lvl="1" indent="0">
              <a:buNone/>
            </a:pPr>
            <a:r>
              <a:rPr lang="en-US" dirty="0"/>
              <a:t>	The program refreshment need only be for clients, and not for employees. </a:t>
            </a:r>
          </a:p>
        </p:txBody>
      </p:sp>
    </p:spTree>
    <p:extLst>
      <p:ext uri="{BB962C8B-B14F-4D97-AF65-F5344CB8AC3E}">
        <p14:creationId xmlns:p14="http://schemas.microsoft.com/office/powerpoint/2010/main" val="376884188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74CD14DB-BB81-479F-A1FC-1C75640E9F8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Gothic" panose="020B0502020202020204"/>
              <a:ea typeface="+mn-ea"/>
              <a:cs typeface="+mn-cs"/>
            </a:endParaRPr>
          </a:p>
        </p:txBody>
      </p:sp>
      <p:sp>
        <p:nvSpPr>
          <p:cNvPr id="10" name="Rectangle 9">
            <a:extLst>
              <a:ext uri="{FF2B5EF4-FFF2-40B4-BE49-F238E27FC236}">
                <a16:creationId xmlns:a16="http://schemas.microsoft.com/office/drawing/2014/main" id="{C943A91B-7CA7-4592-A975-73B1BF8C4C7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2" name="Freeform 7">
            <a:extLst>
              <a:ext uri="{FF2B5EF4-FFF2-40B4-BE49-F238E27FC236}">
                <a16:creationId xmlns:a16="http://schemas.microsoft.com/office/drawing/2014/main" id="{EC471314-E46A-414B-8D91-74880E84F1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719939" y="1460230"/>
            <a:ext cx="3472060" cy="825932"/>
          </a:xfrm>
          <a:custGeom>
            <a:avLst/>
            <a:gdLst>
              <a:gd name="connsiteX0" fmla="*/ 3470310 w 3472060"/>
              <a:gd name="connsiteY0" fmla="*/ 0 h 825932"/>
              <a:gd name="connsiteX1" fmla="*/ 3472060 w 3472060"/>
              <a:gd name="connsiteY1" fmla="*/ 12850 h 825932"/>
              <a:gd name="connsiteX2" fmla="*/ 3472060 w 3472060"/>
              <a:gd name="connsiteY2" fmla="*/ 480529 h 825932"/>
              <a:gd name="connsiteX3" fmla="*/ 3363699 w 3472060"/>
              <a:gd name="connsiteY3" fmla="*/ 498471 h 825932"/>
              <a:gd name="connsiteX4" fmla="*/ 42060 w 3472060"/>
              <a:gd name="connsiteY4" fmla="*/ 824486 h 825932"/>
              <a:gd name="connsiteX5" fmla="*/ 0 w 3472060"/>
              <a:gd name="connsiteY5" fmla="*/ 758452 h 825932"/>
              <a:gd name="connsiteX6" fmla="*/ 188014 w 3472060"/>
              <a:gd name="connsiteY6" fmla="*/ 735602 h 825932"/>
              <a:gd name="connsiteX7" fmla="*/ 284087 w 3472060"/>
              <a:gd name="connsiteY7" fmla="*/ 722590 h 825932"/>
              <a:gd name="connsiteX8" fmla="*/ 382288 w 3472060"/>
              <a:gd name="connsiteY8" fmla="*/ 709392 h 825932"/>
              <a:gd name="connsiteX9" fmla="*/ 481858 w 3472060"/>
              <a:gd name="connsiteY9" fmla="*/ 695774 h 825932"/>
              <a:gd name="connsiteX10" fmla="*/ 581897 w 3472060"/>
              <a:gd name="connsiteY10" fmla="*/ 680711 h 825932"/>
              <a:gd name="connsiteX11" fmla="*/ 683670 w 3472060"/>
              <a:gd name="connsiteY11" fmla="*/ 665256 h 825932"/>
              <a:gd name="connsiteX12" fmla="*/ 787206 w 3472060"/>
              <a:gd name="connsiteY12" fmla="*/ 649587 h 825932"/>
              <a:gd name="connsiteX13" fmla="*/ 892019 w 3472060"/>
              <a:gd name="connsiteY13" fmla="*/ 632968 h 825932"/>
              <a:gd name="connsiteX14" fmla="*/ 997620 w 3472060"/>
              <a:gd name="connsiteY14" fmla="*/ 614667 h 825932"/>
              <a:gd name="connsiteX15" fmla="*/ 1104727 w 3472060"/>
              <a:gd name="connsiteY15" fmla="*/ 596741 h 825932"/>
              <a:gd name="connsiteX16" fmla="*/ 1212669 w 3472060"/>
              <a:gd name="connsiteY16" fmla="*/ 577397 h 825932"/>
              <a:gd name="connsiteX17" fmla="*/ 1321506 w 3472060"/>
              <a:gd name="connsiteY17" fmla="*/ 556988 h 825932"/>
              <a:gd name="connsiteX18" fmla="*/ 1430709 w 3472060"/>
              <a:gd name="connsiteY18" fmla="*/ 536607 h 825932"/>
              <a:gd name="connsiteX19" fmla="*/ 1541050 w 3472060"/>
              <a:gd name="connsiteY19" fmla="*/ 514481 h 825932"/>
              <a:gd name="connsiteX20" fmla="*/ 1652805 w 3472060"/>
              <a:gd name="connsiteY20" fmla="*/ 492202 h 825932"/>
              <a:gd name="connsiteX21" fmla="*/ 1763708 w 3472060"/>
              <a:gd name="connsiteY21" fmla="*/ 469161 h 825932"/>
              <a:gd name="connsiteX22" fmla="*/ 1875795 w 3472060"/>
              <a:gd name="connsiteY22" fmla="*/ 444641 h 825932"/>
              <a:gd name="connsiteX23" fmla="*/ 1989128 w 3472060"/>
              <a:gd name="connsiteY23" fmla="*/ 418995 h 825932"/>
              <a:gd name="connsiteX24" fmla="*/ 2102476 w 3472060"/>
              <a:gd name="connsiteY24" fmla="*/ 393438 h 825932"/>
              <a:gd name="connsiteX25" fmla="*/ 2215549 w 3472060"/>
              <a:gd name="connsiteY25" fmla="*/ 366291 h 825932"/>
              <a:gd name="connsiteX26" fmla="*/ 2330490 w 3472060"/>
              <a:gd name="connsiteY26" fmla="*/ 337455 h 825932"/>
              <a:gd name="connsiteX27" fmla="*/ 2443333 w 3472060"/>
              <a:gd name="connsiteY27" fmla="*/ 308983 h 825932"/>
              <a:gd name="connsiteX28" fmla="*/ 2558014 w 3472060"/>
              <a:gd name="connsiteY28" fmla="*/ 278646 h 825932"/>
              <a:gd name="connsiteX29" fmla="*/ 2673621 w 3472060"/>
              <a:gd name="connsiteY29" fmla="*/ 247421 h 825932"/>
              <a:gd name="connsiteX30" fmla="*/ 2787008 w 3472060"/>
              <a:gd name="connsiteY30" fmla="*/ 215853 h 825932"/>
              <a:gd name="connsiteX31" fmla="*/ 2901442 w 3472060"/>
              <a:gd name="connsiteY31" fmla="*/ 182011 h 825932"/>
              <a:gd name="connsiteX32" fmla="*/ 3015722 w 3472060"/>
              <a:gd name="connsiteY32" fmla="*/ 147286 h 825932"/>
              <a:gd name="connsiteX33" fmla="*/ 3130018 w 3472060"/>
              <a:gd name="connsiteY33" fmla="*/ 112649 h 825932"/>
              <a:gd name="connsiteX34" fmla="*/ 3243551 w 3472060"/>
              <a:gd name="connsiteY34" fmla="*/ 75688 h 825932"/>
              <a:gd name="connsiteX35" fmla="*/ 3356992 w 3472060"/>
              <a:gd name="connsiteY35" fmla="*/ 38197 h 825932"/>
              <a:gd name="connsiteX36" fmla="*/ 3470310 w 3472060"/>
              <a:gd name="connsiteY36" fmla="*/ 0 h 8259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3472060" h="825932">
                <a:moveTo>
                  <a:pt x="3470310" y="0"/>
                </a:moveTo>
                <a:lnTo>
                  <a:pt x="3472060" y="12850"/>
                </a:lnTo>
                <a:lnTo>
                  <a:pt x="3472060" y="480529"/>
                </a:lnTo>
                <a:lnTo>
                  <a:pt x="3363699" y="498471"/>
                </a:lnTo>
                <a:cubicBezTo>
                  <a:pt x="2435623" y="645518"/>
                  <a:pt x="603076" y="844866"/>
                  <a:pt x="42060" y="824486"/>
                </a:cubicBezTo>
                <a:cubicBezTo>
                  <a:pt x="28151" y="802425"/>
                  <a:pt x="13909" y="780513"/>
                  <a:pt x="0" y="758452"/>
                </a:cubicBezTo>
                <a:lnTo>
                  <a:pt x="188014" y="735602"/>
                </a:lnTo>
                <a:lnTo>
                  <a:pt x="284087" y="722590"/>
                </a:lnTo>
                <a:lnTo>
                  <a:pt x="382288" y="709392"/>
                </a:lnTo>
                <a:lnTo>
                  <a:pt x="481858" y="695774"/>
                </a:lnTo>
                <a:lnTo>
                  <a:pt x="581897" y="680711"/>
                </a:lnTo>
                <a:lnTo>
                  <a:pt x="683670" y="665256"/>
                </a:lnTo>
                <a:lnTo>
                  <a:pt x="787206" y="649587"/>
                </a:lnTo>
                <a:lnTo>
                  <a:pt x="892019" y="632968"/>
                </a:lnTo>
                <a:lnTo>
                  <a:pt x="997620" y="614667"/>
                </a:lnTo>
                <a:lnTo>
                  <a:pt x="1104727" y="596741"/>
                </a:lnTo>
                <a:lnTo>
                  <a:pt x="1212669" y="577397"/>
                </a:lnTo>
                <a:lnTo>
                  <a:pt x="1321506" y="556988"/>
                </a:lnTo>
                <a:lnTo>
                  <a:pt x="1430709" y="536607"/>
                </a:lnTo>
                <a:lnTo>
                  <a:pt x="1541050" y="514481"/>
                </a:lnTo>
                <a:lnTo>
                  <a:pt x="1652805" y="492202"/>
                </a:lnTo>
                <a:lnTo>
                  <a:pt x="1763708" y="469161"/>
                </a:lnTo>
                <a:lnTo>
                  <a:pt x="1875795" y="444641"/>
                </a:lnTo>
                <a:lnTo>
                  <a:pt x="1989128" y="418995"/>
                </a:lnTo>
                <a:lnTo>
                  <a:pt x="2102476" y="393438"/>
                </a:lnTo>
                <a:lnTo>
                  <a:pt x="2215549" y="366291"/>
                </a:lnTo>
                <a:lnTo>
                  <a:pt x="2330490" y="337455"/>
                </a:lnTo>
                <a:lnTo>
                  <a:pt x="2443333" y="308983"/>
                </a:lnTo>
                <a:lnTo>
                  <a:pt x="2558014" y="278646"/>
                </a:lnTo>
                <a:lnTo>
                  <a:pt x="2673621" y="247421"/>
                </a:lnTo>
                <a:lnTo>
                  <a:pt x="2787008" y="215853"/>
                </a:lnTo>
                <a:lnTo>
                  <a:pt x="2901442" y="182011"/>
                </a:lnTo>
                <a:lnTo>
                  <a:pt x="3015722" y="147286"/>
                </a:lnTo>
                <a:lnTo>
                  <a:pt x="3130018" y="112649"/>
                </a:lnTo>
                <a:lnTo>
                  <a:pt x="3243551" y="75688"/>
                </a:lnTo>
                <a:lnTo>
                  <a:pt x="3356992" y="38197"/>
                </a:lnTo>
                <a:lnTo>
                  <a:pt x="3470310" y="0"/>
                </a:lnTo>
                <a:close/>
              </a:path>
            </a:pathLst>
          </a:custGeom>
          <a:solidFill>
            <a:schemeClr val="bg1">
              <a:alpha val="20000"/>
            </a:schemeClr>
          </a:solidFill>
          <a:ln>
            <a:noFill/>
          </a:ln>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Gothic" panose="020B0502020202020204"/>
              <a:ea typeface="+mn-ea"/>
              <a:cs typeface="+mn-cs"/>
            </a:endParaRPr>
          </a:p>
        </p:txBody>
      </p:sp>
      <p:sp useBgFill="1">
        <p:nvSpPr>
          <p:cNvPr id="14" name="Freeform: Shape 13">
            <a:extLst>
              <a:ext uri="{FF2B5EF4-FFF2-40B4-BE49-F238E27FC236}">
                <a16:creationId xmlns:a16="http://schemas.microsoft.com/office/drawing/2014/main" id="{6A681326-1C9D-44A3-A627-3871BDAE412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a:off x="1" y="1762067"/>
            <a:ext cx="12192417" cy="5095933"/>
          </a:xfrm>
          <a:custGeom>
            <a:avLst/>
            <a:gdLst>
              <a:gd name="connsiteX0" fmla="*/ 0 w 12192417"/>
              <a:gd name="connsiteY0" fmla="*/ 0 h 5095933"/>
              <a:gd name="connsiteX1" fmla="*/ 71931 w 12192417"/>
              <a:gd name="connsiteY1" fmla="*/ 12261 h 5095933"/>
              <a:gd name="connsiteX2" fmla="*/ 282848 w 12192417"/>
              <a:gd name="connsiteY2" fmla="*/ 48343 h 5095933"/>
              <a:gd name="connsiteX3" fmla="*/ 436463 w 12192417"/>
              <a:gd name="connsiteY3" fmla="*/ 73565 h 5095933"/>
              <a:gd name="connsiteX4" fmla="*/ 619338 w 12192417"/>
              <a:gd name="connsiteY4" fmla="*/ 100188 h 5095933"/>
              <a:gd name="connsiteX5" fmla="*/ 836350 w 12192417"/>
              <a:gd name="connsiteY5" fmla="*/ 132066 h 5095933"/>
              <a:gd name="connsiteX6" fmla="*/ 1076527 w 12192417"/>
              <a:gd name="connsiteY6" fmla="*/ 165696 h 5095933"/>
              <a:gd name="connsiteX7" fmla="*/ 1347183 w 12192417"/>
              <a:gd name="connsiteY7" fmla="*/ 201077 h 5095933"/>
              <a:gd name="connsiteX8" fmla="*/ 1642222 w 12192417"/>
              <a:gd name="connsiteY8" fmla="*/ 238560 h 5095933"/>
              <a:gd name="connsiteX9" fmla="*/ 1962863 w 12192417"/>
              <a:gd name="connsiteY9" fmla="*/ 276043 h 5095933"/>
              <a:gd name="connsiteX10" fmla="*/ 2304231 w 12192417"/>
              <a:gd name="connsiteY10" fmla="*/ 314227 h 5095933"/>
              <a:gd name="connsiteX11" fmla="*/ 2672420 w 12192417"/>
              <a:gd name="connsiteY11" fmla="*/ 349608 h 5095933"/>
              <a:gd name="connsiteX12" fmla="*/ 3057677 w 12192417"/>
              <a:gd name="connsiteY12" fmla="*/ 383588 h 5095933"/>
              <a:gd name="connsiteX13" fmla="*/ 3464880 w 12192417"/>
              <a:gd name="connsiteY13" fmla="*/ 414415 h 5095933"/>
              <a:gd name="connsiteX14" fmla="*/ 3889151 w 12192417"/>
              <a:gd name="connsiteY14" fmla="*/ 443841 h 5095933"/>
              <a:gd name="connsiteX15" fmla="*/ 4331709 w 12192417"/>
              <a:gd name="connsiteY15" fmla="*/ 471515 h 5095933"/>
              <a:gd name="connsiteX16" fmla="*/ 4558475 w 12192417"/>
              <a:gd name="connsiteY16" fmla="*/ 481324 h 5095933"/>
              <a:gd name="connsiteX17" fmla="*/ 4790117 w 12192417"/>
              <a:gd name="connsiteY17" fmla="*/ 492183 h 5095933"/>
              <a:gd name="connsiteX18" fmla="*/ 5025417 w 12192417"/>
              <a:gd name="connsiteY18" fmla="*/ 502342 h 5095933"/>
              <a:gd name="connsiteX19" fmla="*/ 5261936 w 12192417"/>
              <a:gd name="connsiteY19" fmla="*/ 508998 h 5095933"/>
              <a:gd name="connsiteX20" fmla="*/ 5503331 w 12192417"/>
              <a:gd name="connsiteY20" fmla="*/ 514953 h 5095933"/>
              <a:gd name="connsiteX21" fmla="*/ 5747166 w 12192417"/>
              <a:gd name="connsiteY21" fmla="*/ 521259 h 5095933"/>
              <a:gd name="connsiteX22" fmla="*/ 5995876 w 12192417"/>
              <a:gd name="connsiteY22" fmla="*/ 525463 h 5095933"/>
              <a:gd name="connsiteX23" fmla="*/ 6247025 w 12192417"/>
              <a:gd name="connsiteY23" fmla="*/ 525463 h 5095933"/>
              <a:gd name="connsiteX24" fmla="*/ 6500612 w 12192417"/>
              <a:gd name="connsiteY24" fmla="*/ 527565 h 5095933"/>
              <a:gd name="connsiteX25" fmla="*/ 6756638 w 12192417"/>
              <a:gd name="connsiteY25" fmla="*/ 525463 h 5095933"/>
              <a:gd name="connsiteX26" fmla="*/ 7016321 w 12192417"/>
              <a:gd name="connsiteY26" fmla="*/ 521259 h 5095933"/>
              <a:gd name="connsiteX27" fmla="*/ 7276004 w 12192417"/>
              <a:gd name="connsiteY27" fmla="*/ 517406 h 5095933"/>
              <a:gd name="connsiteX28" fmla="*/ 7539344 w 12192417"/>
              <a:gd name="connsiteY28" fmla="*/ 508998 h 5095933"/>
              <a:gd name="connsiteX29" fmla="*/ 7805123 w 12192417"/>
              <a:gd name="connsiteY29" fmla="*/ 500241 h 5095933"/>
              <a:gd name="connsiteX30" fmla="*/ 8070902 w 12192417"/>
              <a:gd name="connsiteY30" fmla="*/ 490082 h 5095933"/>
              <a:gd name="connsiteX31" fmla="*/ 8339120 w 12192417"/>
              <a:gd name="connsiteY31" fmla="*/ 475719 h 5095933"/>
              <a:gd name="connsiteX32" fmla="*/ 8609775 w 12192417"/>
              <a:gd name="connsiteY32" fmla="*/ 458554 h 5095933"/>
              <a:gd name="connsiteX33" fmla="*/ 8881650 w 12192417"/>
              <a:gd name="connsiteY33" fmla="*/ 442089 h 5095933"/>
              <a:gd name="connsiteX34" fmla="*/ 9153525 w 12192417"/>
              <a:gd name="connsiteY34" fmla="*/ 421071 h 5095933"/>
              <a:gd name="connsiteX35" fmla="*/ 9429057 w 12192417"/>
              <a:gd name="connsiteY35" fmla="*/ 395849 h 5095933"/>
              <a:gd name="connsiteX36" fmla="*/ 9700932 w 12192417"/>
              <a:gd name="connsiteY36" fmla="*/ 370626 h 5095933"/>
              <a:gd name="connsiteX37" fmla="*/ 9977683 w 12192417"/>
              <a:gd name="connsiteY37" fmla="*/ 341551 h 5095933"/>
              <a:gd name="connsiteX38" fmla="*/ 10255654 w 12192417"/>
              <a:gd name="connsiteY38" fmla="*/ 309673 h 5095933"/>
              <a:gd name="connsiteX39" fmla="*/ 10529967 w 12192417"/>
              <a:gd name="connsiteY39" fmla="*/ 276043 h 5095933"/>
              <a:gd name="connsiteX40" fmla="*/ 10807938 w 12192417"/>
              <a:gd name="connsiteY40" fmla="*/ 236809 h 5095933"/>
              <a:gd name="connsiteX41" fmla="*/ 11084689 w 12192417"/>
              <a:gd name="connsiteY41" fmla="*/ 194772 h 5095933"/>
              <a:gd name="connsiteX42" fmla="*/ 11362660 w 12192417"/>
              <a:gd name="connsiteY42" fmla="*/ 153085 h 5095933"/>
              <a:gd name="connsiteX43" fmla="*/ 11639411 w 12192417"/>
              <a:gd name="connsiteY43" fmla="*/ 104392 h 5095933"/>
              <a:gd name="connsiteX44" fmla="*/ 11914944 w 12192417"/>
              <a:gd name="connsiteY44" fmla="*/ 54648 h 5095933"/>
              <a:gd name="connsiteX45" fmla="*/ 12191695 w 12192417"/>
              <a:gd name="connsiteY45" fmla="*/ 2452 h 5095933"/>
              <a:gd name="connsiteX46" fmla="*/ 12191695 w 12192417"/>
              <a:gd name="connsiteY46" fmla="*/ 2162231 h 5095933"/>
              <a:gd name="connsiteX47" fmla="*/ 12192417 w 12192417"/>
              <a:gd name="connsiteY47" fmla="*/ 2162231 h 5095933"/>
              <a:gd name="connsiteX48" fmla="*/ 12192417 w 12192417"/>
              <a:gd name="connsiteY48" fmla="*/ 5095933 h 5095933"/>
              <a:gd name="connsiteX49" fmla="*/ 0 w 12192417"/>
              <a:gd name="connsiteY49" fmla="*/ 5095933 h 5095933"/>
              <a:gd name="connsiteX50" fmla="*/ 0 w 12192417"/>
              <a:gd name="connsiteY50" fmla="*/ 2791958 h 5095933"/>
              <a:gd name="connsiteX51" fmla="*/ 0 w 12192417"/>
              <a:gd name="connsiteY51" fmla="*/ 2162231 h 50959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12192417" h="5095933">
                <a:moveTo>
                  <a:pt x="0" y="0"/>
                </a:moveTo>
                <a:lnTo>
                  <a:pt x="71931" y="12261"/>
                </a:lnTo>
                <a:lnTo>
                  <a:pt x="282848" y="48343"/>
                </a:lnTo>
                <a:lnTo>
                  <a:pt x="436463" y="73565"/>
                </a:lnTo>
                <a:lnTo>
                  <a:pt x="619338" y="100188"/>
                </a:lnTo>
                <a:lnTo>
                  <a:pt x="836350" y="132066"/>
                </a:lnTo>
                <a:lnTo>
                  <a:pt x="1076527" y="165696"/>
                </a:lnTo>
                <a:lnTo>
                  <a:pt x="1347183" y="201077"/>
                </a:lnTo>
                <a:lnTo>
                  <a:pt x="1642222" y="238560"/>
                </a:lnTo>
                <a:lnTo>
                  <a:pt x="1962863" y="276043"/>
                </a:lnTo>
                <a:lnTo>
                  <a:pt x="2304231" y="314227"/>
                </a:lnTo>
                <a:lnTo>
                  <a:pt x="2672420" y="349608"/>
                </a:lnTo>
                <a:lnTo>
                  <a:pt x="3057677" y="383588"/>
                </a:lnTo>
                <a:lnTo>
                  <a:pt x="3464880" y="414415"/>
                </a:lnTo>
                <a:lnTo>
                  <a:pt x="3889151" y="443841"/>
                </a:lnTo>
                <a:lnTo>
                  <a:pt x="4331709" y="471515"/>
                </a:lnTo>
                <a:lnTo>
                  <a:pt x="4558475" y="481324"/>
                </a:lnTo>
                <a:lnTo>
                  <a:pt x="4790117" y="492183"/>
                </a:lnTo>
                <a:lnTo>
                  <a:pt x="5025417" y="502342"/>
                </a:lnTo>
                <a:lnTo>
                  <a:pt x="5261936" y="508998"/>
                </a:lnTo>
                <a:lnTo>
                  <a:pt x="5503331" y="514953"/>
                </a:lnTo>
                <a:lnTo>
                  <a:pt x="5747166" y="521259"/>
                </a:lnTo>
                <a:lnTo>
                  <a:pt x="5995876" y="525463"/>
                </a:lnTo>
                <a:lnTo>
                  <a:pt x="6247025" y="525463"/>
                </a:lnTo>
                <a:lnTo>
                  <a:pt x="6500612" y="527565"/>
                </a:lnTo>
                <a:lnTo>
                  <a:pt x="6756638" y="525463"/>
                </a:lnTo>
                <a:lnTo>
                  <a:pt x="7016321" y="521259"/>
                </a:lnTo>
                <a:lnTo>
                  <a:pt x="7276004" y="517406"/>
                </a:lnTo>
                <a:lnTo>
                  <a:pt x="7539344" y="508998"/>
                </a:lnTo>
                <a:lnTo>
                  <a:pt x="7805123" y="500241"/>
                </a:lnTo>
                <a:lnTo>
                  <a:pt x="8070902" y="490082"/>
                </a:lnTo>
                <a:lnTo>
                  <a:pt x="8339120" y="475719"/>
                </a:lnTo>
                <a:lnTo>
                  <a:pt x="8609775" y="458554"/>
                </a:lnTo>
                <a:lnTo>
                  <a:pt x="8881650" y="442089"/>
                </a:lnTo>
                <a:lnTo>
                  <a:pt x="9153525" y="421071"/>
                </a:lnTo>
                <a:lnTo>
                  <a:pt x="9429057" y="395849"/>
                </a:lnTo>
                <a:lnTo>
                  <a:pt x="9700932" y="370626"/>
                </a:lnTo>
                <a:lnTo>
                  <a:pt x="9977683" y="341551"/>
                </a:lnTo>
                <a:lnTo>
                  <a:pt x="10255654" y="309673"/>
                </a:lnTo>
                <a:lnTo>
                  <a:pt x="10529967" y="276043"/>
                </a:lnTo>
                <a:lnTo>
                  <a:pt x="10807938" y="236809"/>
                </a:lnTo>
                <a:lnTo>
                  <a:pt x="11084689" y="194772"/>
                </a:lnTo>
                <a:lnTo>
                  <a:pt x="11362660" y="153085"/>
                </a:lnTo>
                <a:lnTo>
                  <a:pt x="11639411" y="104392"/>
                </a:lnTo>
                <a:lnTo>
                  <a:pt x="11914944" y="54648"/>
                </a:lnTo>
                <a:lnTo>
                  <a:pt x="12191695" y="2452"/>
                </a:lnTo>
                <a:lnTo>
                  <a:pt x="12191695" y="2162231"/>
                </a:lnTo>
                <a:lnTo>
                  <a:pt x="12192417" y="2162231"/>
                </a:lnTo>
                <a:lnTo>
                  <a:pt x="12192417" y="5095933"/>
                </a:lnTo>
                <a:lnTo>
                  <a:pt x="0" y="5095933"/>
                </a:lnTo>
                <a:lnTo>
                  <a:pt x="0" y="2791958"/>
                </a:lnTo>
                <a:lnTo>
                  <a:pt x="0" y="2162231"/>
                </a:lnTo>
                <a:close/>
              </a:path>
            </a:pathLst>
          </a:custGeom>
          <a:ln>
            <a:noFill/>
          </a:ln>
        </p:spPr>
        <p:txBody>
          <a:bodyPr/>
          <a:lstStyle/>
          <a:p>
            <a:endParaRPr lang="en-US"/>
          </a:p>
        </p:txBody>
      </p:sp>
      <p:sp>
        <p:nvSpPr>
          <p:cNvPr id="2" name="Title 1">
            <a:extLst>
              <a:ext uri="{FF2B5EF4-FFF2-40B4-BE49-F238E27FC236}">
                <a16:creationId xmlns:a16="http://schemas.microsoft.com/office/drawing/2014/main" id="{76EE3F63-805A-4A1D-B102-393685A5D200}"/>
              </a:ext>
            </a:extLst>
          </p:cNvPr>
          <p:cNvSpPr>
            <a:spLocks noGrp="1"/>
          </p:cNvSpPr>
          <p:nvPr>
            <p:ph type="title"/>
          </p:nvPr>
        </p:nvSpPr>
        <p:spPr>
          <a:xfrm>
            <a:off x="1103312" y="452718"/>
            <a:ext cx="8947522" cy="1400530"/>
          </a:xfrm>
        </p:spPr>
        <p:txBody>
          <a:bodyPr anchor="ctr">
            <a:normAutofit/>
          </a:bodyPr>
          <a:lstStyle/>
          <a:p>
            <a:r>
              <a:rPr lang="en-US" sz="3900">
                <a:solidFill>
                  <a:srgbClr val="FFFFFF"/>
                </a:solidFill>
              </a:rPr>
              <a:t>Letters of Agreement/Commitment/Support </a:t>
            </a:r>
          </a:p>
        </p:txBody>
      </p:sp>
      <p:sp>
        <p:nvSpPr>
          <p:cNvPr id="3" name="Content Placeholder 2">
            <a:extLst>
              <a:ext uri="{FF2B5EF4-FFF2-40B4-BE49-F238E27FC236}">
                <a16:creationId xmlns:a16="http://schemas.microsoft.com/office/drawing/2014/main" id="{55C0C610-9C1C-4F30-BE69-9280280876B9}"/>
              </a:ext>
            </a:extLst>
          </p:cNvPr>
          <p:cNvSpPr>
            <a:spLocks noGrp="1"/>
          </p:cNvSpPr>
          <p:nvPr>
            <p:ph idx="1"/>
          </p:nvPr>
        </p:nvSpPr>
        <p:spPr>
          <a:xfrm>
            <a:off x="1103312" y="2763520"/>
            <a:ext cx="8946541" cy="3484879"/>
          </a:xfrm>
        </p:spPr>
        <p:txBody>
          <a:bodyPr>
            <a:normAutofit/>
          </a:bodyPr>
          <a:lstStyle/>
          <a:p>
            <a:r>
              <a:rPr lang="en-US" dirty="0"/>
              <a:t>Applicants shall include letters of agreement, commitment, and support for their proposed program. </a:t>
            </a:r>
          </a:p>
          <a:p>
            <a:r>
              <a:rPr lang="en-US" dirty="0"/>
              <a:t>Letters of agreement and/or commitment should be included to document in-kind resources and services that will be provided to the program by other agencies and/or consultants. </a:t>
            </a:r>
          </a:p>
        </p:txBody>
      </p:sp>
    </p:spTree>
    <p:extLst>
      <p:ext uri="{BB962C8B-B14F-4D97-AF65-F5344CB8AC3E}">
        <p14:creationId xmlns:p14="http://schemas.microsoft.com/office/powerpoint/2010/main" val="2126000011"/>
      </p:ext>
    </p:extLst>
  </p:cSld>
  <p:clrMapOvr>
    <a:overrideClrMapping bg1="lt1" tx1="dk1" bg2="lt2" tx2="dk2" accent1="accent1" accent2="accent2" accent3="accent3" accent4="accent4" accent5="accent5" accent6="accent6" hlink="hlink" folHlink="folHlink"/>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1EDC2E-09F5-4ACC-836A-72A83B056EA4}"/>
              </a:ext>
            </a:extLst>
          </p:cNvPr>
          <p:cNvSpPr>
            <a:spLocks noGrp="1"/>
          </p:cNvSpPr>
          <p:nvPr>
            <p:ph type="title"/>
          </p:nvPr>
        </p:nvSpPr>
        <p:spPr/>
        <p:txBody>
          <a:bodyPr/>
          <a:lstStyle/>
          <a:p>
            <a:pPr algn="ctr"/>
            <a:r>
              <a:rPr lang="en-US" dirty="0"/>
              <a:t>Other Funding Sources </a:t>
            </a:r>
          </a:p>
        </p:txBody>
      </p:sp>
      <p:sp>
        <p:nvSpPr>
          <p:cNvPr id="3" name="Content Placeholder 2">
            <a:extLst>
              <a:ext uri="{FF2B5EF4-FFF2-40B4-BE49-F238E27FC236}">
                <a16:creationId xmlns:a16="http://schemas.microsoft.com/office/drawing/2014/main" id="{E4907B1B-C721-4B93-9916-7F4302463EA5}"/>
              </a:ext>
            </a:extLst>
          </p:cNvPr>
          <p:cNvSpPr>
            <a:spLocks noGrp="1"/>
          </p:cNvSpPr>
          <p:nvPr>
            <p:ph idx="1"/>
          </p:nvPr>
        </p:nvSpPr>
        <p:spPr/>
        <p:txBody>
          <a:bodyPr/>
          <a:lstStyle/>
          <a:p>
            <a:r>
              <a:rPr lang="en-US" dirty="0"/>
              <a:t>This funding provides seed money for new programs and additional money for established programs that are working to reduce juvenile delinquency, violence, crime and incarceration. </a:t>
            </a:r>
          </a:p>
          <a:p>
            <a:r>
              <a:rPr lang="en-US" dirty="0"/>
              <a:t>Provide information that shows how the program will be continued after the Title II funding has ended. </a:t>
            </a:r>
          </a:p>
          <a:p>
            <a:r>
              <a:rPr lang="en-US" dirty="0"/>
              <a:t>The </a:t>
            </a:r>
            <a:r>
              <a:rPr lang="en-US" b="1" dirty="0"/>
              <a:t>plan for sustainability MUST </a:t>
            </a:r>
            <a:r>
              <a:rPr lang="en-US" dirty="0"/>
              <a:t>show the source of the continuation funding, whether the project will be operated at the same level, and whether the target population will remain the same. </a:t>
            </a:r>
          </a:p>
        </p:txBody>
      </p:sp>
    </p:spTree>
    <p:extLst>
      <p:ext uri="{BB962C8B-B14F-4D97-AF65-F5344CB8AC3E}">
        <p14:creationId xmlns:p14="http://schemas.microsoft.com/office/powerpoint/2010/main" val="13261082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blipFill rotWithShape="1">
          <a:blip r:embed="rId2">
            <a:duotone>
              <a:schemeClr val="bg2">
                <a:shade val="69000"/>
                <a:hueMod val="108000"/>
                <a:satMod val="164000"/>
                <a:lumMod val="74000"/>
              </a:schemeClr>
              <a:schemeClr val="bg2">
                <a:tint val="96000"/>
                <a:hueMod val="88000"/>
                <a:satMod val="140000"/>
                <a:lumMod val="132000"/>
              </a:schemeClr>
            </a:duotone>
          </a:blip>
          <a:stretch/>
        </a:blipFill>
        <a:effectLst/>
      </p:bgPr>
    </p:bg>
    <p:spTree>
      <p:nvGrpSpPr>
        <p:cNvPr id="1" name=""/>
        <p:cNvGrpSpPr/>
        <p:nvPr/>
      </p:nvGrpSpPr>
      <p:grpSpPr>
        <a:xfrm>
          <a:off x="0" y="0"/>
          <a:ext cx="0" cy="0"/>
          <a:chOff x="0" y="0"/>
          <a:chExt cx="0" cy="0"/>
        </a:xfrm>
      </p:grpSpPr>
      <p:sp>
        <p:nvSpPr>
          <p:cNvPr id="17" name="Rectangle 7">
            <a:extLst>
              <a:ext uri="{FF2B5EF4-FFF2-40B4-BE49-F238E27FC236}">
                <a16:creationId xmlns:a16="http://schemas.microsoft.com/office/drawing/2014/main" id="{923E8915-D2AA-4327-A45A-972C3CA9574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8" name="Rectangle 9">
            <a:extLst>
              <a:ext uri="{FF2B5EF4-FFF2-40B4-BE49-F238E27FC236}">
                <a16:creationId xmlns:a16="http://schemas.microsoft.com/office/drawing/2014/main" id="{8302FC3C-9804-4950-B721-5FD704BA606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0" y="0"/>
            <a:ext cx="12188952" cy="6858000"/>
          </a:xfrm>
          <a:prstGeom prst="rect">
            <a:avLst/>
          </a:prstGeom>
          <a:ln w="127000" cap="sq" cmpd="thinThick">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9" name="Straight Connector 11">
            <a:extLst>
              <a:ext uri="{FF2B5EF4-FFF2-40B4-BE49-F238E27FC236}">
                <a16:creationId xmlns:a16="http://schemas.microsoft.com/office/drawing/2014/main" id="{6B9695BD-ECF6-49CA-8877-8C493193C65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5" y="1828800"/>
            <a:ext cx="0" cy="3200400"/>
          </a:xfrm>
          <a:prstGeom prst="line">
            <a:avLst/>
          </a:prstGeom>
          <a:ln w="19050">
            <a:solidFill>
              <a:schemeClr val="bg2">
                <a:lumMod val="60000"/>
                <a:lumOff val="40000"/>
              </a:schemeClr>
            </a:solidFill>
          </a:ln>
        </p:spPr>
        <p:style>
          <a:lnRef idx="1">
            <a:schemeClr val="accent1"/>
          </a:lnRef>
          <a:fillRef idx="0">
            <a:schemeClr val="accent1"/>
          </a:fillRef>
          <a:effectRef idx="0">
            <a:schemeClr val="accent1"/>
          </a:effectRef>
          <a:fontRef idx="minor">
            <a:schemeClr val="tx1"/>
          </a:fontRef>
        </p:style>
      </p:cxnSp>
      <p:pic>
        <p:nvPicPr>
          <p:cNvPr id="20" name="Picture 13">
            <a:extLst>
              <a:ext uri="{FF2B5EF4-FFF2-40B4-BE49-F238E27FC236}">
                <a16:creationId xmlns:a16="http://schemas.microsoft.com/office/drawing/2014/main" id="{3BC6EBB2-9BDC-4075-BA6B-43A9FBF9C86C}"/>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3">
            <a:extLst>
              <a:ext uri="{28A0092B-C50C-407E-A947-70E740481C1C}">
                <a14:useLocalDpi xmlns:a14="http://schemas.microsoft.com/office/drawing/2010/main" val="0"/>
              </a:ext>
            </a:extLst>
          </a:blip>
          <a:srcRect b="23320"/>
          <a:stretch/>
        </p:blipFill>
        <p:spPr>
          <a:xfrm>
            <a:off x="8605878" y="6228080"/>
            <a:ext cx="993734" cy="762000"/>
          </a:xfrm>
          <a:prstGeom prst="rect">
            <a:avLst/>
          </a:prstGeom>
        </p:spPr>
      </p:pic>
      <p:sp>
        <p:nvSpPr>
          <p:cNvPr id="16" name="Freeform 5">
            <a:extLst>
              <a:ext uri="{FF2B5EF4-FFF2-40B4-BE49-F238E27FC236}">
                <a16:creationId xmlns:a16="http://schemas.microsoft.com/office/drawing/2014/main" id="{F3798573-F27B-47EB-8EA4-7EE34954C2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a:off x="-1588" y="0"/>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tx1"/>
          </a:solidFill>
          <a:ln>
            <a:noFill/>
          </a:ln>
        </p:spPr>
        <p:txBody>
          <a:bodyPr/>
          <a:lstStyle/>
          <a:p>
            <a:endParaRPr lang="en-US"/>
          </a:p>
        </p:txBody>
      </p:sp>
      <p:sp>
        <p:nvSpPr>
          <p:cNvPr id="2" name="Title 1">
            <a:extLst>
              <a:ext uri="{FF2B5EF4-FFF2-40B4-BE49-F238E27FC236}">
                <a16:creationId xmlns:a16="http://schemas.microsoft.com/office/drawing/2014/main" id="{1173BD18-CBBB-4DBA-A1F2-425DCE7BE749}"/>
              </a:ext>
            </a:extLst>
          </p:cNvPr>
          <p:cNvSpPr>
            <a:spLocks noGrp="1"/>
          </p:cNvSpPr>
          <p:nvPr>
            <p:ph type="title"/>
          </p:nvPr>
        </p:nvSpPr>
        <p:spPr>
          <a:xfrm>
            <a:off x="806195" y="804672"/>
            <a:ext cx="3521359" cy="5248656"/>
          </a:xfrm>
        </p:spPr>
        <p:txBody>
          <a:bodyPr anchor="ctr">
            <a:normAutofit/>
          </a:bodyPr>
          <a:lstStyle/>
          <a:p>
            <a:pPr algn="ctr"/>
            <a:r>
              <a:rPr lang="en-US"/>
              <a:t>Supplement vs. Supplanting </a:t>
            </a:r>
            <a:endParaRPr lang="en-US" dirty="0"/>
          </a:p>
        </p:txBody>
      </p:sp>
      <p:sp>
        <p:nvSpPr>
          <p:cNvPr id="3" name="Content Placeholder 2">
            <a:extLst>
              <a:ext uri="{FF2B5EF4-FFF2-40B4-BE49-F238E27FC236}">
                <a16:creationId xmlns:a16="http://schemas.microsoft.com/office/drawing/2014/main" id="{57B71A8D-3789-4AE0-AB62-2B7B86826E87}"/>
              </a:ext>
            </a:extLst>
          </p:cNvPr>
          <p:cNvSpPr>
            <a:spLocks noGrp="1"/>
          </p:cNvSpPr>
          <p:nvPr>
            <p:ph idx="1"/>
          </p:nvPr>
        </p:nvSpPr>
        <p:spPr>
          <a:xfrm>
            <a:off x="4975861" y="804671"/>
            <a:ext cx="6399930" cy="5248657"/>
          </a:xfrm>
        </p:spPr>
        <p:txBody>
          <a:bodyPr anchor="ctr">
            <a:normAutofit/>
          </a:bodyPr>
          <a:lstStyle/>
          <a:p>
            <a:r>
              <a:rPr lang="en-US" b="1" dirty="0"/>
              <a:t>Grant Writing: Thou Shalt Not Supplant</a:t>
            </a:r>
            <a:endParaRPr lang="en-US" dirty="0"/>
          </a:p>
          <a:p>
            <a:r>
              <a:rPr lang="en-US" dirty="0"/>
              <a:t>Accounting to </a:t>
            </a:r>
            <a:r>
              <a:rPr lang="en-US" dirty="0" err="1"/>
              <a:t>eCivis</a:t>
            </a:r>
            <a:r>
              <a:rPr lang="en-US" dirty="0"/>
              <a:t> “Supplement” means to “build upon” or “add to”; “supplant” means to “replace” or “take the place of.” Federal law prohibits recipients of federal funds from replacing state, local, or agency funds with federal funds.</a:t>
            </a:r>
          </a:p>
          <a:p>
            <a:r>
              <a:rPr lang="en-US" dirty="0"/>
              <a:t>On the other hand, federal agencies encourage supplementing—that is, adding federal funds to what is available in state, local, or agency funds.</a:t>
            </a:r>
          </a:p>
        </p:txBody>
      </p:sp>
    </p:spTree>
    <p:extLst>
      <p:ext uri="{BB962C8B-B14F-4D97-AF65-F5344CB8AC3E}">
        <p14:creationId xmlns:p14="http://schemas.microsoft.com/office/powerpoint/2010/main" val="396552562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E61021-15D1-4374-8E0D-8158D2655B41}"/>
              </a:ext>
            </a:extLst>
          </p:cNvPr>
          <p:cNvSpPr>
            <a:spLocks noGrp="1"/>
          </p:cNvSpPr>
          <p:nvPr>
            <p:ph type="title"/>
          </p:nvPr>
        </p:nvSpPr>
        <p:spPr/>
        <p:txBody>
          <a:bodyPr/>
          <a:lstStyle/>
          <a:p>
            <a:pPr algn="ctr"/>
            <a:r>
              <a:rPr lang="en-US" dirty="0"/>
              <a:t>OJJDP Information </a:t>
            </a:r>
          </a:p>
        </p:txBody>
      </p:sp>
      <p:sp>
        <p:nvSpPr>
          <p:cNvPr id="3" name="Text Placeholder 2">
            <a:extLst>
              <a:ext uri="{FF2B5EF4-FFF2-40B4-BE49-F238E27FC236}">
                <a16:creationId xmlns:a16="http://schemas.microsoft.com/office/drawing/2014/main" id="{AE47C478-69E3-4ECF-B962-ADFB3E81C82B}"/>
              </a:ext>
            </a:extLst>
          </p:cNvPr>
          <p:cNvSpPr>
            <a:spLocks noGrp="1"/>
          </p:cNvSpPr>
          <p:nvPr>
            <p:ph type="body" idx="1"/>
          </p:nvPr>
        </p:nvSpPr>
        <p:spPr/>
        <p:txBody>
          <a:bodyPr/>
          <a:lstStyle/>
          <a:p>
            <a:r>
              <a:rPr lang="en-US" dirty="0"/>
              <a:t>OJJDP Model Programs Guide</a:t>
            </a:r>
          </a:p>
        </p:txBody>
      </p:sp>
      <p:sp>
        <p:nvSpPr>
          <p:cNvPr id="4" name="Content Placeholder 3">
            <a:extLst>
              <a:ext uri="{FF2B5EF4-FFF2-40B4-BE49-F238E27FC236}">
                <a16:creationId xmlns:a16="http://schemas.microsoft.com/office/drawing/2014/main" id="{25FC18B9-443C-43C1-9893-7A13DACD99DD}"/>
              </a:ext>
            </a:extLst>
          </p:cNvPr>
          <p:cNvSpPr>
            <a:spLocks noGrp="1"/>
          </p:cNvSpPr>
          <p:nvPr>
            <p:ph sz="half" idx="2"/>
          </p:nvPr>
        </p:nvSpPr>
        <p:spPr/>
        <p:txBody>
          <a:bodyPr/>
          <a:lstStyle/>
          <a:p>
            <a:r>
              <a:rPr lang="en-US" dirty="0">
                <a:hlinkClick r:id="rId2"/>
              </a:rPr>
              <a:t>https://www.ojjdp.gov/mpg</a:t>
            </a:r>
            <a:r>
              <a:rPr lang="en-US" dirty="0"/>
              <a:t> </a:t>
            </a:r>
          </a:p>
          <a:p>
            <a:pPr marL="0" indent="0">
              <a:buNone/>
            </a:pPr>
            <a:endParaRPr lang="en-US" dirty="0"/>
          </a:p>
        </p:txBody>
      </p:sp>
      <p:sp>
        <p:nvSpPr>
          <p:cNvPr id="5" name="Text Placeholder 4">
            <a:extLst>
              <a:ext uri="{FF2B5EF4-FFF2-40B4-BE49-F238E27FC236}">
                <a16:creationId xmlns:a16="http://schemas.microsoft.com/office/drawing/2014/main" id="{119E2CB4-20FC-4FE1-89ED-09B737A1EA48}"/>
              </a:ext>
            </a:extLst>
          </p:cNvPr>
          <p:cNvSpPr>
            <a:spLocks noGrp="1"/>
          </p:cNvSpPr>
          <p:nvPr>
            <p:ph type="body" sz="quarter" idx="3"/>
          </p:nvPr>
        </p:nvSpPr>
        <p:spPr/>
        <p:txBody>
          <a:bodyPr/>
          <a:lstStyle/>
          <a:p>
            <a:r>
              <a:rPr lang="en-US" dirty="0"/>
              <a:t>OJJDP Website </a:t>
            </a:r>
          </a:p>
        </p:txBody>
      </p:sp>
      <p:sp>
        <p:nvSpPr>
          <p:cNvPr id="6" name="Content Placeholder 5">
            <a:extLst>
              <a:ext uri="{FF2B5EF4-FFF2-40B4-BE49-F238E27FC236}">
                <a16:creationId xmlns:a16="http://schemas.microsoft.com/office/drawing/2014/main" id="{D8946EA1-0F97-4E20-AA1D-755F08FA0BF4}"/>
              </a:ext>
            </a:extLst>
          </p:cNvPr>
          <p:cNvSpPr>
            <a:spLocks noGrp="1"/>
          </p:cNvSpPr>
          <p:nvPr>
            <p:ph sz="quarter" idx="4"/>
          </p:nvPr>
        </p:nvSpPr>
        <p:spPr/>
        <p:txBody>
          <a:bodyPr/>
          <a:lstStyle/>
          <a:p>
            <a:r>
              <a:rPr lang="en-US" dirty="0">
                <a:hlinkClick r:id="rId3"/>
              </a:rPr>
              <a:t>https://www.ojjdp.gov/</a:t>
            </a:r>
            <a:r>
              <a:rPr lang="en-US" dirty="0"/>
              <a:t> </a:t>
            </a:r>
          </a:p>
        </p:txBody>
      </p:sp>
    </p:spTree>
    <p:extLst>
      <p:ext uri="{BB962C8B-B14F-4D97-AF65-F5344CB8AC3E}">
        <p14:creationId xmlns:p14="http://schemas.microsoft.com/office/powerpoint/2010/main" val="387057939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blipFill rotWithShape="1">
          <a:blip r:embed="rId2">
            <a:duotone>
              <a:schemeClr val="bg2">
                <a:shade val="69000"/>
                <a:hueMod val="108000"/>
                <a:satMod val="164000"/>
                <a:lumMod val="74000"/>
              </a:schemeClr>
              <a:schemeClr val="bg2">
                <a:tint val="96000"/>
                <a:hueMod val="88000"/>
                <a:satMod val="140000"/>
                <a:lumMod val="132000"/>
              </a:schemeClr>
            </a:duotone>
          </a:blip>
          <a:stretch/>
        </a:blipFill>
        <a:effectLst/>
      </p:bgPr>
    </p:bg>
    <p:spTree>
      <p:nvGrpSpPr>
        <p:cNvPr id="1" name=""/>
        <p:cNvGrpSpPr/>
        <p:nvPr/>
      </p:nvGrpSpPr>
      <p:grpSpPr>
        <a:xfrm>
          <a:off x="0" y="0"/>
          <a:ext cx="0" cy="0"/>
          <a:chOff x="0" y="0"/>
          <a:chExt cx="0" cy="0"/>
        </a:xfrm>
      </p:grpSpPr>
      <p:sp>
        <p:nvSpPr>
          <p:cNvPr id="17" name="Rectangle 7">
            <a:extLst>
              <a:ext uri="{FF2B5EF4-FFF2-40B4-BE49-F238E27FC236}">
                <a16:creationId xmlns:a16="http://schemas.microsoft.com/office/drawing/2014/main" id="{923E8915-D2AA-4327-A45A-972C3CA9574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8" name="Rectangle 9">
            <a:extLst>
              <a:ext uri="{FF2B5EF4-FFF2-40B4-BE49-F238E27FC236}">
                <a16:creationId xmlns:a16="http://schemas.microsoft.com/office/drawing/2014/main" id="{8302FC3C-9804-4950-B721-5FD704BA606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0" y="0"/>
            <a:ext cx="12188952" cy="6858000"/>
          </a:xfrm>
          <a:prstGeom prst="rect">
            <a:avLst/>
          </a:prstGeom>
          <a:ln w="127000" cap="sq" cmpd="thinThick">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9" name="Straight Connector 11">
            <a:extLst>
              <a:ext uri="{FF2B5EF4-FFF2-40B4-BE49-F238E27FC236}">
                <a16:creationId xmlns:a16="http://schemas.microsoft.com/office/drawing/2014/main" id="{6B9695BD-ECF6-49CA-8877-8C493193C65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5" y="1828800"/>
            <a:ext cx="0" cy="3200400"/>
          </a:xfrm>
          <a:prstGeom prst="line">
            <a:avLst/>
          </a:prstGeom>
          <a:ln w="19050">
            <a:solidFill>
              <a:schemeClr val="bg2">
                <a:lumMod val="60000"/>
                <a:lumOff val="40000"/>
              </a:schemeClr>
            </a:solidFill>
          </a:ln>
        </p:spPr>
        <p:style>
          <a:lnRef idx="1">
            <a:schemeClr val="accent1"/>
          </a:lnRef>
          <a:fillRef idx="0">
            <a:schemeClr val="accent1"/>
          </a:fillRef>
          <a:effectRef idx="0">
            <a:schemeClr val="accent1"/>
          </a:effectRef>
          <a:fontRef idx="minor">
            <a:schemeClr val="tx1"/>
          </a:fontRef>
        </p:style>
      </p:cxnSp>
      <p:pic>
        <p:nvPicPr>
          <p:cNvPr id="20" name="Picture 13">
            <a:extLst>
              <a:ext uri="{FF2B5EF4-FFF2-40B4-BE49-F238E27FC236}">
                <a16:creationId xmlns:a16="http://schemas.microsoft.com/office/drawing/2014/main" id="{3BC6EBB2-9BDC-4075-BA6B-43A9FBF9C86C}"/>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3">
            <a:extLst>
              <a:ext uri="{28A0092B-C50C-407E-A947-70E740481C1C}">
                <a14:useLocalDpi xmlns:a14="http://schemas.microsoft.com/office/drawing/2010/main" val="0"/>
              </a:ext>
            </a:extLst>
          </a:blip>
          <a:srcRect b="23320"/>
          <a:stretch/>
        </p:blipFill>
        <p:spPr>
          <a:xfrm>
            <a:off x="8605878" y="6228080"/>
            <a:ext cx="993734" cy="762000"/>
          </a:xfrm>
          <a:prstGeom prst="rect">
            <a:avLst/>
          </a:prstGeom>
        </p:spPr>
      </p:pic>
      <p:sp>
        <p:nvSpPr>
          <p:cNvPr id="16" name="Freeform 5">
            <a:extLst>
              <a:ext uri="{FF2B5EF4-FFF2-40B4-BE49-F238E27FC236}">
                <a16:creationId xmlns:a16="http://schemas.microsoft.com/office/drawing/2014/main" id="{F3798573-F27B-47EB-8EA4-7EE34954C2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a:off x="-1588" y="0"/>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tx1"/>
          </a:solidFill>
          <a:ln>
            <a:noFill/>
          </a:ln>
        </p:spPr>
        <p:txBody>
          <a:bodyPr/>
          <a:lstStyle/>
          <a:p>
            <a:endParaRPr lang="en-US"/>
          </a:p>
        </p:txBody>
      </p:sp>
      <p:sp>
        <p:nvSpPr>
          <p:cNvPr id="2" name="Title 1">
            <a:extLst>
              <a:ext uri="{FF2B5EF4-FFF2-40B4-BE49-F238E27FC236}">
                <a16:creationId xmlns:a16="http://schemas.microsoft.com/office/drawing/2014/main" id="{719CD43B-6EBE-49F8-BD19-3E338791D08E}"/>
              </a:ext>
            </a:extLst>
          </p:cNvPr>
          <p:cNvSpPr>
            <a:spLocks noGrp="1"/>
          </p:cNvSpPr>
          <p:nvPr>
            <p:ph type="title"/>
          </p:nvPr>
        </p:nvSpPr>
        <p:spPr>
          <a:xfrm>
            <a:off x="806195" y="804672"/>
            <a:ext cx="3521359" cy="5248656"/>
          </a:xfrm>
        </p:spPr>
        <p:txBody>
          <a:bodyPr anchor="ctr">
            <a:normAutofit/>
          </a:bodyPr>
          <a:lstStyle/>
          <a:p>
            <a:pPr algn="ctr"/>
            <a:r>
              <a:rPr lang="en-US" dirty="0"/>
              <a:t>Need to Know….</a:t>
            </a:r>
          </a:p>
        </p:txBody>
      </p:sp>
      <p:sp>
        <p:nvSpPr>
          <p:cNvPr id="3" name="Content Placeholder 2">
            <a:extLst>
              <a:ext uri="{FF2B5EF4-FFF2-40B4-BE49-F238E27FC236}">
                <a16:creationId xmlns:a16="http://schemas.microsoft.com/office/drawing/2014/main" id="{4CF20890-4C2F-433F-AF21-69EB806EF73F}"/>
              </a:ext>
            </a:extLst>
          </p:cNvPr>
          <p:cNvSpPr>
            <a:spLocks noGrp="1"/>
          </p:cNvSpPr>
          <p:nvPr>
            <p:ph idx="1"/>
          </p:nvPr>
        </p:nvSpPr>
        <p:spPr>
          <a:xfrm>
            <a:off x="4975861" y="804671"/>
            <a:ext cx="6399930" cy="5248657"/>
          </a:xfrm>
        </p:spPr>
        <p:txBody>
          <a:bodyPr anchor="ctr">
            <a:normAutofit/>
          </a:bodyPr>
          <a:lstStyle/>
          <a:p>
            <a:r>
              <a:rPr lang="en-US" sz="2200" b="1" dirty="0"/>
              <a:t>There is a $30,000 maximum on Title II Grants. </a:t>
            </a:r>
          </a:p>
          <a:p>
            <a:pPr lvl="1"/>
            <a:r>
              <a:rPr lang="en-US" b="1" dirty="0"/>
              <a:t>Criminal Background Check – Arkansas State Police</a:t>
            </a:r>
          </a:p>
          <a:p>
            <a:pPr lvl="1"/>
            <a:r>
              <a:rPr lang="en-US" i="1" dirty="0"/>
              <a:t>One State Police Plaza Dr Little Rock, AR 72209 </a:t>
            </a:r>
            <a:r>
              <a:rPr lang="en-US" b="1" dirty="0"/>
              <a:t>  </a:t>
            </a:r>
          </a:p>
          <a:p>
            <a:r>
              <a:rPr lang="en-US" b="1" dirty="0"/>
              <a:t>Child Abuse Registry Check, Adult Maltreatment Central Registry Check – Division of Children and Family Services</a:t>
            </a:r>
          </a:p>
          <a:p>
            <a:pPr lvl="1"/>
            <a:r>
              <a:rPr lang="en-US" b="1" dirty="0"/>
              <a:t>Phone Number: 501-682-8759</a:t>
            </a:r>
          </a:p>
        </p:txBody>
      </p:sp>
    </p:spTree>
    <p:extLst>
      <p:ext uri="{BB962C8B-B14F-4D97-AF65-F5344CB8AC3E}">
        <p14:creationId xmlns:p14="http://schemas.microsoft.com/office/powerpoint/2010/main" val="973885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B45911-FD27-4A06-A745-037B7F59DCEB}"/>
              </a:ext>
            </a:extLst>
          </p:cNvPr>
          <p:cNvSpPr>
            <a:spLocks noGrp="1"/>
          </p:cNvSpPr>
          <p:nvPr>
            <p:ph type="title"/>
          </p:nvPr>
        </p:nvSpPr>
        <p:spPr>
          <a:xfrm>
            <a:off x="676275" y="1114425"/>
            <a:ext cx="10671175" cy="1362075"/>
          </a:xfrm>
        </p:spPr>
        <p:txBody>
          <a:bodyPr/>
          <a:lstStyle/>
          <a:p>
            <a:pPr algn="ctr"/>
            <a:r>
              <a:rPr lang="en-US"/>
              <a:t>JJDPA</a:t>
            </a:r>
            <a:endParaRPr lang="en-US" dirty="0"/>
          </a:p>
        </p:txBody>
      </p:sp>
      <p:sp>
        <p:nvSpPr>
          <p:cNvPr id="3" name="Text Placeholder 2">
            <a:extLst>
              <a:ext uri="{FF2B5EF4-FFF2-40B4-BE49-F238E27FC236}">
                <a16:creationId xmlns:a16="http://schemas.microsoft.com/office/drawing/2014/main" id="{B1099C8C-B76B-4103-A078-3D3E5D94EFF6}"/>
              </a:ext>
            </a:extLst>
          </p:cNvPr>
          <p:cNvSpPr>
            <a:spLocks noGrp="1"/>
          </p:cNvSpPr>
          <p:nvPr>
            <p:ph type="body" idx="1"/>
          </p:nvPr>
        </p:nvSpPr>
        <p:spPr>
          <a:xfrm>
            <a:off x="676275" y="2619375"/>
            <a:ext cx="10671175" cy="3470275"/>
          </a:xfrm>
        </p:spPr>
        <p:txBody>
          <a:bodyPr>
            <a:normAutofit/>
          </a:bodyPr>
          <a:lstStyle/>
          <a:p>
            <a:pPr marL="342900" indent="-342900">
              <a:buFont typeface="Arial" panose="020B0604020202020204" pitchFamily="34" charset="0"/>
              <a:buChar char="•"/>
            </a:pPr>
            <a:r>
              <a:rPr lang="en-US" dirty="0"/>
              <a:t>The JJDP Act, through the 2002 reauthorization 2018, establishes four core requirements with which participating states and territories must comply to receive grants under the JJDP Act:</a:t>
            </a:r>
          </a:p>
          <a:p>
            <a:pPr marL="800100" lvl="1" indent="-342900">
              <a:buFont typeface="Arial" panose="020B0604020202020204" pitchFamily="34" charset="0"/>
              <a:buChar char="•"/>
            </a:pPr>
            <a:r>
              <a:rPr lang="en-US" dirty="0"/>
              <a:t>Deinstitutionalization of Status offenders (DSO)</a:t>
            </a:r>
          </a:p>
          <a:p>
            <a:pPr marL="800100" lvl="1" indent="-342900">
              <a:buFont typeface="Arial" panose="020B0604020202020204" pitchFamily="34" charset="0"/>
              <a:buChar char="•"/>
            </a:pPr>
            <a:r>
              <a:rPr lang="en-US" dirty="0"/>
              <a:t>Separation of juveniles from adults in institutions (Sight and Sound)</a:t>
            </a:r>
          </a:p>
          <a:p>
            <a:pPr marL="800100" lvl="1" indent="-342900">
              <a:buFont typeface="Arial" panose="020B0604020202020204" pitchFamily="34" charset="0"/>
              <a:buChar char="•"/>
            </a:pPr>
            <a:r>
              <a:rPr lang="en-US" dirty="0"/>
              <a:t>Removal of juveniles from adult jails and lockups (Jail Removal)</a:t>
            </a:r>
          </a:p>
          <a:p>
            <a:pPr marL="800100" lvl="1" indent="-342900">
              <a:buFont typeface="Arial" panose="020B0604020202020204" pitchFamily="34" charset="0"/>
              <a:buChar char="•"/>
            </a:pPr>
            <a:r>
              <a:rPr lang="en-US" dirty="0"/>
              <a:t>Reduction of Racial and Ethnic Disparities (RED) formally know as Disproportionate Minority Contact (DMC), where it exists.</a:t>
            </a:r>
          </a:p>
        </p:txBody>
      </p:sp>
    </p:spTree>
    <p:extLst>
      <p:ext uri="{BB962C8B-B14F-4D97-AF65-F5344CB8AC3E}">
        <p14:creationId xmlns:p14="http://schemas.microsoft.com/office/powerpoint/2010/main" val="128372981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B2D95C-9892-4795-8CE7-D5049A39113D}"/>
              </a:ext>
            </a:extLst>
          </p:cNvPr>
          <p:cNvSpPr>
            <a:spLocks noGrp="1"/>
          </p:cNvSpPr>
          <p:nvPr>
            <p:ph type="title"/>
          </p:nvPr>
        </p:nvSpPr>
        <p:spPr>
          <a:xfrm>
            <a:off x="646111" y="452718"/>
            <a:ext cx="9404723" cy="1400530"/>
          </a:xfrm>
        </p:spPr>
        <p:txBody>
          <a:bodyPr>
            <a:normAutofit/>
          </a:bodyPr>
          <a:lstStyle/>
          <a:p>
            <a:pPr algn="ctr"/>
            <a:r>
              <a:rPr lang="en-US"/>
              <a:t>Need to know…. Timeline</a:t>
            </a:r>
            <a:endParaRPr lang="en-US" dirty="0"/>
          </a:p>
        </p:txBody>
      </p:sp>
      <p:graphicFrame>
        <p:nvGraphicFramePr>
          <p:cNvPr id="8" name="Content Placeholder 5">
            <a:extLst>
              <a:ext uri="{FF2B5EF4-FFF2-40B4-BE49-F238E27FC236}">
                <a16:creationId xmlns:a16="http://schemas.microsoft.com/office/drawing/2014/main" id="{CA87DBF9-6ABA-4CCA-B1FF-D82CA69854D6}"/>
              </a:ext>
            </a:extLst>
          </p:cNvPr>
          <p:cNvGraphicFramePr>
            <a:graphicFrameLocks noGrp="1"/>
          </p:cNvGraphicFramePr>
          <p:nvPr>
            <p:ph idx="1"/>
            <p:extLst>
              <p:ext uri="{D42A27DB-BD31-4B8C-83A1-F6EECF244321}">
                <p14:modId xmlns:p14="http://schemas.microsoft.com/office/powerpoint/2010/main" val="1864150569"/>
              </p:ext>
            </p:extLst>
          </p:nvPr>
        </p:nvGraphicFramePr>
        <p:xfrm>
          <a:off x="1103313" y="2052638"/>
          <a:ext cx="8947150" cy="419576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94093049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63AA20-9A69-AE63-17EA-3B61FB8D0F4E}"/>
              </a:ext>
            </a:extLst>
          </p:cNvPr>
          <p:cNvSpPr>
            <a:spLocks noGrp="1"/>
          </p:cNvSpPr>
          <p:nvPr>
            <p:ph type="ctrTitle"/>
          </p:nvPr>
        </p:nvSpPr>
        <p:spPr/>
        <p:txBody>
          <a:bodyPr/>
          <a:lstStyle/>
          <a:p>
            <a:pPr algn="ctr"/>
            <a:r>
              <a:rPr lang="en-US" dirty="0"/>
              <a:t>Grant Award Period</a:t>
            </a:r>
          </a:p>
        </p:txBody>
      </p:sp>
      <p:sp>
        <p:nvSpPr>
          <p:cNvPr id="3" name="Subtitle 2">
            <a:extLst>
              <a:ext uri="{FF2B5EF4-FFF2-40B4-BE49-F238E27FC236}">
                <a16:creationId xmlns:a16="http://schemas.microsoft.com/office/drawing/2014/main" id="{06708EF8-750E-CCCE-CC78-8140503C44F6}"/>
              </a:ext>
            </a:extLst>
          </p:cNvPr>
          <p:cNvSpPr>
            <a:spLocks noGrp="1"/>
          </p:cNvSpPr>
          <p:nvPr>
            <p:ph type="subTitle" idx="1"/>
          </p:nvPr>
        </p:nvSpPr>
        <p:spPr/>
        <p:txBody>
          <a:bodyPr>
            <a:normAutofit/>
          </a:bodyPr>
          <a:lstStyle/>
          <a:p>
            <a:pPr algn="ctr"/>
            <a:r>
              <a:rPr lang="en-US" sz="2600" dirty="0"/>
              <a:t>December 2, 2024 – November 30, 2025</a:t>
            </a:r>
          </a:p>
        </p:txBody>
      </p:sp>
    </p:spTree>
    <p:extLst>
      <p:ext uri="{BB962C8B-B14F-4D97-AF65-F5344CB8AC3E}">
        <p14:creationId xmlns:p14="http://schemas.microsoft.com/office/powerpoint/2010/main" val="70975630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07DB56-9A7D-4474-B02B-DEE430631F2E}"/>
              </a:ext>
            </a:extLst>
          </p:cNvPr>
          <p:cNvSpPr>
            <a:spLocks noGrp="1"/>
          </p:cNvSpPr>
          <p:nvPr>
            <p:ph type="title"/>
          </p:nvPr>
        </p:nvSpPr>
        <p:spPr/>
        <p:txBody>
          <a:bodyPr>
            <a:normAutofit/>
          </a:bodyPr>
          <a:lstStyle/>
          <a:p>
            <a:pPr algn="ctr"/>
            <a:r>
              <a:rPr lang="en-US" dirty="0">
                <a:solidFill>
                  <a:srgbClr val="FF0000"/>
                </a:solidFill>
              </a:rPr>
              <a:t>DYS JJDP Staff</a:t>
            </a:r>
          </a:p>
        </p:txBody>
      </p:sp>
      <p:graphicFrame>
        <p:nvGraphicFramePr>
          <p:cNvPr id="5" name="Content Placeholder 2">
            <a:extLst>
              <a:ext uri="{FF2B5EF4-FFF2-40B4-BE49-F238E27FC236}">
                <a16:creationId xmlns:a16="http://schemas.microsoft.com/office/drawing/2014/main" id="{FADB4143-40FA-4E3B-8806-0BCEB1A3C2DA}"/>
              </a:ext>
            </a:extLst>
          </p:cNvPr>
          <p:cNvGraphicFramePr>
            <a:graphicFrameLocks noGrp="1"/>
          </p:cNvGraphicFramePr>
          <p:nvPr>
            <p:ph sz="half" idx="2"/>
            <p:extLst>
              <p:ext uri="{D42A27DB-BD31-4B8C-83A1-F6EECF244321}">
                <p14:modId xmlns:p14="http://schemas.microsoft.com/office/powerpoint/2010/main" val="1279104664"/>
              </p:ext>
            </p:extLst>
          </p:nvPr>
        </p:nvGraphicFramePr>
        <p:xfrm>
          <a:off x="1103313" y="2514600"/>
          <a:ext cx="4395787" cy="37417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7" name="Content Placeholder 6">
            <a:extLst>
              <a:ext uri="{FF2B5EF4-FFF2-40B4-BE49-F238E27FC236}">
                <a16:creationId xmlns:a16="http://schemas.microsoft.com/office/drawing/2014/main" id="{6079104D-98E4-420A-B17A-8F1352C45CE3}"/>
              </a:ext>
            </a:extLst>
          </p:cNvPr>
          <p:cNvPicPr>
            <a:picLocks noGrp="1" noChangeAspect="1"/>
          </p:cNvPicPr>
          <p:nvPr>
            <p:ph sz="quarter" idx="4"/>
          </p:nvPr>
        </p:nvPicPr>
        <p:blipFill>
          <a:blip r:embed="rId7"/>
          <a:stretch>
            <a:fillRect/>
          </a:stretch>
        </p:blipFill>
        <p:spPr>
          <a:xfrm>
            <a:off x="6819462" y="3281040"/>
            <a:ext cx="707197" cy="707197"/>
          </a:xfrm>
          <a:prstGeom prst="rect">
            <a:avLst/>
          </a:prstGeom>
        </p:spPr>
      </p:pic>
      <p:sp>
        <p:nvSpPr>
          <p:cNvPr id="8" name="TextBox 7">
            <a:extLst>
              <a:ext uri="{FF2B5EF4-FFF2-40B4-BE49-F238E27FC236}">
                <a16:creationId xmlns:a16="http://schemas.microsoft.com/office/drawing/2014/main" id="{4D429F61-40D7-4D2C-8813-FF4AA12518C2}"/>
              </a:ext>
            </a:extLst>
          </p:cNvPr>
          <p:cNvSpPr txBox="1"/>
          <p:nvPr/>
        </p:nvSpPr>
        <p:spPr>
          <a:xfrm>
            <a:off x="6173509" y="4133676"/>
            <a:ext cx="2123203" cy="830997"/>
          </a:xfrm>
          <a:prstGeom prst="rect">
            <a:avLst/>
          </a:prstGeom>
          <a:noFill/>
        </p:spPr>
        <p:txBody>
          <a:bodyPr wrap="square" rtlCol="0">
            <a:spAutoFit/>
          </a:bodyPr>
          <a:lstStyle/>
          <a:p>
            <a:r>
              <a:rPr lang="en-US" sz="1600" dirty="0"/>
              <a:t>Compliance Monitor – Ricky Gaston</a:t>
            </a:r>
          </a:p>
        </p:txBody>
      </p:sp>
      <p:sp>
        <p:nvSpPr>
          <p:cNvPr id="9" name="TextBox 8">
            <a:extLst>
              <a:ext uri="{FF2B5EF4-FFF2-40B4-BE49-F238E27FC236}">
                <a16:creationId xmlns:a16="http://schemas.microsoft.com/office/drawing/2014/main" id="{4F2B1DA2-0A20-4A71-AD51-2A0C943A0B79}"/>
              </a:ext>
            </a:extLst>
          </p:cNvPr>
          <p:cNvSpPr txBox="1"/>
          <p:nvPr/>
        </p:nvSpPr>
        <p:spPr>
          <a:xfrm>
            <a:off x="8971121" y="4133676"/>
            <a:ext cx="1887523" cy="584775"/>
          </a:xfrm>
          <a:prstGeom prst="rect">
            <a:avLst/>
          </a:prstGeom>
          <a:noFill/>
        </p:spPr>
        <p:txBody>
          <a:bodyPr wrap="square" rtlCol="0">
            <a:spAutoFit/>
          </a:bodyPr>
          <a:lstStyle/>
          <a:p>
            <a:r>
              <a:rPr lang="en-US" sz="1600" dirty="0"/>
              <a:t>RED Coordinator – Tanya Patton</a:t>
            </a:r>
          </a:p>
        </p:txBody>
      </p:sp>
      <p:sp>
        <p:nvSpPr>
          <p:cNvPr id="15" name="Rectangle 14" descr="Envelope">
            <a:extLst>
              <a:ext uri="{FF2B5EF4-FFF2-40B4-BE49-F238E27FC236}">
                <a16:creationId xmlns:a16="http://schemas.microsoft.com/office/drawing/2014/main" id="{037E96D5-410F-4904-B3BB-847E078A8844}"/>
              </a:ext>
            </a:extLst>
          </p:cNvPr>
          <p:cNvSpPr/>
          <p:nvPr/>
        </p:nvSpPr>
        <p:spPr>
          <a:xfrm>
            <a:off x="9561591" y="3281040"/>
            <a:ext cx="706582" cy="706582"/>
          </a:xfrm>
          <a:prstGeom prst="rect">
            <a:avLst/>
          </a:prstGeom>
          <a: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a:blipFill>
          <a:ln>
            <a:noFill/>
          </a:ln>
        </p:spPr>
        <p:style>
          <a:lnRef idx="2">
            <a:scrgbClr r="0" g="0" b="0"/>
          </a:lnRef>
          <a:fillRef idx="1">
            <a:scrgbClr r="0" g="0" b="0"/>
          </a:fillRef>
          <a:effectRef idx="0">
            <a:schemeClr val="accent5">
              <a:hueOff val="0"/>
              <a:satOff val="0"/>
              <a:lumOff val="0"/>
              <a:alphaOff val="0"/>
            </a:schemeClr>
          </a:effectRef>
          <a:fontRef idx="minor">
            <a:schemeClr val="lt1"/>
          </a:fontRef>
        </p:style>
        <p:txBody>
          <a:bodyPr/>
          <a:lstStyle/>
          <a:p>
            <a:endParaRPr lang="en-US"/>
          </a:p>
        </p:txBody>
      </p:sp>
    </p:spTree>
    <p:extLst>
      <p:ext uri="{BB962C8B-B14F-4D97-AF65-F5344CB8AC3E}">
        <p14:creationId xmlns:p14="http://schemas.microsoft.com/office/powerpoint/2010/main" val="1870687827"/>
      </p:ext>
    </p:extLst>
  </p:cSld>
  <p:clrMapOvr>
    <a:overrideClrMapping bg1="lt1" tx1="dk1" bg2="lt2" tx2="dk2" accent1="accent1" accent2="accent2" accent3="accent3" accent4="accent4" accent5="accent5" accent6="accent6" hlink="hlink" folHlink="folHlink"/>
  </p:clrMapOvr>
</p:sld>
</file>

<file path=ppt/slides/slide33.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7000"/>
                <a:hueMod val="88000"/>
                <a:satMod val="130000"/>
                <a:lumMod val="124000"/>
              </a:schemeClr>
            </a:gs>
            <a:gs pos="100000">
              <a:schemeClr val="bg2">
                <a:tint val="96000"/>
                <a:shade val="88000"/>
                <a:hueMod val="108000"/>
                <a:satMod val="164000"/>
                <a:lumMod val="76000"/>
              </a:schemeClr>
            </a:gs>
          </a:gsLst>
          <a:path path="circle">
            <a:fillToRect l="45000" t="65000" r="125000" b="100000"/>
          </a:path>
        </a:gra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DE27238C-8EAF-4098-86E6-7723B7DAE60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2000" cy="6858000"/>
          </a:xfrm>
          <a:prstGeom prst="rect">
            <a:avLst/>
          </a:prstGeom>
          <a:solidFill>
            <a:schemeClr val="tx2"/>
          </a:solidFill>
          <a:ln>
            <a:noFill/>
          </a:ln>
        </p:spPr>
        <p:style>
          <a:lnRef idx="2">
            <a:schemeClr val="accent1">
              <a:shade val="50000"/>
            </a:schemeClr>
          </a:lnRef>
          <a:fillRef idx="1003">
            <a:schemeClr val="dk2"/>
          </a:fillRef>
          <a:effectRef idx="0">
            <a:schemeClr val="accent1"/>
          </a:effectRef>
          <a:fontRef idx="minor">
            <a:schemeClr val="lt1"/>
          </a:fontRef>
        </p:style>
        <p:txBody>
          <a:bodyPr rtlCol="0" anchor="ctr"/>
          <a:lstStyle/>
          <a:p>
            <a:pPr algn="ctr"/>
            <a:endParaRPr lang="en-US"/>
          </a:p>
        </p:txBody>
      </p:sp>
      <p:sp>
        <p:nvSpPr>
          <p:cNvPr id="12" name="Freeform 36">
            <a:extLst>
              <a:ext uri="{FF2B5EF4-FFF2-40B4-BE49-F238E27FC236}">
                <a16:creationId xmlns:a16="http://schemas.microsoft.com/office/drawing/2014/main" id="{992F97B1-1891-4FCC-9E5F-BA97EDB48F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9351010" y="0"/>
            <a:ext cx="559472" cy="3709642"/>
          </a:xfrm>
          <a:custGeom>
            <a:avLst/>
            <a:gdLst>
              <a:gd name="connsiteX0" fmla="*/ 0 w 559472"/>
              <a:gd name="connsiteY0" fmla="*/ 0 h 3709642"/>
              <a:gd name="connsiteX1" fmla="*/ 473952 w 559472"/>
              <a:gd name="connsiteY1" fmla="*/ 0 h 3709642"/>
              <a:gd name="connsiteX2" fmla="*/ 485840 w 559472"/>
              <a:gd name="connsiteY2" fmla="*/ 161194 h 3709642"/>
              <a:gd name="connsiteX3" fmla="*/ 523949 w 559472"/>
              <a:gd name="connsiteY3" fmla="*/ 3672197 h 3709642"/>
              <a:gd name="connsiteX4" fmla="*/ 454748 w 559472"/>
              <a:gd name="connsiteY4" fmla="*/ 3709642 h 3709642"/>
              <a:gd name="connsiteX5" fmla="*/ 448224 w 559472"/>
              <a:gd name="connsiteY5" fmla="*/ 3510471 h 3709642"/>
              <a:gd name="connsiteX6" fmla="*/ 443564 w 559472"/>
              <a:gd name="connsiteY6" fmla="*/ 3408563 h 3709642"/>
              <a:gd name="connsiteX7" fmla="*/ 438902 w 559472"/>
              <a:gd name="connsiteY7" fmla="*/ 3304407 h 3709642"/>
              <a:gd name="connsiteX8" fmla="*/ 433941 w 559472"/>
              <a:gd name="connsiteY8" fmla="*/ 3198777 h 3709642"/>
              <a:gd name="connsiteX9" fmla="*/ 427584 w 559472"/>
              <a:gd name="connsiteY9" fmla="*/ 3092510 h 3709642"/>
              <a:gd name="connsiteX10" fmla="*/ 420988 w 559472"/>
              <a:gd name="connsiteY10" fmla="*/ 2984390 h 3709642"/>
              <a:gd name="connsiteX11" fmla="*/ 414330 w 559472"/>
              <a:gd name="connsiteY11" fmla="*/ 2874401 h 3709642"/>
              <a:gd name="connsiteX12" fmla="*/ 406840 w 559472"/>
              <a:gd name="connsiteY12" fmla="*/ 2762980 h 3709642"/>
              <a:gd name="connsiteX13" fmla="*/ 397745 w 559472"/>
              <a:gd name="connsiteY13" fmla="*/ 2650566 h 3709642"/>
              <a:gd name="connsiteX14" fmla="*/ 389154 w 559472"/>
              <a:gd name="connsiteY14" fmla="*/ 2536612 h 3709642"/>
              <a:gd name="connsiteX15" fmla="*/ 379225 w 559472"/>
              <a:gd name="connsiteY15" fmla="*/ 2421642 h 3709642"/>
              <a:gd name="connsiteX16" fmla="*/ 368316 w 559472"/>
              <a:gd name="connsiteY16" fmla="*/ 2305627 h 3709642"/>
              <a:gd name="connsiteX17" fmla="*/ 357466 w 559472"/>
              <a:gd name="connsiteY17" fmla="*/ 2189233 h 3709642"/>
              <a:gd name="connsiteX18" fmla="*/ 344982 w 559472"/>
              <a:gd name="connsiteY18" fmla="*/ 2071473 h 3709642"/>
              <a:gd name="connsiteX19" fmla="*/ 332466 w 559472"/>
              <a:gd name="connsiteY19" fmla="*/ 1952216 h 3709642"/>
              <a:gd name="connsiteX20" fmla="*/ 319121 w 559472"/>
              <a:gd name="connsiteY20" fmla="*/ 1833776 h 3709642"/>
              <a:gd name="connsiteX21" fmla="*/ 304408 w 559472"/>
              <a:gd name="connsiteY21" fmla="*/ 1713948 h 3709642"/>
              <a:gd name="connsiteX22" fmla="*/ 288685 w 559472"/>
              <a:gd name="connsiteY22" fmla="*/ 1592703 h 3709642"/>
              <a:gd name="connsiteX23" fmla="*/ 273050 w 559472"/>
              <a:gd name="connsiteY23" fmla="*/ 1471451 h 3709642"/>
              <a:gd name="connsiteX24" fmla="*/ 255813 w 559472"/>
              <a:gd name="connsiteY24" fmla="*/ 1350328 h 3709642"/>
              <a:gd name="connsiteX25" fmla="*/ 237060 w 559472"/>
              <a:gd name="connsiteY25" fmla="*/ 1227080 h 3709642"/>
              <a:gd name="connsiteX26" fmla="*/ 218488 w 559472"/>
              <a:gd name="connsiteY26" fmla="*/ 1106065 h 3709642"/>
              <a:gd name="connsiteX27" fmla="*/ 198221 w 559472"/>
              <a:gd name="connsiteY27" fmla="*/ 982940 h 3709642"/>
              <a:gd name="connsiteX28" fmla="*/ 177152 w 559472"/>
              <a:gd name="connsiteY28" fmla="*/ 858755 h 3709642"/>
              <a:gd name="connsiteX29" fmla="*/ 155551 w 559472"/>
              <a:gd name="connsiteY29" fmla="*/ 736861 h 3709642"/>
              <a:gd name="connsiteX30" fmla="*/ 131782 w 559472"/>
              <a:gd name="connsiteY30" fmla="*/ 613645 h 3709642"/>
              <a:gd name="connsiteX31" fmla="*/ 107123 w 559472"/>
              <a:gd name="connsiteY31" fmla="*/ 490500 h 3709642"/>
              <a:gd name="connsiteX32" fmla="*/ 82552 w 559472"/>
              <a:gd name="connsiteY32" fmla="*/ 367348 h 3709642"/>
              <a:gd name="connsiteX33" fmla="*/ 55608 w 559472"/>
              <a:gd name="connsiteY33" fmla="*/ 244762 h 3709642"/>
              <a:gd name="connsiteX34" fmla="*/ 28130 w 559472"/>
              <a:gd name="connsiteY34" fmla="*/ 122220 h 3709642"/>
              <a:gd name="connsiteX35" fmla="*/ 0 w 559472"/>
              <a:gd name="connsiteY35" fmla="*/ 0 h 37096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559472" h="3709642">
                <a:moveTo>
                  <a:pt x="0" y="0"/>
                </a:moveTo>
                <a:lnTo>
                  <a:pt x="473952" y="0"/>
                </a:lnTo>
                <a:lnTo>
                  <a:pt x="485840" y="161194"/>
                </a:lnTo>
                <a:cubicBezTo>
                  <a:pt x="552063" y="1147770"/>
                  <a:pt x="592441" y="3086737"/>
                  <a:pt x="523949" y="3672197"/>
                </a:cubicBezTo>
                <a:cubicBezTo>
                  <a:pt x="500842" y="3684557"/>
                  <a:pt x="477855" y="3697282"/>
                  <a:pt x="454748" y="3709642"/>
                </a:cubicBezTo>
                <a:lnTo>
                  <a:pt x="448224" y="3510471"/>
                </a:lnTo>
                <a:lnTo>
                  <a:pt x="443564" y="3408563"/>
                </a:lnTo>
                <a:lnTo>
                  <a:pt x="438902" y="3304407"/>
                </a:lnTo>
                <a:lnTo>
                  <a:pt x="433941" y="3198777"/>
                </a:lnTo>
                <a:lnTo>
                  <a:pt x="427584" y="3092510"/>
                </a:lnTo>
                <a:lnTo>
                  <a:pt x="420988" y="2984390"/>
                </a:lnTo>
                <a:lnTo>
                  <a:pt x="414330" y="2874401"/>
                </a:lnTo>
                <a:lnTo>
                  <a:pt x="406840" y="2762980"/>
                </a:lnTo>
                <a:lnTo>
                  <a:pt x="397745" y="2650566"/>
                </a:lnTo>
                <a:lnTo>
                  <a:pt x="389154" y="2536612"/>
                </a:lnTo>
                <a:lnTo>
                  <a:pt x="379225" y="2421642"/>
                </a:lnTo>
                <a:lnTo>
                  <a:pt x="368316" y="2305627"/>
                </a:lnTo>
                <a:lnTo>
                  <a:pt x="357466" y="2189233"/>
                </a:lnTo>
                <a:lnTo>
                  <a:pt x="344982" y="2071473"/>
                </a:lnTo>
                <a:lnTo>
                  <a:pt x="332466" y="1952216"/>
                </a:lnTo>
                <a:lnTo>
                  <a:pt x="319121" y="1833776"/>
                </a:lnTo>
                <a:lnTo>
                  <a:pt x="304408" y="1713948"/>
                </a:lnTo>
                <a:lnTo>
                  <a:pt x="288685" y="1592703"/>
                </a:lnTo>
                <a:lnTo>
                  <a:pt x="273050" y="1471451"/>
                </a:lnTo>
                <a:lnTo>
                  <a:pt x="255813" y="1350328"/>
                </a:lnTo>
                <a:lnTo>
                  <a:pt x="237060" y="1227080"/>
                </a:lnTo>
                <a:lnTo>
                  <a:pt x="218488" y="1106065"/>
                </a:lnTo>
                <a:lnTo>
                  <a:pt x="198221" y="982940"/>
                </a:lnTo>
                <a:lnTo>
                  <a:pt x="177152" y="858755"/>
                </a:lnTo>
                <a:lnTo>
                  <a:pt x="155551" y="736861"/>
                </a:lnTo>
                <a:lnTo>
                  <a:pt x="131782" y="613645"/>
                </a:lnTo>
                <a:lnTo>
                  <a:pt x="107123" y="490500"/>
                </a:lnTo>
                <a:lnTo>
                  <a:pt x="82552" y="367348"/>
                </a:lnTo>
                <a:lnTo>
                  <a:pt x="55608" y="244762"/>
                </a:lnTo>
                <a:lnTo>
                  <a:pt x="28130" y="122220"/>
                </a:lnTo>
                <a:lnTo>
                  <a:pt x="0" y="0"/>
                </a:lnTo>
                <a:close/>
              </a:path>
            </a:pathLst>
          </a:custGeom>
          <a:solidFill>
            <a:schemeClr val="bg2">
              <a:lumMod val="60000"/>
              <a:lumOff val="40000"/>
              <a:alpha val="20000"/>
            </a:schemeClr>
          </a:solidFill>
          <a:ln>
            <a:noFill/>
          </a:ln>
        </p:spPr>
        <p:txBody>
          <a:bodyPr rtlCol="0" anchor="ctr"/>
          <a:lstStyle/>
          <a:p>
            <a:pPr algn="ctr"/>
            <a:endParaRPr lang="en-US"/>
          </a:p>
        </p:txBody>
      </p:sp>
      <p:sp useBgFill="1">
        <p:nvSpPr>
          <p:cNvPr id="14" name="Freeform: Shape 13">
            <a:extLst>
              <a:ext uri="{FF2B5EF4-FFF2-40B4-BE49-F238E27FC236}">
                <a16:creationId xmlns:a16="http://schemas.microsoft.com/office/drawing/2014/main" id="{78C6C821-FEE1-4EB6-9590-C021440C77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175" y="0"/>
            <a:ext cx="9700459" cy="6858001"/>
          </a:xfrm>
          <a:custGeom>
            <a:avLst/>
            <a:gdLst>
              <a:gd name="connsiteX0" fmla="*/ 0 w 9700459"/>
              <a:gd name="connsiteY0" fmla="*/ 0 h 6858001"/>
              <a:gd name="connsiteX1" fmla="*/ 1323975 w 9700459"/>
              <a:gd name="connsiteY1" fmla="*/ 0 h 6858001"/>
              <a:gd name="connsiteX2" fmla="*/ 1517015 w 9700459"/>
              <a:gd name="connsiteY2" fmla="*/ 0 h 6858001"/>
              <a:gd name="connsiteX3" fmla="*/ 3241265 w 9700459"/>
              <a:gd name="connsiteY3" fmla="*/ 0 h 6858001"/>
              <a:gd name="connsiteX4" fmla="*/ 3241265 w 9700459"/>
              <a:gd name="connsiteY4" fmla="*/ 1 h 6858001"/>
              <a:gd name="connsiteX5" fmla="*/ 8355744 w 9700459"/>
              <a:gd name="connsiteY5" fmla="*/ 1 h 6858001"/>
              <a:gd name="connsiteX6" fmla="*/ 8355744 w 9700459"/>
              <a:gd name="connsiteY6" fmla="*/ 0 h 6858001"/>
              <a:gd name="connsiteX7" fmla="*/ 9699282 w 9700459"/>
              <a:gd name="connsiteY7" fmla="*/ 0 h 6858001"/>
              <a:gd name="connsiteX8" fmla="*/ 9674237 w 9700459"/>
              <a:gd name="connsiteY8" fmla="*/ 155677 h 6858001"/>
              <a:gd name="connsiteX9" fmla="*/ 9650368 w 9700459"/>
              <a:gd name="connsiteY9" fmla="*/ 310668 h 6858001"/>
              <a:gd name="connsiteX10" fmla="*/ 9627004 w 9700459"/>
              <a:gd name="connsiteY10" fmla="*/ 466344 h 6858001"/>
              <a:gd name="connsiteX11" fmla="*/ 9607001 w 9700459"/>
              <a:gd name="connsiteY11" fmla="*/ 622707 h 6858001"/>
              <a:gd name="connsiteX12" fmla="*/ 9586830 w 9700459"/>
              <a:gd name="connsiteY12" fmla="*/ 778383 h 6858001"/>
              <a:gd name="connsiteX13" fmla="*/ 9568004 w 9700459"/>
              <a:gd name="connsiteY13" fmla="*/ 934746 h 6858001"/>
              <a:gd name="connsiteX14" fmla="*/ 9551868 w 9700459"/>
              <a:gd name="connsiteY14" fmla="*/ 1089051 h 6858001"/>
              <a:gd name="connsiteX15" fmla="*/ 9536572 w 9700459"/>
              <a:gd name="connsiteY15" fmla="*/ 1245413 h 6858001"/>
              <a:gd name="connsiteX16" fmla="*/ 9522620 w 9700459"/>
              <a:gd name="connsiteY16" fmla="*/ 1401090 h 6858001"/>
              <a:gd name="connsiteX17" fmla="*/ 9510518 w 9700459"/>
              <a:gd name="connsiteY17" fmla="*/ 1554023 h 6858001"/>
              <a:gd name="connsiteX18" fmla="*/ 9498415 w 9700459"/>
              <a:gd name="connsiteY18" fmla="*/ 1709014 h 6858001"/>
              <a:gd name="connsiteX19" fmla="*/ 9488330 w 9700459"/>
              <a:gd name="connsiteY19" fmla="*/ 1861947 h 6858001"/>
              <a:gd name="connsiteX20" fmla="*/ 9480430 w 9700459"/>
              <a:gd name="connsiteY20" fmla="*/ 2014881 h 6858001"/>
              <a:gd name="connsiteX21" fmla="*/ 9472193 w 9700459"/>
              <a:gd name="connsiteY21" fmla="*/ 2167128 h 6858001"/>
              <a:gd name="connsiteX22" fmla="*/ 9465302 w 9700459"/>
              <a:gd name="connsiteY22" fmla="*/ 2318004 h 6858001"/>
              <a:gd name="connsiteX23" fmla="*/ 9460427 w 9700459"/>
              <a:gd name="connsiteY23" fmla="*/ 2467509 h 6858001"/>
              <a:gd name="connsiteX24" fmla="*/ 9456225 w 9700459"/>
              <a:gd name="connsiteY24" fmla="*/ 2617013 h 6858001"/>
              <a:gd name="connsiteX25" fmla="*/ 9452191 w 9700459"/>
              <a:gd name="connsiteY25" fmla="*/ 2765146 h 6858001"/>
              <a:gd name="connsiteX26" fmla="*/ 9450342 w 9700459"/>
              <a:gd name="connsiteY26" fmla="*/ 2911221 h 6858001"/>
              <a:gd name="connsiteX27" fmla="*/ 9448325 w 9700459"/>
              <a:gd name="connsiteY27" fmla="*/ 3057297 h 6858001"/>
              <a:gd name="connsiteX28" fmla="*/ 9447316 w 9700459"/>
              <a:gd name="connsiteY28" fmla="*/ 3201315 h 6858001"/>
              <a:gd name="connsiteX29" fmla="*/ 9448325 w 9700459"/>
              <a:gd name="connsiteY29" fmla="*/ 3343961 h 6858001"/>
              <a:gd name="connsiteX30" fmla="*/ 9448325 w 9700459"/>
              <a:gd name="connsiteY30" fmla="*/ 3485236 h 6858001"/>
              <a:gd name="connsiteX31" fmla="*/ 9450342 w 9700459"/>
              <a:gd name="connsiteY31" fmla="*/ 3625139 h 6858001"/>
              <a:gd name="connsiteX32" fmla="*/ 9453367 w 9700459"/>
              <a:gd name="connsiteY32" fmla="*/ 3762299 h 6858001"/>
              <a:gd name="connsiteX33" fmla="*/ 9456225 w 9700459"/>
              <a:gd name="connsiteY33" fmla="*/ 3898087 h 6858001"/>
              <a:gd name="connsiteX34" fmla="*/ 9459419 w 9700459"/>
              <a:gd name="connsiteY34" fmla="*/ 4031133 h 6858001"/>
              <a:gd name="connsiteX35" fmla="*/ 9464293 w 9700459"/>
              <a:gd name="connsiteY35" fmla="*/ 4163492 h 6858001"/>
              <a:gd name="connsiteX36" fmla="*/ 9469504 w 9700459"/>
              <a:gd name="connsiteY36" fmla="*/ 4293793 h 6858001"/>
              <a:gd name="connsiteX37" fmla="*/ 9474210 w 9700459"/>
              <a:gd name="connsiteY37" fmla="*/ 4421352 h 6858001"/>
              <a:gd name="connsiteX38" fmla="*/ 9487490 w 9700459"/>
              <a:gd name="connsiteY38" fmla="*/ 4670298 h 6858001"/>
              <a:gd name="connsiteX39" fmla="*/ 9501609 w 9700459"/>
              <a:gd name="connsiteY39" fmla="*/ 4908956 h 6858001"/>
              <a:gd name="connsiteX40" fmla="*/ 9516401 w 9700459"/>
              <a:gd name="connsiteY40" fmla="*/ 5138013 h 6858001"/>
              <a:gd name="connsiteX41" fmla="*/ 9532706 w 9700459"/>
              <a:gd name="connsiteY41" fmla="*/ 5354726 h 6858001"/>
              <a:gd name="connsiteX42" fmla="*/ 9549683 w 9700459"/>
              <a:gd name="connsiteY42" fmla="*/ 5561838 h 6858001"/>
              <a:gd name="connsiteX43" fmla="*/ 9568004 w 9700459"/>
              <a:gd name="connsiteY43" fmla="*/ 5753862 h 6858001"/>
              <a:gd name="connsiteX44" fmla="*/ 9585990 w 9700459"/>
              <a:gd name="connsiteY44" fmla="*/ 5934227 h 6858001"/>
              <a:gd name="connsiteX45" fmla="*/ 9603975 w 9700459"/>
              <a:gd name="connsiteY45" fmla="*/ 6100191 h 6858001"/>
              <a:gd name="connsiteX46" fmla="*/ 9620952 w 9700459"/>
              <a:gd name="connsiteY46" fmla="*/ 6252438 h 6858001"/>
              <a:gd name="connsiteX47" fmla="*/ 9637089 w 9700459"/>
              <a:gd name="connsiteY47" fmla="*/ 6387541 h 6858001"/>
              <a:gd name="connsiteX48" fmla="*/ 9652385 w 9700459"/>
              <a:gd name="connsiteY48" fmla="*/ 6509613 h 6858001"/>
              <a:gd name="connsiteX49" fmla="*/ 9665160 w 9700459"/>
              <a:gd name="connsiteY49" fmla="*/ 6612483 h 6858001"/>
              <a:gd name="connsiteX50" fmla="*/ 9677262 w 9700459"/>
              <a:gd name="connsiteY50" fmla="*/ 6698894 h 6858001"/>
              <a:gd name="connsiteX51" fmla="*/ 9694576 w 9700459"/>
              <a:gd name="connsiteY51" fmla="*/ 6817538 h 6858001"/>
              <a:gd name="connsiteX52" fmla="*/ 9700459 w 9700459"/>
              <a:gd name="connsiteY52" fmla="*/ 6858000 h 6858001"/>
              <a:gd name="connsiteX53" fmla="*/ 8795105 w 9700459"/>
              <a:gd name="connsiteY53" fmla="*/ 6858000 h 6858001"/>
              <a:gd name="connsiteX54" fmla="*/ 8795105 w 9700459"/>
              <a:gd name="connsiteY54" fmla="*/ 6858001 h 6858001"/>
              <a:gd name="connsiteX55" fmla="*/ 2704541 w 9700459"/>
              <a:gd name="connsiteY55" fmla="*/ 6858001 h 6858001"/>
              <a:gd name="connsiteX56" fmla="*/ 2704541 w 9700459"/>
              <a:gd name="connsiteY56" fmla="*/ 6858000 h 6858001"/>
              <a:gd name="connsiteX57" fmla="*/ 1517015 w 9700459"/>
              <a:gd name="connsiteY57" fmla="*/ 6858000 h 6858001"/>
              <a:gd name="connsiteX58" fmla="*/ 1323975 w 9700459"/>
              <a:gd name="connsiteY58" fmla="*/ 6858000 h 6858001"/>
              <a:gd name="connsiteX59" fmla="*/ 0 w 9700459"/>
              <a:gd name="connsiteY59" fmla="*/ 6858000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Lst>
            <a:rect l="l" t="t" r="r" b="b"/>
            <a:pathLst>
              <a:path w="9700459" h="6858001">
                <a:moveTo>
                  <a:pt x="0" y="0"/>
                </a:moveTo>
                <a:lnTo>
                  <a:pt x="1323975" y="0"/>
                </a:lnTo>
                <a:lnTo>
                  <a:pt x="1517015" y="0"/>
                </a:lnTo>
                <a:lnTo>
                  <a:pt x="3241265" y="0"/>
                </a:lnTo>
                <a:lnTo>
                  <a:pt x="3241265" y="1"/>
                </a:lnTo>
                <a:lnTo>
                  <a:pt x="8355744" y="1"/>
                </a:lnTo>
                <a:lnTo>
                  <a:pt x="8355744" y="0"/>
                </a:lnTo>
                <a:lnTo>
                  <a:pt x="9699282" y="0"/>
                </a:lnTo>
                <a:lnTo>
                  <a:pt x="9674237" y="155677"/>
                </a:lnTo>
                <a:lnTo>
                  <a:pt x="9650368" y="310668"/>
                </a:lnTo>
                <a:lnTo>
                  <a:pt x="9627004" y="466344"/>
                </a:lnTo>
                <a:lnTo>
                  <a:pt x="9607001" y="622707"/>
                </a:lnTo>
                <a:lnTo>
                  <a:pt x="9586830" y="778383"/>
                </a:lnTo>
                <a:lnTo>
                  <a:pt x="9568004" y="934746"/>
                </a:lnTo>
                <a:lnTo>
                  <a:pt x="9551868" y="1089051"/>
                </a:lnTo>
                <a:lnTo>
                  <a:pt x="9536572" y="1245413"/>
                </a:lnTo>
                <a:lnTo>
                  <a:pt x="9522620" y="1401090"/>
                </a:lnTo>
                <a:lnTo>
                  <a:pt x="9510518" y="1554023"/>
                </a:lnTo>
                <a:lnTo>
                  <a:pt x="9498415" y="1709014"/>
                </a:lnTo>
                <a:lnTo>
                  <a:pt x="9488330" y="1861947"/>
                </a:lnTo>
                <a:lnTo>
                  <a:pt x="9480430" y="2014881"/>
                </a:lnTo>
                <a:lnTo>
                  <a:pt x="9472193" y="2167128"/>
                </a:lnTo>
                <a:lnTo>
                  <a:pt x="9465302" y="2318004"/>
                </a:lnTo>
                <a:lnTo>
                  <a:pt x="9460427" y="2467509"/>
                </a:lnTo>
                <a:lnTo>
                  <a:pt x="9456225" y="2617013"/>
                </a:lnTo>
                <a:lnTo>
                  <a:pt x="9452191" y="2765146"/>
                </a:lnTo>
                <a:lnTo>
                  <a:pt x="9450342" y="2911221"/>
                </a:lnTo>
                <a:lnTo>
                  <a:pt x="9448325" y="3057297"/>
                </a:lnTo>
                <a:lnTo>
                  <a:pt x="9447316" y="3201315"/>
                </a:lnTo>
                <a:lnTo>
                  <a:pt x="9448325" y="3343961"/>
                </a:lnTo>
                <a:lnTo>
                  <a:pt x="9448325" y="3485236"/>
                </a:lnTo>
                <a:lnTo>
                  <a:pt x="9450342" y="3625139"/>
                </a:lnTo>
                <a:lnTo>
                  <a:pt x="9453367" y="3762299"/>
                </a:lnTo>
                <a:lnTo>
                  <a:pt x="9456225" y="3898087"/>
                </a:lnTo>
                <a:lnTo>
                  <a:pt x="9459419" y="4031133"/>
                </a:lnTo>
                <a:lnTo>
                  <a:pt x="9464293" y="4163492"/>
                </a:lnTo>
                <a:lnTo>
                  <a:pt x="9469504" y="4293793"/>
                </a:lnTo>
                <a:lnTo>
                  <a:pt x="9474210" y="4421352"/>
                </a:lnTo>
                <a:lnTo>
                  <a:pt x="9487490" y="4670298"/>
                </a:lnTo>
                <a:lnTo>
                  <a:pt x="9501609" y="4908956"/>
                </a:lnTo>
                <a:lnTo>
                  <a:pt x="9516401" y="5138013"/>
                </a:lnTo>
                <a:lnTo>
                  <a:pt x="9532706" y="5354726"/>
                </a:lnTo>
                <a:lnTo>
                  <a:pt x="9549683" y="5561838"/>
                </a:lnTo>
                <a:lnTo>
                  <a:pt x="9568004" y="5753862"/>
                </a:lnTo>
                <a:lnTo>
                  <a:pt x="9585990" y="5934227"/>
                </a:lnTo>
                <a:lnTo>
                  <a:pt x="9603975" y="6100191"/>
                </a:lnTo>
                <a:lnTo>
                  <a:pt x="9620952" y="6252438"/>
                </a:lnTo>
                <a:lnTo>
                  <a:pt x="9637089" y="6387541"/>
                </a:lnTo>
                <a:lnTo>
                  <a:pt x="9652385" y="6509613"/>
                </a:lnTo>
                <a:lnTo>
                  <a:pt x="9665160" y="6612483"/>
                </a:lnTo>
                <a:lnTo>
                  <a:pt x="9677262" y="6698894"/>
                </a:lnTo>
                <a:lnTo>
                  <a:pt x="9694576" y="6817538"/>
                </a:lnTo>
                <a:lnTo>
                  <a:pt x="9700459" y="6858000"/>
                </a:lnTo>
                <a:lnTo>
                  <a:pt x="8795105" y="6858000"/>
                </a:lnTo>
                <a:lnTo>
                  <a:pt x="8795105" y="6858001"/>
                </a:lnTo>
                <a:lnTo>
                  <a:pt x="2704541" y="6858001"/>
                </a:lnTo>
                <a:lnTo>
                  <a:pt x="2704541" y="6858000"/>
                </a:lnTo>
                <a:lnTo>
                  <a:pt x="1517015" y="6858000"/>
                </a:lnTo>
                <a:lnTo>
                  <a:pt x="1323975" y="6858000"/>
                </a:lnTo>
                <a:lnTo>
                  <a:pt x="0" y="6858000"/>
                </a:lnTo>
                <a:close/>
              </a:path>
            </a:pathLst>
          </a:custGeom>
          <a:ln>
            <a:noFill/>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solidFill>
                <a:schemeClr val="tx1"/>
              </a:solidFill>
            </a:endParaRPr>
          </a:p>
        </p:txBody>
      </p:sp>
      <p:sp>
        <p:nvSpPr>
          <p:cNvPr id="5" name="Subtitle 4">
            <a:extLst>
              <a:ext uri="{FF2B5EF4-FFF2-40B4-BE49-F238E27FC236}">
                <a16:creationId xmlns:a16="http://schemas.microsoft.com/office/drawing/2014/main" id="{B03DB3C7-DAA1-46C9-B8AA-5C512CC83538}"/>
              </a:ext>
            </a:extLst>
          </p:cNvPr>
          <p:cNvSpPr>
            <a:spLocks noGrp="1"/>
          </p:cNvSpPr>
          <p:nvPr>
            <p:ph type="subTitle" idx="1"/>
          </p:nvPr>
        </p:nvSpPr>
        <p:spPr>
          <a:xfrm>
            <a:off x="1154955" y="4777380"/>
            <a:ext cx="6974911" cy="861420"/>
          </a:xfrm>
        </p:spPr>
        <p:txBody>
          <a:bodyPr>
            <a:normAutofit/>
          </a:bodyPr>
          <a:lstStyle/>
          <a:p>
            <a:endParaRPr lang="en-US">
              <a:solidFill>
                <a:schemeClr val="tx1">
                  <a:lumMod val="85000"/>
                  <a:lumOff val="15000"/>
                </a:schemeClr>
              </a:solidFill>
            </a:endParaRPr>
          </a:p>
        </p:txBody>
      </p:sp>
      <p:sp>
        <p:nvSpPr>
          <p:cNvPr id="4" name="Title 3">
            <a:extLst>
              <a:ext uri="{FF2B5EF4-FFF2-40B4-BE49-F238E27FC236}">
                <a16:creationId xmlns:a16="http://schemas.microsoft.com/office/drawing/2014/main" id="{60A841B5-FB4A-47D7-8CB2-55EAA97ED768}"/>
              </a:ext>
            </a:extLst>
          </p:cNvPr>
          <p:cNvSpPr>
            <a:spLocks noGrp="1"/>
          </p:cNvSpPr>
          <p:nvPr>
            <p:ph type="ctrTitle"/>
          </p:nvPr>
        </p:nvSpPr>
        <p:spPr>
          <a:xfrm>
            <a:off x="1154955" y="1447800"/>
            <a:ext cx="6974915" cy="3329581"/>
          </a:xfrm>
        </p:spPr>
        <p:txBody>
          <a:bodyPr>
            <a:normAutofit/>
          </a:bodyPr>
          <a:lstStyle/>
          <a:p>
            <a:r>
              <a:rPr lang="en-US" dirty="0"/>
              <a:t>Any Questions?</a:t>
            </a:r>
          </a:p>
        </p:txBody>
      </p:sp>
      <p:sp>
        <p:nvSpPr>
          <p:cNvPr id="16" name="Rectangle 15">
            <a:extLst>
              <a:ext uri="{FF2B5EF4-FFF2-40B4-BE49-F238E27FC236}">
                <a16:creationId xmlns:a16="http://schemas.microsoft.com/office/drawing/2014/main" id="{B61A74B3-E247-44D4-8C48-FAE8E205640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lstStyle/>
          <a:p>
            <a:endParaRPr lang="en-US"/>
          </a:p>
        </p:txBody>
      </p:sp>
    </p:spTree>
    <p:extLst>
      <p:ext uri="{BB962C8B-B14F-4D97-AF65-F5344CB8AC3E}">
        <p14:creationId xmlns:p14="http://schemas.microsoft.com/office/powerpoint/2010/main" val="850419937"/>
      </p:ext>
    </p:extLst>
  </p:cSld>
  <p:clrMapOvr>
    <a:overrideClrMapping bg1="lt1" tx1="dk1" bg2="lt2" tx2="dk2" accent1="accent1" accent2="accent2" accent3="accent3" accent4="accent4" accent5="accent5" accent6="accent6" hlink="hlink" folHlink="folHlink"/>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F747F1B4-B831-4277-8AB0-32767F7EB7B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8000"/>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txBody>
          <a:bodyPr rtlCol="0" anchor="ctr"/>
          <a:lstStyle/>
          <a:p>
            <a:pPr algn="ctr"/>
            <a:endParaRPr lang="en-US"/>
          </a:p>
        </p:txBody>
      </p:sp>
      <p:sp>
        <p:nvSpPr>
          <p:cNvPr id="14" name="Freeform 7">
            <a:extLst>
              <a:ext uri="{FF2B5EF4-FFF2-40B4-BE49-F238E27FC236}">
                <a16:creationId xmlns:a16="http://schemas.microsoft.com/office/drawing/2014/main" id="{D80CFA21-AB7C-4BEB-9BFF-05764FBBF3C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719939" y="1460230"/>
            <a:ext cx="3472060" cy="825932"/>
          </a:xfrm>
          <a:custGeom>
            <a:avLst/>
            <a:gdLst>
              <a:gd name="connsiteX0" fmla="*/ 3470310 w 3472060"/>
              <a:gd name="connsiteY0" fmla="*/ 0 h 825932"/>
              <a:gd name="connsiteX1" fmla="*/ 3472060 w 3472060"/>
              <a:gd name="connsiteY1" fmla="*/ 12850 h 825932"/>
              <a:gd name="connsiteX2" fmla="*/ 3472060 w 3472060"/>
              <a:gd name="connsiteY2" fmla="*/ 480529 h 825932"/>
              <a:gd name="connsiteX3" fmla="*/ 3363699 w 3472060"/>
              <a:gd name="connsiteY3" fmla="*/ 498471 h 825932"/>
              <a:gd name="connsiteX4" fmla="*/ 42060 w 3472060"/>
              <a:gd name="connsiteY4" fmla="*/ 824486 h 825932"/>
              <a:gd name="connsiteX5" fmla="*/ 0 w 3472060"/>
              <a:gd name="connsiteY5" fmla="*/ 758452 h 825932"/>
              <a:gd name="connsiteX6" fmla="*/ 188014 w 3472060"/>
              <a:gd name="connsiteY6" fmla="*/ 735602 h 825932"/>
              <a:gd name="connsiteX7" fmla="*/ 284087 w 3472060"/>
              <a:gd name="connsiteY7" fmla="*/ 722590 h 825932"/>
              <a:gd name="connsiteX8" fmla="*/ 382288 w 3472060"/>
              <a:gd name="connsiteY8" fmla="*/ 709392 h 825932"/>
              <a:gd name="connsiteX9" fmla="*/ 481858 w 3472060"/>
              <a:gd name="connsiteY9" fmla="*/ 695774 h 825932"/>
              <a:gd name="connsiteX10" fmla="*/ 581897 w 3472060"/>
              <a:gd name="connsiteY10" fmla="*/ 680711 h 825932"/>
              <a:gd name="connsiteX11" fmla="*/ 683670 w 3472060"/>
              <a:gd name="connsiteY11" fmla="*/ 665256 h 825932"/>
              <a:gd name="connsiteX12" fmla="*/ 787206 w 3472060"/>
              <a:gd name="connsiteY12" fmla="*/ 649587 h 825932"/>
              <a:gd name="connsiteX13" fmla="*/ 892019 w 3472060"/>
              <a:gd name="connsiteY13" fmla="*/ 632968 h 825932"/>
              <a:gd name="connsiteX14" fmla="*/ 997620 w 3472060"/>
              <a:gd name="connsiteY14" fmla="*/ 614667 h 825932"/>
              <a:gd name="connsiteX15" fmla="*/ 1104727 w 3472060"/>
              <a:gd name="connsiteY15" fmla="*/ 596741 h 825932"/>
              <a:gd name="connsiteX16" fmla="*/ 1212669 w 3472060"/>
              <a:gd name="connsiteY16" fmla="*/ 577397 h 825932"/>
              <a:gd name="connsiteX17" fmla="*/ 1321506 w 3472060"/>
              <a:gd name="connsiteY17" fmla="*/ 556988 h 825932"/>
              <a:gd name="connsiteX18" fmla="*/ 1430709 w 3472060"/>
              <a:gd name="connsiteY18" fmla="*/ 536607 h 825932"/>
              <a:gd name="connsiteX19" fmla="*/ 1541050 w 3472060"/>
              <a:gd name="connsiteY19" fmla="*/ 514481 h 825932"/>
              <a:gd name="connsiteX20" fmla="*/ 1652805 w 3472060"/>
              <a:gd name="connsiteY20" fmla="*/ 492202 h 825932"/>
              <a:gd name="connsiteX21" fmla="*/ 1763708 w 3472060"/>
              <a:gd name="connsiteY21" fmla="*/ 469161 h 825932"/>
              <a:gd name="connsiteX22" fmla="*/ 1875795 w 3472060"/>
              <a:gd name="connsiteY22" fmla="*/ 444641 h 825932"/>
              <a:gd name="connsiteX23" fmla="*/ 1989128 w 3472060"/>
              <a:gd name="connsiteY23" fmla="*/ 418995 h 825932"/>
              <a:gd name="connsiteX24" fmla="*/ 2102476 w 3472060"/>
              <a:gd name="connsiteY24" fmla="*/ 393438 h 825932"/>
              <a:gd name="connsiteX25" fmla="*/ 2215549 w 3472060"/>
              <a:gd name="connsiteY25" fmla="*/ 366291 h 825932"/>
              <a:gd name="connsiteX26" fmla="*/ 2330490 w 3472060"/>
              <a:gd name="connsiteY26" fmla="*/ 337455 h 825932"/>
              <a:gd name="connsiteX27" fmla="*/ 2443333 w 3472060"/>
              <a:gd name="connsiteY27" fmla="*/ 308983 h 825932"/>
              <a:gd name="connsiteX28" fmla="*/ 2558014 w 3472060"/>
              <a:gd name="connsiteY28" fmla="*/ 278646 h 825932"/>
              <a:gd name="connsiteX29" fmla="*/ 2673621 w 3472060"/>
              <a:gd name="connsiteY29" fmla="*/ 247421 h 825932"/>
              <a:gd name="connsiteX30" fmla="*/ 2787008 w 3472060"/>
              <a:gd name="connsiteY30" fmla="*/ 215853 h 825932"/>
              <a:gd name="connsiteX31" fmla="*/ 2901442 w 3472060"/>
              <a:gd name="connsiteY31" fmla="*/ 182011 h 825932"/>
              <a:gd name="connsiteX32" fmla="*/ 3015722 w 3472060"/>
              <a:gd name="connsiteY32" fmla="*/ 147286 h 825932"/>
              <a:gd name="connsiteX33" fmla="*/ 3130018 w 3472060"/>
              <a:gd name="connsiteY33" fmla="*/ 112649 h 825932"/>
              <a:gd name="connsiteX34" fmla="*/ 3243551 w 3472060"/>
              <a:gd name="connsiteY34" fmla="*/ 75688 h 825932"/>
              <a:gd name="connsiteX35" fmla="*/ 3356992 w 3472060"/>
              <a:gd name="connsiteY35" fmla="*/ 38197 h 825932"/>
              <a:gd name="connsiteX36" fmla="*/ 3470310 w 3472060"/>
              <a:gd name="connsiteY36" fmla="*/ 0 h 8259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3472060" h="825932">
                <a:moveTo>
                  <a:pt x="3470310" y="0"/>
                </a:moveTo>
                <a:lnTo>
                  <a:pt x="3472060" y="12850"/>
                </a:lnTo>
                <a:lnTo>
                  <a:pt x="3472060" y="480529"/>
                </a:lnTo>
                <a:lnTo>
                  <a:pt x="3363699" y="498471"/>
                </a:lnTo>
                <a:cubicBezTo>
                  <a:pt x="2435623" y="645518"/>
                  <a:pt x="603076" y="844866"/>
                  <a:pt x="42060" y="824486"/>
                </a:cubicBezTo>
                <a:cubicBezTo>
                  <a:pt x="28151" y="802425"/>
                  <a:pt x="13909" y="780513"/>
                  <a:pt x="0" y="758452"/>
                </a:cubicBezTo>
                <a:lnTo>
                  <a:pt x="188014" y="735602"/>
                </a:lnTo>
                <a:lnTo>
                  <a:pt x="284087" y="722590"/>
                </a:lnTo>
                <a:lnTo>
                  <a:pt x="382288" y="709392"/>
                </a:lnTo>
                <a:lnTo>
                  <a:pt x="481858" y="695774"/>
                </a:lnTo>
                <a:lnTo>
                  <a:pt x="581897" y="680711"/>
                </a:lnTo>
                <a:lnTo>
                  <a:pt x="683670" y="665256"/>
                </a:lnTo>
                <a:lnTo>
                  <a:pt x="787206" y="649587"/>
                </a:lnTo>
                <a:lnTo>
                  <a:pt x="892019" y="632968"/>
                </a:lnTo>
                <a:lnTo>
                  <a:pt x="997620" y="614667"/>
                </a:lnTo>
                <a:lnTo>
                  <a:pt x="1104727" y="596741"/>
                </a:lnTo>
                <a:lnTo>
                  <a:pt x="1212669" y="577397"/>
                </a:lnTo>
                <a:lnTo>
                  <a:pt x="1321506" y="556988"/>
                </a:lnTo>
                <a:lnTo>
                  <a:pt x="1430709" y="536607"/>
                </a:lnTo>
                <a:lnTo>
                  <a:pt x="1541050" y="514481"/>
                </a:lnTo>
                <a:lnTo>
                  <a:pt x="1652805" y="492202"/>
                </a:lnTo>
                <a:lnTo>
                  <a:pt x="1763708" y="469161"/>
                </a:lnTo>
                <a:lnTo>
                  <a:pt x="1875795" y="444641"/>
                </a:lnTo>
                <a:lnTo>
                  <a:pt x="1989128" y="418995"/>
                </a:lnTo>
                <a:lnTo>
                  <a:pt x="2102476" y="393438"/>
                </a:lnTo>
                <a:lnTo>
                  <a:pt x="2215549" y="366291"/>
                </a:lnTo>
                <a:lnTo>
                  <a:pt x="2330490" y="337455"/>
                </a:lnTo>
                <a:lnTo>
                  <a:pt x="2443333" y="308983"/>
                </a:lnTo>
                <a:lnTo>
                  <a:pt x="2558014" y="278646"/>
                </a:lnTo>
                <a:lnTo>
                  <a:pt x="2673621" y="247421"/>
                </a:lnTo>
                <a:lnTo>
                  <a:pt x="2787008" y="215853"/>
                </a:lnTo>
                <a:lnTo>
                  <a:pt x="2901442" y="182011"/>
                </a:lnTo>
                <a:lnTo>
                  <a:pt x="3015722" y="147286"/>
                </a:lnTo>
                <a:lnTo>
                  <a:pt x="3130018" y="112649"/>
                </a:lnTo>
                <a:lnTo>
                  <a:pt x="3243551" y="75688"/>
                </a:lnTo>
                <a:lnTo>
                  <a:pt x="3356992" y="38197"/>
                </a:lnTo>
                <a:lnTo>
                  <a:pt x="3470310" y="0"/>
                </a:lnTo>
                <a:close/>
              </a:path>
            </a:pathLst>
          </a:custGeom>
          <a:solidFill>
            <a:schemeClr val="bg1">
              <a:alpha val="20000"/>
            </a:schemeClr>
          </a:solidFill>
          <a:ln>
            <a:noFill/>
          </a:ln>
        </p:spPr>
        <p:txBody>
          <a:bodyPr rtlCol="0" anchor="ctr"/>
          <a:lstStyle/>
          <a:p>
            <a:pPr algn="ctr"/>
            <a:endParaRPr lang="en-US">
              <a:solidFill>
                <a:schemeClr val="tx1"/>
              </a:solidFill>
            </a:endParaRPr>
          </a:p>
        </p:txBody>
      </p:sp>
      <p:sp>
        <p:nvSpPr>
          <p:cNvPr id="4" name="Title 3">
            <a:extLst>
              <a:ext uri="{FF2B5EF4-FFF2-40B4-BE49-F238E27FC236}">
                <a16:creationId xmlns:a16="http://schemas.microsoft.com/office/drawing/2014/main" id="{3E060602-45D7-4050-AC59-A612B7849516}"/>
              </a:ext>
            </a:extLst>
          </p:cNvPr>
          <p:cNvSpPr>
            <a:spLocks noGrp="1"/>
          </p:cNvSpPr>
          <p:nvPr>
            <p:ph type="title"/>
          </p:nvPr>
        </p:nvSpPr>
        <p:spPr>
          <a:xfrm>
            <a:off x="648930" y="629267"/>
            <a:ext cx="9252154" cy="1016654"/>
          </a:xfrm>
        </p:spPr>
        <p:txBody>
          <a:bodyPr>
            <a:normAutofit/>
          </a:bodyPr>
          <a:lstStyle/>
          <a:p>
            <a:pPr>
              <a:lnSpc>
                <a:spcPct val="90000"/>
              </a:lnSpc>
            </a:pPr>
            <a:r>
              <a:rPr lang="en-US" sz="3300">
                <a:solidFill>
                  <a:srgbClr val="EBEBEB"/>
                </a:solidFill>
              </a:rPr>
              <a:t>Title II Formula Grant Program Catalog for Federal Domestic Assistance Number 16.540</a:t>
            </a:r>
          </a:p>
        </p:txBody>
      </p:sp>
      <p:sp>
        <p:nvSpPr>
          <p:cNvPr id="16" name="Rectangle 15">
            <a:extLst>
              <a:ext uri="{FF2B5EF4-FFF2-40B4-BE49-F238E27FC236}">
                <a16:creationId xmlns:a16="http://schemas.microsoft.com/office/drawing/2014/main" id="{12F7E335-851A-4CAE-B09F-E657819D460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8" name="Freeform: Shape 17">
            <a:extLst>
              <a:ext uri="{FF2B5EF4-FFF2-40B4-BE49-F238E27FC236}">
                <a16:creationId xmlns:a16="http://schemas.microsoft.com/office/drawing/2014/main" id="{10B541F0-7F6E-402E-84D8-CF96EACA5FB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a:off x="-1" y="1762067"/>
            <a:ext cx="12192418" cy="5095933"/>
          </a:xfrm>
          <a:custGeom>
            <a:avLst/>
            <a:gdLst>
              <a:gd name="connsiteX0" fmla="*/ 1 w 12192418"/>
              <a:gd name="connsiteY0" fmla="*/ 0 h 5095933"/>
              <a:gd name="connsiteX1" fmla="*/ 71932 w 12192418"/>
              <a:gd name="connsiteY1" fmla="*/ 12261 h 5095933"/>
              <a:gd name="connsiteX2" fmla="*/ 282849 w 12192418"/>
              <a:gd name="connsiteY2" fmla="*/ 48343 h 5095933"/>
              <a:gd name="connsiteX3" fmla="*/ 436464 w 12192418"/>
              <a:gd name="connsiteY3" fmla="*/ 73565 h 5095933"/>
              <a:gd name="connsiteX4" fmla="*/ 619339 w 12192418"/>
              <a:gd name="connsiteY4" fmla="*/ 100188 h 5095933"/>
              <a:gd name="connsiteX5" fmla="*/ 836351 w 12192418"/>
              <a:gd name="connsiteY5" fmla="*/ 132066 h 5095933"/>
              <a:gd name="connsiteX6" fmla="*/ 1076528 w 12192418"/>
              <a:gd name="connsiteY6" fmla="*/ 165696 h 5095933"/>
              <a:gd name="connsiteX7" fmla="*/ 1347184 w 12192418"/>
              <a:gd name="connsiteY7" fmla="*/ 201077 h 5095933"/>
              <a:gd name="connsiteX8" fmla="*/ 1642223 w 12192418"/>
              <a:gd name="connsiteY8" fmla="*/ 238560 h 5095933"/>
              <a:gd name="connsiteX9" fmla="*/ 1962864 w 12192418"/>
              <a:gd name="connsiteY9" fmla="*/ 276043 h 5095933"/>
              <a:gd name="connsiteX10" fmla="*/ 2304232 w 12192418"/>
              <a:gd name="connsiteY10" fmla="*/ 314227 h 5095933"/>
              <a:gd name="connsiteX11" fmla="*/ 2672421 w 12192418"/>
              <a:gd name="connsiteY11" fmla="*/ 349608 h 5095933"/>
              <a:gd name="connsiteX12" fmla="*/ 3057678 w 12192418"/>
              <a:gd name="connsiteY12" fmla="*/ 383588 h 5095933"/>
              <a:gd name="connsiteX13" fmla="*/ 3464881 w 12192418"/>
              <a:gd name="connsiteY13" fmla="*/ 414415 h 5095933"/>
              <a:gd name="connsiteX14" fmla="*/ 3889152 w 12192418"/>
              <a:gd name="connsiteY14" fmla="*/ 443841 h 5095933"/>
              <a:gd name="connsiteX15" fmla="*/ 4331710 w 12192418"/>
              <a:gd name="connsiteY15" fmla="*/ 471515 h 5095933"/>
              <a:gd name="connsiteX16" fmla="*/ 4558476 w 12192418"/>
              <a:gd name="connsiteY16" fmla="*/ 481324 h 5095933"/>
              <a:gd name="connsiteX17" fmla="*/ 4790118 w 12192418"/>
              <a:gd name="connsiteY17" fmla="*/ 492183 h 5095933"/>
              <a:gd name="connsiteX18" fmla="*/ 5025418 w 12192418"/>
              <a:gd name="connsiteY18" fmla="*/ 502342 h 5095933"/>
              <a:gd name="connsiteX19" fmla="*/ 5261937 w 12192418"/>
              <a:gd name="connsiteY19" fmla="*/ 508998 h 5095933"/>
              <a:gd name="connsiteX20" fmla="*/ 5503332 w 12192418"/>
              <a:gd name="connsiteY20" fmla="*/ 514953 h 5095933"/>
              <a:gd name="connsiteX21" fmla="*/ 5747167 w 12192418"/>
              <a:gd name="connsiteY21" fmla="*/ 521259 h 5095933"/>
              <a:gd name="connsiteX22" fmla="*/ 5995877 w 12192418"/>
              <a:gd name="connsiteY22" fmla="*/ 525463 h 5095933"/>
              <a:gd name="connsiteX23" fmla="*/ 6247026 w 12192418"/>
              <a:gd name="connsiteY23" fmla="*/ 525463 h 5095933"/>
              <a:gd name="connsiteX24" fmla="*/ 6500613 w 12192418"/>
              <a:gd name="connsiteY24" fmla="*/ 527565 h 5095933"/>
              <a:gd name="connsiteX25" fmla="*/ 6756639 w 12192418"/>
              <a:gd name="connsiteY25" fmla="*/ 525463 h 5095933"/>
              <a:gd name="connsiteX26" fmla="*/ 7016322 w 12192418"/>
              <a:gd name="connsiteY26" fmla="*/ 521259 h 5095933"/>
              <a:gd name="connsiteX27" fmla="*/ 7276005 w 12192418"/>
              <a:gd name="connsiteY27" fmla="*/ 517406 h 5095933"/>
              <a:gd name="connsiteX28" fmla="*/ 7539345 w 12192418"/>
              <a:gd name="connsiteY28" fmla="*/ 508998 h 5095933"/>
              <a:gd name="connsiteX29" fmla="*/ 7805124 w 12192418"/>
              <a:gd name="connsiteY29" fmla="*/ 500241 h 5095933"/>
              <a:gd name="connsiteX30" fmla="*/ 8070903 w 12192418"/>
              <a:gd name="connsiteY30" fmla="*/ 490082 h 5095933"/>
              <a:gd name="connsiteX31" fmla="*/ 8339121 w 12192418"/>
              <a:gd name="connsiteY31" fmla="*/ 475719 h 5095933"/>
              <a:gd name="connsiteX32" fmla="*/ 8609776 w 12192418"/>
              <a:gd name="connsiteY32" fmla="*/ 458554 h 5095933"/>
              <a:gd name="connsiteX33" fmla="*/ 8881651 w 12192418"/>
              <a:gd name="connsiteY33" fmla="*/ 442089 h 5095933"/>
              <a:gd name="connsiteX34" fmla="*/ 9153526 w 12192418"/>
              <a:gd name="connsiteY34" fmla="*/ 421071 h 5095933"/>
              <a:gd name="connsiteX35" fmla="*/ 9429058 w 12192418"/>
              <a:gd name="connsiteY35" fmla="*/ 395849 h 5095933"/>
              <a:gd name="connsiteX36" fmla="*/ 9700933 w 12192418"/>
              <a:gd name="connsiteY36" fmla="*/ 370626 h 5095933"/>
              <a:gd name="connsiteX37" fmla="*/ 9977684 w 12192418"/>
              <a:gd name="connsiteY37" fmla="*/ 341551 h 5095933"/>
              <a:gd name="connsiteX38" fmla="*/ 10255655 w 12192418"/>
              <a:gd name="connsiteY38" fmla="*/ 309673 h 5095933"/>
              <a:gd name="connsiteX39" fmla="*/ 10529968 w 12192418"/>
              <a:gd name="connsiteY39" fmla="*/ 276043 h 5095933"/>
              <a:gd name="connsiteX40" fmla="*/ 10807939 w 12192418"/>
              <a:gd name="connsiteY40" fmla="*/ 236809 h 5095933"/>
              <a:gd name="connsiteX41" fmla="*/ 11084690 w 12192418"/>
              <a:gd name="connsiteY41" fmla="*/ 194772 h 5095933"/>
              <a:gd name="connsiteX42" fmla="*/ 11362661 w 12192418"/>
              <a:gd name="connsiteY42" fmla="*/ 153085 h 5095933"/>
              <a:gd name="connsiteX43" fmla="*/ 11639412 w 12192418"/>
              <a:gd name="connsiteY43" fmla="*/ 104392 h 5095933"/>
              <a:gd name="connsiteX44" fmla="*/ 11914945 w 12192418"/>
              <a:gd name="connsiteY44" fmla="*/ 54648 h 5095933"/>
              <a:gd name="connsiteX45" fmla="*/ 12191696 w 12192418"/>
              <a:gd name="connsiteY45" fmla="*/ 2452 h 5095933"/>
              <a:gd name="connsiteX46" fmla="*/ 12191696 w 12192418"/>
              <a:gd name="connsiteY46" fmla="*/ 2109542 h 5095933"/>
              <a:gd name="connsiteX47" fmla="*/ 12191999 w 12192418"/>
              <a:gd name="connsiteY47" fmla="*/ 2109542 h 5095933"/>
              <a:gd name="connsiteX48" fmla="*/ 12191999 w 12192418"/>
              <a:gd name="connsiteY48" fmla="*/ 2802467 h 5095933"/>
              <a:gd name="connsiteX49" fmla="*/ 12192418 w 12192418"/>
              <a:gd name="connsiteY49" fmla="*/ 2802467 h 5095933"/>
              <a:gd name="connsiteX50" fmla="*/ 12192418 w 12192418"/>
              <a:gd name="connsiteY50" fmla="*/ 5095933 h 5095933"/>
              <a:gd name="connsiteX51" fmla="*/ 1 w 12192418"/>
              <a:gd name="connsiteY51" fmla="*/ 5095933 h 5095933"/>
              <a:gd name="connsiteX52" fmla="*/ 1 w 12192418"/>
              <a:gd name="connsiteY52" fmla="*/ 4074529 h 5095933"/>
              <a:gd name="connsiteX53" fmla="*/ 0 w 12192418"/>
              <a:gd name="connsiteY53" fmla="*/ 4074529 h 5095933"/>
              <a:gd name="connsiteX54" fmla="*/ 0 w 12192418"/>
              <a:gd name="connsiteY54" fmla="*/ 2109542 h 5095933"/>
              <a:gd name="connsiteX55" fmla="*/ 1 w 12192418"/>
              <a:gd name="connsiteY55" fmla="*/ 2109542 h 50959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Lst>
            <a:rect l="l" t="t" r="r" b="b"/>
            <a:pathLst>
              <a:path w="12192418" h="5095933">
                <a:moveTo>
                  <a:pt x="1" y="0"/>
                </a:moveTo>
                <a:lnTo>
                  <a:pt x="71932" y="12261"/>
                </a:lnTo>
                <a:lnTo>
                  <a:pt x="282849" y="48343"/>
                </a:lnTo>
                <a:lnTo>
                  <a:pt x="436464" y="73565"/>
                </a:lnTo>
                <a:lnTo>
                  <a:pt x="619339" y="100188"/>
                </a:lnTo>
                <a:lnTo>
                  <a:pt x="836351" y="132066"/>
                </a:lnTo>
                <a:lnTo>
                  <a:pt x="1076528" y="165696"/>
                </a:lnTo>
                <a:lnTo>
                  <a:pt x="1347184" y="201077"/>
                </a:lnTo>
                <a:lnTo>
                  <a:pt x="1642223" y="238560"/>
                </a:lnTo>
                <a:lnTo>
                  <a:pt x="1962864" y="276043"/>
                </a:lnTo>
                <a:lnTo>
                  <a:pt x="2304232" y="314227"/>
                </a:lnTo>
                <a:lnTo>
                  <a:pt x="2672421" y="349608"/>
                </a:lnTo>
                <a:lnTo>
                  <a:pt x="3057678" y="383588"/>
                </a:lnTo>
                <a:lnTo>
                  <a:pt x="3464881" y="414415"/>
                </a:lnTo>
                <a:lnTo>
                  <a:pt x="3889152" y="443841"/>
                </a:lnTo>
                <a:lnTo>
                  <a:pt x="4331710" y="471515"/>
                </a:lnTo>
                <a:lnTo>
                  <a:pt x="4558476" y="481324"/>
                </a:lnTo>
                <a:lnTo>
                  <a:pt x="4790118" y="492183"/>
                </a:lnTo>
                <a:lnTo>
                  <a:pt x="5025418" y="502342"/>
                </a:lnTo>
                <a:lnTo>
                  <a:pt x="5261937" y="508998"/>
                </a:lnTo>
                <a:lnTo>
                  <a:pt x="5503332" y="514953"/>
                </a:lnTo>
                <a:lnTo>
                  <a:pt x="5747167" y="521259"/>
                </a:lnTo>
                <a:lnTo>
                  <a:pt x="5995877" y="525463"/>
                </a:lnTo>
                <a:lnTo>
                  <a:pt x="6247026" y="525463"/>
                </a:lnTo>
                <a:lnTo>
                  <a:pt x="6500613" y="527565"/>
                </a:lnTo>
                <a:lnTo>
                  <a:pt x="6756639" y="525463"/>
                </a:lnTo>
                <a:lnTo>
                  <a:pt x="7016322" y="521259"/>
                </a:lnTo>
                <a:lnTo>
                  <a:pt x="7276005" y="517406"/>
                </a:lnTo>
                <a:lnTo>
                  <a:pt x="7539345" y="508998"/>
                </a:lnTo>
                <a:lnTo>
                  <a:pt x="7805124" y="500241"/>
                </a:lnTo>
                <a:lnTo>
                  <a:pt x="8070903" y="490082"/>
                </a:lnTo>
                <a:lnTo>
                  <a:pt x="8339121" y="475719"/>
                </a:lnTo>
                <a:lnTo>
                  <a:pt x="8609776" y="458554"/>
                </a:lnTo>
                <a:lnTo>
                  <a:pt x="8881651" y="442089"/>
                </a:lnTo>
                <a:lnTo>
                  <a:pt x="9153526" y="421071"/>
                </a:lnTo>
                <a:lnTo>
                  <a:pt x="9429058" y="395849"/>
                </a:lnTo>
                <a:lnTo>
                  <a:pt x="9700933" y="370626"/>
                </a:lnTo>
                <a:lnTo>
                  <a:pt x="9977684" y="341551"/>
                </a:lnTo>
                <a:lnTo>
                  <a:pt x="10255655" y="309673"/>
                </a:lnTo>
                <a:lnTo>
                  <a:pt x="10529968" y="276043"/>
                </a:lnTo>
                <a:lnTo>
                  <a:pt x="10807939" y="236809"/>
                </a:lnTo>
                <a:lnTo>
                  <a:pt x="11084690" y="194772"/>
                </a:lnTo>
                <a:lnTo>
                  <a:pt x="11362661" y="153085"/>
                </a:lnTo>
                <a:lnTo>
                  <a:pt x="11639412" y="104392"/>
                </a:lnTo>
                <a:lnTo>
                  <a:pt x="11914945" y="54648"/>
                </a:lnTo>
                <a:lnTo>
                  <a:pt x="12191696" y="2452"/>
                </a:lnTo>
                <a:lnTo>
                  <a:pt x="12191696" y="2109542"/>
                </a:lnTo>
                <a:lnTo>
                  <a:pt x="12191999" y="2109542"/>
                </a:lnTo>
                <a:lnTo>
                  <a:pt x="12191999" y="2802467"/>
                </a:lnTo>
                <a:lnTo>
                  <a:pt x="12192418" y="2802467"/>
                </a:lnTo>
                <a:lnTo>
                  <a:pt x="12192418" y="5095933"/>
                </a:lnTo>
                <a:lnTo>
                  <a:pt x="1" y="5095933"/>
                </a:lnTo>
                <a:lnTo>
                  <a:pt x="1" y="4074529"/>
                </a:lnTo>
                <a:lnTo>
                  <a:pt x="0" y="4074529"/>
                </a:lnTo>
                <a:lnTo>
                  <a:pt x="0" y="2109542"/>
                </a:lnTo>
                <a:lnTo>
                  <a:pt x="1" y="2109542"/>
                </a:lnTo>
                <a:close/>
              </a:path>
            </a:pathLst>
          </a:custGeom>
          <a:solidFill>
            <a:schemeClr val="bg1"/>
          </a:solidFill>
          <a:ln>
            <a:noFill/>
          </a:ln>
        </p:spPr>
        <p:txBody>
          <a:bodyPr/>
          <a:lstStyle/>
          <a:p>
            <a:endParaRPr lang="en-US"/>
          </a:p>
        </p:txBody>
      </p:sp>
      <p:graphicFrame>
        <p:nvGraphicFramePr>
          <p:cNvPr id="7" name="Content Placeholder 4">
            <a:extLst>
              <a:ext uri="{FF2B5EF4-FFF2-40B4-BE49-F238E27FC236}">
                <a16:creationId xmlns:a16="http://schemas.microsoft.com/office/drawing/2014/main" id="{9824528A-4DCB-4636-A289-ECE8C3937129}"/>
              </a:ext>
            </a:extLst>
          </p:cNvPr>
          <p:cNvGraphicFramePr>
            <a:graphicFrameLocks noGrp="1"/>
          </p:cNvGraphicFramePr>
          <p:nvPr>
            <p:ph idx="1"/>
            <p:extLst>
              <p:ext uri="{D42A27DB-BD31-4B8C-83A1-F6EECF244321}">
                <p14:modId xmlns:p14="http://schemas.microsoft.com/office/powerpoint/2010/main" val="3408751595"/>
              </p:ext>
            </p:extLst>
          </p:nvPr>
        </p:nvGraphicFramePr>
        <p:xfrm>
          <a:off x="648930" y="2810256"/>
          <a:ext cx="10895370" cy="340427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740219574"/>
      </p:ext>
    </p:extLst>
  </p:cSld>
  <p:clrMapOvr>
    <a:overrideClrMapping bg1="lt1" tx1="dk1" bg2="lt2" tx2="dk2" accent1="accent1" accent2="accent2" accent3="accent3" accent4="accent4" accent5="accent5" accent6="accent6" hlink="hlink" folHlink="folHlink"/>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Rectangle 15">
            <a:extLst>
              <a:ext uri="{FF2B5EF4-FFF2-40B4-BE49-F238E27FC236}">
                <a16:creationId xmlns:a16="http://schemas.microsoft.com/office/drawing/2014/main" id="{4E78424C-6FD0-41F8-9CAA-5DC19C4235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2000" cy="6858001"/>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txBody>
          <a:bodyPr rtlCol="0" anchor="ctr"/>
          <a:lstStyle/>
          <a:p>
            <a:pPr algn="ctr"/>
            <a:endParaRPr lang="en-US"/>
          </a:p>
        </p:txBody>
      </p:sp>
      <p:sp>
        <p:nvSpPr>
          <p:cNvPr id="8" name="Title 7">
            <a:extLst>
              <a:ext uri="{FF2B5EF4-FFF2-40B4-BE49-F238E27FC236}">
                <a16:creationId xmlns:a16="http://schemas.microsoft.com/office/drawing/2014/main" id="{4894AE2C-599E-4C53-9327-6034C947C8BB}"/>
              </a:ext>
            </a:extLst>
          </p:cNvPr>
          <p:cNvSpPr>
            <a:spLocks noGrp="1"/>
          </p:cNvSpPr>
          <p:nvPr>
            <p:ph type="title"/>
          </p:nvPr>
        </p:nvSpPr>
        <p:spPr>
          <a:xfrm>
            <a:off x="643855" y="1447800"/>
            <a:ext cx="3108626" cy="4572000"/>
          </a:xfrm>
        </p:spPr>
        <p:txBody>
          <a:bodyPr anchor="ctr">
            <a:normAutofit/>
          </a:bodyPr>
          <a:lstStyle/>
          <a:p>
            <a:r>
              <a:rPr lang="en-US" sz="3200" dirty="0">
                <a:solidFill>
                  <a:srgbClr val="F2F2F2"/>
                </a:solidFill>
              </a:rPr>
              <a:t>2024 Priority Funding Areas</a:t>
            </a:r>
          </a:p>
        </p:txBody>
      </p:sp>
      <p:sp>
        <p:nvSpPr>
          <p:cNvPr id="18" name="Freeform: Shape 17">
            <a:extLst>
              <a:ext uri="{FF2B5EF4-FFF2-40B4-BE49-F238E27FC236}">
                <a16:creationId xmlns:a16="http://schemas.microsoft.com/office/drawing/2014/main" id="{DD136760-57DC-4301-8BEA-B71AD2D139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161310" y="0"/>
            <a:ext cx="8030690" cy="6858000"/>
          </a:xfrm>
          <a:custGeom>
            <a:avLst/>
            <a:gdLst>
              <a:gd name="connsiteX0" fmla="*/ 1176 w 8030690"/>
              <a:gd name="connsiteY0" fmla="*/ 0 h 6858000"/>
              <a:gd name="connsiteX1" fmla="*/ 1344715 w 8030690"/>
              <a:gd name="connsiteY1" fmla="*/ 0 h 6858000"/>
              <a:gd name="connsiteX2" fmla="*/ 1344715 w 8030690"/>
              <a:gd name="connsiteY2" fmla="*/ 0 h 6858000"/>
              <a:gd name="connsiteX3" fmla="*/ 8030690 w 8030690"/>
              <a:gd name="connsiteY3" fmla="*/ 0 h 6858000"/>
              <a:gd name="connsiteX4" fmla="*/ 8030690 w 8030690"/>
              <a:gd name="connsiteY4" fmla="*/ 6858000 h 6858000"/>
              <a:gd name="connsiteX5" fmla="*/ 477746 w 8030690"/>
              <a:gd name="connsiteY5" fmla="*/ 6858000 h 6858000"/>
              <a:gd name="connsiteX6" fmla="*/ 477746 w 8030690"/>
              <a:gd name="connsiteY6" fmla="*/ 6858000 h 6858000"/>
              <a:gd name="connsiteX7" fmla="*/ 0 w 8030690"/>
              <a:gd name="connsiteY7" fmla="*/ 6858000 h 6858000"/>
              <a:gd name="connsiteX8" fmla="*/ 5883 w 8030690"/>
              <a:gd name="connsiteY8" fmla="*/ 6817538 h 6858000"/>
              <a:gd name="connsiteX9" fmla="*/ 23196 w 8030690"/>
              <a:gd name="connsiteY9" fmla="*/ 6698894 h 6858000"/>
              <a:gd name="connsiteX10" fmla="*/ 35298 w 8030690"/>
              <a:gd name="connsiteY10" fmla="*/ 6612483 h 6858000"/>
              <a:gd name="connsiteX11" fmla="*/ 48073 w 8030690"/>
              <a:gd name="connsiteY11" fmla="*/ 6509613 h 6858000"/>
              <a:gd name="connsiteX12" fmla="*/ 63369 w 8030690"/>
              <a:gd name="connsiteY12" fmla="*/ 6387541 h 6858000"/>
              <a:gd name="connsiteX13" fmla="*/ 79506 w 8030690"/>
              <a:gd name="connsiteY13" fmla="*/ 6252438 h 6858000"/>
              <a:gd name="connsiteX14" fmla="*/ 96483 w 8030690"/>
              <a:gd name="connsiteY14" fmla="*/ 6100191 h 6858000"/>
              <a:gd name="connsiteX15" fmla="*/ 114468 w 8030690"/>
              <a:gd name="connsiteY15" fmla="*/ 5934227 h 6858000"/>
              <a:gd name="connsiteX16" fmla="*/ 132454 w 8030690"/>
              <a:gd name="connsiteY16" fmla="*/ 5753862 h 6858000"/>
              <a:gd name="connsiteX17" fmla="*/ 150775 w 8030690"/>
              <a:gd name="connsiteY17" fmla="*/ 5561838 h 6858000"/>
              <a:gd name="connsiteX18" fmla="*/ 167752 w 8030690"/>
              <a:gd name="connsiteY18" fmla="*/ 5354726 h 6858000"/>
              <a:gd name="connsiteX19" fmla="*/ 184057 w 8030690"/>
              <a:gd name="connsiteY19" fmla="*/ 5138013 h 6858000"/>
              <a:gd name="connsiteX20" fmla="*/ 198849 w 8030690"/>
              <a:gd name="connsiteY20" fmla="*/ 4908956 h 6858000"/>
              <a:gd name="connsiteX21" fmla="*/ 212968 w 8030690"/>
              <a:gd name="connsiteY21" fmla="*/ 4670298 h 6858000"/>
              <a:gd name="connsiteX22" fmla="*/ 226248 w 8030690"/>
              <a:gd name="connsiteY22" fmla="*/ 4421352 h 6858000"/>
              <a:gd name="connsiteX23" fmla="*/ 230954 w 8030690"/>
              <a:gd name="connsiteY23" fmla="*/ 4293793 h 6858000"/>
              <a:gd name="connsiteX24" fmla="*/ 236165 w 8030690"/>
              <a:gd name="connsiteY24" fmla="*/ 4163491 h 6858000"/>
              <a:gd name="connsiteX25" fmla="*/ 241039 w 8030690"/>
              <a:gd name="connsiteY25" fmla="*/ 4031132 h 6858000"/>
              <a:gd name="connsiteX26" fmla="*/ 244233 w 8030690"/>
              <a:gd name="connsiteY26" fmla="*/ 3898087 h 6858000"/>
              <a:gd name="connsiteX27" fmla="*/ 247091 w 8030690"/>
              <a:gd name="connsiteY27" fmla="*/ 3762298 h 6858000"/>
              <a:gd name="connsiteX28" fmla="*/ 250116 w 8030690"/>
              <a:gd name="connsiteY28" fmla="*/ 3625138 h 6858000"/>
              <a:gd name="connsiteX29" fmla="*/ 252133 w 8030690"/>
              <a:gd name="connsiteY29" fmla="*/ 3485235 h 6858000"/>
              <a:gd name="connsiteX30" fmla="*/ 252133 w 8030690"/>
              <a:gd name="connsiteY30" fmla="*/ 3343960 h 6858000"/>
              <a:gd name="connsiteX31" fmla="*/ 253142 w 8030690"/>
              <a:gd name="connsiteY31" fmla="*/ 3201314 h 6858000"/>
              <a:gd name="connsiteX32" fmla="*/ 252133 w 8030690"/>
              <a:gd name="connsiteY32" fmla="*/ 3057296 h 6858000"/>
              <a:gd name="connsiteX33" fmla="*/ 250116 w 8030690"/>
              <a:gd name="connsiteY33" fmla="*/ 2911221 h 6858000"/>
              <a:gd name="connsiteX34" fmla="*/ 248267 w 8030690"/>
              <a:gd name="connsiteY34" fmla="*/ 2765145 h 6858000"/>
              <a:gd name="connsiteX35" fmla="*/ 244233 w 8030690"/>
              <a:gd name="connsiteY35" fmla="*/ 2617013 h 6858000"/>
              <a:gd name="connsiteX36" fmla="*/ 240031 w 8030690"/>
              <a:gd name="connsiteY36" fmla="*/ 2467508 h 6858000"/>
              <a:gd name="connsiteX37" fmla="*/ 235156 w 8030690"/>
              <a:gd name="connsiteY37" fmla="*/ 2318004 h 6858000"/>
              <a:gd name="connsiteX38" fmla="*/ 228265 w 8030690"/>
              <a:gd name="connsiteY38" fmla="*/ 2167128 h 6858000"/>
              <a:gd name="connsiteX39" fmla="*/ 220028 w 8030690"/>
              <a:gd name="connsiteY39" fmla="*/ 2014880 h 6858000"/>
              <a:gd name="connsiteX40" fmla="*/ 212128 w 8030690"/>
              <a:gd name="connsiteY40" fmla="*/ 1861947 h 6858000"/>
              <a:gd name="connsiteX41" fmla="*/ 202043 w 8030690"/>
              <a:gd name="connsiteY41" fmla="*/ 1709013 h 6858000"/>
              <a:gd name="connsiteX42" fmla="*/ 189940 w 8030690"/>
              <a:gd name="connsiteY42" fmla="*/ 1554023 h 6858000"/>
              <a:gd name="connsiteX43" fmla="*/ 177838 w 8030690"/>
              <a:gd name="connsiteY43" fmla="*/ 1401089 h 6858000"/>
              <a:gd name="connsiteX44" fmla="*/ 163886 w 8030690"/>
              <a:gd name="connsiteY44" fmla="*/ 1245413 h 6858000"/>
              <a:gd name="connsiteX45" fmla="*/ 148590 w 8030690"/>
              <a:gd name="connsiteY45" fmla="*/ 1089050 h 6858000"/>
              <a:gd name="connsiteX46" fmla="*/ 132454 w 8030690"/>
              <a:gd name="connsiteY46" fmla="*/ 934745 h 6858000"/>
              <a:gd name="connsiteX47" fmla="*/ 113628 w 8030690"/>
              <a:gd name="connsiteY47" fmla="*/ 778383 h 6858000"/>
              <a:gd name="connsiteX48" fmla="*/ 93457 w 8030690"/>
              <a:gd name="connsiteY48" fmla="*/ 622706 h 6858000"/>
              <a:gd name="connsiteX49" fmla="*/ 73454 w 8030690"/>
              <a:gd name="connsiteY49" fmla="*/ 466344 h 6858000"/>
              <a:gd name="connsiteX50" fmla="*/ 50090 w 8030690"/>
              <a:gd name="connsiteY50" fmla="*/ 310667 h 6858000"/>
              <a:gd name="connsiteX51" fmla="*/ 26222 w 8030690"/>
              <a:gd name="connsiteY51" fmla="*/ 155676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8030690" h="6858000">
                <a:moveTo>
                  <a:pt x="1176" y="0"/>
                </a:moveTo>
                <a:lnTo>
                  <a:pt x="1344715" y="0"/>
                </a:lnTo>
                <a:lnTo>
                  <a:pt x="1344715" y="0"/>
                </a:lnTo>
                <a:lnTo>
                  <a:pt x="8030690" y="0"/>
                </a:lnTo>
                <a:lnTo>
                  <a:pt x="8030690" y="6858000"/>
                </a:lnTo>
                <a:lnTo>
                  <a:pt x="477746" y="6858000"/>
                </a:lnTo>
                <a:lnTo>
                  <a:pt x="477746" y="6858000"/>
                </a:lnTo>
                <a:lnTo>
                  <a:pt x="0" y="6858000"/>
                </a:lnTo>
                <a:lnTo>
                  <a:pt x="5883" y="6817538"/>
                </a:lnTo>
                <a:lnTo>
                  <a:pt x="23196" y="6698894"/>
                </a:lnTo>
                <a:lnTo>
                  <a:pt x="35298" y="6612483"/>
                </a:lnTo>
                <a:lnTo>
                  <a:pt x="48073" y="6509613"/>
                </a:lnTo>
                <a:lnTo>
                  <a:pt x="63369" y="6387541"/>
                </a:lnTo>
                <a:lnTo>
                  <a:pt x="79506" y="6252438"/>
                </a:lnTo>
                <a:lnTo>
                  <a:pt x="96483" y="6100191"/>
                </a:lnTo>
                <a:lnTo>
                  <a:pt x="114468" y="5934227"/>
                </a:lnTo>
                <a:lnTo>
                  <a:pt x="132454" y="5753862"/>
                </a:lnTo>
                <a:lnTo>
                  <a:pt x="150775" y="5561838"/>
                </a:lnTo>
                <a:lnTo>
                  <a:pt x="167752" y="5354726"/>
                </a:lnTo>
                <a:lnTo>
                  <a:pt x="184057" y="5138013"/>
                </a:lnTo>
                <a:lnTo>
                  <a:pt x="198849" y="4908956"/>
                </a:lnTo>
                <a:lnTo>
                  <a:pt x="212968" y="4670298"/>
                </a:lnTo>
                <a:lnTo>
                  <a:pt x="226248" y="4421352"/>
                </a:lnTo>
                <a:lnTo>
                  <a:pt x="230954" y="4293793"/>
                </a:lnTo>
                <a:lnTo>
                  <a:pt x="236165" y="4163491"/>
                </a:lnTo>
                <a:lnTo>
                  <a:pt x="241039" y="4031132"/>
                </a:lnTo>
                <a:lnTo>
                  <a:pt x="244233" y="3898087"/>
                </a:lnTo>
                <a:lnTo>
                  <a:pt x="247091" y="3762298"/>
                </a:lnTo>
                <a:lnTo>
                  <a:pt x="250116" y="3625138"/>
                </a:lnTo>
                <a:lnTo>
                  <a:pt x="252133" y="3485235"/>
                </a:lnTo>
                <a:lnTo>
                  <a:pt x="252133" y="3343960"/>
                </a:lnTo>
                <a:lnTo>
                  <a:pt x="253142" y="3201314"/>
                </a:lnTo>
                <a:lnTo>
                  <a:pt x="252133" y="3057296"/>
                </a:lnTo>
                <a:lnTo>
                  <a:pt x="250116" y="2911221"/>
                </a:lnTo>
                <a:lnTo>
                  <a:pt x="248267" y="2765145"/>
                </a:lnTo>
                <a:lnTo>
                  <a:pt x="244233" y="2617013"/>
                </a:lnTo>
                <a:lnTo>
                  <a:pt x="240031" y="2467508"/>
                </a:lnTo>
                <a:lnTo>
                  <a:pt x="235156" y="2318004"/>
                </a:lnTo>
                <a:lnTo>
                  <a:pt x="228265" y="2167128"/>
                </a:lnTo>
                <a:lnTo>
                  <a:pt x="220028" y="2014880"/>
                </a:lnTo>
                <a:lnTo>
                  <a:pt x="212128" y="1861947"/>
                </a:lnTo>
                <a:lnTo>
                  <a:pt x="202043" y="1709013"/>
                </a:lnTo>
                <a:lnTo>
                  <a:pt x="189940" y="1554023"/>
                </a:lnTo>
                <a:lnTo>
                  <a:pt x="177838" y="1401089"/>
                </a:lnTo>
                <a:lnTo>
                  <a:pt x="163886" y="1245413"/>
                </a:lnTo>
                <a:lnTo>
                  <a:pt x="148590" y="1089050"/>
                </a:lnTo>
                <a:lnTo>
                  <a:pt x="132454" y="934745"/>
                </a:lnTo>
                <a:lnTo>
                  <a:pt x="113628" y="778383"/>
                </a:lnTo>
                <a:lnTo>
                  <a:pt x="93457" y="622706"/>
                </a:lnTo>
                <a:lnTo>
                  <a:pt x="73454" y="466344"/>
                </a:lnTo>
                <a:lnTo>
                  <a:pt x="50090" y="310667"/>
                </a:lnTo>
                <a:lnTo>
                  <a:pt x="26222" y="155676"/>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0" name="Freeform 11">
            <a:extLst>
              <a:ext uri="{FF2B5EF4-FFF2-40B4-BE49-F238E27FC236}">
                <a16:creationId xmlns:a16="http://schemas.microsoft.com/office/drawing/2014/main" id="{BDC58DEA-1307-4F44-AD47-E613D8B76A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948110" y="-1"/>
            <a:ext cx="559472" cy="3709642"/>
          </a:xfrm>
          <a:custGeom>
            <a:avLst/>
            <a:gdLst>
              <a:gd name="connsiteX0" fmla="*/ 0 w 559472"/>
              <a:gd name="connsiteY0" fmla="*/ 0 h 3709642"/>
              <a:gd name="connsiteX1" fmla="*/ 473952 w 559472"/>
              <a:gd name="connsiteY1" fmla="*/ 0 h 3709642"/>
              <a:gd name="connsiteX2" fmla="*/ 485840 w 559472"/>
              <a:gd name="connsiteY2" fmla="*/ 161194 h 3709642"/>
              <a:gd name="connsiteX3" fmla="*/ 523949 w 559472"/>
              <a:gd name="connsiteY3" fmla="*/ 3672197 h 3709642"/>
              <a:gd name="connsiteX4" fmla="*/ 454748 w 559472"/>
              <a:gd name="connsiteY4" fmla="*/ 3709642 h 3709642"/>
              <a:gd name="connsiteX5" fmla="*/ 448224 w 559472"/>
              <a:gd name="connsiteY5" fmla="*/ 3510471 h 3709642"/>
              <a:gd name="connsiteX6" fmla="*/ 443564 w 559472"/>
              <a:gd name="connsiteY6" fmla="*/ 3408563 h 3709642"/>
              <a:gd name="connsiteX7" fmla="*/ 438902 w 559472"/>
              <a:gd name="connsiteY7" fmla="*/ 3304407 h 3709642"/>
              <a:gd name="connsiteX8" fmla="*/ 433941 w 559472"/>
              <a:gd name="connsiteY8" fmla="*/ 3198777 h 3709642"/>
              <a:gd name="connsiteX9" fmla="*/ 427584 w 559472"/>
              <a:gd name="connsiteY9" fmla="*/ 3092510 h 3709642"/>
              <a:gd name="connsiteX10" fmla="*/ 420988 w 559472"/>
              <a:gd name="connsiteY10" fmla="*/ 2984390 h 3709642"/>
              <a:gd name="connsiteX11" fmla="*/ 414330 w 559472"/>
              <a:gd name="connsiteY11" fmla="*/ 2874401 h 3709642"/>
              <a:gd name="connsiteX12" fmla="*/ 406840 w 559472"/>
              <a:gd name="connsiteY12" fmla="*/ 2762980 h 3709642"/>
              <a:gd name="connsiteX13" fmla="*/ 397745 w 559472"/>
              <a:gd name="connsiteY13" fmla="*/ 2650566 h 3709642"/>
              <a:gd name="connsiteX14" fmla="*/ 389154 w 559472"/>
              <a:gd name="connsiteY14" fmla="*/ 2536612 h 3709642"/>
              <a:gd name="connsiteX15" fmla="*/ 379225 w 559472"/>
              <a:gd name="connsiteY15" fmla="*/ 2421642 h 3709642"/>
              <a:gd name="connsiteX16" fmla="*/ 368316 w 559472"/>
              <a:gd name="connsiteY16" fmla="*/ 2305627 h 3709642"/>
              <a:gd name="connsiteX17" fmla="*/ 357466 w 559472"/>
              <a:gd name="connsiteY17" fmla="*/ 2189233 h 3709642"/>
              <a:gd name="connsiteX18" fmla="*/ 344982 w 559472"/>
              <a:gd name="connsiteY18" fmla="*/ 2071473 h 3709642"/>
              <a:gd name="connsiteX19" fmla="*/ 332466 w 559472"/>
              <a:gd name="connsiteY19" fmla="*/ 1952216 h 3709642"/>
              <a:gd name="connsiteX20" fmla="*/ 319121 w 559472"/>
              <a:gd name="connsiteY20" fmla="*/ 1833776 h 3709642"/>
              <a:gd name="connsiteX21" fmla="*/ 304408 w 559472"/>
              <a:gd name="connsiteY21" fmla="*/ 1713948 h 3709642"/>
              <a:gd name="connsiteX22" fmla="*/ 288685 w 559472"/>
              <a:gd name="connsiteY22" fmla="*/ 1592703 h 3709642"/>
              <a:gd name="connsiteX23" fmla="*/ 273050 w 559472"/>
              <a:gd name="connsiteY23" fmla="*/ 1471451 h 3709642"/>
              <a:gd name="connsiteX24" fmla="*/ 255813 w 559472"/>
              <a:gd name="connsiteY24" fmla="*/ 1350328 h 3709642"/>
              <a:gd name="connsiteX25" fmla="*/ 237060 w 559472"/>
              <a:gd name="connsiteY25" fmla="*/ 1227080 h 3709642"/>
              <a:gd name="connsiteX26" fmla="*/ 218488 w 559472"/>
              <a:gd name="connsiteY26" fmla="*/ 1106065 h 3709642"/>
              <a:gd name="connsiteX27" fmla="*/ 198221 w 559472"/>
              <a:gd name="connsiteY27" fmla="*/ 982940 h 3709642"/>
              <a:gd name="connsiteX28" fmla="*/ 177152 w 559472"/>
              <a:gd name="connsiteY28" fmla="*/ 858755 h 3709642"/>
              <a:gd name="connsiteX29" fmla="*/ 155551 w 559472"/>
              <a:gd name="connsiteY29" fmla="*/ 736861 h 3709642"/>
              <a:gd name="connsiteX30" fmla="*/ 131782 w 559472"/>
              <a:gd name="connsiteY30" fmla="*/ 613645 h 3709642"/>
              <a:gd name="connsiteX31" fmla="*/ 107123 w 559472"/>
              <a:gd name="connsiteY31" fmla="*/ 490500 h 3709642"/>
              <a:gd name="connsiteX32" fmla="*/ 82552 w 559472"/>
              <a:gd name="connsiteY32" fmla="*/ 367348 h 3709642"/>
              <a:gd name="connsiteX33" fmla="*/ 55608 w 559472"/>
              <a:gd name="connsiteY33" fmla="*/ 244762 h 3709642"/>
              <a:gd name="connsiteX34" fmla="*/ 28130 w 559472"/>
              <a:gd name="connsiteY34" fmla="*/ 122220 h 3709642"/>
              <a:gd name="connsiteX35" fmla="*/ 0 w 559472"/>
              <a:gd name="connsiteY35" fmla="*/ 0 h 37096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559472" h="3709642">
                <a:moveTo>
                  <a:pt x="0" y="0"/>
                </a:moveTo>
                <a:lnTo>
                  <a:pt x="473952" y="0"/>
                </a:lnTo>
                <a:lnTo>
                  <a:pt x="485840" y="161194"/>
                </a:lnTo>
                <a:cubicBezTo>
                  <a:pt x="552063" y="1147770"/>
                  <a:pt x="592441" y="3086737"/>
                  <a:pt x="523949" y="3672197"/>
                </a:cubicBezTo>
                <a:cubicBezTo>
                  <a:pt x="500842" y="3684557"/>
                  <a:pt x="477855" y="3697282"/>
                  <a:pt x="454748" y="3709642"/>
                </a:cubicBezTo>
                <a:lnTo>
                  <a:pt x="448224" y="3510471"/>
                </a:lnTo>
                <a:lnTo>
                  <a:pt x="443564" y="3408563"/>
                </a:lnTo>
                <a:lnTo>
                  <a:pt x="438902" y="3304407"/>
                </a:lnTo>
                <a:lnTo>
                  <a:pt x="433941" y="3198777"/>
                </a:lnTo>
                <a:lnTo>
                  <a:pt x="427584" y="3092510"/>
                </a:lnTo>
                <a:lnTo>
                  <a:pt x="420988" y="2984390"/>
                </a:lnTo>
                <a:lnTo>
                  <a:pt x="414330" y="2874401"/>
                </a:lnTo>
                <a:lnTo>
                  <a:pt x="406840" y="2762980"/>
                </a:lnTo>
                <a:lnTo>
                  <a:pt x="397745" y="2650566"/>
                </a:lnTo>
                <a:lnTo>
                  <a:pt x="389154" y="2536612"/>
                </a:lnTo>
                <a:lnTo>
                  <a:pt x="379225" y="2421642"/>
                </a:lnTo>
                <a:lnTo>
                  <a:pt x="368316" y="2305627"/>
                </a:lnTo>
                <a:lnTo>
                  <a:pt x="357466" y="2189233"/>
                </a:lnTo>
                <a:lnTo>
                  <a:pt x="344982" y="2071473"/>
                </a:lnTo>
                <a:lnTo>
                  <a:pt x="332466" y="1952216"/>
                </a:lnTo>
                <a:lnTo>
                  <a:pt x="319121" y="1833776"/>
                </a:lnTo>
                <a:lnTo>
                  <a:pt x="304408" y="1713948"/>
                </a:lnTo>
                <a:lnTo>
                  <a:pt x="288685" y="1592703"/>
                </a:lnTo>
                <a:lnTo>
                  <a:pt x="273050" y="1471451"/>
                </a:lnTo>
                <a:lnTo>
                  <a:pt x="255813" y="1350328"/>
                </a:lnTo>
                <a:lnTo>
                  <a:pt x="237060" y="1227080"/>
                </a:lnTo>
                <a:lnTo>
                  <a:pt x="218488" y="1106065"/>
                </a:lnTo>
                <a:lnTo>
                  <a:pt x="198221" y="982940"/>
                </a:lnTo>
                <a:lnTo>
                  <a:pt x="177152" y="858755"/>
                </a:lnTo>
                <a:lnTo>
                  <a:pt x="155551" y="736861"/>
                </a:lnTo>
                <a:lnTo>
                  <a:pt x="131782" y="613645"/>
                </a:lnTo>
                <a:lnTo>
                  <a:pt x="107123" y="490500"/>
                </a:lnTo>
                <a:lnTo>
                  <a:pt x="82552" y="367348"/>
                </a:lnTo>
                <a:lnTo>
                  <a:pt x="55608" y="244762"/>
                </a:lnTo>
                <a:lnTo>
                  <a:pt x="28130" y="122220"/>
                </a:lnTo>
                <a:lnTo>
                  <a:pt x="0" y="0"/>
                </a:lnTo>
                <a:close/>
              </a:path>
            </a:pathLst>
          </a:custGeom>
          <a:solidFill>
            <a:schemeClr val="bg1">
              <a:alpha val="20000"/>
            </a:schemeClr>
          </a:solidFill>
          <a:ln>
            <a:noFill/>
          </a:ln>
        </p:spPr>
        <p:txBody>
          <a:bodyPr rtlCol="0" anchor="ctr"/>
          <a:lstStyle/>
          <a:p>
            <a:pPr algn="ctr"/>
            <a:endParaRPr lang="en-US"/>
          </a:p>
        </p:txBody>
      </p:sp>
      <p:sp>
        <p:nvSpPr>
          <p:cNvPr id="22" name="Rectangle 21">
            <a:extLst>
              <a:ext uri="{FF2B5EF4-FFF2-40B4-BE49-F238E27FC236}">
                <a16:creationId xmlns:a16="http://schemas.microsoft.com/office/drawing/2014/main" id="{C99B912D-1E4B-42AF-A2BE-CFEFEC916EE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lstStyle/>
          <a:p>
            <a:endParaRPr lang="en-US"/>
          </a:p>
        </p:txBody>
      </p:sp>
      <p:graphicFrame>
        <p:nvGraphicFramePr>
          <p:cNvPr id="11" name="Content Placeholder 8">
            <a:extLst>
              <a:ext uri="{FF2B5EF4-FFF2-40B4-BE49-F238E27FC236}">
                <a16:creationId xmlns:a16="http://schemas.microsoft.com/office/drawing/2014/main" id="{B4639DCF-854B-4FF1-8DE4-1D9AF35D5B90}"/>
              </a:ext>
            </a:extLst>
          </p:cNvPr>
          <p:cNvGraphicFramePr>
            <a:graphicFrameLocks noGrp="1"/>
          </p:cNvGraphicFramePr>
          <p:nvPr>
            <p:ph idx="1"/>
            <p:extLst>
              <p:ext uri="{D42A27DB-BD31-4B8C-83A1-F6EECF244321}">
                <p14:modId xmlns:p14="http://schemas.microsoft.com/office/powerpoint/2010/main" val="2706509431"/>
              </p:ext>
            </p:extLst>
          </p:nvPr>
        </p:nvGraphicFramePr>
        <p:xfrm>
          <a:off x="5048250" y="1447800"/>
          <a:ext cx="6496050" cy="4572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203369926"/>
      </p:ext>
    </p:extLst>
  </p:cSld>
  <p:clrMapOvr>
    <a:overrideClrMapping bg1="lt1" tx1="dk1" bg2="lt2" tx2="dk2" accent1="accent1" accent2="accent2" accent3="accent3" accent4="accent4" accent5="accent5" accent6="accent6" hlink="hlink" folHlink="folHlink"/>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ABE6F9A3-300E-47F5-B41C-C8C5E758DE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8000"/>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txBody>
          <a:bodyPr rtlCol="0" anchor="ctr"/>
          <a:lstStyle/>
          <a:p>
            <a:pPr algn="ctr"/>
            <a:endParaRPr lang="en-US"/>
          </a:p>
        </p:txBody>
      </p:sp>
      <p:sp>
        <p:nvSpPr>
          <p:cNvPr id="4" name="Title 3">
            <a:extLst>
              <a:ext uri="{FF2B5EF4-FFF2-40B4-BE49-F238E27FC236}">
                <a16:creationId xmlns:a16="http://schemas.microsoft.com/office/drawing/2014/main" id="{92F4C340-5CDF-46F1-9FFE-4801DBFBE76B}"/>
              </a:ext>
            </a:extLst>
          </p:cNvPr>
          <p:cNvSpPr>
            <a:spLocks noGrp="1"/>
          </p:cNvSpPr>
          <p:nvPr>
            <p:ph type="title"/>
          </p:nvPr>
        </p:nvSpPr>
        <p:spPr>
          <a:xfrm>
            <a:off x="648929" y="1063417"/>
            <a:ext cx="3505495" cy="4675396"/>
          </a:xfrm>
        </p:spPr>
        <p:txBody>
          <a:bodyPr anchor="ctr">
            <a:normAutofit/>
          </a:bodyPr>
          <a:lstStyle/>
          <a:p>
            <a:r>
              <a:rPr lang="en-US" dirty="0">
                <a:solidFill>
                  <a:srgbClr val="F2F2F2"/>
                </a:solidFill>
              </a:rPr>
              <a:t>Funding Request</a:t>
            </a:r>
          </a:p>
        </p:txBody>
      </p:sp>
      <p:sp>
        <p:nvSpPr>
          <p:cNvPr id="13" name="Rectangle 12">
            <a:extLst>
              <a:ext uri="{FF2B5EF4-FFF2-40B4-BE49-F238E27FC236}">
                <a16:creationId xmlns:a16="http://schemas.microsoft.com/office/drawing/2014/main" id="{61B4701B-39FE-43B8-86AA-D6B8789C220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39056" y="0"/>
            <a:ext cx="7552944"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5" name="Rounded Rectangle 9">
            <a:extLst>
              <a:ext uri="{FF2B5EF4-FFF2-40B4-BE49-F238E27FC236}">
                <a16:creationId xmlns:a16="http://schemas.microsoft.com/office/drawing/2014/main" id="{E9A7EF13-49FA-4355-971A-34B065F3502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123688" y="484632"/>
            <a:ext cx="6584098" cy="5739187"/>
          </a:xfrm>
          <a:prstGeom prst="roundRect">
            <a:avLst>
              <a:gd name="adj" fmla="val 0"/>
            </a:avLst>
          </a:prstGeom>
          <a:ln w="12700" cap="sq">
            <a:solidFill>
              <a:schemeClr val="bg1">
                <a:lumMod val="75000"/>
              </a:schemeClr>
            </a:solidFill>
            <a:miter lim="800000"/>
          </a:ln>
          <a:effectLst>
            <a:outerShdw blurRad="63500" dist="25400" dir="5400000" algn="tl" rotWithShape="0">
              <a:srgbClr val="000000">
                <a:alpha val="39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92CF3C3E-0F7B-4F0C-8EBD-BDD38E9C66F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42448"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lstStyle/>
          <a:p>
            <a:endParaRPr lang="en-US"/>
          </a:p>
        </p:txBody>
      </p:sp>
      <p:graphicFrame>
        <p:nvGraphicFramePr>
          <p:cNvPr id="8" name="Content Placeholder 4">
            <a:extLst>
              <a:ext uri="{FF2B5EF4-FFF2-40B4-BE49-F238E27FC236}">
                <a16:creationId xmlns:a16="http://schemas.microsoft.com/office/drawing/2014/main" id="{494C51BC-1F72-4964-8B5D-58EB2C561129}"/>
              </a:ext>
            </a:extLst>
          </p:cNvPr>
          <p:cNvGraphicFramePr>
            <a:graphicFrameLocks noGrp="1"/>
          </p:cNvGraphicFramePr>
          <p:nvPr>
            <p:ph idx="1"/>
            <p:extLst>
              <p:ext uri="{D42A27DB-BD31-4B8C-83A1-F6EECF244321}">
                <p14:modId xmlns:p14="http://schemas.microsoft.com/office/powerpoint/2010/main" val="4109509805"/>
              </p:ext>
            </p:extLst>
          </p:nvPr>
        </p:nvGraphicFramePr>
        <p:xfrm>
          <a:off x="5608638" y="965200"/>
          <a:ext cx="5614987" cy="477361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843745244"/>
      </p:ext>
    </p:extLst>
  </p:cSld>
  <p:clrMapOvr>
    <a:overrideClrMapping bg1="lt1" tx1="dk1" bg2="lt2" tx2="dk2" accent1="accent1" accent2="accent2" accent3="accent3" accent4="accent4" accent5="accent5" accent6="accent6" hlink="hlink" folHlink="folHlink"/>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90FF9FD0-6B6E-4ED0-AED9-07275E00BE14}"/>
              </a:ext>
            </a:extLst>
          </p:cNvPr>
          <p:cNvSpPr>
            <a:spLocks noGrp="1"/>
          </p:cNvSpPr>
          <p:nvPr>
            <p:ph type="title"/>
          </p:nvPr>
        </p:nvSpPr>
        <p:spPr/>
        <p:txBody>
          <a:bodyPr/>
          <a:lstStyle/>
          <a:p>
            <a:pPr algn="ctr"/>
            <a:r>
              <a:rPr lang="en-US" b="1" dirty="0"/>
              <a:t>Alternatives to Detention (JDAI)</a:t>
            </a:r>
            <a:endParaRPr lang="en-US" dirty="0"/>
          </a:p>
        </p:txBody>
      </p:sp>
      <p:sp>
        <p:nvSpPr>
          <p:cNvPr id="5" name="Content Placeholder 4">
            <a:extLst>
              <a:ext uri="{FF2B5EF4-FFF2-40B4-BE49-F238E27FC236}">
                <a16:creationId xmlns:a16="http://schemas.microsoft.com/office/drawing/2014/main" id="{4A49DFBB-4C8F-4D6E-9F76-8880813F4B5B}"/>
              </a:ext>
            </a:extLst>
          </p:cNvPr>
          <p:cNvSpPr>
            <a:spLocks noGrp="1"/>
          </p:cNvSpPr>
          <p:nvPr>
            <p:ph idx="1"/>
          </p:nvPr>
        </p:nvSpPr>
        <p:spPr>
          <a:xfrm>
            <a:off x="838200" y="1457324"/>
            <a:ext cx="10515600" cy="4905375"/>
          </a:xfrm>
        </p:spPr>
        <p:txBody>
          <a:bodyPr>
            <a:normAutofit/>
          </a:bodyPr>
          <a:lstStyle/>
          <a:p>
            <a:r>
              <a:rPr lang="en-US" dirty="0"/>
              <a:t>These are community- and home-based alternatives to incarceration and institutionalization including for youth who need temporary placement such as crisis intervention, shelter and after-care and for youth who need residential placement such as a continuum of foster care or group home alternatives that provide access to a comprehensive array of services. </a:t>
            </a:r>
            <a:endParaRPr lang="en-US" b="1" dirty="0"/>
          </a:p>
          <a:p>
            <a:r>
              <a:rPr lang="en-US" b="1" dirty="0"/>
              <a:t>State of Arkansas only has two (2) JDAI sites</a:t>
            </a:r>
          </a:p>
          <a:p>
            <a:pPr lvl="2"/>
            <a:r>
              <a:rPr lang="en-US" b="1" dirty="0"/>
              <a:t>Benton County</a:t>
            </a:r>
          </a:p>
          <a:p>
            <a:pPr lvl="2"/>
            <a:r>
              <a:rPr lang="en-US" b="1" dirty="0"/>
              <a:t>Washington County</a:t>
            </a:r>
          </a:p>
        </p:txBody>
      </p:sp>
    </p:spTree>
    <p:extLst>
      <p:ext uri="{BB962C8B-B14F-4D97-AF65-F5344CB8AC3E}">
        <p14:creationId xmlns:p14="http://schemas.microsoft.com/office/powerpoint/2010/main" val="134213539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blipFill rotWithShape="1">
          <a:blip r:embed="rId2">
            <a:duotone>
              <a:schemeClr val="bg2">
                <a:shade val="69000"/>
                <a:hueMod val="108000"/>
                <a:satMod val="164000"/>
                <a:lumMod val="74000"/>
              </a:schemeClr>
              <a:schemeClr val="bg2">
                <a:tint val="96000"/>
                <a:hueMod val="88000"/>
                <a:satMod val="140000"/>
                <a:lumMod val="132000"/>
              </a:schemeClr>
            </a:duotone>
          </a:blip>
          <a:stretch/>
        </a:blip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923E8915-D2AA-4327-A45A-972C3CA9574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2" name="Rectangle 11">
            <a:extLst>
              <a:ext uri="{FF2B5EF4-FFF2-40B4-BE49-F238E27FC236}">
                <a16:creationId xmlns:a16="http://schemas.microsoft.com/office/drawing/2014/main" id="{8302FC3C-9804-4950-B721-5FD704BA606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0" y="0"/>
            <a:ext cx="12188952" cy="6858000"/>
          </a:xfrm>
          <a:prstGeom prst="rect">
            <a:avLst/>
          </a:prstGeom>
          <a:ln w="127000" cap="sq" cmpd="thinThick">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4" name="Straight Connector 13">
            <a:extLst>
              <a:ext uri="{FF2B5EF4-FFF2-40B4-BE49-F238E27FC236}">
                <a16:creationId xmlns:a16="http://schemas.microsoft.com/office/drawing/2014/main" id="{6B9695BD-ECF6-49CA-8877-8C493193C65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5" y="1828800"/>
            <a:ext cx="0" cy="3200400"/>
          </a:xfrm>
          <a:prstGeom prst="line">
            <a:avLst/>
          </a:prstGeom>
          <a:ln w="19050">
            <a:solidFill>
              <a:schemeClr val="bg2">
                <a:lumMod val="60000"/>
                <a:lumOff val="40000"/>
              </a:schemeClr>
            </a:solidFill>
          </a:ln>
        </p:spPr>
        <p:style>
          <a:lnRef idx="1">
            <a:schemeClr val="accent1"/>
          </a:lnRef>
          <a:fillRef idx="0">
            <a:schemeClr val="accent1"/>
          </a:fillRef>
          <a:effectRef idx="0">
            <a:schemeClr val="accent1"/>
          </a:effectRef>
          <a:fontRef idx="minor">
            <a:schemeClr val="tx1"/>
          </a:fontRef>
        </p:style>
      </p:cxnSp>
      <p:pic>
        <p:nvPicPr>
          <p:cNvPr id="16" name="Picture 15">
            <a:extLst>
              <a:ext uri="{FF2B5EF4-FFF2-40B4-BE49-F238E27FC236}">
                <a16:creationId xmlns:a16="http://schemas.microsoft.com/office/drawing/2014/main" id="{3BC6EBB2-9BDC-4075-BA6B-43A9FBF9C86C}"/>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3">
            <a:extLst>
              <a:ext uri="{28A0092B-C50C-407E-A947-70E740481C1C}">
                <a14:useLocalDpi xmlns:a14="http://schemas.microsoft.com/office/drawing/2010/main" val="0"/>
              </a:ext>
            </a:extLst>
          </a:blip>
          <a:srcRect b="23320"/>
          <a:stretch/>
        </p:blipFill>
        <p:spPr>
          <a:xfrm>
            <a:off x="8605878" y="6228080"/>
            <a:ext cx="993734" cy="762000"/>
          </a:xfrm>
          <a:prstGeom prst="rect">
            <a:avLst/>
          </a:prstGeom>
        </p:spPr>
      </p:pic>
      <p:sp>
        <p:nvSpPr>
          <p:cNvPr id="18" name="Freeform 5">
            <a:extLst>
              <a:ext uri="{FF2B5EF4-FFF2-40B4-BE49-F238E27FC236}">
                <a16:creationId xmlns:a16="http://schemas.microsoft.com/office/drawing/2014/main" id="{F3798573-F27B-47EB-8EA4-7EE34954C2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a:off x="-1588" y="0"/>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tx1"/>
          </a:solidFill>
          <a:ln>
            <a:noFill/>
          </a:ln>
        </p:spPr>
        <p:txBody>
          <a:bodyPr/>
          <a:lstStyle/>
          <a:p>
            <a:endParaRPr lang="en-US"/>
          </a:p>
        </p:txBody>
      </p:sp>
      <p:sp>
        <p:nvSpPr>
          <p:cNvPr id="4" name="Title 3">
            <a:extLst>
              <a:ext uri="{FF2B5EF4-FFF2-40B4-BE49-F238E27FC236}">
                <a16:creationId xmlns:a16="http://schemas.microsoft.com/office/drawing/2014/main" id="{90FF9FD0-6B6E-4ED0-AED9-07275E00BE14}"/>
              </a:ext>
            </a:extLst>
          </p:cNvPr>
          <p:cNvSpPr>
            <a:spLocks noGrp="1"/>
          </p:cNvSpPr>
          <p:nvPr>
            <p:ph type="title"/>
          </p:nvPr>
        </p:nvSpPr>
        <p:spPr>
          <a:xfrm>
            <a:off x="806195" y="804672"/>
            <a:ext cx="3521359" cy="5248656"/>
          </a:xfrm>
        </p:spPr>
        <p:txBody>
          <a:bodyPr anchor="ctr">
            <a:normAutofit/>
          </a:bodyPr>
          <a:lstStyle/>
          <a:p>
            <a:pPr algn="ctr"/>
            <a:r>
              <a:rPr lang="en-US" b="1" dirty="0"/>
              <a:t>Alternatives to Detention (JDAI)</a:t>
            </a:r>
            <a:endParaRPr lang="en-US" dirty="0"/>
          </a:p>
        </p:txBody>
      </p:sp>
      <p:sp>
        <p:nvSpPr>
          <p:cNvPr id="5" name="Content Placeholder 4">
            <a:extLst>
              <a:ext uri="{FF2B5EF4-FFF2-40B4-BE49-F238E27FC236}">
                <a16:creationId xmlns:a16="http://schemas.microsoft.com/office/drawing/2014/main" id="{4A49DFBB-4C8F-4D6E-9F76-8880813F4B5B}"/>
              </a:ext>
            </a:extLst>
          </p:cNvPr>
          <p:cNvSpPr>
            <a:spLocks noGrp="1"/>
          </p:cNvSpPr>
          <p:nvPr>
            <p:ph idx="1"/>
          </p:nvPr>
        </p:nvSpPr>
        <p:spPr>
          <a:xfrm>
            <a:off x="4975861" y="804671"/>
            <a:ext cx="6399930" cy="5248657"/>
          </a:xfrm>
        </p:spPr>
        <p:txBody>
          <a:bodyPr anchor="ctr">
            <a:normAutofit/>
          </a:bodyPr>
          <a:lstStyle/>
          <a:p>
            <a:r>
              <a:rPr lang="en-US" b="1" dirty="0"/>
              <a:t>Funds are dispersed via a competitive grant process on a statewide basis for those jurisdictions that meet the funding threshold</a:t>
            </a:r>
          </a:p>
          <a:p>
            <a:r>
              <a:rPr lang="en-US" b="1" dirty="0">
                <a:hlinkClick r:id="rId4"/>
              </a:rPr>
              <a:t>JDAI Website https://www.aecf.org/work/juvenile-justice/jdai/</a:t>
            </a:r>
            <a:r>
              <a:rPr lang="en-US" b="1" dirty="0"/>
              <a:t> </a:t>
            </a:r>
          </a:p>
        </p:txBody>
      </p:sp>
    </p:spTree>
    <p:extLst>
      <p:ext uri="{BB962C8B-B14F-4D97-AF65-F5344CB8AC3E}">
        <p14:creationId xmlns:p14="http://schemas.microsoft.com/office/powerpoint/2010/main" val="2875768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052BEFF1-896C-45B1-B02C-96A6A1BC389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2000" cy="6858000"/>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txBody>
          <a:bodyPr rtlCol="0" anchor="ctr"/>
          <a:lstStyle/>
          <a:p>
            <a:pPr algn="ctr"/>
            <a:endParaRPr lang="en-US"/>
          </a:p>
        </p:txBody>
      </p:sp>
      <p:sp>
        <p:nvSpPr>
          <p:cNvPr id="12" name="Freeform 36">
            <a:extLst>
              <a:ext uri="{FF2B5EF4-FFF2-40B4-BE49-F238E27FC236}">
                <a16:creationId xmlns:a16="http://schemas.microsoft.com/office/drawing/2014/main" id="{BB237A14-61B1-4C00-A670-5D8D68A8668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644637" y="0"/>
            <a:ext cx="559472" cy="3709642"/>
          </a:xfrm>
          <a:custGeom>
            <a:avLst/>
            <a:gdLst>
              <a:gd name="connsiteX0" fmla="*/ 0 w 559472"/>
              <a:gd name="connsiteY0" fmla="*/ 0 h 3709642"/>
              <a:gd name="connsiteX1" fmla="*/ 473952 w 559472"/>
              <a:gd name="connsiteY1" fmla="*/ 0 h 3709642"/>
              <a:gd name="connsiteX2" fmla="*/ 485840 w 559472"/>
              <a:gd name="connsiteY2" fmla="*/ 161194 h 3709642"/>
              <a:gd name="connsiteX3" fmla="*/ 523949 w 559472"/>
              <a:gd name="connsiteY3" fmla="*/ 3672197 h 3709642"/>
              <a:gd name="connsiteX4" fmla="*/ 454748 w 559472"/>
              <a:gd name="connsiteY4" fmla="*/ 3709642 h 3709642"/>
              <a:gd name="connsiteX5" fmla="*/ 448224 w 559472"/>
              <a:gd name="connsiteY5" fmla="*/ 3510471 h 3709642"/>
              <a:gd name="connsiteX6" fmla="*/ 443564 w 559472"/>
              <a:gd name="connsiteY6" fmla="*/ 3408563 h 3709642"/>
              <a:gd name="connsiteX7" fmla="*/ 438902 w 559472"/>
              <a:gd name="connsiteY7" fmla="*/ 3304407 h 3709642"/>
              <a:gd name="connsiteX8" fmla="*/ 433941 w 559472"/>
              <a:gd name="connsiteY8" fmla="*/ 3198777 h 3709642"/>
              <a:gd name="connsiteX9" fmla="*/ 427584 w 559472"/>
              <a:gd name="connsiteY9" fmla="*/ 3092510 h 3709642"/>
              <a:gd name="connsiteX10" fmla="*/ 420988 w 559472"/>
              <a:gd name="connsiteY10" fmla="*/ 2984390 h 3709642"/>
              <a:gd name="connsiteX11" fmla="*/ 414330 w 559472"/>
              <a:gd name="connsiteY11" fmla="*/ 2874401 h 3709642"/>
              <a:gd name="connsiteX12" fmla="*/ 406840 w 559472"/>
              <a:gd name="connsiteY12" fmla="*/ 2762980 h 3709642"/>
              <a:gd name="connsiteX13" fmla="*/ 397745 w 559472"/>
              <a:gd name="connsiteY13" fmla="*/ 2650566 h 3709642"/>
              <a:gd name="connsiteX14" fmla="*/ 389154 w 559472"/>
              <a:gd name="connsiteY14" fmla="*/ 2536612 h 3709642"/>
              <a:gd name="connsiteX15" fmla="*/ 379225 w 559472"/>
              <a:gd name="connsiteY15" fmla="*/ 2421642 h 3709642"/>
              <a:gd name="connsiteX16" fmla="*/ 368316 w 559472"/>
              <a:gd name="connsiteY16" fmla="*/ 2305627 h 3709642"/>
              <a:gd name="connsiteX17" fmla="*/ 357466 w 559472"/>
              <a:gd name="connsiteY17" fmla="*/ 2189233 h 3709642"/>
              <a:gd name="connsiteX18" fmla="*/ 344982 w 559472"/>
              <a:gd name="connsiteY18" fmla="*/ 2071473 h 3709642"/>
              <a:gd name="connsiteX19" fmla="*/ 332466 w 559472"/>
              <a:gd name="connsiteY19" fmla="*/ 1952216 h 3709642"/>
              <a:gd name="connsiteX20" fmla="*/ 319121 w 559472"/>
              <a:gd name="connsiteY20" fmla="*/ 1833776 h 3709642"/>
              <a:gd name="connsiteX21" fmla="*/ 304408 w 559472"/>
              <a:gd name="connsiteY21" fmla="*/ 1713948 h 3709642"/>
              <a:gd name="connsiteX22" fmla="*/ 288685 w 559472"/>
              <a:gd name="connsiteY22" fmla="*/ 1592703 h 3709642"/>
              <a:gd name="connsiteX23" fmla="*/ 273050 w 559472"/>
              <a:gd name="connsiteY23" fmla="*/ 1471451 h 3709642"/>
              <a:gd name="connsiteX24" fmla="*/ 255813 w 559472"/>
              <a:gd name="connsiteY24" fmla="*/ 1350328 h 3709642"/>
              <a:gd name="connsiteX25" fmla="*/ 237060 w 559472"/>
              <a:gd name="connsiteY25" fmla="*/ 1227080 h 3709642"/>
              <a:gd name="connsiteX26" fmla="*/ 218488 w 559472"/>
              <a:gd name="connsiteY26" fmla="*/ 1106065 h 3709642"/>
              <a:gd name="connsiteX27" fmla="*/ 198221 w 559472"/>
              <a:gd name="connsiteY27" fmla="*/ 982940 h 3709642"/>
              <a:gd name="connsiteX28" fmla="*/ 177152 w 559472"/>
              <a:gd name="connsiteY28" fmla="*/ 858755 h 3709642"/>
              <a:gd name="connsiteX29" fmla="*/ 155551 w 559472"/>
              <a:gd name="connsiteY29" fmla="*/ 736861 h 3709642"/>
              <a:gd name="connsiteX30" fmla="*/ 131782 w 559472"/>
              <a:gd name="connsiteY30" fmla="*/ 613645 h 3709642"/>
              <a:gd name="connsiteX31" fmla="*/ 107123 w 559472"/>
              <a:gd name="connsiteY31" fmla="*/ 490500 h 3709642"/>
              <a:gd name="connsiteX32" fmla="*/ 82552 w 559472"/>
              <a:gd name="connsiteY32" fmla="*/ 367348 h 3709642"/>
              <a:gd name="connsiteX33" fmla="*/ 55608 w 559472"/>
              <a:gd name="connsiteY33" fmla="*/ 244762 h 3709642"/>
              <a:gd name="connsiteX34" fmla="*/ 28130 w 559472"/>
              <a:gd name="connsiteY34" fmla="*/ 122220 h 3709642"/>
              <a:gd name="connsiteX35" fmla="*/ 0 w 559472"/>
              <a:gd name="connsiteY35" fmla="*/ 0 h 37096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559472" h="3709642">
                <a:moveTo>
                  <a:pt x="0" y="0"/>
                </a:moveTo>
                <a:lnTo>
                  <a:pt x="473952" y="0"/>
                </a:lnTo>
                <a:lnTo>
                  <a:pt x="485840" y="161194"/>
                </a:lnTo>
                <a:cubicBezTo>
                  <a:pt x="552063" y="1147770"/>
                  <a:pt x="592441" y="3086737"/>
                  <a:pt x="523949" y="3672197"/>
                </a:cubicBezTo>
                <a:cubicBezTo>
                  <a:pt x="500842" y="3684557"/>
                  <a:pt x="477855" y="3697282"/>
                  <a:pt x="454748" y="3709642"/>
                </a:cubicBezTo>
                <a:lnTo>
                  <a:pt x="448224" y="3510471"/>
                </a:lnTo>
                <a:lnTo>
                  <a:pt x="443564" y="3408563"/>
                </a:lnTo>
                <a:lnTo>
                  <a:pt x="438902" y="3304407"/>
                </a:lnTo>
                <a:lnTo>
                  <a:pt x="433941" y="3198777"/>
                </a:lnTo>
                <a:lnTo>
                  <a:pt x="427584" y="3092510"/>
                </a:lnTo>
                <a:lnTo>
                  <a:pt x="420988" y="2984390"/>
                </a:lnTo>
                <a:lnTo>
                  <a:pt x="414330" y="2874401"/>
                </a:lnTo>
                <a:lnTo>
                  <a:pt x="406840" y="2762980"/>
                </a:lnTo>
                <a:lnTo>
                  <a:pt x="397745" y="2650566"/>
                </a:lnTo>
                <a:lnTo>
                  <a:pt x="389154" y="2536612"/>
                </a:lnTo>
                <a:lnTo>
                  <a:pt x="379225" y="2421642"/>
                </a:lnTo>
                <a:lnTo>
                  <a:pt x="368316" y="2305627"/>
                </a:lnTo>
                <a:lnTo>
                  <a:pt x="357466" y="2189233"/>
                </a:lnTo>
                <a:lnTo>
                  <a:pt x="344982" y="2071473"/>
                </a:lnTo>
                <a:lnTo>
                  <a:pt x="332466" y="1952216"/>
                </a:lnTo>
                <a:lnTo>
                  <a:pt x="319121" y="1833776"/>
                </a:lnTo>
                <a:lnTo>
                  <a:pt x="304408" y="1713948"/>
                </a:lnTo>
                <a:lnTo>
                  <a:pt x="288685" y="1592703"/>
                </a:lnTo>
                <a:lnTo>
                  <a:pt x="273050" y="1471451"/>
                </a:lnTo>
                <a:lnTo>
                  <a:pt x="255813" y="1350328"/>
                </a:lnTo>
                <a:lnTo>
                  <a:pt x="237060" y="1227080"/>
                </a:lnTo>
                <a:lnTo>
                  <a:pt x="218488" y="1106065"/>
                </a:lnTo>
                <a:lnTo>
                  <a:pt x="198221" y="982940"/>
                </a:lnTo>
                <a:lnTo>
                  <a:pt x="177152" y="858755"/>
                </a:lnTo>
                <a:lnTo>
                  <a:pt x="155551" y="736861"/>
                </a:lnTo>
                <a:lnTo>
                  <a:pt x="131782" y="613645"/>
                </a:lnTo>
                <a:lnTo>
                  <a:pt x="107123" y="490500"/>
                </a:lnTo>
                <a:lnTo>
                  <a:pt x="82552" y="367348"/>
                </a:lnTo>
                <a:lnTo>
                  <a:pt x="55608" y="244762"/>
                </a:lnTo>
                <a:lnTo>
                  <a:pt x="28130" y="122220"/>
                </a:lnTo>
                <a:lnTo>
                  <a:pt x="0" y="0"/>
                </a:lnTo>
                <a:close/>
              </a:path>
            </a:pathLst>
          </a:custGeom>
          <a:solidFill>
            <a:schemeClr val="tx2">
              <a:alpha val="20000"/>
            </a:schemeClr>
          </a:solidFill>
          <a:ln>
            <a:noFill/>
          </a:ln>
        </p:spPr>
        <p:txBody>
          <a:bodyPr rtlCol="0" anchor="ctr"/>
          <a:lstStyle/>
          <a:p>
            <a:pPr algn="ctr"/>
            <a:endParaRPr lang="en-US"/>
          </a:p>
        </p:txBody>
      </p:sp>
      <p:sp>
        <p:nvSpPr>
          <p:cNvPr id="14" name="Freeform: Shape 13">
            <a:extLst>
              <a:ext uri="{FF2B5EF4-FFF2-40B4-BE49-F238E27FC236}">
                <a16:creationId xmlns:a16="http://schemas.microsoft.com/office/drawing/2014/main" id="{8598F259-6F54-47A3-8D13-1603D786A3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1"/>
            <a:ext cx="4990911" cy="6858001"/>
          </a:xfrm>
          <a:custGeom>
            <a:avLst/>
            <a:gdLst>
              <a:gd name="connsiteX0" fmla="*/ 3646196 w 4990911"/>
              <a:gd name="connsiteY0" fmla="*/ 0 h 6858001"/>
              <a:gd name="connsiteX1" fmla="*/ 4989734 w 4990911"/>
              <a:gd name="connsiteY1" fmla="*/ 0 h 6858001"/>
              <a:gd name="connsiteX2" fmla="*/ 4964689 w 4990911"/>
              <a:gd name="connsiteY2" fmla="*/ 155677 h 6858001"/>
              <a:gd name="connsiteX3" fmla="*/ 4940820 w 4990911"/>
              <a:gd name="connsiteY3" fmla="*/ 310668 h 6858001"/>
              <a:gd name="connsiteX4" fmla="*/ 4917456 w 4990911"/>
              <a:gd name="connsiteY4" fmla="*/ 466344 h 6858001"/>
              <a:gd name="connsiteX5" fmla="*/ 4897453 w 4990911"/>
              <a:gd name="connsiteY5" fmla="*/ 622707 h 6858001"/>
              <a:gd name="connsiteX6" fmla="*/ 4877282 w 4990911"/>
              <a:gd name="connsiteY6" fmla="*/ 778383 h 6858001"/>
              <a:gd name="connsiteX7" fmla="*/ 4858456 w 4990911"/>
              <a:gd name="connsiteY7" fmla="*/ 934746 h 6858001"/>
              <a:gd name="connsiteX8" fmla="*/ 4842320 w 4990911"/>
              <a:gd name="connsiteY8" fmla="*/ 1089051 h 6858001"/>
              <a:gd name="connsiteX9" fmla="*/ 4827024 w 4990911"/>
              <a:gd name="connsiteY9" fmla="*/ 1245413 h 6858001"/>
              <a:gd name="connsiteX10" fmla="*/ 4813072 w 4990911"/>
              <a:gd name="connsiteY10" fmla="*/ 1401090 h 6858001"/>
              <a:gd name="connsiteX11" fmla="*/ 4800970 w 4990911"/>
              <a:gd name="connsiteY11" fmla="*/ 1554023 h 6858001"/>
              <a:gd name="connsiteX12" fmla="*/ 4788867 w 4990911"/>
              <a:gd name="connsiteY12" fmla="*/ 1709014 h 6858001"/>
              <a:gd name="connsiteX13" fmla="*/ 4778782 w 4990911"/>
              <a:gd name="connsiteY13" fmla="*/ 1861947 h 6858001"/>
              <a:gd name="connsiteX14" fmla="*/ 4770882 w 4990911"/>
              <a:gd name="connsiteY14" fmla="*/ 2014881 h 6858001"/>
              <a:gd name="connsiteX15" fmla="*/ 4762645 w 4990911"/>
              <a:gd name="connsiteY15" fmla="*/ 2167128 h 6858001"/>
              <a:gd name="connsiteX16" fmla="*/ 4755754 w 4990911"/>
              <a:gd name="connsiteY16" fmla="*/ 2318004 h 6858001"/>
              <a:gd name="connsiteX17" fmla="*/ 4750879 w 4990911"/>
              <a:gd name="connsiteY17" fmla="*/ 2467509 h 6858001"/>
              <a:gd name="connsiteX18" fmla="*/ 4746677 w 4990911"/>
              <a:gd name="connsiteY18" fmla="*/ 2617013 h 6858001"/>
              <a:gd name="connsiteX19" fmla="*/ 4742643 w 4990911"/>
              <a:gd name="connsiteY19" fmla="*/ 2765146 h 6858001"/>
              <a:gd name="connsiteX20" fmla="*/ 4740794 w 4990911"/>
              <a:gd name="connsiteY20" fmla="*/ 2911221 h 6858001"/>
              <a:gd name="connsiteX21" fmla="*/ 4738777 w 4990911"/>
              <a:gd name="connsiteY21" fmla="*/ 3057297 h 6858001"/>
              <a:gd name="connsiteX22" fmla="*/ 4737768 w 4990911"/>
              <a:gd name="connsiteY22" fmla="*/ 3201315 h 6858001"/>
              <a:gd name="connsiteX23" fmla="*/ 4738777 w 4990911"/>
              <a:gd name="connsiteY23" fmla="*/ 3343961 h 6858001"/>
              <a:gd name="connsiteX24" fmla="*/ 4738777 w 4990911"/>
              <a:gd name="connsiteY24" fmla="*/ 3485236 h 6858001"/>
              <a:gd name="connsiteX25" fmla="*/ 4740794 w 4990911"/>
              <a:gd name="connsiteY25" fmla="*/ 3625139 h 6858001"/>
              <a:gd name="connsiteX26" fmla="*/ 4743819 w 4990911"/>
              <a:gd name="connsiteY26" fmla="*/ 3762299 h 6858001"/>
              <a:gd name="connsiteX27" fmla="*/ 4746677 w 4990911"/>
              <a:gd name="connsiteY27" fmla="*/ 3898087 h 6858001"/>
              <a:gd name="connsiteX28" fmla="*/ 4749871 w 4990911"/>
              <a:gd name="connsiteY28" fmla="*/ 4031133 h 6858001"/>
              <a:gd name="connsiteX29" fmla="*/ 4754745 w 4990911"/>
              <a:gd name="connsiteY29" fmla="*/ 4163492 h 6858001"/>
              <a:gd name="connsiteX30" fmla="*/ 4759956 w 4990911"/>
              <a:gd name="connsiteY30" fmla="*/ 4293793 h 6858001"/>
              <a:gd name="connsiteX31" fmla="*/ 4764662 w 4990911"/>
              <a:gd name="connsiteY31" fmla="*/ 4421352 h 6858001"/>
              <a:gd name="connsiteX32" fmla="*/ 4777942 w 4990911"/>
              <a:gd name="connsiteY32" fmla="*/ 4670298 h 6858001"/>
              <a:gd name="connsiteX33" fmla="*/ 4792061 w 4990911"/>
              <a:gd name="connsiteY33" fmla="*/ 4908956 h 6858001"/>
              <a:gd name="connsiteX34" fmla="*/ 4806853 w 4990911"/>
              <a:gd name="connsiteY34" fmla="*/ 5138013 h 6858001"/>
              <a:gd name="connsiteX35" fmla="*/ 4823158 w 4990911"/>
              <a:gd name="connsiteY35" fmla="*/ 5354726 h 6858001"/>
              <a:gd name="connsiteX36" fmla="*/ 4840135 w 4990911"/>
              <a:gd name="connsiteY36" fmla="*/ 5561838 h 6858001"/>
              <a:gd name="connsiteX37" fmla="*/ 4858456 w 4990911"/>
              <a:gd name="connsiteY37" fmla="*/ 5753862 h 6858001"/>
              <a:gd name="connsiteX38" fmla="*/ 4876442 w 4990911"/>
              <a:gd name="connsiteY38" fmla="*/ 5934227 h 6858001"/>
              <a:gd name="connsiteX39" fmla="*/ 4894427 w 4990911"/>
              <a:gd name="connsiteY39" fmla="*/ 6100191 h 6858001"/>
              <a:gd name="connsiteX40" fmla="*/ 4911404 w 4990911"/>
              <a:gd name="connsiteY40" fmla="*/ 6252438 h 6858001"/>
              <a:gd name="connsiteX41" fmla="*/ 4927541 w 4990911"/>
              <a:gd name="connsiteY41" fmla="*/ 6387541 h 6858001"/>
              <a:gd name="connsiteX42" fmla="*/ 4942837 w 4990911"/>
              <a:gd name="connsiteY42" fmla="*/ 6509613 h 6858001"/>
              <a:gd name="connsiteX43" fmla="*/ 4955612 w 4990911"/>
              <a:gd name="connsiteY43" fmla="*/ 6612483 h 6858001"/>
              <a:gd name="connsiteX44" fmla="*/ 4967714 w 4990911"/>
              <a:gd name="connsiteY44" fmla="*/ 6698894 h 6858001"/>
              <a:gd name="connsiteX45" fmla="*/ 4985028 w 4990911"/>
              <a:gd name="connsiteY45" fmla="*/ 6817538 h 6858001"/>
              <a:gd name="connsiteX46" fmla="*/ 4990911 w 4990911"/>
              <a:gd name="connsiteY46" fmla="*/ 6858000 h 6858001"/>
              <a:gd name="connsiteX47" fmla="*/ 4085557 w 4990911"/>
              <a:gd name="connsiteY47" fmla="*/ 6858000 h 6858001"/>
              <a:gd name="connsiteX48" fmla="*/ 4085557 w 4990911"/>
              <a:gd name="connsiteY48" fmla="*/ 6858001 h 6858001"/>
              <a:gd name="connsiteX49" fmla="*/ 0 w 4990911"/>
              <a:gd name="connsiteY49" fmla="*/ 6858001 h 6858001"/>
              <a:gd name="connsiteX50" fmla="*/ 0 w 4990911"/>
              <a:gd name="connsiteY50" fmla="*/ 1 h 6858001"/>
              <a:gd name="connsiteX51" fmla="*/ 3646196 w 4990911"/>
              <a:gd name="connsiteY51" fmla="*/ 1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4990911" h="6858001">
                <a:moveTo>
                  <a:pt x="3646196" y="0"/>
                </a:moveTo>
                <a:lnTo>
                  <a:pt x="4989734" y="0"/>
                </a:lnTo>
                <a:lnTo>
                  <a:pt x="4964689" y="155677"/>
                </a:lnTo>
                <a:lnTo>
                  <a:pt x="4940820" y="310668"/>
                </a:lnTo>
                <a:lnTo>
                  <a:pt x="4917456" y="466344"/>
                </a:lnTo>
                <a:lnTo>
                  <a:pt x="4897453" y="622707"/>
                </a:lnTo>
                <a:lnTo>
                  <a:pt x="4877282" y="778383"/>
                </a:lnTo>
                <a:lnTo>
                  <a:pt x="4858456" y="934746"/>
                </a:lnTo>
                <a:lnTo>
                  <a:pt x="4842320" y="1089051"/>
                </a:lnTo>
                <a:lnTo>
                  <a:pt x="4827024" y="1245413"/>
                </a:lnTo>
                <a:lnTo>
                  <a:pt x="4813072" y="1401090"/>
                </a:lnTo>
                <a:lnTo>
                  <a:pt x="4800970" y="1554023"/>
                </a:lnTo>
                <a:lnTo>
                  <a:pt x="4788867" y="1709014"/>
                </a:lnTo>
                <a:lnTo>
                  <a:pt x="4778782" y="1861947"/>
                </a:lnTo>
                <a:lnTo>
                  <a:pt x="4770882" y="2014881"/>
                </a:lnTo>
                <a:lnTo>
                  <a:pt x="4762645" y="2167128"/>
                </a:lnTo>
                <a:lnTo>
                  <a:pt x="4755754" y="2318004"/>
                </a:lnTo>
                <a:lnTo>
                  <a:pt x="4750879" y="2467509"/>
                </a:lnTo>
                <a:lnTo>
                  <a:pt x="4746677" y="2617013"/>
                </a:lnTo>
                <a:lnTo>
                  <a:pt x="4742643" y="2765146"/>
                </a:lnTo>
                <a:lnTo>
                  <a:pt x="4740794" y="2911221"/>
                </a:lnTo>
                <a:lnTo>
                  <a:pt x="4738777" y="3057297"/>
                </a:lnTo>
                <a:lnTo>
                  <a:pt x="4737768" y="3201315"/>
                </a:lnTo>
                <a:lnTo>
                  <a:pt x="4738777" y="3343961"/>
                </a:lnTo>
                <a:lnTo>
                  <a:pt x="4738777" y="3485236"/>
                </a:lnTo>
                <a:lnTo>
                  <a:pt x="4740794" y="3625139"/>
                </a:lnTo>
                <a:lnTo>
                  <a:pt x="4743819" y="3762299"/>
                </a:lnTo>
                <a:lnTo>
                  <a:pt x="4746677" y="3898087"/>
                </a:lnTo>
                <a:lnTo>
                  <a:pt x="4749871" y="4031133"/>
                </a:lnTo>
                <a:lnTo>
                  <a:pt x="4754745" y="4163492"/>
                </a:lnTo>
                <a:lnTo>
                  <a:pt x="4759956" y="4293793"/>
                </a:lnTo>
                <a:lnTo>
                  <a:pt x="4764662" y="4421352"/>
                </a:lnTo>
                <a:lnTo>
                  <a:pt x="4777942" y="4670298"/>
                </a:lnTo>
                <a:lnTo>
                  <a:pt x="4792061" y="4908956"/>
                </a:lnTo>
                <a:lnTo>
                  <a:pt x="4806853" y="5138013"/>
                </a:lnTo>
                <a:lnTo>
                  <a:pt x="4823158" y="5354726"/>
                </a:lnTo>
                <a:lnTo>
                  <a:pt x="4840135" y="5561838"/>
                </a:lnTo>
                <a:lnTo>
                  <a:pt x="4858456" y="5753862"/>
                </a:lnTo>
                <a:lnTo>
                  <a:pt x="4876442" y="5934227"/>
                </a:lnTo>
                <a:lnTo>
                  <a:pt x="4894427" y="6100191"/>
                </a:lnTo>
                <a:lnTo>
                  <a:pt x="4911404" y="6252438"/>
                </a:lnTo>
                <a:lnTo>
                  <a:pt x="4927541" y="6387541"/>
                </a:lnTo>
                <a:lnTo>
                  <a:pt x="4942837" y="6509613"/>
                </a:lnTo>
                <a:lnTo>
                  <a:pt x="4955612" y="6612483"/>
                </a:lnTo>
                <a:lnTo>
                  <a:pt x="4967714" y="6698894"/>
                </a:lnTo>
                <a:lnTo>
                  <a:pt x="4985028" y="6817538"/>
                </a:lnTo>
                <a:lnTo>
                  <a:pt x="4990911" y="6858000"/>
                </a:lnTo>
                <a:lnTo>
                  <a:pt x="4085557" y="6858000"/>
                </a:lnTo>
                <a:lnTo>
                  <a:pt x="4085557" y="6858001"/>
                </a:lnTo>
                <a:lnTo>
                  <a:pt x="0" y="6858001"/>
                </a:lnTo>
                <a:lnTo>
                  <a:pt x="0" y="1"/>
                </a:lnTo>
                <a:lnTo>
                  <a:pt x="3646196" y="1"/>
                </a:lnTo>
                <a:close/>
              </a:path>
            </a:pathLst>
          </a:custGeom>
          <a:ln>
            <a:noFill/>
          </a:ln>
        </p:spPr>
        <p:style>
          <a:lnRef idx="2">
            <a:schemeClr val="accent1">
              <a:shade val="50000"/>
            </a:schemeClr>
          </a:lnRef>
          <a:fillRef idx="1003">
            <a:schemeClr val="dk2"/>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0BA768A8-4FED-4ED8-9E46-6BE72188ECD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4" name="Title 3">
            <a:extLst>
              <a:ext uri="{FF2B5EF4-FFF2-40B4-BE49-F238E27FC236}">
                <a16:creationId xmlns:a16="http://schemas.microsoft.com/office/drawing/2014/main" id="{455DCECA-23F3-44E3-B072-E7EB9C85B121}"/>
              </a:ext>
            </a:extLst>
          </p:cNvPr>
          <p:cNvSpPr>
            <a:spLocks noGrp="1"/>
          </p:cNvSpPr>
          <p:nvPr>
            <p:ph type="title"/>
          </p:nvPr>
        </p:nvSpPr>
        <p:spPr>
          <a:xfrm>
            <a:off x="653143" y="1645920"/>
            <a:ext cx="3522879" cy="4470821"/>
          </a:xfrm>
        </p:spPr>
        <p:txBody>
          <a:bodyPr>
            <a:normAutofit/>
          </a:bodyPr>
          <a:lstStyle/>
          <a:p>
            <a:pPr algn="r"/>
            <a:r>
              <a:rPr lang="en-US" b="1">
                <a:solidFill>
                  <a:srgbClr val="FFFFFF"/>
                </a:solidFill>
              </a:rPr>
              <a:t>Delinquency Prevention </a:t>
            </a:r>
            <a:endParaRPr lang="en-US">
              <a:solidFill>
                <a:srgbClr val="FFFFFF"/>
              </a:solidFill>
            </a:endParaRPr>
          </a:p>
        </p:txBody>
      </p:sp>
      <p:sp>
        <p:nvSpPr>
          <p:cNvPr id="5" name="Content Placeholder 4">
            <a:extLst>
              <a:ext uri="{FF2B5EF4-FFF2-40B4-BE49-F238E27FC236}">
                <a16:creationId xmlns:a16="http://schemas.microsoft.com/office/drawing/2014/main" id="{B8C436B2-EBBD-4915-BFF4-A3B8F11126FD}"/>
              </a:ext>
            </a:extLst>
          </p:cNvPr>
          <p:cNvSpPr>
            <a:spLocks noGrp="1"/>
          </p:cNvSpPr>
          <p:nvPr>
            <p:ph idx="1"/>
          </p:nvPr>
        </p:nvSpPr>
        <p:spPr>
          <a:xfrm>
            <a:off x="5204109" y="1645920"/>
            <a:ext cx="5919503" cy="4470821"/>
          </a:xfrm>
        </p:spPr>
        <p:txBody>
          <a:bodyPr>
            <a:normAutofit/>
          </a:bodyPr>
          <a:lstStyle/>
          <a:p>
            <a:r>
              <a:rPr lang="en-US" dirty="0"/>
              <a:t>Comprehensive juvenile justice and delinquency prevention programs that meet needs of youth through collaboration of the many local systems before which a youth may appear, including schools, courts, law enforcement agencies, child protection agencies, mental health agencies, welfare services, health care agencies and private nonprofit agencies offering youth services.</a:t>
            </a:r>
          </a:p>
          <a:p>
            <a:pPr marL="0" indent="0">
              <a:buNone/>
            </a:pPr>
            <a:endParaRPr lang="en-US" dirty="0"/>
          </a:p>
        </p:txBody>
      </p:sp>
    </p:spTree>
    <p:extLst>
      <p:ext uri="{BB962C8B-B14F-4D97-AF65-F5344CB8AC3E}">
        <p14:creationId xmlns:p14="http://schemas.microsoft.com/office/powerpoint/2010/main" val="4061246417"/>
      </p:ext>
    </p:extLst>
  </p:cSld>
  <p:clrMapOvr>
    <a:overrideClrMapping bg1="lt1" tx1="dk1" bg2="lt2" tx2="dk2" accent1="accent1" accent2="accent2" accent3="accent3" accent4="accent4" accent5="accent5" accent6="accent6" hlink="hlink" folHlink="folHlink"/>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docProps/app.xml><?xml version="1.0" encoding="utf-8"?>
<Properties xmlns="http://schemas.openxmlformats.org/officeDocument/2006/extended-properties" xmlns:vt="http://schemas.openxmlformats.org/officeDocument/2006/docPropsVTypes">
  <TotalTime>18992</TotalTime>
  <Words>2013</Words>
  <Application>Microsoft Office PowerPoint</Application>
  <PresentationFormat>Widescreen</PresentationFormat>
  <Paragraphs>147</Paragraphs>
  <Slides>33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33</vt:i4>
      </vt:variant>
    </vt:vector>
  </HeadingPairs>
  <TitlesOfParts>
    <vt:vector size="38" baseType="lpstr">
      <vt:lpstr>Arial</vt:lpstr>
      <vt:lpstr>Century Gothic</vt:lpstr>
      <vt:lpstr>Roboto</vt:lpstr>
      <vt:lpstr>Wingdings 3</vt:lpstr>
      <vt:lpstr>Ion</vt:lpstr>
      <vt:lpstr>2024 Juvenile Justice And Delinquency Prevention</vt:lpstr>
      <vt:lpstr>Today, we will….</vt:lpstr>
      <vt:lpstr>JJDPA</vt:lpstr>
      <vt:lpstr>Title II Formula Grant Program Catalog for Federal Domestic Assistance Number 16.540</vt:lpstr>
      <vt:lpstr>2024 Priority Funding Areas</vt:lpstr>
      <vt:lpstr>Funding Request</vt:lpstr>
      <vt:lpstr>Alternatives to Detention (JDAI)</vt:lpstr>
      <vt:lpstr>Alternatives to Detention (JDAI)</vt:lpstr>
      <vt:lpstr>Delinquency Prevention </vt:lpstr>
      <vt:lpstr>School Programs </vt:lpstr>
      <vt:lpstr>Disproportionate Minority Contact </vt:lpstr>
      <vt:lpstr>What an Application is Expected to Include</vt:lpstr>
      <vt:lpstr>PowerPoint Presentation</vt:lpstr>
      <vt:lpstr>Project Abstract </vt:lpstr>
      <vt:lpstr>Brief History of the Organization </vt:lpstr>
      <vt:lpstr>Problem Statement </vt:lpstr>
      <vt:lpstr>Target Population</vt:lpstr>
      <vt:lpstr>Management and Organizational Capability</vt:lpstr>
      <vt:lpstr>Management and Organizational Capability</vt:lpstr>
      <vt:lpstr>Project Evaluation and Performance Measures</vt:lpstr>
      <vt:lpstr>Goals and Objectives</vt:lpstr>
      <vt:lpstr>Tips for writing good goals and objectives</vt:lpstr>
      <vt:lpstr>Budget and Budget Justification</vt:lpstr>
      <vt:lpstr>Budget and Budget Justification</vt:lpstr>
      <vt:lpstr>Letters of Agreement/Commitment/Support </vt:lpstr>
      <vt:lpstr>Other Funding Sources </vt:lpstr>
      <vt:lpstr>Supplement vs. Supplanting </vt:lpstr>
      <vt:lpstr>OJJDP Information </vt:lpstr>
      <vt:lpstr>Need to Know….</vt:lpstr>
      <vt:lpstr>Need to know…. Timeline</vt:lpstr>
      <vt:lpstr>Grant Award Period</vt:lpstr>
      <vt:lpstr>DYS JJDP Staff</vt:lpstr>
      <vt:lpstr>Any 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2021 Juvenile Justice And Delinquency Prevention</dc:title>
  <dc:creator>Ocie Hunter (DHS)</dc:creator>
  <cp:lastModifiedBy>Ocie Hunter (DHS)</cp:lastModifiedBy>
  <cp:revision>8</cp:revision>
  <dcterms:created xsi:type="dcterms:W3CDTF">2021-06-02T17:03:47Z</dcterms:created>
  <dcterms:modified xsi:type="dcterms:W3CDTF">2024-08-20T14:54:09Z</dcterms:modified>
</cp:coreProperties>
</file>