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87" r:id="rId7"/>
    <p:sldId id="261" r:id="rId8"/>
    <p:sldId id="286" r:id="rId9"/>
    <p:sldId id="262" r:id="rId10"/>
    <p:sldId id="263" r:id="rId11"/>
    <p:sldId id="264" r:id="rId12"/>
    <p:sldId id="266" r:id="rId13"/>
    <p:sldId id="267" r:id="rId14"/>
    <p:sldId id="268" r:id="rId15"/>
    <p:sldId id="269" r:id="rId16"/>
    <p:sldId id="270" r:id="rId17"/>
    <p:sldId id="271" r:id="rId18"/>
    <p:sldId id="272" r:id="rId19"/>
    <p:sldId id="290" r:id="rId20"/>
    <p:sldId id="273" r:id="rId21"/>
    <p:sldId id="274" r:id="rId22"/>
    <p:sldId id="275" r:id="rId23"/>
    <p:sldId id="276" r:id="rId24"/>
    <p:sldId id="289" r:id="rId25"/>
    <p:sldId id="278" r:id="rId26"/>
    <p:sldId id="277" r:id="rId27"/>
    <p:sldId id="279" r:id="rId28"/>
    <p:sldId id="285" r:id="rId29"/>
    <p:sldId id="281" r:id="rId30"/>
    <p:sldId id="282" r:id="rId31"/>
    <p:sldId id="283" r:id="rId32"/>
    <p:sldId id="284" r:id="rId33"/>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ry Jones Jr." initials="GJJ" lastIdx="3" clrIdx="0">
    <p:extLst>
      <p:ext uri="{19B8F6BF-5375-455C-9EA6-DF929625EA0E}">
        <p15:presenceInfo xmlns:p15="http://schemas.microsoft.com/office/powerpoint/2012/main" userId="S::Gary.Jones@dhs.arkansas.gov::855250ed-1805-4232-b417-56452dc8cd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6-01T10:41:10.641" idx="1">
    <p:pos x="6119" y="2864"/>
    <p:text>Change to "RED"</p:text>
    <p:extLst>
      <p:ext uri="{C676402C-5697-4E1C-873F-D02D1690AC5C}">
        <p15:threadingInfo xmlns:p15="http://schemas.microsoft.com/office/powerpoint/2012/main" timeZoneBias="300"/>
      </p:ext>
    </p:extLst>
  </p:cm>
  <p:cm authorId="1" dt="2021-06-01T10:49:39.208" idx="3">
    <p:pos x="10" y="10"/>
    <p:text>I woud make a note that funding will decrease by 10% each subsequent request.</p:text>
    <p:extLst>
      <p:ext uri="{C676402C-5697-4E1C-873F-D02D1690AC5C}">
        <p15:threadingInfo xmlns:p15="http://schemas.microsoft.com/office/powerpoint/2012/main" timeZoneBias="300"/>
      </p:ext>
    </p:extLst>
  </p:cm>
</p:cmLst>
</file>

<file path=ppt/diagrams/_rels/data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5E6CF2-E1B9-46B2-9EE4-DF97BE3F7F77}"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FCFC5450-9080-4A11-A2A9-E6D8442B867C}">
      <dgm:prSet/>
      <dgm:spPr/>
      <dgm:t>
        <a:bodyPr/>
        <a:lstStyle/>
        <a:p>
          <a:r>
            <a:rPr lang="en-US" b="0" i="0"/>
            <a:t>The Formula Grants Program enable states/territories to meet and maintain compliance with the four core requirements of the JJDPA Act regarding the arrest of juveniles and the over-representation of minority youth in the juvenile justice system. </a:t>
          </a:r>
          <a:endParaRPr lang="en-US"/>
        </a:p>
      </dgm:t>
    </dgm:pt>
    <dgm:pt modelId="{7888D6D8-FA10-46A4-8915-09B7F3DE2E0C}" type="parTrans" cxnId="{5886FD19-48CA-4130-9B45-4C87042A4BAD}">
      <dgm:prSet/>
      <dgm:spPr/>
      <dgm:t>
        <a:bodyPr/>
        <a:lstStyle/>
        <a:p>
          <a:endParaRPr lang="en-US"/>
        </a:p>
      </dgm:t>
    </dgm:pt>
    <dgm:pt modelId="{98DFD699-B7E4-4F0E-B9BB-903348D33B95}" type="sibTrans" cxnId="{5886FD19-48CA-4130-9B45-4C87042A4BAD}">
      <dgm:prSet/>
      <dgm:spPr/>
      <dgm:t>
        <a:bodyPr/>
        <a:lstStyle/>
        <a:p>
          <a:endParaRPr lang="en-US"/>
        </a:p>
      </dgm:t>
    </dgm:pt>
    <dgm:pt modelId="{CDA56290-9EB9-4B9C-90FD-0099A39BE836}">
      <dgm:prSet/>
      <dgm:spPr/>
      <dgm:t>
        <a:bodyPr/>
        <a:lstStyle/>
        <a:p>
          <a:r>
            <a:rPr lang="en-US" b="0" i="0"/>
            <a:t>In addition, the Formula Grant provides funding support for delinquency prevention and improvement of the juvenile justice system.</a:t>
          </a:r>
          <a:endParaRPr lang="en-US"/>
        </a:p>
      </dgm:t>
    </dgm:pt>
    <dgm:pt modelId="{89EF0457-3D07-4A64-AB1E-49BD91FF45FF}" type="parTrans" cxnId="{99CA802E-DD37-4AB5-A74A-13F8485D3D76}">
      <dgm:prSet/>
      <dgm:spPr/>
      <dgm:t>
        <a:bodyPr/>
        <a:lstStyle/>
        <a:p>
          <a:endParaRPr lang="en-US"/>
        </a:p>
      </dgm:t>
    </dgm:pt>
    <dgm:pt modelId="{385E85C5-681D-4F50-985D-7A411FA5E6E9}" type="sibTrans" cxnId="{99CA802E-DD37-4AB5-A74A-13F8485D3D76}">
      <dgm:prSet/>
      <dgm:spPr/>
      <dgm:t>
        <a:bodyPr/>
        <a:lstStyle/>
        <a:p>
          <a:endParaRPr lang="en-US"/>
        </a:p>
      </dgm:t>
    </dgm:pt>
    <dgm:pt modelId="{07A5979D-EC43-4880-A549-BC616C9A212C}" type="pres">
      <dgm:prSet presAssocID="{1E5E6CF2-E1B9-46B2-9EE4-DF97BE3F7F77}" presName="hierChild1" presStyleCnt="0">
        <dgm:presLayoutVars>
          <dgm:chPref val="1"/>
          <dgm:dir/>
          <dgm:animOne val="branch"/>
          <dgm:animLvl val="lvl"/>
          <dgm:resizeHandles/>
        </dgm:presLayoutVars>
      </dgm:prSet>
      <dgm:spPr/>
    </dgm:pt>
    <dgm:pt modelId="{8BBC3BE6-6511-4FFF-B962-5AEEFDF0EAA7}" type="pres">
      <dgm:prSet presAssocID="{FCFC5450-9080-4A11-A2A9-E6D8442B867C}" presName="hierRoot1" presStyleCnt="0"/>
      <dgm:spPr/>
    </dgm:pt>
    <dgm:pt modelId="{EF000726-A938-49C4-AA1F-E6F401323AE1}" type="pres">
      <dgm:prSet presAssocID="{FCFC5450-9080-4A11-A2A9-E6D8442B867C}" presName="composite" presStyleCnt="0"/>
      <dgm:spPr/>
    </dgm:pt>
    <dgm:pt modelId="{8F85C056-5FD0-46F6-A0DC-B815AE961FF3}" type="pres">
      <dgm:prSet presAssocID="{FCFC5450-9080-4A11-A2A9-E6D8442B867C}" presName="background" presStyleLbl="node0" presStyleIdx="0" presStyleCnt="2"/>
      <dgm:spPr/>
    </dgm:pt>
    <dgm:pt modelId="{1B1D4249-E417-42E8-83DB-84D15E180D7F}" type="pres">
      <dgm:prSet presAssocID="{FCFC5450-9080-4A11-A2A9-E6D8442B867C}" presName="text" presStyleLbl="fgAcc0" presStyleIdx="0" presStyleCnt="2">
        <dgm:presLayoutVars>
          <dgm:chPref val="3"/>
        </dgm:presLayoutVars>
      </dgm:prSet>
      <dgm:spPr/>
    </dgm:pt>
    <dgm:pt modelId="{F91BCA97-D05B-4E06-B8D4-2E92C0ED28A5}" type="pres">
      <dgm:prSet presAssocID="{FCFC5450-9080-4A11-A2A9-E6D8442B867C}" presName="hierChild2" presStyleCnt="0"/>
      <dgm:spPr/>
    </dgm:pt>
    <dgm:pt modelId="{CA96E29E-F047-4021-8094-A537BEF8F5A0}" type="pres">
      <dgm:prSet presAssocID="{CDA56290-9EB9-4B9C-90FD-0099A39BE836}" presName="hierRoot1" presStyleCnt="0"/>
      <dgm:spPr/>
    </dgm:pt>
    <dgm:pt modelId="{8CC3884F-7B91-4414-A5A2-7D3CFD6931C1}" type="pres">
      <dgm:prSet presAssocID="{CDA56290-9EB9-4B9C-90FD-0099A39BE836}" presName="composite" presStyleCnt="0"/>
      <dgm:spPr/>
    </dgm:pt>
    <dgm:pt modelId="{A3723B7C-EE8C-42C3-BE21-45983243CC67}" type="pres">
      <dgm:prSet presAssocID="{CDA56290-9EB9-4B9C-90FD-0099A39BE836}" presName="background" presStyleLbl="node0" presStyleIdx="1" presStyleCnt="2"/>
      <dgm:spPr/>
    </dgm:pt>
    <dgm:pt modelId="{872C938C-C38D-4339-9ED9-0F350C6CEC01}" type="pres">
      <dgm:prSet presAssocID="{CDA56290-9EB9-4B9C-90FD-0099A39BE836}" presName="text" presStyleLbl="fgAcc0" presStyleIdx="1" presStyleCnt="2">
        <dgm:presLayoutVars>
          <dgm:chPref val="3"/>
        </dgm:presLayoutVars>
      </dgm:prSet>
      <dgm:spPr/>
    </dgm:pt>
    <dgm:pt modelId="{450F0FD7-389C-4925-B726-09B7DF059EFF}" type="pres">
      <dgm:prSet presAssocID="{CDA56290-9EB9-4B9C-90FD-0099A39BE836}" presName="hierChild2" presStyleCnt="0"/>
      <dgm:spPr/>
    </dgm:pt>
  </dgm:ptLst>
  <dgm:cxnLst>
    <dgm:cxn modelId="{5886FD19-48CA-4130-9B45-4C87042A4BAD}" srcId="{1E5E6CF2-E1B9-46B2-9EE4-DF97BE3F7F77}" destId="{FCFC5450-9080-4A11-A2A9-E6D8442B867C}" srcOrd="0" destOrd="0" parTransId="{7888D6D8-FA10-46A4-8915-09B7F3DE2E0C}" sibTransId="{98DFD699-B7E4-4F0E-B9BB-903348D33B95}"/>
    <dgm:cxn modelId="{99CA802E-DD37-4AB5-A74A-13F8485D3D76}" srcId="{1E5E6CF2-E1B9-46B2-9EE4-DF97BE3F7F77}" destId="{CDA56290-9EB9-4B9C-90FD-0099A39BE836}" srcOrd="1" destOrd="0" parTransId="{89EF0457-3D07-4A64-AB1E-49BD91FF45FF}" sibTransId="{385E85C5-681D-4F50-985D-7A411FA5E6E9}"/>
    <dgm:cxn modelId="{6DCF7040-703D-44EB-8949-7398BE49A2CF}" type="presOf" srcId="{FCFC5450-9080-4A11-A2A9-E6D8442B867C}" destId="{1B1D4249-E417-42E8-83DB-84D15E180D7F}" srcOrd="0" destOrd="0" presId="urn:microsoft.com/office/officeart/2005/8/layout/hierarchy1"/>
    <dgm:cxn modelId="{DCCC2894-DA28-41D9-8C1E-F4865C3B47EF}" type="presOf" srcId="{CDA56290-9EB9-4B9C-90FD-0099A39BE836}" destId="{872C938C-C38D-4339-9ED9-0F350C6CEC01}" srcOrd="0" destOrd="0" presId="urn:microsoft.com/office/officeart/2005/8/layout/hierarchy1"/>
    <dgm:cxn modelId="{709A2AE6-FD20-457E-85F1-2B7C2874FC5E}" type="presOf" srcId="{1E5E6CF2-E1B9-46B2-9EE4-DF97BE3F7F77}" destId="{07A5979D-EC43-4880-A549-BC616C9A212C}" srcOrd="0" destOrd="0" presId="urn:microsoft.com/office/officeart/2005/8/layout/hierarchy1"/>
    <dgm:cxn modelId="{633F8CF5-9FD7-420B-BC5F-F67F2BDA42E1}" type="presParOf" srcId="{07A5979D-EC43-4880-A549-BC616C9A212C}" destId="{8BBC3BE6-6511-4FFF-B962-5AEEFDF0EAA7}" srcOrd="0" destOrd="0" presId="urn:microsoft.com/office/officeart/2005/8/layout/hierarchy1"/>
    <dgm:cxn modelId="{5BD5EE6B-1307-49C8-AFBB-6EDBD782D278}" type="presParOf" srcId="{8BBC3BE6-6511-4FFF-B962-5AEEFDF0EAA7}" destId="{EF000726-A938-49C4-AA1F-E6F401323AE1}" srcOrd="0" destOrd="0" presId="urn:microsoft.com/office/officeart/2005/8/layout/hierarchy1"/>
    <dgm:cxn modelId="{E02399EE-B1A2-423A-BDAC-D365DE505213}" type="presParOf" srcId="{EF000726-A938-49C4-AA1F-E6F401323AE1}" destId="{8F85C056-5FD0-46F6-A0DC-B815AE961FF3}" srcOrd="0" destOrd="0" presId="urn:microsoft.com/office/officeart/2005/8/layout/hierarchy1"/>
    <dgm:cxn modelId="{63786DAE-4092-437E-8275-1097D69B6819}" type="presParOf" srcId="{EF000726-A938-49C4-AA1F-E6F401323AE1}" destId="{1B1D4249-E417-42E8-83DB-84D15E180D7F}" srcOrd="1" destOrd="0" presId="urn:microsoft.com/office/officeart/2005/8/layout/hierarchy1"/>
    <dgm:cxn modelId="{1DC93AD0-AFEF-4FE5-B39C-F422390215E1}" type="presParOf" srcId="{8BBC3BE6-6511-4FFF-B962-5AEEFDF0EAA7}" destId="{F91BCA97-D05B-4E06-B8D4-2E92C0ED28A5}" srcOrd="1" destOrd="0" presId="urn:microsoft.com/office/officeart/2005/8/layout/hierarchy1"/>
    <dgm:cxn modelId="{DA26BA8E-E12C-4B20-8999-9A977FBF985B}" type="presParOf" srcId="{07A5979D-EC43-4880-A549-BC616C9A212C}" destId="{CA96E29E-F047-4021-8094-A537BEF8F5A0}" srcOrd="1" destOrd="0" presId="urn:microsoft.com/office/officeart/2005/8/layout/hierarchy1"/>
    <dgm:cxn modelId="{E45A0DC0-8E7E-4CB2-A859-B5C3D7C8EE7A}" type="presParOf" srcId="{CA96E29E-F047-4021-8094-A537BEF8F5A0}" destId="{8CC3884F-7B91-4414-A5A2-7D3CFD6931C1}" srcOrd="0" destOrd="0" presId="urn:microsoft.com/office/officeart/2005/8/layout/hierarchy1"/>
    <dgm:cxn modelId="{E87A7725-D8F3-478B-A929-B34C0DC248D8}" type="presParOf" srcId="{8CC3884F-7B91-4414-A5A2-7D3CFD6931C1}" destId="{A3723B7C-EE8C-42C3-BE21-45983243CC67}" srcOrd="0" destOrd="0" presId="urn:microsoft.com/office/officeart/2005/8/layout/hierarchy1"/>
    <dgm:cxn modelId="{13EEDD2A-B6A4-4928-8D2D-1A90038B7A2C}" type="presParOf" srcId="{8CC3884F-7B91-4414-A5A2-7D3CFD6931C1}" destId="{872C938C-C38D-4339-9ED9-0F350C6CEC01}" srcOrd="1" destOrd="0" presId="urn:microsoft.com/office/officeart/2005/8/layout/hierarchy1"/>
    <dgm:cxn modelId="{7FB809C5-B3BC-47BE-8D13-2CA71728495E}" type="presParOf" srcId="{CA96E29E-F047-4021-8094-A537BEF8F5A0}" destId="{450F0FD7-389C-4925-B726-09B7DF059EF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AD567A-3432-4ADD-9ABF-7BA6BED071D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43CA222-3209-4BC2-B06E-B9845CFA9F9A}">
      <dgm:prSet/>
      <dgm:spPr/>
      <dgm:t>
        <a:bodyPr/>
        <a:lstStyle/>
        <a:p>
          <a:pPr>
            <a:lnSpc>
              <a:spcPct val="100000"/>
            </a:lnSpc>
          </a:pPr>
          <a:r>
            <a:rPr lang="en-US" b="1" dirty="0"/>
            <a:t>Alternatives to Detention ($100,000)</a:t>
          </a:r>
          <a:endParaRPr lang="en-US" dirty="0"/>
        </a:p>
      </dgm:t>
    </dgm:pt>
    <dgm:pt modelId="{865790AC-DDE8-4243-AFD2-1274E7B0D32A}" type="parTrans" cxnId="{9B627A15-DB72-486E-9DF7-1D80BB84FCF6}">
      <dgm:prSet/>
      <dgm:spPr/>
      <dgm:t>
        <a:bodyPr/>
        <a:lstStyle/>
        <a:p>
          <a:endParaRPr lang="en-US"/>
        </a:p>
      </dgm:t>
    </dgm:pt>
    <dgm:pt modelId="{0091BE2D-5925-4BDE-B525-A0E8B4105FE0}" type="sibTrans" cxnId="{9B627A15-DB72-486E-9DF7-1D80BB84FCF6}">
      <dgm:prSet/>
      <dgm:spPr/>
      <dgm:t>
        <a:bodyPr/>
        <a:lstStyle/>
        <a:p>
          <a:endParaRPr lang="en-US"/>
        </a:p>
      </dgm:t>
    </dgm:pt>
    <dgm:pt modelId="{A450FE9D-E0E4-49FD-9FF0-127636925C4D}">
      <dgm:prSet/>
      <dgm:spPr/>
      <dgm:t>
        <a:bodyPr/>
        <a:lstStyle/>
        <a:p>
          <a:pPr>
            <a:lnSpc>
              <a:spcPct val="100000"/>
            </a:lnSpc>
          </a:pPr>
          <a:r>
            <a:rPr lang="en-US" b="1" dirty="0"/>
            <a:t>Delinquency Prevention ($138,146)</a:t>
          </a:r>
          <a:endParaRPr lang="en-US" dirty="0"/>
        </a:p>
      </dgm:t>
    </dgm:pt>
    <dgm:pt modelId="{BA27CCF6-348E-43F0-90B5-B05D51CB5DF2}" type="parTrans" cxnId="{BCC5AA9C-4651-4E98-AF0A-0A6EE119429F}">
      <dgm:prSet/>
      <dgm:spPr/>
      <dgm:t>
        <a:bodyPr/>
        <a:lstStyle/>
        <a:p>
          <a:endParaRPr lang="en-US"/>
        </a:p>
      </dgm:t>
    </dgm:pt>
    <dgm:pt modelId="{75D643CB-1A6A-4D09-9707-762B2E5E238D}" type="sibTrans" cxnId="{BCC5AA9C-4651-4E98-AF0A-0A6EE119429F}">
      <dgm:prSet/>
      <dgm:spPr/>
      <dgm:t>
        <a:bodyPr/>
        <a:lstStyle/>
        <a:p>
          <a:endParaRPr lang="en-US"/>
        </a:p>
      </dgm:t>
    </dgm:pt>
    <dgm:pt modelId="{18DD8C68-10B1-43CE-8DD4-EAF450E63225}">
      <dgm:prSet/>
      <dgm:spPr/>
      <dgm:t>
        <a:bodyPr/>
        <a:lstStyle/>
        <a:p>
          <a:pPr>
            <a:lnSpc>
              <a:spcPct val="100000"/>
            </a:lnSpc>
          </a:pPr>
          <a:r>
            <a:rPr lang="en-US" b="1" dirty="0"/>
            <a:t>School Programs ($100,060)</a:t>
          </a:r>
          <a:endParaRPr lang="en-US" dirty="0"/>
        </a:p>
      </dgm:t>
    </dgm:pt>
    <dgm:pt modelId="{08BB0D7D-4275-4CB4-A15F-09140FA33143}" type="parTrans" cxnId="{9DDF32A9-C8CB-4DF2-946E-D7640BD427C9}">
      <dgm:prSet/>
      <dgm:spPr/>
      <dgm:t>
        <a:bodyPr/>
        <a:lstStyle/>
        <a:p>
          <a:endParaRPr lang="en-US"/>
        </a:p>
      </dgm:t>
    </dgm:pt>
    <dgm:pt modelId="{35CEDA99-5FAF-4E58-8338-CDBC3063F94B}" type="sibTrans" cxnId="{9DDF32A9-C8CB-4DF2-946E-D7640BD427C9}">
      <dgm:prSet/>
      <dgm:spPr/>
      <dgm:t>
        <a:bodyPr/>
        <a:lstStyle/>
        <a:p>
          <a:endParaRPr lang="en-US"/>
        </a:p>
      </dgm:t>
    </dgm:pt>
    <dgm:pt modelId="{B310BCA0-833B-4EE2-8F51-FCC54C970860}">
      <dgm:prSet/>
      <dgm:spPr/>
      <dgm:t>
        <a:bodyPr/>
        <a:lstStyle/>
        <a:p>
          <a:pPr>
            <a:lnSpc>
              <a:spcPct val="100000"/>
            </a:lnSpc>
          </a:pPr>
          <a:r>
            <a:rPr lang="en-US" b="1" dirty="0"/>
            <a:t>Job Training ($70,113)</a:t>
          </a:r>
          <a:endParaRPr lang="en-US" dirty="0"/>
        </a:p>
      </dgm:t>
    </dgm:pt>
    <dgm:pt modelId="{BDB57384-8E6A-4444-9674-D8F7101A1AB1}" type="parTrans" cxnId="{12E9E3A3-BAC9-4F30-8A38-2FA3F0F26453}">
      <dgm:prSet/>
      <dgm:spPr/>
      <dgm:t>
        <a:bodyPr/>
        <a:lstStyle/>
        <a:p>
          <a:endParaRPr lang="en-US"/>
        </a:p>
      </dgm:t>
    </dgm:pt>
    <dgm:pt modelId="{3C665912-3181-4B5D-9899-BED70AE36697}" type="sibTrans" cxnId="{12E9E3A3-BAC9-4F30-8A38-2FA3F0F26453}">
      <dgm:prSet/>
      <dgm:spPr/>
      <dgm:t>
        <a:bodyPr/>
        <a:lstStyle/>
        <a:p>
          <a:endParaRPr lang="en-US"/>
        </a:p>
      </dgm:t>
    </dgm:pt>
    <dgm:pt modelId="{89931191-7A91-4146-AB2F-6075D6B0B7C5}" type="pres">
      <dgm:prSet presAssocID="{4DAD567A-3432-4ADD-9ABF-7BA6BED071D4}" presName="root" presStyleCnt="0">
        <dgm:presLayoutVars>
          <dgm:dir/>
          <dgm:resizeHandles val="exact"/>
        </dgm:presLayoutVars>
      </dgm:prSet>
      <dgm:spPr/>
    </dgm:pt>
    <dgm:pt modelId="{9BDDA420-BBBC-46F8-839E-14D367E7536D}" type="pres">
      <dgm:prSet presAssocID="{943CA222-3209-4BC2-B06E-B9845CFA9F9A}" presName="compNode" presStyleCnt="0"/>
      <dgm:spPr/>
    </dgm:pt>
    <dgm:pt modelId="{85C18CAB-EB98-4ED8-9B4C-C5D8CC8F3751}" type="pres">
      <dgm:prSet presAssocID="{943CA222-3209-4BC2-B06E-B9845CFA9F9A}" presName="bgRect" presStyleLbl="bgShp" presStyleIdx="0" presStyleCnt="4"/>
      <dgm:spPr/>
    </dgm:pt>
    <dgm:pt modelId="{19E90958-9C69-44F9-B453-510153CC7857}" type="pres">
      <dgm:prSet presAssocID="{943CA222-3209-4BC2-B06E-B9845CFA9F9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itcoin"/>
        </a:ext>
      </dgm:extLst>
    </dgm:pt>
    <dgm:pt modelId="{35B6F28C-9F4B-4C2D-B157-63C9A66160BD}" type="pres">
      <dgm:prSet presAssocID="{943CA222-3209-4BC2-B06E-B9845CFA9F9A}" presName="spaceRect" presStyleCnt="0"/>
      <dgm:spPr/>
    </dgm:pt>
    <dgm:pt modelId="{88D95972-AD60-4E0B-8BE3-854F6322EED3}" type="pres">
      <dgm:prSet presAssocID="{943CA222-3209-4BC2-B06E-B9845CFA9F9A}" presName="parTx" presStyleLbl="revTx" presStyleIdx="0" presStyleCnt="4">
        <dgm:presLayoutVars>
          <dgm:chMax val="0"/>
          <dgm:chPref val="0"/>
        </dgm:presLayoutVars>
      </dgm:prSet>
      <dgm:spPr/>
    </dgm:pt>
    <dgm:pt modelId="{0ED2ADD7-6AFC-4A19-BB43-C664449B8B10}" type="pres">
      <dgm:prSet presAssocID="{0091BE2D-5925-4BDE-B525-A0E8B4105FE0}" presName="sibTrans" presStyleCnt="0"/>
      <dgm:spPr/>
    </dgm:pt>
    <dgm:pt modelId="{2C2B9513-0EEB-432E-9533-7E566F1DDFA1}" type="pres">
      <dgm:prSet presAssocID="{A450FE9D-E0E4-49FD-9FF0-127636925C4D}" presName="compNode" presStyleCnt="0"/>
      <dgm:spPr/>
    </dgm:pt>
    <dgm:pt modelId="{6C664FBC-C4D7-4209-86CC-8F8E7EC12458}" type="pres">
      <dgm:prSet presAssocID="{A450FE9D-E0E4-49FD-9FF0-127636925C4D}" presName="bgRect" presStyleLbl="bgShp" presStyleIdx="1" presStyleCnt="4"/>
      <dgm:spPr/>
    </dgm:pt>
    <dgm:pt modelId="{2EA2BCD9-B2B7-43E1-83B7-CC778940DD9A}" type="pres">
      <dgm:prSet presAssocID="{A450FE9D-E0E4-49FD-9FF0-127636925C4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39BE89E9-AC98-4559-BB10-421DFA844DDF}" type="pres">
      <dgm:prSet presAssocID="{A450FE9D-E0E4-49FD-9FF0-127636925C4D}" presName="spaceRect" presStyleCnt="0"/>
      <dgm:spPr/>
    </dgm:pt>
    <dgm:pt modelId="{4DF38561-AED9-482F-B17C-A10E19FD93BF}" type="pres">
      <dgm:prSet presAssocID="{A450FE9D-E0E4-49FD-9FF0-127636925C4D}" presName="parTx" presStyleLbl="revTx" presStyleIdx="1" presStyleCnt="4">
        <dgm:presLayoutVars>
          <dgm:chMax val="0"/>
          <dgm:chPref val="0"/>
        </dgm:presLayoutVars>
      </dgm:prSet>
      <dgm:spPr/>
    </dgm:pt>
    <dgm:pt modelId="{C601A40A-410A-4722-AE36-8792DE76CB1F}" type="pres">
      <dgm:prSet presAssocID="{75D643CB-1A6A-4D09-9707-762B2E5E238D}" presName="sibTrans" presStyleCnt="0"/>
      <dgm:spPr/>
    </dgm:pt>
    <dgm:pt modelId="{03468784-2D20-447F-A87B-C95130D5DEAD}" type="pres">
      <dgm:prSet presAssocID="{18DD8C68-10B1-43CE-8DD4-EAF450E63225}" presName="compNode" presStyleCnt="0"/>
      <dgm:spPr/>
    </dgm:pt>
    <dgm:pt modelId="{F0F36F2F-CEE5-4F06-947A-606C5C968316}" type="pres">
      <dgm:prSet presAssocID="{18DD8C68-10B1-43CE-8DD4-EAF450E63225}" presName="bgRect" presStyleLbl="bgShp" presStyleIdx="2" presStyleCnt="4"/>
      <dgm:spPr/>
    </dgm:pt>
    <dgm:pt modelId="{F317156E-4793-4E76-A490-37B90D723D2F}" type="pres">
      <dgm:prSet presAssocID="{18DD8C68-10B1-43CE-8DD4-EAF450E6322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aduation Cap"/>
        </a:ext>
      </dgm:extLst>
    </dgm:pt>
    <dgm:pt modelId="{50394E08-F763-419C-8234-88EBF498FBF7}" type="pres">
      <dgm:prSet presAssocID="{18DD8C68-10B1-43CE-8DD4-EAF450E63225}" presName="spaceRect" presStyleCnt="0"/>
      <dgm:spPr/>
    </dgm:pt>
    <dgm:pt modelId="{6C39B1FC-0BF6-4250-A197-BE9484A06A8A}" type="pres">
      <dgm:prSet presAssocID="{18DD8C68-10B1-43CE-8DD4-EAF450E63225}" presName="parTx" presStyleLbl="revTx" presStyleIdx="2" presStyleCnt="4">
        <dgm:presLayoutVars>
          <dgm:chMax val="0"/>
          <dgm:chPref val="0"/>
        </dgm:presLayoutVars>
      </dgm:prSet>
      <dgm:spPr/>
    </dgm:pt>
    <dgm:pt modelId="{AF341334-60E6-4669-9963-6172F547A05A}" type="pres">
      <dgm:prSet presAssocID="{35CEDA99-5FAF-4E58-8338-CDBC3063F94B}" presName="sibTrans" presStyleCnt="0"/>
      <dgm:spPr/>
    </dgm:pt>
    <dgm:pt modelId="{778D9057-3B6D-48FA-8981-8B64D0D69FEC}" type="pres">
      <dgm:prSet presAssocID="{B310BCA0-833B-4EE2-8F51-FCC54C970860}" presName="compNode" presStyleCnt="0"/>
      <dgm:spPr/>
    </dgm:pt>
    <dgm:pt modelId="{CB4505CE-DF02-403D-AECC-53193C10EF34}" type="pres">
      <dgm:prSet presAssocID="{B310BCA0-833B-4EE2-8F51-FCC54C970860}" presName="bgRect" presStyleLbl="bgShp" presStyleIdx="3" presStyleCnt="4"/>
      <dgm:spPr/>
    </dgm:pt>
    <dgm:pt modelId="{60884E1D-8494-4208-9F55-A4741C05F6F1}" type="pres">
      <dgm:prSet presAssocID="{B310BCA0-833B-4EE2-8F51-FCC54C97086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ney"/>
        </a:ext>
      </dgm:extLst>
    </dgm:pt>
    <dgm:pt modelId="{8F040E50-ADCE-451B-9ED4-FC52459038E3}" type="pres">
      <dgm:prSet presAssocID="{B310BCA0-833B-4EE2-8F51-FCC54C970860}" presName="spaceRect" presStyleCnt="0"/>
      <dgm:spPr/>
    </dgm:pt>
    <dgm:pt modelId="{80BD2242-9735-44C2-B68A-5505F8944F13}" type="pres">
      <dgm:prSet presAssocID="{B310BCA0-833B-4EE2-8F51-FCC54C970860}" presName="parTx" presStyleLbl="revTx" presStyleIdx="3" presStyleCnt="4">
        <dgm:presLayoutVars>
          <dgm:chMax val="0"/>
          <dgm:chPref val="0"/>
        </dgm:presLayoutVars>
      </dgm:prSet>
      <dgm:spPr/>
    </dgm:pt>
  </dgm:ptLst>
  <dgm:cxnLst>
    <dgm:cxn modelId="{7659CC03-B8F8-4073-8FC6-B98F5EEF8123}" type="presOf" srcId="{18DD8C68-10B1-43CE-8DD4-EAF450E63225}" destId="{6C39B1FC-0BF6-4250-A197-BE9484A06A8A}" srcOrd="0" destOrd="0" presId="urn:microsoft.com/office/officeart/2018/2/layout/IconVerticalSolidList"/>
    <dgm:cxn modelId="{3D173A15-C48B-4D82-A18A-5E9145D8F595}" type="presOf" srcId="{B310BCA0-833B-4EE2-8F51-FCC54C970860}" destId="{80BD2242-9735-44C2-B68A-5505F8944F13}" srcOrd="0" destOrd="0" presId="urn:microsoft.com/office/officeart/2018/2/layout/IconVerticalSolidList"/>
    <dgm:cxn modelId="{9B627A15-DB72-486E-9DF7-1D80BB84FCF6}" srcId="{4DAD567A-3432-4ADD-9ABF-7BA6BED071D4}" destId="{943CA222-3209-4BC2-B06E-B9845CFA9F9A}" srcOrd="0" destOrd="0" parTransId="{865790AC-DDE8-4243-AFD2-1274E7B0D32A}" sibTransId="{0091BE2D-5925-4BDE-B525-A0E8B4105FE0}"/>
    <dgm:cxn modelId="{0AEDD828-24AA-4DB8-8A49-3A5068EA225B}" type="presOf" srcId="{A450FE9D-E0E4-49FD-9FF0-127636925C4D}" destId="{4DF38561-AED9-482F-B17C-A10E19FD93BF}" srcOrd="0" destOrd="0" presId="urn:microsoft.com/office/officeart/2018/2/layout/IconVerticalSolidList"/>
    <dgm:cxn modelId="{BCC5AA9C-4651-4E98-AF0A-0A6EE119429F}" srcId="{4DAD567A-3432-4ADD-9ABF-7BA6BED071D4}" destId="{A450FE9D-E0E4-49FD-9FF0-127636925C4D}" srcOrd="1" destOrd="0" parTransId="{BA27CCF6-348E-43F0-90B5-B05D51CB5DF2}" sibTransId="{75D643CB-1A6A-4D09-9707-762B2E5E238D}"/>
    <dgm:cxn modelId="{9943FD9D-2184-4F88-95B5-7E605C1A8664}" type="presOf" srcId="{4DAD567A-3432-4ADD-9ABF-7BA6BED071D4}" destId="{89931191-7A91-4146-AB2F-6075D6B0B7C5}" srcOrd="0" destOrd="0" presId="urn:microsoft.com/office/officeart/2018/2/layout/IconVerticalSolidList"/>
    <dgm:cxn modelId="{12E9E3A3-BAC9-4F30-8A38-2FA3F0F26453}" srcId="{4DAD567A-3432-4ADD-9ABF-7BA6BED071D4}" destId="{B310BCA0-833B-4EE2-8F51-FCC54C970860}" srcOrd="3" destOrd="0" parTransId="{BDB57384-8E6A-4444-9674-D8F7101A1AB1}" sibTransId="{3C665912-3181-4B5D-9899-BED70AE36697}"/>
    <dgm:cxn modelId="{9DDF32A9-C8CB-4DF2-946E-D7640BD427C9}" srcId="{4DAD567A-3432-4ADD-9ABF-7BA6BED071D4}" destId="{18DD8C68-10B1-43CE-8DD4-EAF450E63225}" srcOrd="2" destOrd="0" parTransId="{08BB0D7D-4275-4CB4-A15F-09140FA33143}" sibTransId="{35CEDA99-5FAF-4E58-8338-CDBC3063F94B}"/>
    <dgm:cxn modelId="{5E7201BA-F5EA-4828-9480-D7C0026C47C2}" type="presOf" srcId="{943CA222-3209-4BC2-B06E-B9845CFA9F9A}" destId="{88D95972-AD60-4E0B-8BE3-854F6322EED3}" srcOrd="0" destOrd="0" presId="urn:microsoft.com/office/officeart/2018/2/layout/IconVerticalSolidList"/>
    <dgm:cxn modelId="{CD248693-DF48-443A-B79B-3EF3FF59D246}" type="presParOf" srcId="{89931191-7A91-4146-AB2F-6075D6B0B7C5}" destId="{9BDDA420-BBBC-46F8-839E-14D367E7536D}" srcOrd="0" destOrd="0" presId="urn:microsoft.com/office/officeart/2018/2/layout/IconVerticalSolidList"/>
    <dgm:cxn modelId="{D3B5D4B6-56A6-4EE7-B3F9-B619AB4FC317}" type="presParOf" srcId="{9BDDA420-BBBC-46F8-839E-14D367E7536D}" destId="{85C18CAB-EB98-4ED8-9B4C-C5D8CC8F3751}" srcOrd="0" destOrd="0" presId="urn:microsoft.com/office/officeart/2018/2/layout/IconVerticalSolidList"/>
    <dgm:cxn modelId="{99F674AD-3DFB-4ED6-9BA9-5EC85644B147}" type="presParOf" srcId="{9BDDA420-BBBC-46F8-839E-14D367E7536D}" destId="{19E90958-9C69-44F9-B453-510153CC7857}" srcOrd="1" destOrd="0" presId="urn:microsoft.com/office/officeart/2018/2/layout/IconVerticalSolidList"/>
    <dgm:cxn modelId="{460424CC-95BA-45B2-B259-ED13C68535C8}" type="presParOf" srcId="{9BDDA420-BBBC-46F8-839E-14D367E7536D}" destId="{35B6F28C-9F4B-4C2D-B157-63C9A66160BD}" srcOrd="2" destOrd="0" presId="urn:microsoft.com/office/officeart/2018/2/layout/IconVerticalSolidList"/>
    <dgm:cxn modelId="{B0819252-5512-4164-BE5E-64A18E24DBC5}" type="presParOf" srcId="{9BDDA420-BBBC-46F8-839E-14D367E7536D}" destId="{88D95972-AD60-4E0B-8BE3-854F6322EED3}" srcOrd="3" destOrd="0" presId="urn:microsoft.com/office/officeart/2018/2/layout/IconVerticalSolidList"/>
    <dgm:cxn modelId="{F8F3385C-5F56-4575-A222-B2590BF93E24}" type="presParOf" srcId="{89931191-7A91-4146-AB2F-6075D6B0B7C5}" destId="{0ED2ADD7-6AFC-4A19-BB43-C664449B8B10}" srcOrd="1" destOrd="0" presId="urn:microsoft.com/office/officeart/2018/2/layout/IconVerticalSolidList"/>
    <dgm:cxn modelId="{9C2A9250-05C1-4E81-9533-5D5CBE0CD8F6}" type="presParOf" srcId="{89931191-7A91-4146-AB2F-6075D6B0B7C5}" destId="{2C2B9513-0EEB-432E-9533-7E566F1DDFA1}" srcOrd="2" destOrd="0" presId="urn:microsoft.com/office/officeart/2018/2/layout/IconVerticalSolidList"/>
    <dgm:cxn modelId="{FCC1A5D2-4384-46E9-A1AA-45F3A78120B8}" type="presParOf" srcId="{2C2B9513-0EEB-432E-9533-7E566F1DDFA1}" destId="{6C664FBC-C4D7-4209-86CC-8F8E7EC12458}" srcOrd="0" destOrd="0" presId="urn:microsoft.com/office/officeart/2018/2/layout/IconVerticalSolidList"/>
    <dgm:cxn modelId="{81B76DED-DD42-4598-81DB-30EC76D1C363}" type="presParOf" srcId="{2C2B9513-0EEB-432E-9533-7E566F1DDFA1}" destId="{2EA2BCD9-B2B7-43E1-83B7-CC778940DD9A}" srcOrd="1" destOrd="0" presId="urn:microsoft.com/office/officeart/2018/2/layout/IconVerticalSolidList"/>
    <dgm:cxn modelId="{E84B0A7A-53F0-4D9D-BF09-D0BE03B20C0E}" type="presParOf" srcId="{2C2B9513-0EEB-432E-9533-7E566F1DDFA1}" destId="{39BE89E9-AC98-4559-BB10-421DFA844DDF}" srcOrd="2" destOrd="0" presId="urn:microsoft.com/office/officeart/2018/2/layout/IconVerticalSolidList"/>
    <dgm:cxn modelId="{6521D08B-6823-46B1-84FD-91457E45DF64}" type="presParOf" srcId="{2C2B9513-0EEB-432E-9533-7E566F1DDFA1}" destId="{4DF38561-AED9-482F-B17C-A10E19FD93BF}" srcOrd="3" destOrd="0" presId="urn:microsoft.com/office/officeart/2018/2/layout/IconVerticalSolidList"/>
    <dgm:cxn modelId="{59F5B2E3-09E1-4CD0-A2E1-4D2E2C0A12EB}" type="presParOf" srcId="{89931191-7A91-4146-AB2F-6075D6B0B7C5}" destId="{C601A40A-410A-4722-AE36-8792DE76CB1F}" srcOrd="3" destOrd="0" presId="urn:microsoft.com/office/officeart/2018/2/layout/IconVerticalSolidList"/>
    <dgm:cxn modelId="{401779A3-2B60-41A8-AD77-7BC413B33D64}" type="presParOf" srcId="{89931191-7A91-4146-AB2F-6075D6B0B7C5}" destId="{03468784-2D20-447F-A87B-C95130D5DEAD}" srcOrd="4" destOrd="0" presId="urn:microsoft.com/office/officeart/2018/2/layout/IconVerticalSolidList"/>
    <dgm:cxn modelId="{C2DCBEF1-917E-4659-9878-65BD05ECF3BA}" type="presParOf" srcId="{03468784-2D20-447F-A87B-C95130D5DEAD}" destId="{F0F36F2F-CEE5-4F06-947A-606C5C968316}" srcOrd="0" destOrd="0" presId="urn:microsoft.com/office/officeart/2018/2/layout/IconVerticalSolidList"/>
    <dgm:cxn modelId="{142BC8F2-1142-4ADD-BE62-9FFE4882B9FB}" type="presParOf" srcId="{03468784-2D20-447F-A87B-C95130D5DEAD}" destId="{F317156E-4793-4E76-A490-37B90D723D2F}" srcOrd="1" destOrd="0" presId="urn:microsoft.com/office/officeart/2018/2/layout/IconVerticalSolidList"/>
    <dgm:cxn modelId="{0B64BBA4-AE91-4749-8110-76898CC467BB}" type="presParOf" srcId="{03468784-2D20-447F-A87B-C95130D5DEAD}" destId="{50394E08-F763-419C-8234-88EBF498FBF7}" srcOrd="2" destOrd="0" presId="urn:microsoft.com/office/officeart/2018/2/layout/IconVerticalSolidList"/>
    <dgm:cxn modelId="{4B08445E-D5F9-49DF-B21C-5B849156AB48}" type="presParOf" srcId="{03468784-2D20-447F-A87B-C95130D5DEAD}" destId="{6C39B1FC-0BF6-4250-A197-BE9484A06A8A}" srcOrd="3" destOrd="0" presId="urn:microsoft.com/office/officeart/2018/2/layout/IconVerticalSolidList"/>
    <dgm:cxn modelId="{4DDB9870-C83F-4DDA-9222-ABAC01E00F23}" type="presParOf" srcId="{89931191-7A91-4146-AB2F-6075D6B0B7C5}" destId="{AF341334-60E6-4669-9963-6172F547A05A}" srcOrd="5" destOrd="0" presId="urn:microsoft.com/office/officeart/2018/2/layout/IconVerticalSolidList"/>
    <dgm:cxn modelId="{4D540B7E-FEAD-49BE-8136-E9A3CF3EBF6B}" type="presParOf" srcId="{89931191-7A91-4146-AB2F-6075D6B0B7C5}" destId="{778D9057-3B6D-48FA-8981-8B64D0D69FEC}" srcOrd="6" destOrd="0" presId="urn:microsoft.com/office/officeart/2018/2/layout/IconVerticalSolidList"/>
    <dgm:cxn modelId="{5C033C81-2D68-494B-B363-9924C222AEA5}" type="presParOf" srcId="{778D9057-3B6D-48FA-8981-8B64D0D69FEC}" destId="{CB4505CE-DF02-403D-AECC-53193C10EF34}" srcOrd="0" destOrd="0" presId="urn:microsoft.com/office/officeart/2018/2/layout/IconVerticalSolidList"/>
    <dgm:cxn modelId="{2FF6B582-C50C-46D1-85D2-3615326230D0}" type="presParOf" srcId="{778D9057-3B6D-48FA-8981-8B64D0D69FEC}" destId="{60884E1D-8494-4208-9F55-A4741C05F6F1}" srcOrd="1" destOrd="0" presId="urn:microsoft.com/office/officeart/2018/2/layout/IconVerticalSolidList"/>
    <dgm:cxn modelId="{46A62F5A-ED1F-4F84-9539-BBBED34C997A}" type="presParOf" srcId="{778D9057-3B6D-48FA-8981-8B64D0D69FEC}" destId="{8F040E50-ADCE-451B-9ED4-FC52459038E3}" srcOrd="2" destOrd="0" presId="urn:microsoft.com/office/officeart/2018/2/layout/IconVerticalSolidList"/>
    <dgm:cxn modelId="{F928C6FF-5680-496E-A13B-31D1712B19AB}" type="presParOf" srcId="{778D9057-3B6D-48FA-8981-8B64D0D69FEC}" destId="{80BD2242-9735-44C2-B68A-5505F8944F1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E2256E-81FC-46AD-AA74-59176D7F6C35}"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F19BC7F4-0170-4D74-B4B1-936DE74285B9}">
      <dgm:prSet/>
      <dgm:spPr/>
      <dgm:t>
        <a:bodyPr/>
        <a:lstStyle/>
        <a:p>
          <a:r>
            <a:rPr lang="en-US" b="1" dirty="0"/>
            <a:t>1. First year request – 100% JJDP funding.</a:t>
          </a:r>
          <a:r>
            <a:rPr lang="en-US" dirty="0"/>
            <a:t> </a:t>
          </a:r>
        </a:p>
      </dgm:t>
    </dgm:pt>
    <dgm:pt modelId="{29A13290-4DA6-4E22-8244-5432D4DB1D66}" type="parTrans" cxnId="{B84FE7A7-470C-432B-A512-08FC03A5870A}">
      <dgm:prSet/>
      <dgm:spPr/>
      <dgm:t>
        <a:bodyPr/>
        <a:lstStyle/>
        <a:p>
          <a:endParaRPr lang="en-US"/>
        </a:p>
      </dgm:t>
    </dgm:pt>
    <dgm:pt modelId="{3C940A42-E058-4536-B082-2A4FD1577FDE}" type="sibTrans" cxnId="{B84FE7A7-470C-432B-A512-08FC03A5870A}">
      <dgm:prSet/>
      <dgm:spPr/>
      <dgm:t>
        <a:bodyPr/>
        <a:lstStyle/>
        <a:p>
          <a:endParaRPr lang="en-US"/>
        </a:p>
      </dgm:t>
    </dgm:pt>
    <dgm:pt modelId="{E3EA7306-7CC3-4963-B947-4B0D3FA49157}">
      <dgm:prSet/>
      <dgm:spPr/>
      <dgm:t>
        <a:bodyPr/>
        <a:lstStyle/>
        <a:p>
          <a:r>
            <a:rPr lang="en-US" b="1" dirty="0"/>
            <a:t>2. Subsequent request – 80% of JJDP funding awarded the previous year.</a:t>
          </a:r>
          <a:endParaRPr lang="en-US" dirty="0"/>
        </a:p>
      </dgm:t>
    </dgm:pt>
    <dgm:pt modelId="{272A04B5-3A13-4B7E-8BA4-A2068BB8542B}" type="parTrans" cxnId="{578F336A-37BD-4239-83D4-6419C5103199}">
      <dgm:prSet/>
      <dgm:spPr/>
      <dgm:t>
        <a:bodyPr/>
        <a:lstStyle/>
        <a:p>
          <a:endParaRPr lang="en-US"/>
        </a:p>
      </dgm:t>
    </dgm:pt>
    <dgm:pt modelId="{824CDDE9-5571-4149-BEEB-1460B0B40D56}" type="sibTrans" cxnId="{578F336A-37BD-4239-83D4-6419C5103199}">
      <dgm:prSet/>
      <dgm:spPr/>
      <dgm:t>
        <a:bodyPr/>
        <a:lstStyle/>
        <a:p>
          <a:endParaRPr lang="en-US"/>
        </a:p>
      </dgm:t>
    </dgm:pt>
    <dgm:pt modelId="{D21C6B70-C703-41EE-B6C4-3915314A7348}">
      <dgm:prSet/>
      <dgm:spPr/>
      <dgm:t>
        <a:bodyPr/>
        <a:lstStyle/>
        <a:p>
          <a:r>
            <a:rPr lang="en-US" b="1" dirty="0"/>
            <a:t>3. Subsequent request – 60% of JJDP funding awarded the previous year.</a:t>
          </a:r>
          <a:endParaRPr lang="en-US" dirty="0"/>
        </a:p>
      </dgm:t>
    </dgm:pt>
    <dgm:pt modelId="{E6EED266-B49B-4836-86CA-623FAC23C96E}" type="parTrans" cxnId="{3C19EDD5-EA24-4AC1-BCCD-22179BA77E79}">
      <dgm:prSet/>
      <dgm:spPr/>
      <dgm:t>
        <a:bodyPr/>
        <a:lstStyle/>
        <a:p>
          <a:endParaRPr lang="en-US"/>
        </a:p>
      </dgm:t>
    </dgm:pt>
    <dgm:pt modelId="{F0E41005-F7C6-4F62-9527-360995C208CA}" type="sibTrans" cxnId="{3C19EDD5-EA24-4AC1-BCCD-22179BA77E79}">
      <dgm:prSet/>
      <dgm:spPr/>
      <dgm:t>
        <a:bodyPr/>
        <a:lstStyle/>
        <a:p>
          <a:endParaRPr lang="en-US"/>
        </a:p>
      </dgm:t>
    </dgm:pt>
    <dgm:pt modelId="{929B7AF0-24B4-406D-AA10-C5018A405A9C}" type="pres">
      <dgm:prSet presAssocID="{FBE2256E-81FC-46AD-AA74-59176D7F6C35}" presName="diagram" presStyleCnt="0">
        <dgm:presLayoutVars>
          <dgm:dir/>
          <dgm:resizeHandles val="exact"/>
        </dgm:presLayoutVars>
      </dgm:prSet>
      <dgm:spPr/>
    </dgm:pt>
    <dgm:pt modelId="{549715C0-EE5F-433F-B70B-36F196F3E817}" type="pres">
      <dgm:prSet presAssocID="{F19BC7F4-0170-4D74-B4B1-936DE74285B9}" presName="node" presStyleLbl="node1" presStyleIdx="0" presStyleCnt="3">
        <dgm:presLayoutVars>
          <dgm:bulletEnabled val="1"/>
        </dgm:presLayoutVars>
      </dgm:prSet>
      <dgm:spPr/>
    </dgm:pt>
    <dgm:pt modelId="{848966C6-143C-48FE-A0EF-B68BE34116F4}" type="pres">
      <dgm:prSet presAssocID="{3C940A42-E058-4536-B082-2A4FD1577FDE}" presName="sibTrans" presStyleLbl="sibTrans2D1" presStyleIdx="0" presStyleCnt="2"/>
      <dgm:spPr/>
    </dgm:pt>
    <dgm:pt modelId="{84BC871C-5AD6-426B-90F9-9C42CFDC7F17}" type="pres">
      <dgm:prSet presAssocID="{3C940A42-E058-4536-B082-2A4FD1577FDE}" presName="connectorText" presStyleLbl="sibTrans2D1" presStyleIdx="0" presStyleCnt="2"/>
      <dgm:spPr/>
    </dgm:pt>
    <dgm:pt modelId="{EDF9FAF1-26A4-424F-AB75-F84C239DF064}" type="pres">
      <dgm:prSet presAssocID="{E3EA7306-7CC3-4963-B947-4B0D3FA49157}" presName="node" presStyleLbl="node1" presStyleIdx="1" presStyleCnt="3">
        <dgm:presLayoutVars>
          <dgm:bulletEnabled val="1"/>
        </dgm:presLayoutVars>
      </dgm:prSet>
      <dgm:spPr/>
    </dgm:pt>
    <dgm:pt modelId="{AC15828C-A39A-48F3-9B5F-7D0C87691983}" type="pres">
      <dgm:prSet presAssocID="{824CDDE9-5571-4149-BEEB-1460B0B40D56}" presName="sibTrans" presStyleLbl="sibTrans2D1" presStyleIdx="1" presStyleCnt="2"/>
      <dgm:spPr/>
    </dgm:pt>
    <dgm:pt modelId="{260C4054-4E08-41C0-8458-B1B7183DFF01}" type="pres">
      <dgm:prSet presAssocID="{824CDDE9-5571-4149-BEEB-1460B0B40D56}" presName="connectorText" presStyleLbl="sibTrans2D1" presStyleIdx="1" presStyleCnt="2"/>
      <dgm:spPr/>
    </dgm:pt>
    <dgm:pt modelId="{FE8F4ECA-4BA9-472C-94B4-41C84CA8A35D}" type="pres">
      <dgm:prSet presAssocID="{D21C6B70-C703-41EE-B6C4-3915314A7348}" presName="node" presStyleLbl="node1" presStyleIdx="2" presStyleCnt="3">
        <dgm:presLayoutVars>
          <dgm:bulletEnabled val="1"/>
        </dgm:presLayoutVars>
      </dgm:prSet>
      <dgm:spPr/>
    </dgm:pt>
  </dgm:ptLst>
  <dgm:cxnLst>
    <dgm:cxn modelId="{42F2280A-40CE-4E12-97E4-786D513CB92F}" type="presOf" srcId="{824CDDE9-5571-4149-BEEB-1460B0B40D56}" destId="{260C4054-4E08-41C0-8458-B1B7183DFF01}" srcOrd="1" destOrd="0" presId="urn:microsoft.com/office/officeart/2005/8/layout/process5"/>
    <dgm:cxn modelId="{DDEECD31-52E9-4B7B-892D-1518E1238DEF}" type="presOf" srcId="{F19BC7F4-0170-4D74-B4B1-936DE74285B9}" destId="{549715C0-EE5F-433F-B70B-36F196F3E817}" srcOrd="0" destOrd="0" presId="urn:microsoft.com/office/officeart/2005/8/layout/process5"/>
    <dgm:cxn modelId="{578F336A-37BD-4239-83D4-6419C5103199}" srcId="{FBE2256E-81FC-46AD-AA74-59176D7F6C35}" destId="{E3EA7306-7CC3-4963-B947-4B0D3FA49157}" srcOrd="1" destOrd="0" parTransId="{272A04B5-3A13-4B7E-8BA4-A2068BB8542B}" sibTransId="{824CDDE9-5571-4149-BEEB-1460B0B40D56}"/>
    <dgm:cxn modelId="{8976254C-320C-4E2F-9972-AFF70FDA0370}" type="presOf" srcId="{FBE2256E-81FC-46AD-AA74-59176D7F6C35}" destId="{929B7AF0-24B4-406D-AA10-C5018A405A9C}" srcOrd="0" destOrd="0" presId="urn:microsoft.com/office/officeart/2005/8/layout/process5"/>
    <dgm:cxn modelId="{613EAB7D-8F39-43D9-96E5-5C6BFF1F3271}" type="presOf" srcId="{3C940A42-E058-4536-B082-2A4FD1577FDE}" destId="{848966C6-143C-48FE-A0EF-B68BE34116F4}" srcOrd="0" destOrd="0" presId="urn:microsoft.com/office/officeart/2005/8/layout/process5"/>
    <dgm:cxn modelId="{AABBF48B-ECEB-4D39-9753-95BA7187F5DF}" type="presOf" srcId="{E3EA7306-7CC3-4963-B947-4B0D3FA49157}" destId="{EDF9FAF1-26A4-424F-AB75-F84C239DF064}" srcOrd="0" destOrd="0" presId="urn:microsoft.com/office/officeart/2005/8/layout/process5"/>
    <dgm:cxn modelId="{78705895-6FE6-4537-8CC7-B7426C1EEA13}" type="presOf" srcId="{3C940A42-E058-4536-B082-2A4FD1577FDE}" destId="{84BC871C-5AD6-426B-90F9-9C42CFDC7F17}" srcOrd="1" destOrd="0" presId="urn:microsoft.com/office/officeart/2005/8/layout/process5"/>
    <dgm:cxn modelId="{B84FE7A7-470C-432B-A512-08FC03A5870A}" srcId="{FBE2256E-81FC-46AD-AA74-59176D7F6C35}" destId="{F19BC7F4-0170-4D74-B4B1-936DE74285B9}" srcOrd="0" destOrd="0" parTransId="{29A13290-4DA6-4E22-8244-5432D4DB1D66}" sibTransId="{3C940A42-E058-4536-B082-2A4FD1577FDE}"/>
    <dgm:cxn modelId="{F0F603B5-6D7B-4EDE-BA4F-54A10A42AEC2}" type="presOf" srcId="{D21C6B70-C703-41EE-B6C4-3915314A7348}" destId="{FE8F4ECA-4BA9-472C-94B4-41C84CA8A35D}" srcOrd="0" destOrd="0" presId="urn:microsoft.com/office/officeart/2005/8/layout/process5"/>
    <dgm:cxn modelId="{3C19EDD5-EA24-4AC1-BCCD-22179BA77E79}" srcId="{FBE2256E-81FC-46AD-AA74-59176D7F6C35}" destId="{D21C6B70-C703-41EE-B6C4-3915314A7348}" srcOrd="2" destOrd="0" parTransId="{E6EED266-B49B-4836-86CA-623FAC23C96E}" sibTransId="{F0E41005-F7C6-4F62-9527-360995C208CA}"/>
    <dgm:cxn modelId="{7DAA1ADB-949A-4591-93B2-0403B780B684}" type="presOf" srcId="{824CDDE9-5571-4149-BEEB-1460B0B40D56}" destId="{AC15828C-A39A-48F3-9B5F-7D0C87691983}" srcOrd="0" destOrd="0" presId="urn:microsoft.com/office/officeart/2005/8/layout/process5"/>
    <dgm:cxn modelId="{F8C0E705-5948-4D1B-BCA7-76DC20DCA009}" type="presParOf" srcId="{929B7AF0-24B4-406D-AA10-C5018A405A9C}" destId="{549715C0-EE5F-433F-B70B-36F196F3E817}" srcOrd="0" destOrd="0" presId="urn:microsoft.com/office/officeart/2005/8/layout/process5"/>
    <dgm:cxn modelId="{1809913E-2B9F-4E51-8BEE-4C4EAD426A0F}" type="presParOf" srcId="{929B7AF0-24B4-406D-AA10-C5018A405A9C}" destId="{848966C6-143C-48FE-A0EF-B68BE34116F4}" srcOrd="1" destOrd="0" presId="urn:microsoft.com/office/officeart/2005/8/layout/process5"/>
    <dgm:cxn modelId="{71A7E0FB-6F0D-4845-91EB-D8333FCB37A6}" type="presParOf" srcId="{848966C6-143C-48FE-A0EF-B68BE34116F4}" destId="{84BC871C-5AD6-426B-90F9-9C42CFDC7F17}" srcOrd="0" destOrd="0" presId="urn:microsoft.com/office/officeart/2005/8/layout/process5"/>
    <dgm:cxn modelId="{D051295F-7B65-4FFD-92CD-1B8A2E5310DC}" type="presParOf" srcId="{929B7AF0-24B4-406D-AA10-C5018A405A9C}" destId="{EDF9FAF1-26A4-424F-AB75-F84C239DF064}" srcOrd="2" destOrd="0" presId="urn:microsoft.com/office/officeart/2005/8/layout/process5"/>
    <dgm:cxn modelId="{353E07EF-146B-4881-80AC-CE93F92E4E41}" type="presParOf" srcId="{929B7AF0-24B4-406D-AA10-C5018A405A9C}" destId="{AC15828C-A39A-48F3-9B5F-7D0C87691983}" srcOrd="3" destOrd="0" presId="urn:microsoft.com/office/officeart/2005/8/layout/process5"/>
    <dgm:cxn modelId="{ECFFA17B-E656-4C49-A048-200FE48D34EE}" type="presParOf" srcId="{AC15828C-A39A-48F3-9B5F-7D0C87691983}" destId="{260C4054-4E08-41C0-8458-B1B7183DFF01}" srcOrd="0" destOrd="0" presId="urn:microsoft.com/office/officeart/2005/8/layout/process5"/>
    <dgm:cxn modelId="{6E2DCEBE-BFFA-47EC-B25B-AF1AF65F0B51}" type="presParOf" srcId="{929B7AF0-24B4-406D-AA10-C5018A405A9C}" destId="{FE8F4ECA-4BA9-472C-94B4-41C84CA8A35D}" srcOrd="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DB0A5F-2F48-46FA-AF83-B50777925C22}"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E49DBAF9-1851-475A-A9D7-FCD60FAE823C}">
      <dgm:prSet/>
      <dgm:spPr/>
      <dgm:t>
        <a:bodyPr/>
        <a:lstStyle/>
        <a:p>
          <a:pPr algn="ctr"/>
          <a:r>
            <a:rPr lang="en-US" dirty="0"/>
            <a:t>1. Notifications posted on DHS/DYS Web Site 	</a:t>
          </a:r>
        </a:p>
        <a:p>
          <a:pPr algn="ctr"/>
          <a:r>
            <a:rPr lang="en-US" dirty="0"/>
            <a:t>June 20,2023 	</a:t>
          </a:r>
        </a:p>
      </dgm:t>
    </dgm:pt>
    <dgm:pt modelId="{FCE7F6A6-2358-4436-87E1-39399FEF9BBB}" type="parTrans" cxnId="{BB680349-8CD6-401D-BFEB-964CD1C2E1C1}">
      <dgm:prSet/>
      <dgm:spPr/>
      <dgm:t>
        <a:bodyPr/>
        <a:lstStyle/>
        <a:p>
          <a:endParaRPr lang="en-US"/>
        </a:p>
      </dgm:t>
    </dgm:pt>
    <dgm:pt modelId="{F8F20525-95A3-4626-B231-8A9F6B093B9D}" type="sibTrans" cxnId="{BB680349-8CD6-401D-BFEB-964CD1C2E1C1}">
      <dgm:prSet/>
      <dgm:spPr/>
      <dgm:t>
        <a:bodyPr/>
        <a:lstStyle/>
        <a:p>
          <a:endParaRPr lang="en-US"/>
        </a:p>
      </dgm:t>
    </dgm:pt>
    <dgm:pt modelId="{25890388-0E3D-41DA-99B2-2E2345DA9D05}">
      <dgm:prSet/>
      <dgm:spPr/>
      <dgm:t>
        <a:bodyPr/>
        <a:lstStyle/>
        <a:p>
          <a:r>
            <a:rPr lang="en-US" dirty="0"/>
            <a:t>2. Letter of Intent due to Office of Procurement by 3:00 p.m. CST. </a:t>
          </a:r>
        </a:p>
        <a:p>
          <a:r>
            <a:rPr lang="en-US" dirty="0"/>
            <a:t>June 30, 2023 </a:t>
          </a:r>
        </a:p>
      </dgm:t>
    </dgm:pt>
    <dgm:pt modelId="{E22EBA06-85D8-497E-8FA3-D69984E1746D}" type="parTrans" cxnId="{E8DDCB7C-B1DF-4E27-B30F-6CE57DF4EC75}">
      <dgm:prSet/>
      <dgm:spPr/>
      <dgm:t>
        <a:bodyPr/>
        <a:lstStyle/>
        <a:p>
          <a:endParaRPr lang="en-US"/>
        </a:p>
      </dgm:t>
    </dgm:pt>
    <dgm:pt modelId="{697C6E79-FD5E-4C87-B4CA-925F44D23F08}" type="sibTrans" cxnId="{E8DDCB7C-B1DF-4E27-B30F-6CE57DF4EC75}">
      <dgm:prSet/>
      <dgm:spPr/>
      <dgm:t>
        <a:bodyPr/>
        <a:lstStyle/>
        <a:p>
          <a:endParaRPr lang="en-US"/>
        </a:p>
      </dgm:t>
    </dgm:pt>
    <dgm:pt modelId="{D70A441D-2053-4BE4-8140-7480A49D0909}">
      <dgm:prSet/>
      <dgm:spPr/>
      <dgm:t>
        <a:bodyPr/>
        <a:lstStyle/>
        <a:p>
          <a:r>
            <a:rPr lang="en-US" dirty="0"/>
            <a:t>3. Grant-writing Workshop for all applicants. Information will be sent to all whom submitted a Letter of Intent. 	</a:t>
          </a:r>
        </a:p>
        <a:p>
          <a:r>
            <a:rPr lang="en-US" dirty="0"/>
            <a:t>June 10, 2023</a:t>
          </a:r>
        </a:p>
      </dgm:t>
    </dgm:pt>
    <dgm:pt modelId="{2AF99506-FF18-43D4-9F5D-83EE13BAEF46}" type="parTrans" cxnId="{3179DDC9-AF70-4A52-BF66-928CE38810E8}">
      <dgm:prSet/>
      <dgm:spPr/>
      <dgm:t>
        <a:bodyPr/>
        <a:lstStyle/>
        <a:p>
          <a:endParaRPr lang="en-US"/>
        </a:p>
      </dgm:t>
    </dgm:pt>
    <dgm:pt modelId="{8D26B0F0-D9E4-495A-81E1-0960856F2921}" type="sibTrans" cxnId="{3179DDC9-AF70-4A52-BF66-928CE38810E8}">
      <dgm:prSet/>
      <dgm:spPr/>
      <dgm:t>
        <a:bodyPr/>
        <a:lstStyle/>
        <a:p>
          <a:endParaRPr lang="en-US"/>
        </a:p>
      </dgm:t>
    </dgm:pt>
    <dgm:pt modelId="{1CD2C6EA-B02A-4DAB-8817-306F98632AB2}">
      <dgm:prSet/>
      <dgm:spPr/>
      <dgm:t>
        <a:bodyPr/>
        <a:lstStyle/>
        <a:p>
          <a:r>
            <a:rPr lang="en-US" dirty="0"/>
            <a:t>4. Request For Application Deadline by 3:00 p.m. CST. 	July 20, 2023 	</a:t>
          </a:r>
        </a:p>
      </dgm:t>
    </dgm:pt>
    <dgm:pt modelId="{B433F61A-4FFE-41E0-B5AB-DF19769E534F}" type="parTrans" cxnId="{239E938F-5EFE-4444-9B65-C8D15829BF48}">
      <dgm:prSet/>
      <dgm:spPr/>
      <dgm:t>
        <a:bodyPr/>
        <a:lstStyle/>
        <a:p>
          <a:endParaRPr lang="en-US"/>
        </a:p>
      </dgm:t>
    </dgm:pt>
    <dgm:pt modelId="{BB40DC9C-578E-4C96-976D-65244EF874A5}" type="sibTrans" cxnId="{239E938F-5EFE-4444-9B65-C8D15829BF48}">
      <dgm:prSet/>
      <dgm:spPr/>
      <dgm:t>
        <a:bodyPr/>
        <a:lstStyle/>
        <a:p>
          <a:endParaRPr lang="en-US"/>
        </a:p>
      </dgm:t>
    </dgm:pt>
    <dgm:pt modelId="{78809C2B-EF91-4288-9556-4A13295CC665}">
      <dgm:prSet/>
      <dgm:spPr/>
      <dgm:t>
        <a:bodyPr/>
        <a:lstStyle/>
        <a:p>
          <a:r>
            <a:rPr lang="en-US" dirty="0"/>
            <a:t>5. Staff Review Team Technical Review (TR) of applications 	July 20-24, 2023 	</a:t>
          </a:r>
        </a:p>
      </dgm:t>
    </dgm:pt>
    <dgm:pt modelId="{1B60FA48-3D15-488A-8F4B-55F13036954D}" type="parTrans" cxnId="{EC11BCD3-0FFC-414D-A6F0-C3ABEE4A93B7}">
      <dgm:prSet/>
      <dgm:spPr/>
      <dgm:t>
        <a:bodyPr/>
        <a:lstStyle/>
        <a:p>
          <a:endParaRPr lang="en-US"/>
        </a:p>
      </dgm:t>
    </dgm:pt>
    <dgm:pt modelId="{BF34D90D-E512-4B61-9D20-D5D63227E82F}" type="sibTrans" cxnId="{EC11BCD3-0FFC-414D-A6F0-C3ABEE4A93B7}">
      <dgm:prSet/>
      <dgm:spPr/>
      <dgm:t>
        <a:bodyPr/>
        <a:lstStyle/>
        <a:p>
          <a:endParaRPr lang="en-US"/>
        </a:p>
      </dgm:t>
    </dgm:pt>
    <dgm:pt modelId="{11990580-B779-4AA3-9B15-E0ABDD5F5FD3}">
      <dgm:prSet/>
      <dgm:spPr/>
      <dgm:t>
        <a:bodyPr/>
        <a:lstStyle/>
        <a:p>
          <a:r>
            <a:rPr lang="en-US" dirty="0"/>
            <a:t>6. All amended applications must be returned to DYS/JJDP Unit no later than 2:00 p.m. 	</a:t>
          </a:r>
        </a:p>
        <a:p>
          <a:r>
            <a:rPr lang="en-US" dirty="0"/>
            <a:t>July 26, 2023 	</a:t>
          </a:r>
        </a:p>
      </dgm:t>
    </dgm:pt>
    <dgm:pt modelId="{1270EA66-65CF-40F1-A53D-7C9499559C70}" type="parTrans" cxnId="{AC33BE18-C707-42D9-A802-DEF4847D50BC}">
      <dgm:prSet/>
      <dgm:spPr/>
      <dgm:t>
        <a:bodyPr/>
        <a:lstStyle/>
        <a:p>
          <a:endParaRPr lang="en-US"/>
        </a:p>
      </dgm:t>
    </dgm:pt>
    <dgm:pt modelId="{F87DFDED-C837-41A7-B875-1C8547917E1C}" type="sibTrans" cxnId="{AC33BE18-C707-42D9-A802-DEF4847D50BC}">
      <dgm:prSet/>
      <dgm:spPr/>
      <dgm:t>
        <a:bodyPr/>
        <a:lstStyle/>
        <a:p>
          <a:endParaRPr lang="en-US"/>
        </a:p>
      </dgm:t>
    </dgm:pt>
    <dgm:pt modelId="{75A26995-C249-4BDB-827C-4B01FBC9F511}">
      <dgm:prSet/>
      <dgm:spPr/>
      <dgm:t>
        <a:bodyPr/>
        <a:lstStyle/>
        <a:p>
          <a:r>
            <a:rPr lang="en-US" dirty="0"/>
            <a:t>7. Staff TR application results delivered to Arkansas Coalition for Juvenile Justice (ACJJ)-SAG Board sub-committee. 	</a:t>
          </a:r>
        </a:p>
        <a:p>
          <a:r>
            <a:rPr lang="en-US" dirty="0"/>
            <a:t>July 28, 2023</a:t>
          </a:r>
        </a:p>
      </dgm:t>
    </dgm:pt>
    <dgm:pt modelId="{7B9DEDE1-CD17-4C17-9283-19917B534116}" type="parTrans" cxnId="{BA2AA596-951D-4C50-944E-7275D927EA35}">
      <dgm:prSet/>
      <dgm:spPr/>
      <dgm:t>
        <a:bodyPr/>
        <a:lstStyle/>
        <a:p>
          <a:endParaRPr lang="en-US"/>
        </a:p>
      </dgm:t>
    </dgm:pt>
    <dgm:pt modelId="{319D8690-7A81-4A99-B870-EC62BB46B91A}" type="sibTrans" cxnId="{BA2AA596-951D-4C50-944E-7275D927EA35}">
      <dgm:prSet/>
      <dgm:spPr/>
      <dgm:t>
        <a:bodyPr/>
        <a:lstStyle/>
        <a:p>
          <a:endParaRPr lang="en-US"/>
        </a:p>
      </dgm:t>
    </dgm:pt>
    <dgm:pt modelId="{97848F77-CB92-4417-AF9A-13B393149519}">
      <dgm:prSet/>
      <dgm:spPr/>
      <dgm:t>
        <a:bodyPr/>
        <a:lstStyle/>
        <a:p>
          <a:r>
            <a:rPr lang="en-US" dirty="0"/>
            <a:t>8. Oral Presentations to Review Committee </a:t>
          </a:r>
          <a:r>
            <a:rPr lang="en-US" b="1" dirty="0"/>
            <a:t>(MANDATORY). Only one person will be allowed to present for a maximum of five minutes </a:t>
          </a:r>
          <a:r>
            <a:rPr lang="en-US" dirty="0"/>
            <a:t>	</a:t>
          </a:r>
        </a:p>
        <a:p>
          <a:r>
            <a:rPr lang="en-US" dirty="0"/>
            <a:t>August 7-8, 2023</a:t>
          </a:r>
        </a:p>
      </dgm:t>
    </dgm:pt>
    <dgm:pt modelId="{FB768F09-8C4D-4022-80D1-AF65CA03A4A8}" type="parTrans" cxnId="{3AE35A7B-8784-4FF2-A3B1-483B84F2329D}">
      <dgm:prSet/>
      <dgm:spPr/>
      <dgm:t>
        <a:bodyPr/>
        <a:lstStyle/>
        <a:p>
          <a:endParaRPr lang="en-US"/>
        </a:p>
      </dgm:t>
    </dgm:pt>
    <dgm:pt modelId="{8624A627-81B0-46CF-8CE3-EFF145942E5A}" type="sibTrans" cxnId="{3AE35A7B-8784-4FF2-A3B1-483B84F2329D}">
      <dgm:prSet/>
      <dgm:spPr/>
      <dgm:t>
        <a:bodyPr/>
        <a:lstStyle/>
        <a:p>
          <a:endParaRPr lang="en-US"/>
        </a:p>
      </dgm:t>
    </dgm:pt>
    <dgm:pt modelId="{8D3F2A40-411A-4EE1-81E2-9703F46747DE}">
      <dgm:prSet/>
      <dgm:spPr/>
      <dgm:t>
        <a:bodyPr/>
        <a:lstStyle/>
        <a:p>
          <a:r>
            <a:rPr lang="en-US" dirty="0"/>
            <a:t>9. The Arkansas Coalition for Juvenile Justice will determine recipients to be recommended to DYS Director for approval 	</a:t>
          </a:r>
        </a:p>
        <a:p>
          <a:r>
            <a:rPr lang="en-US" dirty="0"/>
            <a:t>August 9, 2023</a:t>
          </a:r>
        </a:p>
      </dgm:t>
    </dgm:pt>
    <dgm:pt modelId="{B5644FAE-035B-4CE2-9CA5-24421DEFA826}" type="parTrans" cxnId="{0AD7F827-8D2F-44EC-8F0D-C5F892CD94CD}">
      <dgm:prSet/>
      <dgm:spPr/>
      <dgm:t>
        <a:bodyPr/>
        <a:lstStyle/>
        <a:p>
          <a:endParaRPr lang="en-US"/>
        </a:p>
      </dgm:t>
    </dgm:pt>
    <dgm:pt modelId="{2F51F6D9-001A-43D5-AAFC-AD790085DE02}" type="sibTrans" cxnId="{0AD7F827-8D2F-44EC-8F0D-C5F892CD94CD}">
      <dgm:prSet/>
      <dgm:spPr/>
      <dgm:t>
        <a:bodyPr/>
        <a:lstStyle/>
        <a:p>
          <a:endParaRPr lang="en-US"/>
        </a:p>
      </dgm:t>
    </dgm:pt>
    <dgm:pt modelId="{E3F8940C-D91F-4E4D-B088-8CDC3DC0FD3F}">
      <dgm:prSet/>
      <dgm:spPr/>
      <dgm:t>
        <a:bodyPr/>
        <a:lstStyle/>
        <a:p>
          <a:r>
            <a:rPr lang="en-US" dirty="0"/>
            <a:t>10. Make recommendations to the Director of DYS 	</a:t>
          </a:r>
        </a:p>
        <a:p>
          <a:r>
            <a:rPr lang="en-US" dirty="0"/>
            <a:t>August 10,2023</a:t>
          </a:r>
        </a:p>
      </dgm:t>
    </dgm:pt>
    <dgm:pt modelId="{4A2466F9-26EC-45CA-B07A-7E53A6C699D6}" type="parTrans" cxnId="{6FE8DBB0-780E-4011-B8A9-C5A2C5D295C9}">
      <dgm:prSet/>
      <dgm:spPr/>
      <dgm:t>
        <a:bodyPr/>
        <a:lstStyle/>
        <a:p>
          <a:endParaRPr lang="en-US"/>
        </a:p>
      </dgm:t>
    </dgm:pt>
    <dgm:pt modelId="{55421193-0B65-4DCD-A211-62A7607ACB36}" type="sibTrans" cxnId="{6FE8DBB0-780E-4011-B8A9-C5A2C5D295C9}">
      <dgm:prSet/>
      <dgm:spPr/>
      <dgm:t>
        <a:bodyPr/>
        <a:lstStyle/>
        <a:p>
          <a:endParaRPr lang="en-US"/>
        </a:p>
      </dgm:t>
    </dgm:pt>
    <dgm:pt modelId="{1B2AD552-A131-449B-B2E5-3D7CBAC48C89}" type="pres">
      <dgm:prSet presAssocID="{F8DB0A5F-2F48-46FA-AF83-B50777925C22}" presName="diagram" presStyleCnt="0">
        <dgm:presLayoutVars>
          <dgm:dir/>
          <dgm:resizeHandles val="exact"/>
        </dgm:presLayoutVars>
      </dgm:prSet>
      <dgm:spPr/>
    </dgm:pt>
    <dgm:pt modelId="{7914D1B9-FE75-4CC5-A79C-9E9E4F5D8E3D}" type="pres">
      <dgm:prSet presAssocID="{E49DBAF9-1851-475A-A9D7-FCD60FAE823C}" presName="node" presStyleLbl="node1" presStyleIdx="0" presStyleCnt="10">
        <dgm:presLayoutVars>
          <dgm:bulletEnabled val="1"/>
        </dgm:presLayoutVars>
      </dgm:prSet>
      <dgm:spPr/>
    </dgm:pt>
    <dgm:pt modelId="{8222A163-E277-44CF-8071-4FB1DE7676A5}" type="pres">
      <dgm:prSet presAssocID="{F8F20525-95A3-4626-B231-8A9F6B093B9D}" presName="sibTrans" presStyleCnt="0"/>
      <dgm:spPr/>
    </dgm:pt>
    <dgm:pt modelId="{5E41B323-D2B6-4BBA-A899-42F5DCD0D6CF}" type="pres">
      <dgm:prSet presAssocID="{25890388-0E3D-41DA-99B2-2E2345DA9D05}" presName="node" presStyleLbl="node1" presStyleIdx="1" presStyleCnt="10">
        <dgm:presLayoutVars>
          <dgm:bulletEnabled val="1"/>
        </dgm:presLayoutVars>
      </dgm:prSet>
      <dgm:spPr/>
    </dgm:pt>
    <dgm:pt modelId="{B404DB85-1DE5-4CAD-B27A-9D6676CC263A}" type="pres">
      <dgm:prSet presAssocID="{697C6E79-FD5E-4C87-B4CA-925F44D23F08}" presName="sibTrans" presStyleCnt="0"/>
      <dgm:spPr/>
    </dgm:pt>
    <dgm:pt modelId="{6BE5F224-DD51-4951-B20F-88865BD63E47}" type="pres">
      <dgm:prSet presAssocID="{D70A441D-2053-4BE4-8140-7480A49D0909}" presName="node" presStyleLbl="node1" presStyleIdx="2" presStyleCnt="10">
        <dgm:presLayoutVars>
          <dgm:bulletEnabled val="1"/>
        </dgm:presLayoutVars>
      </dgm:prSet>
      <dgm:spPr/>
    </dgm:pt>
    <dgm:pt modelId="{E3779829-3D66-4E82-A9FF-9397C60277D4}" type="pres">
      <dgm:prSet presAssocID="{8D26B0F0-D9E4-495A-81E1-0960856F2921}" presName="sibTrans" presStyleCnt="0"/>
      <dgm:spPr/>
    </dgm:pt>
    <dgm:pt modelId="{E8ADD655-E69B-4866-A519-D1955687BC46}" type="pres">
      <dgm:prSet presAssocID="{1CD2C6EA-B02A-4DAB-8817-306F98632AB2}" presName="node" presStyleLbl="node1" presStyleIdx="3" presStyleCnt="10">
        <dgm:presLayoutVars>
          <dgm:bulletEnabled val="1"/>
        </dgm:presLayoutVars>
      </dgm:prSet>
      <dgm:spPr/>
    </dgm:pt>
    <dgm:pt modelId="{19D7A52E-B905-4283-B37E-945ED088A2B7}" type="pres">
      <dgm:prSet presAssocID="{BB40DC9C-578E-4C96-976D-65244EF874A5}" presName="sibTrans" presStyleCnt="0"/>
      <dgm:spPr/>
    </dgm:pt>
    <dgm:pt modelId="{BE7959C1-3610-4CAB-BC5B-7DD503FD1B15}" type="pres">
      <dgm:prSet presAssocID="{78809C2B-EF91-4288-9556-4A13295CC665}" presName="node" presStyleLbl="node1" presStyleIdx="4" presStyleCnt="10">
        <dgm:presLayoutVars>
          <dgm:bulletEnabled val="1"/>
        </dgm:presLayoutVars>
      </dgm:prSet>
      <dgm:spPr/>
    </dgm:pt>
    <dgm:pt modelId="{5AB39A42-B023-4A8E-AD9D-1B72E140FAE1}" type="pres">
      <dgm:prSet presAssocID="{BF34D90D-E512-4B61-9D20-D5D63227E82F}" presName="sibTrans" presStyleCnt="0"/>
      <dgm:spPr/>
    </dgm:pt>
    <dgm:pt modelId="{C78130E7-B078-4467-A3C1-DD5616201403}" type="pres">
      <dgm:prSet presAssocID="{11990580-B779-4AA3-9B15-E0ABDD5F5FD3}" presName="node" presStyleLbl="node1" presStyleIdx="5" presStyleCnt="10">
        <dgm:presLayoutVars>
          <dgm:bulletEnabled val="1"/>
        </dgm:presLayoutVars>
      </dgm:prSet>
      <dgm:spPr/>
    </dgm:pt>
    <dgm:pt modelId="{381F3A44-5F73-4F66-A5ED-5756ADB2CC14}" type="pres">
      <dgm:prSet presAssocID="{F87DFDED-C837-41A7-B875-1C8547917E1C}" presName="sibTrans" presStyleCnt="0"/>
      <dgm:spPr/>
    </dgm:pt>
    <dgm:pt modelId="{BC7A2E20-FB67-4722-94E4-EDE161011D5F}" type="pres">
      <dgm:prSet presAssocID="{75A26995-C249-4BDB-827C-4B01FBC9F511}" presName="node" presStyleLbl="node1" presStyleIdx="6" presStyleCnt="10">
        <dgm:presLayoutVars>
          <dgm:bulletEnabled val="1"/>
        </dgm:presLayoutVars>
      </dgm:prSet>
      <dgm:spPr/>
    </dgm:pt>
    <dgm:pt modelId="{C9BACB3C-65B8-4292-9B92-1FDC421F7407}" type="pres">
      <dgm:prSet presAssocID="{319D8690-7A81-4A99-B870-EC62BB46B91A}" presName="sibTrans" presStyleCnt="0"/>
      <dgm:spPr/>
    </dgm:pt>
    <dgm:pt modelId="{8763167D-0EE0-40FC-B0FC-29377869F37F}" type="pres">
      <dgm:prSet presAssocID="{97848F77-CB92-4417-AF9A-13B393149519}" presName="node" presStyleLbl="node1" presStyleIdx="7" presStyleCnt="10">
        <dgm:presLayoutVars>
          <dgm:bulletEnabled val="1"/>
        </dgm:presLayoutVars>
      </dgm:prSet>
      <dgm:spPr/>
    </dgm:pt>
    <dgm:pt modelId="{87278E58-FA45-4147-9157-248F5ED9233E}" type="pres">
      <dgm:prSet presAssocID="{8624A627-81B0-46CF-8CE3-EFF145942E5A}" presName="sibTrans" presStyleCnt="0"/>
      <dgm:spPr/>
    </dgm:pt>
    <dgm:pt modelId="{2DB608E9-401D-4D12-8E92-43F4B5E34DB0}" type="pres">
      <dgm:prSet presAssocID="{8D3F2A40-411A-4EE1-81E2-9703F46747DE}" presName="node" presStyleLbl="node1" presStyleIdx="8" presStyleCnt="10">
        <dgm:presLayoutVars>
          <dgm:bulletEnabled val="1"/>
        </dgm:presLayoutVars>
      </dgm:prSet>
      <dgm:spPr/>
    </dgm:pt>
    <dgm:pt modelId="{ABF97470-29A6-430E-A575-A939699960C7}" type="pres">
      <dgm:prSet presAssocID="{2F51F6D9-001A-43D5-AAFC-AD790085DE02}" presName="sibTrans" presStyleCnt="0"/>
      <dgm:spPr/>
    </dgm:pt>
    <dgm:pt modelId="{DF268C19-315F-45F7-B065-6A101D72396D}" type="pres">
      <dgm:prSet presAssocID="{E3F8940C-D91F-4E4D-B088-8CDC3DC0FD3F}" presName="node" presStyleLbl="node1" presStyleIdx="9" presStyleCnt="10">
        <dgm:presLayoutVars>
          <dgm:bulletEnabled val="1"/>
        </dgm:presLayoutVars>
      </dgm:prSet>
      <dgm:spPr/>
    </dgm:pt>
  </dgm:ptLst>
  <dgm:cxnLst>
    <dgm:cxn modelId="{AC33BE18-C707-42D9-A802-DEF4847D50BC}" srcId="{F8DB0A5F-2F48-46FA-AF83-B50777925C22}" destId="{11990580-B779-4AA3-9B15-E0ABDD5F5FD3}" srcOrd="5" destOrd="0" parTransId="{1270EA66-65CF-40F1-A53D-7C9499559C70}" sibTransId="{F87DFDED-C837-41A7-B875-1C8547917E1C}"/>
    <dgm:cxn modelId="{B315BE25-D5B9-4AD4-B2BC-EA137BE00BC9}" type="presOf" srcId="{E49DBAF9-1851-475A-A9D7-FCD60FAE823C}" destId="{7914D1B9-FE75-4CC5-A79C-9E9E4F5D8E3D}" srcOrd="0" destOrd="0" presId="urn:microsoft.com/office/officeart/2005/8/layout/default"/>
    <dgm:cxn modelId="{0AD7F827-8D2F-44EC-8F0D-C5F892CD94CD}" srcId="{F8DB0A5F-2F48-46FA-AF83-B50777925C22}" destId="{8D3F2A40-411A-4EE1-81E2-9703F46747DE}" srcOrd="8" destOrd="0" parTransId="{B5644FAE-035B-4CE2-9CA5-24421DEFA826}" sibTransId="{2F51F6D9-001A-43D5-AAFC-AD790085DE02}"/>
    <dgm:cxn modelId="{91C92B5C-ACB2-43CA-AB76-6F67DA6869AA}" type="presOf" srcId="{8D3F2A40-411A-4EE1-81E2-9703F46747DE}" destId="{2DB608E9-401D-4D12-8E92-43F4B5E34DB0}" srcOrd="0" destOrd="0" presId="urn:microsoft.com/office/officeart/2005/8/layout/default"/>
    <dgm:cxn modelId="{EAD8A964-7F35-4C56-93AF-5C6FA62ADC19}" type="presOf" srcId="{11990580-B779-4AA3-9B15-E0ABDD5F5FD3}" destId="{C78130E7-B078-4467-A3C1-DD5616201403}" srcOrd="0" destOrd="0" presId="urn:microsoft.com/office/officeart/2005/8/layout/default"/>
    <dgm:cxn modelId="{BB680349-8CD6-401D-BFEB-964CD1C2E1C1}" srcId="{F8DB0A5F-2F48-46FA-AF83-B50777925C22}" destId="{E49DBAF9-1851-475A-A9D7-FCD60FAE823C}" srcOrd="0" destOrd="0" parTransId="{FCE7F6A6-2358-4436-87E1-39399FEF9BBB}" sibTransId="{F8F20525-95A3-4626-B231-8A9F6B093B9D}"/>
    <dgm:cxn modelId="{256E7275-E846-49F9-B4E3-DC2F99A58757}" type="presOf" srcId="{1CD2C6EA-B02A-4DAB-8817-306F98632AB2}" destId="{E8ADD655-E69B-4866-A519-D1955687BC46}" srcOrd="0" destOrd="0" presId="urn:microsoft.com/office/officeart/2005/8/layout/default"/>
    <dgm:cxn modelId="{1E377655-5D35-4A44-8007-52DDBD939EF3}" type="presOf" srcId="{78809C2B-EF91-4288-9556-4A13295CC665}" destId="{BE7959C1-3610-4CAB-BC5B-7DD503FD1B15}" srcOrd="0" destOrd="0" presId="urn:microsoft.com/office/officeart/2005/8/layout/default"/>
    <dgm:cxn modelId="{3AE35A7B-8784-4FF2-A3B1-483B84F2329D}" srcId="{F8DB0A5F-2F48-46FA-AF83-B50777925C22}" destId="{97848F77-CB92-4417-AF9A-13B393149519}" srcOrd="7" destOrd="0" parTransId="{FB768F09-8C4D-4022-80D1-AF65CA03A4A8}" sibTransId="{8624A627-81B0-46CF-8CE3-EFF145942E5A}"/>
    <dgm:cxn modelId="{E8DDCB7C-B1DF-4E27-B30F-6CE57DF4EC75}" srcId="{F8DB0A5F-2F48-46FA-AF83-B50777925C22}" destId="{25890388-0E3D-41DA-99B2-2E2345DA9D05}" srcOrd="1" destOrd="0" parTransId="{E22EBA06-85D8-497E-8FA3-D69984E1746D}" sibTransId="{697C6E79-FD5E-4C87-B4CA-925F44D23F08}"/>
    <dgm:cxn modelId="{6FA65782-1318-4E53-B384-633F13D78904}" type="presOf" srcId="{E3F8940C-D91F-4E4D-B088-8CDC3DC0FD3F}" destId="{DF268C19-315F-45F7-B065-6A101D72396D}" srcOrd="0" destOrd="0" presId="urn:microsoft.com/office/officeart/2005/8/layout/default"/>
    <dgm:cxn modelId="{239E938F-5EFE-4444-9B65-C8D15829BF48}" srcId="{F8DB0A5F-2F48-46FA-AF83-B50777925C22}" destId="{1CD2C6EA-B02A-4DAB-8817-306F98632AB2}" srcOrd="3" destOrd="0" parTransId="{B433F61A-4FFE-41E0-B5AB-DF19769E534F}" sibTransId="{BB40DC9C-578E-4C96-976D-65244EF874A5}"/>
    <dgm:cxn modelId="{9D851393-6F30-4A81-A38D-C4A21F7E98E4}" type="presOf" srcId="{D70A441D-2053-4BE4-8140-7480A49D0909}" destId="{6BE5F224-DD51-4951-B20F-88865BD63E47}" srcOrd="0" destOrd="0" presId="urn:microsoft.com/office/officeart/2005/8/layout/default"/>
    <dgm:cxn modelId="{BA2AA596-951D-4C50-944E-7275D927EA35}" srcId="{F8DB0A5F-2F48-46FA-AF83-B50777925C22}" destId="{75A26995-C249-4BDB-827C-4B01FBC9F511}" srcOrd="6" destOrd="0" parTransId="{7B9DEDE1-CD17-4C17-9283-19917B534116}" sibTransId="{319D8690-7A81-4A99-B870-EC62BB46B91A}"/>
    <dgm:cxn modelId="{1BDF449D-EB22-4979-8DE4-EEBD3BD6DD8D}" type="presOf" srcId="{25890388-0E3D-41DA-99B2-2E2345DA9D05}" destId="{5E41B323-D2B6-4BBA-A899-42F5DCD0D6CF}" srcOrd="0" destOrd="0" presId="urn:microsoft.com/office/officeart/2005/8/layout/default"/>
    <dgm:cxn modelId="{6FE8DBB0-780E-4011-B8A9-C5A2C5D295C9}" srcId="{F8DB0A5F-2F48-46FA-AF83-B50777925C22}" destId="{E3F8940C-D91F-4E4D-B088-8CDC3DC0FD3F}" srcOrd="9" destOrd="0" parTransId="{4A2466F9-26EC-45CA-B07A-7E53A6C699D6}" sibTransId="{55421193-0B65-4DCD-A211-62A7607ACB36}"/>
    <dgm:cxn modelId="{3179DDC9-AF70-4A52-BF66-928CE38810E8}" srcId="{F8DB0A5F-2F48-46FA-AF83-B50777925C22}" destId="{D70A441D-2053-4BE4-8140-7480A49D0909}" srcOrd="2" destOrd="0" parTransId="{2AF99506-FF18-43D4-9F5D-83EE13BAEF46}" sibTransId="{8D26B0F0-D9E4-495A-81E1-0960856F2921}"/>
    <dgm:cxn modelId="{EC11BCD3-0FFC-414D-A6F0-C3ABEE4A93B7}" srcId="{F8DB0A5F-2F48-46FA-AF83-B50777925C22}" destId="{78809C2B-EF91-4288-9556-4A13295CC665}" srcOrd="4" destOrd="0" parTransId="{1B60FA48-3D15-488A-8F4B-55F13036954D}" sibTransId="{BF34D90D-E512-4B61-9D20-D5D63227E82F}"/>
    <dgm:cxn modelId="{A27AF8D9-1A4C-420A-A04B-3C95B74102A4}" type="presOf" srcId="{97848F77-CB92-4417-AF9A-13B393149519}" destId="{8763167D-0EE0-40FC-B0FC-29377869F37F}" srcOrd="0" destOrd="0" presId="urn:microsoft.com/office/officeart/2005/8/layout/default"/>
    <dgm:cxn modelId="{9D1E53DB-F9B4-4F80-9479-E1532F958BFA}" type="presOf" srcId="{75A26995-C249-4BDB-827C-4B01FBC9F511}" destId="{BC7A2E20-FB67-4722-94E4-EDE161011D5F}" srcOrd="0" destOrd="0" presId="urn:microsoft.com/office/officeart/2005/8/layout/default"/>
    <dgm:cxn modelId="{6AC112EC-265B-4C79-BDE9-2ABEEF5623E2}" type="presOf" srcId="{F8DB0A5F-2F48-46FA-AF83-B50777925C22}" destId="{1B2AD552-A131-449B-B2E5-3D7CBAC48C89}" srcOrd="0" destOrd="0" presId="urn:microsoft.com/office/officeart/2005/8/layout/default"/>
    <dgm:cxn modelId="{E4B2FC1F-F1F2-4073-9813-A84B02B7263C}" type="presParOf" srcId="{1B2AD552-A131-449B-B2E5-3D7CBAC48C89}" destId="{7914D1B9-FE75-4CC5-A79C-9E9E4F5D8E3D}" srcOrd="0" destOrd="0" presId="urn:microsoft.com/office/officeart/2005/8/layout/default"/>
    <dgm:cxn modelId="{F37FF53B-C4F9-4E47-89AE-D2FB844D0E97}" type="presParOf" srcId="{1B2AD552-A131-449B-B2E5-3D7CBAC48C89}" destId="{8222A163-E277-44CF-8071-4FB1DE7676A5}" srcOrd="1" destOrd="0" presId="urn:microsoft.com/office/officeart/2005/8/layout/default"/>
    <dgm:cxn modelId="{9D6A67F8-5411-40EB-BCD1-263A49D83385}" type="presParOf" srcId="{1B2AD552-A131-449B-B2E5-3D7CBAC48C89}" destId="{5E41B323-D2B6-4BBA-A899-42F5DCD0D6CF}" srcOrd="2" destOrd="0" presId="urn:microsoft.com/office/officeart/2005/8/layout/default"/>
    <dgm:cxn modelId="{59A6A750-17AD-4106-A20C-61C2EDCE22A2}" type="presParOf" srcId="{1B2AD552-A131-449B-B2E5-3D7CBAC48C89}" destId="{B404DB85-1DE5-4CAD-B27A-9D6676CC263A}" srcOrd="3" destOrd="0" presId="urn:microsoft.com/office/officeart/2005/8/layout/default"/>
    <dgm:cxn modelId="{8BBF98AA-0815-4FC8-A292-9055D332688D}" type="presParOf" srcId="{1B2AD552-A131-449B-B2E5-3D7CBAC48C89}" destId="{6BE5F224-DD51-4951-B20F-88865BD63E47}" srcOrd="4" destOrd="0" presId="urn:microsoft.com/office/officeart/2005/8/layout/default"/>
    <dgm:cxn modelId="{4C5170E2-C5FC-4B81-95A3-86F27CCB92D1}" type="presParOf" srcId="{1B2AD552-A131-449B-B2E5-3D7CBAC48C89}" destId="{E3779829-3D66-4E82-A9FF-9397C60277D4}" srcOrd="5" destOrd="0" presId="urn:microsoft.com/office/officeart/2005/8/layout/default"/>
    <dgm:cxn modelId="{539DBB49-0E31-4586-8623-DC2C8A9A717C}" type="presParOf" srcId="{1B2AD552-A131-449B-B2E5-3D7CBAC48C89}" destId="{E8ADD655-E69B-4866-A519-D1955687BC46}" srcOrd="6" destOrd="0" presId="urn:microsoft.com/office/officeart/2005/8/layout/default"/>
    <dgm:cxn modelId="{7BB19479-8A8B-486D-8AAB-3283CD35AC76}" type="presParOf" srcId="{1B2AD552-A131-449B-B2E5-3D7CBAC48C89}" destId="{19D7A52E-B905-4283-B37E-945ED088A2B7}" srcOrd="7" destOrd="0" presId="urn:microsoft.com/office/officeart/2005/8/layout/default"/>
    <dgm:cxn modelId="{011D6723-BCC9-46F9-B35E-CC147A9609CD}" type="presParOf" srcId="{1B2AD552-A131-449B-B2E5-3D7CBAC48C89}" destId="{BE7959C1-3610-4CAB-BC5B-7DD503FD1B15}" srcOrd="8" destOrd="0" presId="urn:microsoft.com/office/officeart/2005/8/layout/default"/>
    <dgm:cxn modelId="{7436DB36-58F4-42F2-AD7D-D79D4E779F5F}" type="presParOf" srcId="{1B2AD552-A131-449B-B2E5-3D7CBAC48C89}" destId="{5AB39A42-B023-4A8E-AD9D-1B72E140FAE1}" srcOrd="9" destOrd="0" presId="urn:microsoft.com/office/officeart/2005/8/layout/default"/>
    <dgm:cxn modelId="{8E9BBD69-A4BC-4078-B3F9-9128384AB54D}" type="presParOf" srcId="{1B2AD552-A131-449B-B2E5-3D7CBAC48C89}" destId="{C78130E7-B078-4467-A3C1-DD5616201403}" srcOrd="10" destOrd="0" presId="urn:microsoft.com/office/officeart/2005/8/layout/default"/>
    <dgm:cxn modelId="{48A94735-B802-4870-B2F5-440613780CA6}" type="presParOf" srcId="{1B2AD552-A131-449B-B2E5-3D7CBAC48C89}" destId="{381F3A44-5F73-4F66-A5ED-5756ADB2CC14}" srcOrd="11" destOrd="0" presId="urn:microsoft.com/office/officeart/2005/8/layout/default"/>
    <dgm:cxn modelId="{5B59E712-570D-477D-90CA-68F6E3E03E90}" type="presParOf" srcId="{1B2AD552-A131-449B-B2E5-3D7CBAC48C89}" destId="{BC7A2E20-FB67-4722-94E4-EDE161011D5F}" srcOrd="12" destOrd="0" presId="urn:microsoft.com/office/officeart/2005/8/layout/default"/>
    <dgm:cxn modelId="{CDACB98E-A83C-473E-81D3-D164A1FD6218}" type="presParOf" srcId="{1B2AD552-A131-449B-B2E5-3D7CBAC48C89}" destId="{C9BACB3C-65B8-4292-9B92-1FDC421F7407}" srcOrd="13" destOrd="0" presId="urn:microsoft.com/office/officeart/2005/8/layout/default"/>
    <dgm:cxn modelId="{FADC0D7F-8AD9-47E3-91A6-D98CC8686C19}" type="presParOf" srcId="{1B2AD552-A131-449B-B2E5-3D7CBAC48C89}" destId="{8763167D-0EE0-40FC-B0FC-29377869F37F}" srcOrd="14" destOrd="0" presId="urn:microsoft.com/office/officeart/2005/8/layout/default"/>
    <dgm:cxn modelId="{5E7478D7-415E-4D2F-A358-DC2F7D4AF985}" type="presParOf" srcId="{1B2AD552-A131-449B-B2E5-3D7CBAC48C89}" destId="{87278E58-FA45-4147-9157-248F5ED9233E}" srcOrd="15" destOrd="0" presId="urn:microsoft.com/office/officeart/2005/8/layout/default"/>
    <dgm:cxn modelId="{C954CD2A-BF3D-49BA-9CFF-B49277F47B10}" type="presParOf" srcId="{1B2AD552-A131-449B-B2E5-3D7CBAC48C89}" destId="{2DB608E9-401D-4D12-8E92-43F4B5E34DB0}" srcOrd="16" destOrd="0" presId="urn:microsoft.com/office/officeart/2005/8/layout/default"/>
    <dgm:cxn modelId="{C4699791-A16F-4296-AEAB-42CD8963A347}" type="presParOf" srcId="{1B2AD552-A131-449B-B2E5-3D7CBAC48C89}" destId="{ABF97470-29A6-430E-A575-A939699960C7}" srcOrd="17" destOrd="0" presId="urn:microsoft.com/office/officeart/2005/8/layout/default"/>
    <dgm:cxn modelId="{6D231F94-61D6-4237-B92A-AD370A7034E3}" type="presParOf" srcId="{1B2AD552-A131-449B-B2E5-3D7CBAC48C89}" destId="{DF268C19-315F-45F7-B065-6A101D72396D}"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BDBFF6B-3958-470F-864E-F7405C778A81}" type="doc">
      <dgm:prSet loTypeId="urn:microsoft.com/office/officeart/2018/5/layout/CenteredIconLabelDescriptionList" loCatId="icon" qsTypeId="urn:microsoft.com/office/officeart/2005/8/quickstyle/simple1" qsCatId="simple" csTypeId="urn:microsoft.com/office/officeart/2018/5/colors/Iconchunking_neutralbg_colorful5" csCatId="colorful" phldr="1"/>
      <dgm:spPr/>
      <dgm:t>
        <a:bodyPr/>
        <a:lstStyle/>
        <a:p>
          <a:endParaRPr lang="en-US"/>
        </a:p>
      </dgm:t>
    </dgm:pt>
    <dgm:pt modelId="{239ECA84-A661-49EB-BD12-726C37FF1AB1}">
      <dgm:prSet custT="1"/>
      <dgm:spPr/>
      <dgm:t>
        <a:bodyPr/>
        <a:lstStyle/>
        <a:p>
          <a:pPr>
            <a:lnSpc>
              <a:spcPct val="100000"/>
            </a:lnSpc>
            <a:defRPr b="1"/>
          </a:pPr>
          <a:r>
            <a:rPr lang="en-US" sz="1600" b="0" i="0" dirty="0"/>
            <a:t>Program Admin. – Ellen McDaniel </a:t>
          </a:r>
          <a:endParaRPr lang="en-US" sz="1600" dirty="0"/>
        </a:p>
      </dgm:t>
    </dgm:pt>
    <dgm:pt modelId="{A8149234-D0C6-47D9-82CA-6289B0CC4108}" type="parTrans" cxnId="{2C63C4F2-7DEE-400A-BE5A-65905B2738C7}">
      <dgm:prSet/>
      <dgm:spPr/>
      <dgm:t>
        <a:bodyPr/>
        <a:lstStyle/>
        <a:p>
          <a:endParaRPr lang="en-US" sz="1600"/>
        </a:p>
      </dgm:t>
    </dgm:pt>
    <dgm:pt modelId="{38C348A3-0214-427B-B358-38C93A65DD8D}" type="sibTrans" cxnId="{2C63C4F2-7DEE-400A-BE5A-65905B2738C7}">
      <dgm:prSet/>
      <dgm:spPr/>
      <dgm:t>
        <a:bodyPr/>
        <a:lstStyle/>
        <a:p>
          <a:endParaRPr lang="en-US" sz="1600"/>
        </a:p>
      </dgm:t>
    </dgm:pt>
    <dgm:pt modelId="{BD14D5F0-E81C-4B62-88D0-3DFC073EDFE4}">
      <dgm:prSet custT="1"/>
      <dgm:spPr/>
      <dgm:t>
        <a:bodyPr/>
        <a:lstStyle/>
        <a:p>
          <a:pPr>
            <a:lnSpc>
              <a:spcPct val="100000"/>
            </a:lnSpc>
            <a:defRPr b="1"/>
          </a:pPr>
          <a:r>
            <a:rPr lang="en-US" sz="1600" b="0" i="0" dirty="0"/>
            <a:t>Juvenile Justice Specialist – Ocie Hunter, Jr.</a:t>
          </a:r>
          <a:endParaRPr lang="en-US" sz="1600" dirty="0"/>
        </a:p>
      </dgm:t>
    </dgm:pt>
    <dgm:pt modelId="{3B9FAF8E-6F3C-4157-8855-7BA594629BF2}" type="parTrans" cxnId="{153F88B9-1346-4A0E-B169-BF17E001221C}">
      <dgm:prSet/>
      <dgm:spPr/>
      <dgm:t>
        <a:bodyPr/>
        <a:lstStyle/>
        <a:p>
          <a:endParaRPr lang="en-US" sz="1600"/>
        </a:p>
      </dgm:t>
    </dgm:pt>
    <dgm:pt modelId="{C1447C80-40E5-415C-95DF-C67BDD525427}" type="sibTrans" cxnId="{153F88B9-1346-4A0E-B169-BF17E001221C}">
      <dgm:prSet/>
      <dgm:spPr/>
      <dgm:t>
        <a:bodyPr/>
        <a:lstStyle/>
        <a:p>
          <a:endParaRPr lang="en-US" sz="1600"/>
        </a:p>
      </dgm:t>
    </dgm:pt>
    <dgm:pt modelId="{EA500996-9A3B-45CA-92E8-28AD2E0F80C2}">
      <dgm:prSet custT="1"/>
      <dgm:spPr/>
      <dgm:t>
        <a:bodyPr/>
        <a:lstStyle/>
        <a:p>
          <a:pPr>
            <a:lnSpc>
              <a:spcPct val="100000"/>
            </a:lnSpc>
          </a:pPr>
          <a:endParaRPr lang="en-US" sz="1600" dirty="0"/>
        </a:p>
      </dgm:t>
    </dgm:pt>
    <dgm:pt modelId="{4410D0E2-EFB0-46D8-85D0-2B2143E5AE31}" type="parTrans" cxnId="{FC90C5AA-2C03-4134-97E3-226236589F58}">
      <dgm:prSet/>
      <dgm:spPr/>
      <dgm:t>
        <a:bodyPr/>
        <a:lstStyle/>
        <a:p>
          <a:endParaRPr lang="en-US" sz="1600"/>
        </a:p>
      </dgm:t>
    </dgm:pt>
    <dgm:pt modelId="{0003001A-5A88-4DD0-94AE-15C5FA10E200}" type="sibTrans" cxnId="{FC90C5AA-2C03-4134-97E3-226236589F58}">
      <dgm:prSet/>
      <dgm:spPr/>
      <dgm:t>
        <a:bodyPr/>
        <a:lstStyle/>
        <a:p>
          <a:endParaRPr lang="en-US" sz="1600"/>
        </a:p>
      </dgm:t>
    </dgm:pt>
    <dgm:pt modelId="{A0FB6174-EDA0-4082-B6F2-04450FDD77C7}" type="pres">
      <dgm:prSet presAssocID="{3BDBFF6B-3958-470F-864E-F7405C778A81}" presName="root" presStyleCnt="0">
        <dgm:presLayoutVars>
          <dgm:dir/>
          <dgm:resizeHandles val="exact"/>
        </dgm:presLayoutVars>
      </dgm:prSet>
      <dgm:spPr/>
    </dgm:pt>
    <dgm:pt modelId="{B3AC13AE-9E17-4CBB-A530-03E64FDB763E}" type="pres">
      <dgm:prSet presAssocID="{239ECA84-A661-49EB-BD12-726C37FF1AB1}" presName="compNode" presStyleCnt="0"/>
      <dgm:spPr/>
    </dgm:pt>
    <dgm:pt modelId="{ADEAB947-0D91-4D54-ACAB-2D0FF037EAE5}" type="pres">
      <dgm:prSet presAssocID="{239ECA84-A661-49EB-BD12-726C37FF1AB1}" presName="iconRect" presStyleLbl="node1" presStyleIdx="0" presStyleCnt="2" custLinFactNeighborX="2372" custLinFactNeighborY="-3741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nvelope"/>
        </a:ext>
      </dgm:extLst>
    </dgm:pt>
    <dgm:pt modelId="{71C19879-D2CD-4742-9FFC-81B8A28DE251}" type="pres">
      <dgm:prSet presAssocID="{239ECA84-A661-49EB-BD12-726C37FF1AB1}" presName="iconSpace" presStyleCnt="0"/>
      <dgm:spPr/>
    </dgm:pt>
    <dgm:pt modelId="{0AC374DF-5F8D-4657-BD0A-E9B72A56CDE1}" type="pres">
      <dgm:prSet presAssocID="{239ECA84-A661-49EB-BD12-726C37FF1AB1}" presName="parTx" presStyleLbl="revTx" presStyleIdx="0" presStyleCnt="4">
        <dgm:presLayoutVars>
          <dgm:chMax val="0"/>
          <dgm:chPref val="0"/>
        </dgm:presLayoutVars>
      </dgm:prSet>
      <dgm:spPr/>
    </dgm:pt>
    <dgm:pt modelId="{A64A6991-D038-4930-BE22-3F172D484BD2}" type="pres">
      <dgm:prSet presAssocID="{239ECA84-A661-49EB-BD12-726C37FF1AB1}" presName="txSpace" presStyleCnt="0"/>
      <dgm:spPr/>
    </dgm:pt>
    <dgm:pt modelId="{36DBA59B-1D78-48DD-B46C-45EE19676A7B}" type="pres">
      <dgm:prSet presAssocID="{239ECA84-A661-49EB-BD12-726C37FF1AB1}" presName="desTx" presStyleLbl="revTx" presStyleIdx="1" presStyleCnt="4">
        <dgm:presLayoutVars/>
      </dgm:prSet>
      <dgm:spPr/>
    </dgm:pt>
    <dgm:pt modelId="{FDA720BF-C685-4D96-A086-F358BA95AFB9}" type="pres">
      <dgm:prSet presAssocID="{38C348A3-0214-427B-B358-38C93A65DD8D}" presName="sibTrans" presStyleCnt="0"/>
      <dgm:spPr/>
    </dgm:pt>
    <dgm:pt modelId="{59464AF0-685E-47DC-9CF3-D27F9CF38593}" type="pres">
      <dgm:prSet presAssocID="{BD14D5F0-E81C-4B62-88D0-3DFC073EDFE4}" presName="compNode" presStyleCnt="0"/>
      <dgm:spPr/>
    </dgm:pt>
    <dgm:pt modelId="{33BAE2C7-28A5-469A-BD28-FB0A86CBE138}" type="pres">
      <dgm:prSet presAssocID="{BD14D5F0-E81C-4B62-88D0-3DFC073EDFE4}" presName="iconRect" presStyleLbl="node1" presStyleIdx="1" presStyleCnt="2" custLinFactNeighborX="1186" custLinFactNeighborY="-3137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mail"/>
        </a:ext>
      </dgm:extLst>
    </dgm:pt>
    <dgm:pt modelId="{B1D04079-FC83-4AF3-ADD8-F55732AC0D72}" type="pres">
      <dgm:prSet presAssocID="{BD14D5F0-E81C-4B62-88D0-3DFC073EDFE4}" presName="iconSpace" presStyleCnt="0"/>
      <dgm:spPr/>
    </dgm:pt>
    <dgm:pt modelId="{F1F33FEB-F1C5-4BD3-A8A4-269E00556FAD}" type="pres">
      <dgm:prSet presAssocID="{BD14D5F0-E81C-4B62-88D0-3DFC073EDFE4}" presName="parTx" presStyleLbl="revTx" presStyleIdx="2" presStyleCnt="4">
        <dgm:presLayoutVars>
          <dgm:chMax val="0"/>
          <dgm:chPref val="0"/>
        </dgm:presLayoutVars>
      </dgm:prSet>
      <dgm:spPr/>
    </dgm:pt>
    <dgm:pt modelId="{73D10214-F3E3-401E-B24F-9105D494A5BC}" type="pres">
      <dgm:prSet presAssocID="{BD14D5F0-E81C-4B62-88D0-3DFC073EDFE4}" presName="txSpace" presStyleCnt="0"/>
      <dgm:spPr/>
    </dgm:pt>
    <dgm:pt modelId="{6DE8515F-DE7B-424E-9A3A-7A5721D63345}" type="pres">
      <dgm:prSet presAssocID="{BD14D5F0-E81C-4B62-88D0-3DFC073EDFE4}" presName="desTx" presStyleLbl="revTx" presStyleIdx="3" presStyleCnt="4">
        <dgm:presLayoutVars/>
      </dgm:prSet>
      <dgm:spPr/>
    </dgm:pt>
  </dgm:ptLst>
  <dgm:cxnLst>
    <dgm:cxn modelId="{1AB1416E-7B74-496C-912E-084E1A68FCD1}" type="presOf" srcId="{239ECA84-A661-49EB-BD12-726C37FF1AB1}" destId="{0AC374DF-5F8D-4657-BD0A-E9B72A56CDE1}" srcOrd="0" destOrd="0" presId="urn:microsoft.com/office/officeart/2018/5/layout/CenteredIconLabelDescriptionList"/>
    <dgm:cxn modelId="{FC90C5AA-2C03-4134-97E3-226236589F58}" srcId="{BD14D5F0-E81C-4B62-88D0-3DFC073EDFE4}" destId="{EA500996-9A3B-45CA-92E8-28AD2E0F80C2}" srcOrd="0" destOrd="0" parTransId="{4410D0E2-EFB0-46D8-85D0-2B2143E5AE31}" sibTransId="{0003001A-5A88-4DD0-94AE-15C5FA10E200}"/>
    <dgm:cxn modelId="{153F88B9-1346-4A0E-B169-BF17E001221C}" srcId="{3BDBFF6B-3958-470F-864E-F7405C778A81}" destId="{BD14D5F0-E81C-4B62-88D0-3DFC073EDFE4}" srcOrd="1" destOrd="0" parTransId="{3B9FAF8E-6F3C-4157-8855-7BA594629BF2}" sibTransId="{C1447C80-40E5-415C-95DF-C67BDD525427}"/>
    <dgm:cxn modelId="{82762CD9-E89B-4EC0-BF37-9CDD6023C5C8}" type="presOf" srcId="{EA500996-9A3B-45CA-92E8-28AD2E0F80C2}" destId="{6DE8515F-DE7B-424E-9A3A-7A5721D63345}" srcOrd="0" destOrd="0" presId="urn:microsoft.com/office/officeart/2018/5/layout/CenteredIconLabelDescriptionList"/>
    <dgm:cxn modelId="{C7048AE4-F32E-40F7-8E96-5D36A941D31D}" type="presOf" srcId="{3BDBFF6B-3958-470F-864E-F7405C778A81}" destId="{A0FB6174-EDA0-4082-B6F2-04450FDD77C7}" srcOrd="0" destOrd="0" presId="urn:microsoft.com/office/officeart/2018/5/layout/CenteredIconLabelDescriptionList"/>
    <dgm:cxn modelId="{3A9696E8-1AF7-47CE-B2E1-8EF7D2FEAADC}" type="presOf" srcId="{BD14D5F0-E81C-4B62-88D0-3DFC073EDFE4}" destId="{F1F33FEB-F1C5-4BD3-A8A4-269E00556FAD}" srcOrd="0" destOrd="0" presId="urn:microsoft.com/office/officeart/2018/5/layout/CenteredIconLabelDescriptionList"/>
    <dgm:cxn modelId="{2C63C4F2-7DEE-400A-BE5A-65905B2738C7}" srcId="{3BDBFF6B-3958-470F-864E-F7405C778A81}" destId="{239ECA84-A661-49EB-BD12-726C37FF1AB1}" srcOrd="0" destOrd="0" parTransId="{A8149234-D0C6-47D9-82CA-6289B0CC4108}" sibTransId="{38C348A3-0214-427B-B358-38C93A65DD8D}"/>
    <dgm:cxn modelId="{EDF41CCB-01EA-4B59-9FE0-1C7EB6EF2621}" type="presParOf" srcId="{A0FB6174-EDA0-4082-B6F2-04450FDD77C7}" destId="{B3AC13AE-9E17-4CBB-A530-03E64FDB763E}" srcOrd="0" destOrd="0" presId="urn:microsoft.com/office/officeart/2018/5/layout/CenteredIconLabelDescriptionList"/>
    <dgm:cxn modelId="{F4AB79EE-B422-4113-A1B7-C503FCCE7D74}" type="presParOf" srcId="{B3AC13AE-9E17-4CBB-A530-03E64FDB763E}" destId="{ADEAB947-0D91-4D54-ACAB-2D0FF037EAE5}" srcOrd="0" destOrd="0" presId="urn:microsoft.com/office/officeart/2018/5/layout/CenteredIconLabelDescriptionList"/>
    <dgm:cxn modelId="{55281B25-0A3D-4FDA-84CF-E03AA985C145}" type="presParOf" srcId="{B3AC13AE-9E17-4CBB-A530-03E64FDB763E}" destId="{71C19879-D2CD-4742-9FFC-81B8A28DE251}" srcOrd="1" destOrd="0" presId="urn:microsoft.com/office/officeart/2018/5/layout/CenteredIconLabelDescriptionList"/>
    <dgm:cxn modelId="{81F2C1CE-6279-40F3-B8C2-B126B480B45F}" type="presParOf" srcId="{B3AC13AE-9E17-4CBB-A530-03E64FDB763E}" destId="{0AC374DF-5F8D-4657-BD0A-E9B72A56CDE1}" srcOrd="2" destOrd="0" presId="urn:microsoft.com/office/officeart/2018/5/layout/CenteredIconLabelDescriptionList"/>
    <dgm:cxn modelId="{1CAFE8D0-34C4-4BB7-98E8-6269DB9BDAE1}" type="presParOf" srcId="{B3AC13AE-9E17-4CBB-A530-03E64FDB763E}" destId="{A64A6991-D038-4930-BE22-3F172D484BD2}" srcOrd="3" destOrd="0" presId="urn:microsoft.com/office/officeart/2018/5/layout/CenteredIconLabelDescriptionList"/>
    <dgm:cxn modelId="{92BB42E8-A311-4CBE-A950-7A5B62E860A7}" type="presParOf" srcId="{B3AC13AE-9E17-4CBB-A530-03E64FDB763E}" destId="{36DBA59B-1D78-48DD-B46C-45EE19676A7B}" srcOrd="4" destOrd="0" presId="urn:microsoft.com/office/officeart/2018/5/layout/CenteredIconLabelDescriptionList"/>
    <dgm:cxn modelId="{9A1C2834-7093-477F-9E89-822C62DA1DF3}" type="presParOf" srcId="{A0FB6174-EDA0-4082-B6F2-04450FDD77C7}" destId="{FDA720BF-C685-4D96-A086-F358BA95AFB9}" srcOrd="1" destOrd="0" presId="urn:microsoft.com/office/officeart/2018/5/layout/CenteredIconLabelDescriptionList"/>
    <dgm:cxn modelId="{7A361D93-C858-4712-933D-CA161297866A}" type="presParOf" srcId="{A0FB6174-EDA0-4082-B6F2-04450FDD77C7}" destId="{59464AF0-685E-47DC-9CF3-D27F9CF38593}" srcOrd="2" destOrd="0" presId="urn:microsoft.com/office/officeart/2018/5/layout/CenteredIconLabelDescriptionList"/>
    <dgm:cxn modelId="{508A5E87-BA2E-47B3-8DA8-BE70F1BD5398}" type="presParOf" srcId="{59464AF0-685E-47DC-9CF3-D27F9CF38593}" destId="{33BAE2C7-28A5-469A-BD28-FB0A86CBE138}" srcOrd="0" destOrd="0" presId="urn:microsoft.com/office/officeart/2018/5/layout/CenteredIconLabelDescriptionList"/>
    <dgm:cxn modelId="{AA139C43-521B-4638-850C-64116D85C4CA}" type="presParOf" srcId="{59464AF0-685E-47DC-9CF3-D27F9CF38593}" destId="{B1D04079-FC83-4AF3-ADD8-F55732AC0D72}" srcOrd="1" destOrd="0" presId="urn:microsoft.com/office/officeart/2018/5/layout/CenteredIconLabelDescriptionList"/>
    <dgm:cxn modelId="{C6DCB456-50DE-4804-8555-10B923450F68}" type="presParOf" srcId="{59464AF0-685E-47DC-9CF3-D27F9CF38593}" destId="{F1F33FEB-F1C5-4BD3-A8A4-269E00556FAD}" srcOrd="2" destOrd="0" presId="urn:microsoft.com/office/officeart/2018/5/layout/CenteredIconLabelDescriptionList"/>
    <dgm:cxn modelId="{5E6F0609-71DB-4EE4-8E84-902D9895F0FF}" type="presParOf" srcId="{59464AF0-685E-47DC-9CF3-D27F9CF38593}" destId="{73D10214-F3E3-401E-B24F-9105D494A5BC}" srcOrd="3" destOrd="0" presId="urn:microsoft.com/office/officeart/2018/5/layout/CenteredIconLabelDescriptionList"/>
    <dgm:cxn modelId="{8FBF9EFF-F245-4C75-A7A6-F147D4D7C6CF}" type="presParOf" srcId="{59464AF0-685E-47DC-9CF3-D27F9CF38593}" destId="{6DE8515F-DE7B-424E-9A3A-7A5721D63345}"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85C056-5FD0-46F6-A0DC-B815AE961FF3}">
      <dsp:nvSpPr>
        <dsp:cNvPr id="0" name=""/>
        <dsp:cNvSpPr/>
      </dsp:nvSpPr>
      <dsp:spPr>
        <a:xfrm>
          <a:off x="85120" y="162"/>
          <a:ext cx="4596484" cy="29187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1D4249-E417-42E8-83DB-84D15E180D7F}">
      <dsp:nvSpPr>
        <dsp:cNvPr id="0" name=""/>
        <dsp:cNvSpPr/>
      </dsp:nvSpPr>
      <dsp:spPr>
        <a:xfrm>
          <a:off x="595840" y="485346"/>
          <a:ext cx="4596484" cy="29187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The Formula Grants Program enable states/territories to meet and maintain compliance with the four core requirements of the JJDPA Act regarding the arrest of juveniles and the over-representation of minority youth in the juvenile justice system. </a:t>
          </a:r>
          <a:endParaRPr lang="en-US" sz="2100" kern="1200"/>
        </a:p>
      </dsp:txBody>
      <dsp:txXfrm>
        <a:off x="681328" y="570834"/>
        <a:ext cx="4425508" cy="2747791"/>
      </dsp:txXfrm>
    </dsp:sp>
    <dsp:sp modelId="{A3723B7C-EE8C-42C3-BE21-45983243CC67}">
      <dsp:nvSpPr>
        <dsp:cNvPr id="0" name=""/>
        <dsp:cNvSpPr/>
      </dsp:nvSpPr>
      <dsp:spPr>
        <a:xfrm>
          <a:off x="5703045" y="162"/>
          <a:ext cx="4596484" cy="29187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C938C-C38D-4339-9ED9-0F350C6CEC01}">
      <dsp:nvSpPr>
        <dsp:cNvPr id="0" name=""/>
        <dsp:cNvSpPr/>
      </dsp:nvSpPr>
      <dsp:spPr>
        <a:xfrm>
          <a:off x="6213765" y="485346"/>
          <a:ext cx="4596484" cy="29187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In addition, the Formula Grant provides funding support for delinquency prevention and improvement of the juvenile justice system.</a:t>
          </a:r>
          <a:endParaRPr lang="en-US" sz="2100" kern="1200"/>
        </a:p>
      </dsp:txBody>
      <dsp:txXfrm>
        <a:off x="6299253" y="570834"/>
        <a:ext cx="4425508" cy="27477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18CAB-EB98-4ED8-9B4C-C5D8CC8F3751}">
      <dsp:nvSpPr>
        <dsp:cNvPr id="0" name=""/>
        <dsp:cNvSpPr/>
      </dsp:nvSpPr>
      <dsp:spPr>
        <a:xfrm>
          <a:off x="0" y="1897"/>
          <a:ext cx="6496050" cy="9617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E90958-9C69-44F9-B453-510153CC7857}">
      <dsp:nvSpPr>
        <dsp:cNvPr id="0" name=""/>
        <dsp:cNvSpPr/>
      </dsp:nvSpPr>
      <dsp:spPr>
        <a:xfrm>
          <a:off x="290922" y="218286"/>
          <a:ext cx="528950" cy="5289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8D95972-AD60-4E0B-8BE3-854F6322EED3}">
      <dsp:nvSpPr>
        <dsp:cNvPr id="0" name=""/>
        <dsp:cNvSpPr/>
      </dsp:nvSpPr>
      <dsp:spPr>
        <a:xfrm>
          <a:off x="1110795" y="1897"/>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Alternatives to Detention ($100,000)</a:t>
          </a:r>
          <a:endParaRPr lang="en-US" sz="2200" kern="1200" dirty="0"/>
        </a:p>
      </dsp:txBody>
      <dsp:txXfrm>
        <a:off x="1110795" y="1897"/>
        <a:ext cx="5385254" cy="961727"/>
      </dsp:txXfrm>
    </dsp:sp>
    <dsp:sp modelId="{6C664FBC-C4D7-4209-86CC-8F8E7EC12458}">
      <dsp:nvSpPr>
        <dsp:cNvPr id="0" name=""/>
        <dsp:cNvSpPr/>
      </dsp:nvSpPr>
      <dsp:spPr>
        <a:xfrm>
          <a:off x="0" y="1204056"/>
          <a:ext cx="6496050" cy="96172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A2BCD9-B2B7-43E1-83B7-CC778940DD9A}">
      <dsp:nvSpPr>
        <dsp:cNvPr id="0" name=""/>
        <dsp:cNvSpPr/>
      </dsp:nvSpPr>
      <dsp:spPr>
        <a:xfrm>
          <a:off x="290922" y="1420445"/>
          <a:ext cx="528950" cy="5289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DF38561-AED9-482F-B17C-A10E19FD93BF}">
      <dsp:nvSpPr>
        <dsp:cNvPr id="0" name=""/>
        <dsp:cNvSpPr/>
      </dsp:nvSpPr>
      <dsp:spPr>
        <a:xfrm>
          <a:off x="1110795" y="1204056"/>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Delinquency Prevention ($138,146)</a:t>
          </a:r>
          <a:endParaRPr lang="en-US" sz="2200" kern="1200" dirty="0"/>
        </a:p>
      </dsp:txBody>
      <dsp:txXfrm>
        <a:off x="1110795" y="1204056"/>
        <a:ext cx="5385254" cy="961727"/>
      </dsp:txXfrm>
    </dsp:sp>
    <dsp:sp modelId="{F0F36F2F-CEE5-4F06-947A-606C5C968316}">
      <dsp:nvSpPr>
        <dsp:cNvPr id="0" name=""/>
        <dsp:cNvSpPr/>
      </dsp:nvSpPr>
      <dsp:spPr>
        <a:xfrm>
          <a:off x="0" y="2406215"/>
          <a:ext cx="6496050" cy="96172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17156E-4793-4E76-A490-37B90D723D2F}">
      <dsp:nvSpPr>
        <dsp:cNvPr id="0" name=""/>
        <dsp:cNvSpPr/>
      </dsp:nvSpPr>
      <dsp:spPr>
        <a:xfrm>
          <a:off x="290922" y="2622604"/>
          <a:ext cx="528950" cy="5289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C39B1FC-0BF6-4250-A197-BE9484A06A8A}">
      <dsp:nvSpPr>
        <dsp:cNvPr id="0" name=""/>
        <dsp:cNvSpPr/>
      </dsp:nvSpPr>
      <dsp:spPr>
        <a:xfrm>
          <a:off x="1110795" y="2406215"/>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School Programs ($100,060)</a:t>
          </a:r>
          <a:endParaRPr lang="en-US" sz="2200" kern="1200" dirty="0"/>
        </a:p>
      </dsp:txBody>
      <dsp:txXfrm>
        <a:off x="1110795" y="2406215"/>
        <a:ext cx="5385254" cy="961727"/>
      </dsp:txXfrm>
    </dsp:sp>
    <dsp:sp modelId="{CB4505CE-DF02-403D-AECC-53193C10EF34}">
      <dsp:nvSpPr>
        <dsp:cNvPr id="0" name=""/>
        <dsp:cNvSpPr/>
      </dsp:nvSpPr>
      <dsp:spPr>
        <a:xfrm>
          <a:off x="0" y="3608375"/>
          <a:ext cx="6496050" cy="96172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884E1D-8494-4208-9F55-A4741C05F6F1}">
      <dsp:nvSpPr>
        <dsp:cNvPr id="0" name=""/>
        <dsp:cNvSpPr/>
      </dsp:nvSpPr>
      <dsp:spPr>
        <a:xfrm>
          <a:off x="290922" y="3824763"/>
          <a:ext cx="528950" cy="5289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0BD2242-9735-44C2-B68A-5505F8944F13}">
      <dsp:nvSpPr>
        <dsp:cNvPr id="0" name=""/>
        <dsp:cNvSpPr/>
      </dsp:nvSpPr>
      <dsp:spPr>
        <a:xfrm>
          <a:off x="1110795" y="3608375"/>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Job Training ($70,113)</a:t>
          </a:r>
          <a:endParaRPr lang="en-US" sz="2200" kern="1200" dirty="0"/>
        </a:p>
      </dsp:txBody>
      <dsp:txXfrm>
        <a:off x="1110795" y="3608375"/>
        <a:ext cx="5385254" cy="9617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715C0-EE5F-433F-B70B-36F196F3E817}">
      <dsp:nvSpPr>
        <dsp:cNvPr id="0" name=""/>
        <dsp:cNvSpPr/>
      </dsp:nvSpPr>
      <dsp:spPr>
        <a:xfrm>
          <a:off x="1096" y="515875"/>
          <a:ext cx="2338664" cy="140319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1. First year request – 100% JJDP funding.</a:t>
          </a:r>
          <a:r>
            <a:rPr lang="en-US" sz="1700" kern="1200" dirty="0"/>
            <a:t> </a:t>
          </a:r>
        </a:p>
      </dsp:txBody>
      <dsp:txXfrm>
        <a:off x="42194" y="556973"/>
        <a:ext cx="2256468" cy="1321002"/>
      </dsp:txXfrm>
    </dsp:sp>
    <dsp:sp modelId="{848966C6-143C-48FE-A0EF-B68BE34116F4}">
      <dsp:nvSpPr>
        <dsp:cNvPr id="0" name=""/>
        <dsp:cNvSpPr/>
      </dsp:nvSpPr>
      <dsp:spPr>
        <a:xfrm>
          <a:off x="2545563" y="927480"/>
          <a:ext cx="495796" cy="57998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545563" y="1043478"/>
        <a:ext cx="347057" cy="347992"/>
      </dsp:txXfrm>
    </dsp:sp>
    <dsp:sp modelId="{EDF9FAF1-26A4-424F-AB75-F84C239DF064}">
      <dsp:nvSpPr>
        <dsp:cNvPr id="0" name=""/>
        <dsp:cNvSpPr/>
      </dsp:nvSpPr>
      <dsp:spPr>
        <a:xfrm>
          <a:off x="3275226" y="515875"/>
          <a:ext cx="2338664" cy="1403198"/>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2. Subsequent request – 80% of JJDP funding awarded the previous year.</a:t>
          </a:r>
          <a:endParaRPr lang="en-US" sz="1700" kern="1200" dirty="0"/>
        </a:p>
      </dsp:txBody>
      <dsp:txXfrm>
        <a:off x="3316324" y="556973"/>
        <a:ext cx="2256468" cy="1321002"/>
      </dsp:txXfrm>
    </dsp:sp>
    <dsp:sp modelId="{AC15828C-A39A-48F3-9B5F-7D0C87691983}">
      <dsp:nvSpPr>
        <dsp:cNvPr id="0" name=""/>
        <dsp:cNvSpPr/>
      </dsp:nvSpPr>
      <dsp:spPr>
        <a:xfrm rot="5400000">
          <a:off x="4196659" y="2082780"/>
          <a:ext cx="495796" cy="57998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4270562" y="2124876"/>
        <a:ext cx="347992" cy="347057"/>
      </dsp:txXfrm>
    </dsp:sp>
    <dsp:sp modelId="{FE8F4ECA-4BA9-472C-94B4-41C84CA8A35D}">
      <dsp:nvSpPr>
        <dsp:cNvPr id="0" name=""/>
        <dsp:cNvSpPr/>
      </dsp:nvSpPr>
      <dsp:spPr>
        <a:xfrm>
          <a:off x="3275226" y="2854539"/>
          <a:ext cx="2338664" cy="1403198"/>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3. Subsequent request – 60% of JJDP funding awarded the previous year.</a:t>
          </a:r>
          <a:endParaRPr lang="en-US" sz="1700" kern="1200" dirty="0"/>
        </a:p>
      </dsp:txBody>
      <dsp:txXfrm>
        <a:off x="3316324" y="2895637"/>
        <a:ext cx="2256468" cy="13210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4D1B9-FE75-4CC5-A79C-9E9E4F5D8E3D}">
      <dsp:nvSpPr>
        <dsp:cNvPr id="0" name=""/>
        <dsp:cNvSpPr/>
      </dsp:nvSpPr>
      <dsp:spPr>
        <a:xfrm>
          <a:off x="2621" y="18367"/>
          <a:ext cx="2079513" cy="124770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1. Notifications posted on DHS/DYS Web Site 	</a:t>
          </a:r>
        </a:p>
        <a:p>
          <a:pPr marL="0" lvl="0" indent="0" algn="ctr" defTabSz="488950">
            <a:lnSpc>
              <a:spcPct val="90000"/>
            </a:lnSpc>
            <a:spcBef>
              <a:spcPct val="0"/>
            </a:spcBef>
            <a:spcAft>
              <a:spcPct val="35000"/>
            </a:spcAft>
            <a:buNone/>
          </a:pPr>
          <a:r>
            <a:rPr lang="en-US" sz="1100" kern="1200" dirty="0"/>
            <a:t>June 20,2023 	</a:t>
          </a:r>
        </a:p>
      </dsp:txBody>
      <dsp:txXfrm>
        <a:off x="2621" y="18367"/>
        <a:ext cx="2079513" cy="1247708"/>
      </dsp:txXfrm>
    </dsp:sp>
    <dsp:sp modelId="{5E41B323-D2B6-4BBA-A899-42F5DCD0D6CF}">
      <dsp:nvSpPr>
        <dsp:cNvPr id="0" name=""/>
        <dsp:cNvSpPr/>
      </dsp:nvSpPr>
      <dsp:spPr>
        <a:xfrm>
          <a:off x="2290085" y="18367"/>
          <a:ext cx="2079513" cy="1247708"/>
        </a:xfrm>
        <a:prstGeom prst="rect">
          <a:avLst/>
        </a:prstGeom>
        <a:solidFill>
          <a:schemeClr val="accent2">
            <a:hueOff val="150535"/>
            <a:satOff val="-737"/>
            <a:lumOff val="41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2. Letter of Intent due to Office of Procurement by 3:00 p.m. CST. </a:t>
          </a:r>
        </a:p>
        <a:p>
          <a:pPr marL="0" lvl="0" indent="0" algn="ctr" defTabSz="488950">
            <a:lnSpc>
              <a:spcPct val="90000"/>
            </a:lnSpc>
            <a:spcBef>
              <a:spcPct val="0"/>
            </a:spcBef>
            <a:spcAft>
              <a:spcPct val="35000"/>
            </a:spcAft>
            <a:buNone/>
          </a:pPr>
          <a:r>
            <a:rPr lang="en-US" sz="1100" kern="1200" dirty="0"/>
            <a:t>June 30, 2023 </a:t>
          </a:r>
        </a:p>
      </dsp:txBody>
      <dsp:txXfrm>
        <a:off x="2290085" y="18367"/>
        <a:ext cx="2079513" cy="1247708"/>
      </dsp:txXfrm>
    </dsp:sp>
    <dsp:sp modelId="{6BE5F224-DD51-4951-B20F-88865BD63E47}">
      <dsp:nvSpPr>
        <dsp:cNvPr id="0" name=""/>
        <dsp:cNvSpPr/>
      </dsp:nvSpPr>
      <dsp:spPr>
        <a:xfrm>
          <a:off x="4577550" y="18367"/>
          <a:ext cx="2079513" cy="1247708"/>
        </a:xfrm>
        <a:prstGeom prst="rect">
          <a:avLst/>
        </a:prstGeom>
        <a:solidFill>
          <a:schemeClr val="accent2">
            <a:hueOff val="301070"/>
            <a:satOff val="-1474"/>
            <a:lumOff val="82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3. Grant-writing Workshop for all applicants. Information will be sent to all whom submitted a Letter of Intent. 	</a:t>
          </a:r>
        </a:p>
        <a:p>
          <a:pPr marL="0" lvl="0" indent="0" algn="ctr" defTabSz="488950">
            <a:lnSpc>
              <a:spcPct val="90000"/>
            </a:lnSpc>
            <a:spcBef>
              <a:spcPct val="0"/>
            </a:spcBef>
            <a:spcAft>
              <a:spcPct val="35000"/>
            </a:spcAft>
            <a:buNone/>
          </a:pPr>
          <a:r>
            <a:rPr lang="en-US" sz="1100" kern="1200" dirty="0"/>
            <a:t>June 10, 2023</a:t>
          </a:r>
        </a:p>
      </dsp:txBody>
      <dsp:txXfrm>
        <a:off x="4577550" y="18367"/>
        <a:ext cx="2079513" cy="1247708"/>
      </dsp:txXfrm>
    </dsp:sp>
    <dsp:sp modelId="{E8ADD655-E69B-4866-A519-D1955687BC46}">
      <dsp:nvSpPr>
        <dsp:cNvPr id="0" name=""/>
        <dsp:cNvSpPr/>
      </dsp:nvSpPr>
      <dsp:spPr>
        <a:xfrm>
          <a:off x="6865015" y="18367"/>
          <a:ext cx="2079513" cy="1247708"/>
        </a:xfrm>
        <a:prstGeom prst="rect">
          <a:avLst/>
        </a:prstGeom>
        <a:solidFill>
          <a:schemeClr val="accent2">
            <a:hueOff val="451605"/>
            <a:satOff val="-2211"/>
            <a:lumOff val="12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4. Request For Application Deadline by 3:00 p.m. CST. 	July 20, 2023 	</a:t>
          </a:r>
        </a:p>
      </dsp:txBody>
      <dsp:txXfrm>
        <a:off x="6865015" y="18367"/>
        <a:ext cx="2079513" cy="1247708"/>
      </dsp:txXfrm>
    </dsp:sp>
    <dsp:sp modelId="{BE7959C1-3610-4CAB-BC5B-7DD503FD1B15}">
      <dsp:nvSpPr>
        <dsp:cNvPr id="0" name=""/>
        <dsp:cNvSpPr/>
      </dsp:nvSpPr>
      <dsp:spPr>
        <a:xfrm>
          <a:off x="2621" y="1474026"/>
          <a:ext cx="2079513" cy="1247708"/>
        </a:xfrm>
        <a:prstGeom prst="rect">
          <a:avLst/>
        </a:prstGeom>
        <a:solidFill>
          <a:schemeClr val="accent2">
            <a:hueOff val="602140"/>
            <a:satOff val="-2948"/>
            <a:lumOff val="165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5. Staff Review Team Technical Review (TR) of applications 	July 20-24, 2023 	</a:t>
          </a:r>
        </a:p>
      </dsp:txBody>
      <dsp:txXfrm>
        <a:off x="2621" y="1474026"/>
        <a:ext cx="2079513" cy="1247708"/>
      </dsp:txXfrm>
    </dsp:sp>
    <dsp:sp modelId="{C78130E7-B078-4467-A3C1-DD5616201403}">
      <dsp:nvSpPr>
        <dsp:cNvPr id="0" name=""/>
        <dsp:cNvSpPr/>
      </dsp:nvSpPr>
      <dsp:spPr>
        <a:xfrm>
          <a:off x="2290085" y="1474026"/>
          <a:ext cx="2079513" cy="1247708"/>
        </a:xfrm>
        <a:prstGeom prst="rect">
          <a:avLst/>
        </a:prstGeom>
        <a:solidFill>
          <a:schemeClr val="accent2">
            <a:hueOff val="752674"/>
            <a:satOff val="-3684"/>
            <a:lumOff val="20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6. All amended applications must be returned to DYS/JJDP Unit no later than 2:00 p.m. 	</a:t>
          </a:r>
        </a:p>
        <a:p>
          <a:pPr marL="0" lvl="0" indent="0" algn="ctr" defTabSz="488950">
            <a:lnSpc>
              <a:spcPct val="90000"/>
            </a:lnSpc>
            <a:spcBef>
              <a:spcPct val="0"/>
            </a:spcBef>
            <a:spcAft>
              <a:spcPct val="35000"/>
            </a:spcAft>
            <a:buNone/>
          </a:pPr>
          <a:r>
            <a:rPr lang="en-US" sz="1100" kern="1200" dirty="0"/>
            <a:t>July 26, 2023 	</a:t>
          </a:r>
        </a:p>
      </dsp:txBody>
      <dsp:txXfrm>
        <a:off x="2290085" y="1474026"/>
        <a:ext cx="2079513" cy="1247708"/>
      </dsp:txXfrm>
    </dsp:sp>
    <dsp:sp modelId="{BC7A2E20-FB67-4722-94E4-EDE161011D5F}">
      <dsp:nvSpPr>
        <dsp:cNvPr id="0" name=""/>
        <dsp:cNvSpPr/>
      </dsp:nvSpPr>
      <dsp:spPr>
        <a:xfrm>
          <a:off x="4577550" y="1474026"/>
          <a:ext cx="2079513" cy="1247708"/>
        </a:xfrm>
        <a:prstGeom prst="rect">
          <a:avLst/>
        </a:prstGeom>
        <a:solidFill>
          <a:schemeClr val="accent2">
            <a:hueOff val="903209"/>
            <a:satOff val="-4421"/>
            <a:lumOff val="248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7. Staff TR application results delivered to Arkansas Coalition for Juvenile Justice (ACJJ)-SAG Board sub-committee. 	</a:t>
          </a:r>
        </a:p>
        <a:p>
          <a:pPr marL="0" lvl="0" indent="0" algn="ctr" defTabSz="488950">
            <a:lnSpc>
              <a:spcPct val="90000"/>
            </a:lnSpc>
            <a:spcBef>
              <a:spcPct val="0"/>
            </a:spcBef>
            <a:spcAft>
              <a:spcPct val="35000"/>
            </a:spcAft>
            <a:buNone/>
          </a:pPr>
          <a:r>
            <a:rPr lang="en-US" sz="1100" kern="1200" dirty="0"/>
            <a:t>July 28, 2023</a:t>
          </a:r>
        </a:p>
      </dsp:txBody>
      <dsp:txXfrm>
        <a:off x="4577550" y="1474026"/>
        <a:ext cx="2079513" cy="1247708"/>
      </dsp:txXfrm>
    </dsp:sp>
    <dsp:sp modelId="{8763167D-0EE0-40FC-B0FC-29377869F37F}">
      <dsp:nvSpPr>
        <dsp:cNvPr id="0" name=""/>
        <dsp:cNvSpPr/>
      </dsp:nvSpPr>
      <dsp:spPr>
        <a:xfrm>
          <a:off x="6865015" y="1474026"/>
          <a:ext cx="2079513" cy="1247708"/>
        </a:xfrm>
        <a:prstGeom prst="rect">
          <a:avLst/>
        </a:prstGeom>
        <a:solidFill>
          <a:schemeClr val="accent2">
            <a:hueOff val="1053744"/>
            <a:satOff val="-5158"/>
            <a:lumOff val="289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8. Oral Presentations to Review Committee </a:t>
          </a:r>
          <a:r>
            <a:rPr lang="en-US" sz="1100" b="1" kern="1200" dirty="0"/>
            <a:t>(MANDATORY). Only one person will be allowed to present for a maximum of five minutes </a:t>
          </a:r>
          <a:r>
            <a:rPr lang="en-US" sz="1100" kern="1200" dirty="0"/>
            <a:t>	</a:t>
          </a:r>
        </a:p>
        <a:p>
          <a:pPr marL="0" lvl="0" indent="0" algn="ctr" defTabSz="488950">
            <a:lnSpc>
              <a:spcPct val="90000"/>
            </a:lnSpc>
            <a:spcBef>
              <a:spcPct val="0"/>
            </a:spcBef>
            <a:spcAft>
              <a:spcPct val="35000"/>
            </a:spcAft>
            <a:buNone/>
          </a:pPr>
          <a:r>
            <a:rPr lang="en-US" sz="1100" kern="1200" dirty="0"/>
            <a:t>August 7-8, 2023</a:t>
          </a:r>
        </a:p>
      </dsp:txBody>
      <dsp:txXfrm>
        <a:off x="6865015" y="1474026"/>
        <a:ext cx="2079513" cy="1247708"/>
      </dsp:txXfrm>
    </dsp:sp>
    <dsp:sp modelId="{2DB608E9-401D-4D12-8E92-43F4B5E34DB0}">
      <dsp:nvSpPr>
        <dsp:cNvPr id="0" name=""/>
        <dsp:cNvSpPr/>
      </dsp:nvSpPr>
      <dsp:spPr>
        <a:xfrm>
          <a:off x="2290085" y="2929686"/>
          <a:ext cx="2079513" cy="1247708"/>
        </a:xfrm>
        <a:prstGeom prst="rect">
          <a:avLst/>
        </a:prstGeom>
        <a:solidFill>
          <a:schemeClr val="accent2">
            <a:hueOff val="1204279"/>
            <a:satOff val="-5895"/>
            <a:lumOff val="331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9. The Arkansas Coalition for Juvenile Justice will determine recipients to be recommended to DYS Director for approval 	</a:t>
          </a:r>
        </a:p>
        <a:p>
          <a:pPr marL="0" lvl="0" indent="0" algn="ctr" defTabSz="488950">
            <a:lnSpc>
              <a:spcPct val="90000"/>
            </a:lnSpc>
            <a:spcBef>
              <a:spcPct val="0"/>
            </a:spcBef>
            <a:spcAft>
              <a:spcPct val="35000"/>
            </a:spcAft>
            <a:buNone/>
          </a:pPr>
          <a:r>
            <a:rPr lang="en-US" sz="1100" kern="1200" dirty="0"/>
            <a:t>August 9, 2023</a:t>
          </a:r>
        </a:p>
      </dsp:txBody>
      <dsp:txXfrm>
        <a:off x="2290085" y="2929686"/>
        <a:ext cx="2079513" cy="1247708"/>
      </dsp:txXfrm>
    </dsp:sp>
    <dsp:sp modelId="{DF268C19-315F-45F7-B065-6A101D72396D}">
      <dsp:nvSpPr>
        <dsp:cNvPr id="0" name=""/>
        <dsp:cNvSpPr/>
      </dsp:nvSpPr>
      <dsp:spPr>
        <a:xfrm>
          <a:off x="4577550" y="2929686"/>
          <a:ext cx="2079513" cy="1247708"/>
        </a:xfrm>
        <a:prstGeom prst="rec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10. Make recommendations to the Director of DYS 	</a:t>
          </a:r>
        </a:p>
        <a:p>
          <a:pPr marL="0" lvl="0" indent="0" algn="ctr" defTabSz="488950">
            <a:lnSpc>
              <a:spcPct val="90000"/>
            </a:lnSpc>
            <a:spcBef>
              <a:spcPct val="0"/>
            </a:spcBef>
            <a:spcAft>
              <a:spcPct val="35000"/>
            </a:spcAft>
            <a:buNone/>
          </a:pPr>
          <a:r>
            <a:rPr lang="en-US" sz="1100" kern="1200" dirty="0"/>
            <a:t>August 10,2023</a:t>
          </a:r>
        </a:p>
      </dsp:txBody>
      <dsp:txXfrm>
        <a:off x="4577550" y="2929686"/>
        <a:ext cx="2079513" cy="1247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AB947-0D91-4D54-ACAB-2D0FF037EAE5}">
      <dsp:nvSpPr>
        <dsp:cNvPr id="0" name=""/>
        <dsp:cNvSpPr/>
      </dsp:nvSpPr>
      <dsp:spPr>
        <a:xfrm>
          <a:off x="673824" y="764344"/>
          <a:ext cx="707273" cy="7072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AC374DF-5F8D-4657-BD0A-E9B72A56CDE1}">
      <dsp:nvSpPr>
        <dsp:cNvPr id="0" name=""/>
        <dsp:cNvSpPr/>
      </dsp:nvSpPr>
      <dsp:spPr>
        <a:xfrm>
          <a:off x="293" y="1808654"/>
          <a:ext cx="2020781" cy="753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b="0" i="0" kern="1200" dirty="0"/>
            <a:t>Program Admin. – Ellen McDaniel </a:t>
          </a:r>
          <a:endParaRPr lang="en-US" sz="1600" kern="1200" dirty="0"/>
        </a:p>
      </dsp:txBody>
      <dsp:txXfrm>
        <a:off x="293" y="1808654"/>
        <a:ext cx="2020781" cy="753056"/>
      </dsp:txXfrm>
    </dsp:sp>
    <dsp:sp modelId="{36DBA59B-1D78-48DD-B46C-45EE19676A7B}">
      <dsp:nvSpPr>
        <dsp:cNvPr id="0" name=""/>
        <dsp:cNvSpPr/>
      </dsp:nvSpPr>
      <dsp:spPr>
        <a:xfrm>
          <a:off x="293" y="2595386"/>
          <a:ext cx="2020781" cy="117373"/>
        </a:xfrm>
        <a:prstGeom prst="rect">
          <a:avLst/>
        </a:prstGeom>
        <a:noFill/>
        <a:ln>
          <a:noFill/>
        </a:ln>
        <a:effectLst/>
      </dsp:spPr>
      <dsp:style>
        <a:lnRef idx="0">
          <a:scrgbClr r="0" g="0" b="0"/>
        </a:lnRef>
        <a:fillRef idx="0">
          <a:scrgbClr r="0" g="0" b="0"/>
        </a:fillRef>
        <a:effectRef idx="0">
          <a:scrgbClr r="0" g="0" b="0"/>
        </a:effectRef>
        <a:fontRef idx="minor"/>
      </dsp:style>
    </dsp:sp>
    <dsp:sp modelId="{33BAE2C7-28A5-469A-BD28-FB0A86CBE138}">
      <dsp:nvSpPr>
        <dsp:cNvPr id="0" name=""/>
        <dsp:cNvSpPr/>
      </dsp:nvSpPr>
      <dsp:spPr>
        <a:xfrm>
          <a:off x="3039854" y="807042"/>
          <a:ext cx="707273" cy="7072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1F33FEB-F1C5-4BD3-A8A4-269E00556FAD}">
      <dsp:nvSpPr>
        <dsp:cNvPr id="0" name=""/>
        <dsp:cNvSpPr/>
      </dsp:nvSpPr>
      <dsp:spPr>
        <a:xfrm>
          <a:off x="2374711" y="1808654"/>
          <a:ext cx="2020781" cy="753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b="0" i="0" kern="1200" dirty="0"/>
            <a:t>Juvenile Justice Specialist – Ocie Hunter, Jr.</a:t>
          </a:r>
          <a:endParaRPr lang="en-US" sz="1600" kern="1200" dirty="0"/>
        </a:p>
      </dsp:txBody>
      <dsp:txXfrm>
        <a:off x="2374711" y="1808654"/>
        <a:ext cx="2020781" cy="753056"/>
      </dsp:txXfrm>
    </dsp:sp>
    <dsp:sp modelId="{6DE8515F-DE7B-424E-9A3A-7A5721D63345}">
      <dsp:nvSpPr>
        <dsp:cNvPr id="0" name=""/>
        <dsp:cNvSpPr/>
      </dsp:nvSpPr>
      <dsp:spPr>
        <a:xfrm>
          <a:off x="2374711" y="2595386"/>
          <a:ext cx="2020781" cy="117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endParaRPr lang="en-US" sz="1600" kern="1200" dirty="0"/>
        </a:p>
      </dsp:txBody>
      <dsp:txXfrm>
        <a:off x="2374711" y="2595386"/>
        <a:ext cx="2020781" cy="1173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4243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15928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44822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7619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62207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7/10/2023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3067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7/10/2023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07395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38345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853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0859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811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7/10/2023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8611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96870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7/10/2023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6135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7/10/2023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732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7/10/2023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72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315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7/10/2023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9330335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sos.arkansa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ojjdp.gov/" TargetMode="External"/><Relationship Id="rId2" Type="http://schemas.openxmlformats.org/officeDocument/2006/relationships/hyperlink" Target="https://www.ojjdp.gov/mpg"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Layout" Target="../diagrams/layout5.xml"/><Relationship Id="rId7" Type="http://schemas.openxmlformats.org/officeDocument/2006/relationships/image" Target="../media/image20.png"/><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image" Target="../media/image17.sv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comments" Target="../comments/comment1.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aecf.org/work/juvenile-justice/jda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12" name="Freeform: Shape 11">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613CF5-CF9D-48F3-9865-6701CE26AF1F}"/>
              </a:ext>
            </a:extLst>
          </p:cNvPr>
          <p:cNvSpPr>
            <a:spLocks noGrp="1"/>
          </p:cNvSpPr>
          <p:nvPr>
            <p:ph type="ctrTitle"/>
          </p:nvPr>
        </p:nvSpPr>
        <p:spPr>
          <a:xfrm>
            <a:off x="965505" y="623571"/>
            <a:ext cx="10260990" cy="3523885"/>
          </a:xfrm>
        </p:spPr>
        <p:txBody>
          <a:bodyPr>
            <a:normAutofit/>
          </a:bodyPr>
          <a:lstStyle/>
          <a:p>
            <a:pPr algn="ctr"/>
            <a:r>
              <a:rPr lang="en-US" sz="7400" dirty="0"/>
              <a:t>2023 Juvenile Justice And Delinquency Prevention</a:t>
            </a:r>
          </a:p>
        </p:txBody>
      </p:sp>
      <p:sp>
        <p:nvSpPr>
          <p:cNvPr id="3" name="Subtitle 2">
            <a:extLst>
              <a:ext uri="{FF2B5EF4-FFF2-40B4-BE49-F238E27FC236}">
                <a16:creationId xmlns:a16="http://schemas.microsoft.com/office/drawing/2014/main" id="{DD04BC65-59EC-4BA9-A53D-1FE0D083CA17}"/>
              </a:ext>
            </a:extLst>
          </p:cNvPr>
          <p:cNvSpPr>
            <a:spLocks noGrp="1"/>
          </p:cNvSpPr>
          <p:nvPr>
            <p:ph type="subTitle" idx="1"/>
          </p:nvPr>
        </p:nvSpPr>
        <p:spPr>
          <a:xfrm>
            <a:off x="965505" y="4777380"/>
            <a:ext cx="10260990" cy="1209763"/>
          </a:xfrm>
        </p:spPr>
        <p:txBody>
          <a:bodyPr>
            <a:normAutofit/>
          </a:bodyPr>
          <a:lstStyle/>
          <a:p>
            <a:pPr algn="ctr">
              <a:lnSpc>
                <a:spcPct val="90000"/>
              </a:lnSpc>
            </a:pPr>
            <a:r>
              <a:rPr lang="en-US" sz="1300">
                <a:solidFill>
                  <a:schemeClr val="bg2"/>
                </a:solidFill>
              </a:rPr>
              <a:t>Title II Grant Application</a:t>
            </a:r>
          </a:p>
          <a:p>
            <a:pPr algn="ctr">
              <a:lnSpc>
                <a:spcPct val="90000"/>
              </a:lnSpc>
            </a:pPr>
            <a:r>
              <a:rPr lang="en-US" sz="1300">
                <a:solidFill>
                  <a:schemeClr val="bg2"/>
                </a:solidFill>
              </a:rPr>
              <a:t>Arkansas Department of Human Services </a:t>
            </a:r>
          </a:p>
          <a:p>
            <a:pPr algn="ctr">
              <a:lnSpc>
                <a:spcPct val="90000"/>
              </a:lnSpc>
            </a:pPr>
            <a:r>
              <a:rPr lang="en-US" sz="1300">
                <a:solidFill>
                  <a:schemeClr val="bg2"/>
                </a:solidFill>
              </a:rPr>
              <a:t>Division of Youth Services </a:t>
            </a:r>
          </a:p>
          <a:p>
            <a:pPr algn="ctr">
              <a:lnSpc>
                <a:spcPct val="90000"/>
              </a:lnSpc>
            </a:pPr>
            <a:r>
              <a:rPr lang="en-US" sz="1300">
                <a:solidFill>
                  <a:schemeClr val="bg2"/>
                </a:solidFill>
              </a:rPr>
              <a:t>Arkansas Coalition for Juvenile Justice</a:t>
            </a:r>
          </a:p>
        </p:txBody>
      </p:sp>
    </p:spTree>
    <p:extLst>
      <p:ext uri="{BB962C8B-B14F-4D97-AF65-F5344CB8AC3E}">
        <p14:creationId xmlns:p14="http://schemas.microsoft.com/office/powerpoint/2010/main" val="4145032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2" name="Rectangle 11">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6" name="Freeform: Shape 15">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4" name="Title 3">
            <a:extLst>
              <a:ext uri="{FF2B5EF4-FFF2-40B4-BE49-F238E27FC236}">
                <a16:creationId xmlns:a16="http://schemas.microsoft.com/office/drawing/2014/main" id="{F8B7EA35-344A-440E-A98F-AF0047A4E7FF}"/>
              </a:ext>
            </a:extLst>
          </p:cNvPr>
          <p:cNvSpPr>
            <a:spLocks noGrp="1"/>
          </p:cNvSpPr>
          <p:nvPr>
            <p:ph type="title"/>
          </p:nvPr>
        </p:nvSpPr>
        <p:spPr>
          <a:xfrm>
            <a:off x="1103312" y="452718"/>
            <a:ext cx="8947522" cy="1400530"/>
          </a:xfrm>
        </p:spPr>
        <p:txBody>
          <a:bodyPr anchor="ctr">
            <a:normAutofit/>
          </a:bodyPr>
          <a:lstStyle/>
          <a:p>
            <a:r>
              <a:rPr lang="en-US" b="1">
                <a:solidFill>
                  <a:srgbClr val="FFFFFF"/>
                </a:solidFill>
              </a:rPr>
              <a:t>School Programs </a:t>
            </a:r>
            <a:endParaRPr lang="en-US">
              <a:solidFill>
                <a:srgbClr val="FFFFFF"/>
              </a:solidFill>
            </a:endParaRPr>
          </a:p>
        </p:txBody>
      </p:sp>
      <p:sp>
        <p:nvSpPr>
          <p:cNvPr id="5" name="Content Placeholder 4">
            <a:extLst>
              <a:ext uri="{FF2B5EF4-FFF2-40B4-BE49-F238E27FC236}">
                <a16:creationId xmlns:a16="http://schemas.microsoft.com/office/drawing/2014/main" id="{6AE857BE-0187-4EA0-8835-53B8FD23F777}"/>
              </a:ext>
            </a:extLst>
          </p:cNvPr>
          <p:cNvSpPr>
            <a:spLocks noGrp="1"/>
          </p:cNvSpPr>
          <p:nvPr>
            <p:ph idx="1"/>
          </p:nvPr>
        </p:nvSpPr>
        <p:spPr>
          <a:xfrm>
            <a:off x="1103312" y="2763520"/>
            <a:ext cx="8946541" cy="3484879"/>
          </a:xfrm>
        </p:spPr>
        <p:txBody>
          <a:bodyPr>
            <a:normAutofit/>
          </a:bodyPr>
          <a:lstStyle/>
          <a:p>
            <a:r>
              <a:rPr lang="en-US" dirty="0"/>
              <a:t>Education programs or supportive services in traditional public schools and detention/corrections education settings to encourage youth to remain in school or alternative learning programs, support transition to work and self-sufficiency, and enhance coordination between correctional programs and juveniles' local education programs to ensure the instruction they receive outside school is aligned with that provided in their schools and that any identified learning problems are communicated.</a:t>
            </a:r>
          </a:p>
        </p:txBody>
      </p:sp>
    </p:spTree>
    <p:extLst>
      <p:ext uri="{BB962C8B-B14F-4D97-AF65-F5344CB8AC3E}">
        <p14:creationId xmlns:p14="http://schemas.microsoft.com/office/powerpoint/2010/main" val="414692050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4A2F755-5219-4C4E-9378-2C80BB08D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A042B41-CFBF-4E11-965F-B1906826A8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 name="Freeform 7">
            <a:extLst>
              <a:ext uri="{FF2B5EF4-FFF2-40B4-BE49-F238E27FC236}">
                <a16:creationId xmlns:a16="http://schemas.microsoft.com/office/drawing/2014/main" id="{ED9FFD70-7E69-43F7-BAFF-08A75B3AE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4" name="Title 3">
            <a:extLst>
              <a:ext uri="{FF2B5EF4-FFF2-40B4-BE49-F238E27FC236}">
                <a16:creationId xmlns:a16="http://schemas.microsoft.com/office/drawing/2014/main" id="{69647FA7-9E64-4220-B50D-D6F1A2FB1ED8}"/>
              </a:ext>
            </a:extLst>
          </p:cNvPr>
          <p:cNvSpPr>
            <a:spLocks noGrp="1"/>
          </p:cNvSpPr>
          <p:nvPr>
            <p:ph type="title"/>
          </p:nvPr>
        </p:nvSpPr>
        <p:spPr>
          <a:xfrm>
            <a:off x="648930" y="629267"/>
            <a:ext cx="9252154" cy="1016654"/>
          </a:xfrm>
        </p:spPr>
        <p:txBody>
          <a:bodyPr>
            <a:normAutofit/>
          </a:bodyPr>
          <a:lstStyle/>
          <a:p>
            <a:r>
              <a:rPr lang="en-US" b="1">
                <a:solidFill>
                  <a:srgbClr val="EBEBEB"/>
                </a:solidFill>
              </a:rPr>
              <a:t>Disproportionate Minority Contact </a:t>
            </a:r>
            <a:endParaRPr lang="en-US">
              <a:solidFill>
                <a:srgbClr val="EBEBEB"/>
              </a:solidFill>
            </a:endParaRPr>
          </a:p>
        </p:txBody>
      </p:sp>
      <p:sp useBgFill="1">
        <p:nvSpPr>
          <p:cNvPr id="18" name="Freeform: Shape 17">
            <a:extLst>
              <a:ext uri="{FF2B5EF4-FFF2-40B4-BE49-F238E27FC236}">
                <a16:creationId xmlns:a16="http://schemas.microsoft.com/office/drawing/2014/main" id="{9A87AD7E-457F-4836-8DDE-FFE0F0093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pic>
        <p:nvPicPr>
          <p:cNvPr id="9" name="Graphic 8" descr="Group">
            <a:extLst>
              <a:ext uri="{FF2B5EF4-FFF2-40B4-BE49-F238E27FC236}">
                <a16:creationId xmlns:a16="http://schemas.microsoft.com/office/drawing/2014/main" id="{70755E6A-F94F-4645-B122-ABC92EE5123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3484" y="2672367"/>
            <a:ext cx="3413845" cy="3413845"/>
          </a:xfrm>
          <a:prstGeom prst="rect">
            <a:avLst/>
          </a:prstGeom>
          <a:effectLst/>
        </p:spPr>
      </p:pic>
      <p:sp>
        <p:nvSpPr>
          <p:cNvPr id="5" name="Content Placeholder 4">
            <a:extLst>
              <a:ext uri="{FF2B5EF4-FFF2-40B4-BE49-F238E27FC236}">
                <a16:creationId xmlns:a16="http://schemas.microsoft.com/office/drawing/2014/main" id="{57F2CB64-51A1-44E2-85E9-D65CD728E995}"/>
              </a:ext>
            </a:extLst>
          </p:cNvPr>
          <p:cNvSpPr>
            <a:spLocks noGrp="1"/>
          </p:cNvSpPr>
          <p:nvPr>
            <p:ph idx="1"/>
          </p:nvPr>
        </p:nvSpPr>
        <p:spPr>
          <a:xfrm>
            <a:off x="4389416" y="2548281"/>
            <a:ext cx="7154279" cy="3658689"/>
          </a:xfrm>
        </p:spPr>
        <p:txBody>
          <a:bodyPr>
            <a:normAutofit/>
          </a:bodyPr>
          <a:lstStyle/>
          <a:p>
            <a:r>
              <a:rPr lang="en-US" dirty="0"/>
              <a:t>Programs, research, or other initiatives primarily to address the disproportionate number of youth members of minority groups who encounter the juvenile justice system, pursuant to the requirement at 42 U.S.C. § 5633(a)(22). </a:t>
            </a:r>
          </a:p>
          <a:p>
            <a:r>
              <a:rPr lang="en-US" dirty="0"/>
              <a:t>The development of a program designed primarily to address the disproportionate number of juvenile members of minority groups who encounter the juvenile justice system.</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4170774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1" name="Picture 10">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 name="Oval 12">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5" name="Picture 14">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7" name="Picture 16">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9" name="Rectangle 18">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1" name="Rectangle 20">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AAAF731-2F9E-4996-863F-231335973C1B}"/>
              </a:ext>
            </a:extLst>
          </p:cNvPr>
          <p:cNvSpPr>
            <a:spLocks noGrp="1"/>
          </p:cNvSpPr>
          <p:nvPr>
            <p:ph type="title"/>
          </p:nvPr>
        </p:nvSpPr>
        <p:spPr>
          <a:xfrm>
            <a:off x="965505" y="623571"/>
            <a:ext cx="10260990" cy="3523885"/>
          </a:xfrm>
        </p:spPr>
        <p:txBody>
          <a:bodyPr vert="horz" lIns="91440" tIns="45720" rIns="91440" bIns="45720" rtlCol="0" anchor="b">
            <a:normAutofit/>
          </a:bodyPr>
          <a:lstStyle/>
          <a:p>
            <a:pPr algn="ctr">
              <a:lnSpc>
                <a:spcPct val="90000"/>
              </a:lnSpc>
            </a:pPr>
            <a:r>
              <a:rPr lang="en-US" sz="8000" b="0" i="0" kern="1200">
                <a:solidFill>
                  <a:schemeClr val="tx2"/>
                </a:solidFill>
                <a:latin typeface="+mj-lt"/>
                <a:ea typeface="+mj-ea"/>
                <a:cs typeface="+mj-cs"/>
              </a:rPr>
              <a:t>What an Application is Expected to Include</a:t>
            </a:r>
          </a:p>
        </p:txBody>
      </p:sp>
      <p:sp>
        <p:nvSpPr>
          <p:cNvPr id="2" name="Text Placeholder 1">
            <a:extLst>
              <a:ext uri="{FF2B5EF4-FFF2-40B4-BE49-F238E27FC236}">
                <a16:creationId xmlns:a16="http://schemas.microsoft.com/office/drawing/2014/main" id="{DD0BB3EE-4891-4C3B-889B-74A298BA2A92}"/>
              </a:ext>
            </a:extLst>
          </p:cNvPr>
          <p:cNvSpPr>
            <a:spLocks noGrp="1"/>
          </p:cNvSpPr>
          <p:nvPr>
            <p:ph type="body" idx="1"/>
          </p:nvPr>
        </p:nvSpPr>
        <p:spPr>
          <a:xfrm>
            <a:off x="965505" y="4777380"/>
            <a:ext cx="10260990" cy="1209763"/>
          </a:xfrm>
        </p:spPr>
        <p:txBody>
          <a:bodyPr vert="horz" lIns="91440" tIns="45720" rIns="91440" bIns="45720" rtlCol="0" anchor="t">
            <a:normAutofit/>
          </a:bodyPr>
          <a:lstStyle/>
          <a:p>
            <a:pPr algn="ctr"/>
            <a:r>
              <a:rPr lang="en-US" sz="2400" b="0" i="0" kern="1200" cap="all">
                <a:solidFill>
                  <a:schemeClr val="bg2"/>
                </a:solidFill>
                <a:latin typeface="+mj-lt"/>
                <a:ea typeface="+mj-ea"/>
                <a:cs typeface="+mj-cs"/>
              </a:rPr>
              <a:t>.</a:t>
            </a:r>
          </a:p>
        </p:txBody>
      </p:sp>
    </p:spTree>
    <p:extLst>
      <p:ext uri="{BB962C8B-B14F-4D97-AF65-F5344CB8AC3E}">
        <p14:creationId xmlns:p14="http://schemas.microsoft.com/office/powerpoint/2010/main" val="1821906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5" name="Rectangle 15">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Rectangle 17">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19">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8" name="Picture 21">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4"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1" name="Content Placeholder 10">
            <a:extLst>
              <a:ext uri="{FF2B5EF4-FFF2-40B4-BE49-F238E27FC236}">
                <a16:creationId xmlns:a16="http://schemas.microsoft.com/office/drawing/2014/main" id="{125F3B10-1246-42DA-B7BC-3DEB895CB68F}"/>
              </a:ext>
            </a:extLst>
          </p:cNvPr>
          <p:cNvSpPr>
            <a:spLocks noGrp="1"/>
          </p:cNvSpPr>
          <p:nvPr>
            <p:ph idx="1"/>
          </p:nvPr>
        </p:nvSpPr>
        <p:spPr>
          <a:xfrm>
            <a:off x="4975861" y="804671"/>
            <a:ext cx="6399930" cy="5248657"/>
          </a:xfrm>
        </p:spPr>
        <p:txBody>
          <a:bodyPr anchor="ctr">
            <a:normAutofit/>
          </a:bodyPr>
          <a:lstStyle/>
          <a:p>
            <a:r>
              <a:rPr lang="en-US"/>
              <a:t>Table of Contents</a:t>
            </a:r>
          </a:p>
          <a:p>
            <a:r>
              <a:rPr lang="en-US"/>
              <a:t>Abstract</a:t>
            </a:r>
          </a:p>
          <a:p>
            <a:r>
              <a:rPr lang="en-US"/>
              <a:t>Brief History of the Organization</a:t>
            </a:r>
          </a:p>
          <a:p>
            <a:r>
              <a:rPr lang="en-US"/>
              <a:t>Problem Statement </a:t>
            </a:r>
          </a:p>
          <a:p>
            <a:r>
              <a:rPr lang="en-US"/>
              <a:t>Target Population</a:t>
            </a:r>
          </a:p>
          <a:p>
            <a:r>
              <a:rPr lang="en-US"/>
              <a:t>Management and Organizational Capability</a:t>
            </a:r>
          </a:p>
          <a:p>
            <a:r>
              <a:rPr lang="en-US"/>
              <a:t>Project Evaluation and Performance Measures </a:t>
            </a:r>
          </a:p>
          <a:p>
            <a:pPr lvl="1"/>
            <a:r>
              <a:rPr lang="en-US"/>
              <a:t>Goals and Objectives </a:t>
            </a:r>
          </a:p>
          <a:p>
            <a:r>
              <a:rPr lang="en-US"/>
              <a:t>Budget and Budget Justification</a:t>
            </a:r>
            <a:endParaRPr lang="en-US" dirty="0"/>
          </a:p>
        </p:txBody>
      </p:sp>
    </p:spTree>
    <p:extLst>
      <p:ext uri="{BB962C8B-B14F-4D97-AF65-F5344CB8AC3E}">
        <p14:creationId xmlns:p14="http://schemas.microsoft.com/office/powerpoint/2010/main" val="295691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2DA69C2E-8293-4C43-9F05-F01BF517725A}"/>
              </a:ext>
            </a:extLst>
          </p:cNvPr>
          <p:cNvSpPr>
            <a:spLocks noGrp="1"/>
          </p:cNvSpPr>
          <p:nvPr>
            <p:ph type="title"/>
          </p:nvPr>
        </p:nvSpPr>
        <p:spPr>
          <a:xfrm>
            <a:off x="806195" y="804672"/>
            <a:ext cx="3521359" cy="5248656"/>
          </a:xfrm>
        </p:spPr>
        <p:txBody>
          <a:bodyPr anchor="ctr">
            <a:normAutofit/>
          </a:bodyPr>
          <a:lstStyle/>
          <a:p>
            <a:pPr algn="ctr"/>
            <a:r>
              <a:rPr lang="en-US" dirty="0"/>
              <a:t>Project Abstract </a:t>
            </a:r>
          </a:p>
        </p:txBody>
      </p:sp>
      <p:sp>
        <p:nvSpPr>
          <p:cNvPr id="3" name="Content Placeholder 2">
            <a:extLst>
              <a:ext uri="{FF2B5EF4-FFF2-40B4-BE49-F238E27FC236}">
                <a16:creationId xmlns:a16="http://schemas.microsoft.com/office/drawing/2014/main" id="{661D4C56-DE56-455E-B8DE-20F98EB6EB69}"/>
              </a:ext>
            </a:extLst>
          </p:cNvPr>
          <p:cNvSpPr>
            <a:spLocks noGrp="1"/>
          </p:cNvSpPr>
          <p:nvPr>
            <p:ph idx="1"/>
          </p:nvPr>
        </p:nvSpPr>
        <p:spPr>
          <a:xfrm>
            <a:off x="4975861" y="804671"/>
            <a:ext cx="6399930" cy="5248657"/>
          </a:xfrm>
        </p:spPr>
        <p:txBody>
          <a:bodyPr anchor="ctr">
            <a:normAutofit/>
          </a:bodyPr>
          <a:lstStyle/>
          <a:p>
            <a:r>
              <a:rPr lang="en-US" dirty="0"/>
              <a:t>Applications should include a high-quality that summarizes the proposed project in 400 words or less.</a:t>
            </a:r>
          </a:p>
          <a:p>
            <a:r>
              <a:rPr lang="en-US" dirty="0"/>
              <a:t>The abstract should clearly answer the questions "who, what, where, when, why and how." This abstract will be copied as submitted and used in a report that will be submitted to the Arkansas Coalition for Juvenile Justice. </a:t>
            </a:r>
          </a:p>
        </p:txBody>
      </p:sp>
    </p:spTree>
    <p:extLst>
      <p:ext uri="{BB962C8B-B14F-4D97-AF65-F5344CB8AC3E}">
        <p14:creationId xmlns:p14="http://schemas.microsoft.com/office/powerpoint/2010/main" val="3029551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78EA2-40B8-4C57-85A2-63570A4AD686}"/>
              </a:ext>
            </a:extLst>
          </p:cNvPr>
          <p:cNvSpPr>
            <a:spLocks noGrp="1"/>
          </p:cNvSpPr>
          <p:nvPr>
            <p:ph type="title"/>
          </p:nvPr>
        </p:nvSpPr>
        <p:spPr/>
        <p:txBody>
          <a:bodyPr/>
          <a:lstStyle/>
          <a:p>
            <a:pPr algn="ctr"/>
            <a:r>
              <a:rPr lang="en-US" b="1" dirty="0"/>
              <a:t>Brief History of the Organization </a:t>
            </a:r>
            <a:endParaRPr lang="en-US" dirty="0"/>
          </a:p>
        </p:txBody>
      </p:sp>
      <p:sp>
        <p:nvSpPr>
          <p:cNvPr id="3" name="Content Placeholder 2">
            <a:extLst>
              <a:ext uri="{FF2B5EF4-FFF2-40B4-BE49-F238E27FC236}">
                <a16:creationId xmlns:a16="http://schemas.microsoft.com/office/drawing/2014/main" id="{E01C17C9-CEB7-4D5B-BEE4-7F611AAA8025}"/>
              </a:ext>
            </a:extLst>
          </p:cNvPr>
          <p:cNvSpPr>
            <a:spLocks noGrp="1"/>
          </p:cNvSpPr>
          <p:nvPr>
            <p:ph idx="1"/>
          </p:nvPr>
        </p:nvSpPr>
        <p:spPr/>
        <p:txBody>
          <a:bodyPr/>
          <a:lstStyle/>
          <a:p>
            <a:r>
              <a:rPr lang="en-US" dirty="0"/>
              <a:t>Provide a brief history of your organization. Include substantiated reasons as to why your application should be awarded funds. </a:t>
            </a:r>
          </a:p>
          <a:p>
            <a:r>
              <a:rPr lang="en-US" dirty="0"/>
              <a:t>List any relevant experiences the organization has had in carrying out similar projects. </a:t>
            </a:r>
          </a:p>
        </p:txBody>
      </p:sp>
    </p:spTree>
    <p:extLst>
      <p:ext uri="{BB962C8B-B14F-4D97-AF65-F5344CB8AC3E}">
        <p14:creationId xmlns:p14="http://schemas.microsoft.com/office/powerpoint/2010/main" val="383035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5A7DDCF2-BB40-4418-8AC0-D200A2E9E5F4}"/>
              </a:ext>
            </a:extLst>
          </p:cNvPr>
          <p:cNvSpPr>
            <a:spLocks noGrp="1"/>
          </p:cNvSpPr>
          <p:nvPr>
            <p:ph type="title"/>
          </p:nvPr>
        </p:nvSpPr>
        <p:spPr>
          <a:xfrm>
            <a:off x="1103312" y="452718"/>
            <a:ext cx="8947522" cy="1400530"/>
          </a:xfrm>
        </p:spPr>
        <p:txBody>
          <a:bodyPr anchor="ctr">
            <a:normAutofit/>
          </a:bodyPr>
          <a:lstStyle/>
          <a:p>
            <a:r>
              <a:rPr lang="en-US">
                <a:solidFill>
                  <a:srgbClr val="FFFFFF"/>
                </a:solidFill>
              </a:rPr>
              <a:t>Problem Statement </a:t>
            </a:r>
          </a:p>
        </p:txBody>
      </p:sp>
      <p:sp>
        <p:nvSpPr>
          <p:cNvPr id="3" name="Content Placeholder 2">
            <a:extLst>
              <a:ext uri="{FF2B5EF4-FFF2-40B4-BE49-F238E27FC236}">
                <a16:creationId xmlns:a16="http://schemas.microsoft.com/office/drawing/2014/main" id="{324558D9-6CDF-4FFD-BDB3-2692D1498813}"/>
              </a:ext>
            </a:extLst>
          </p:cNvPr>
          <p:cNvSpPr>
            <a:spLocks noGrp="1"/>
          </p:cNvSpPr>
          <p:nvPr>
            <p:ph idx="1"/>
          </p:nvPr>
        </p:nvSpPr>
        <p:spPr>
          <a:xfrm>
            <a:off x="1103312" y="2763520"/>
            <a:ext cx="8946541" cy="3484879"/>
          </a:xfrm>
        </p:spPr>
        <p:txBody>
          <a:bodyPr>
            <a:normAutofit/>
          </a:bodyPr>
          <a:lstStyle/>
          <a:p>
            <a:r>
              <a:rPr lang="en-US" dirty="0"/>
              <a:t>The problem statement is the foundation of your application. It is extremely important to define the target population(s) as well as the specific geographical area to be served. State the specific parts of the community, town, or city to be served. </a:t>
            </a:r>
          </a:p>
          <a:p>
            <a:r>
              <a:rPr lang="en-US" b="1" dirty="0"/>
              <a:t>Baseline data </a:t>
            </a:r>
            <a:r>
              <a:rPr lang="en-US" dirty="0"/>
              <a:t>is also vital to the problem statement that you are addressing the needs within the area of the application. You </a:t>
            </a:r>
            <a:r>
              <a:rPr lang="en-US" b="1" i="1" dirty="0"/>
              <a:t>must </a:t>
            </a:r>
            <a:r>
              <a:rPr lang="en-US" dirty="0"/>
              <a:t>include baseline data on the risk factors your program seeks to impact. </a:t>
            </a:r>
          </a:p>
        </p:txBody>
      </p:sp>
    </p:spTree>
    <p:extLst>
      <p:ext uri="{BB962C8B-B14F-4D97-AF65-F5344CB8AC3E}">
        <p14:creationId xmlns:p14="http://schemas.microsoft.com/office/powerpoint/2010/main" val="257725814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DC8E5-C0AD-4DB2-A38B-2AAE5E83AC9F}"/>
              </a:ext>
            </a:extLst>
          </p:cNvPr>
          <p:cNvSpPr>
            <a:spLocks noGrp="1"/>
          </p:cNvSpPr>
          <p:nvPr>
            <p:ph type="title"/>
          </p:nvPr>
        </p:nvSpPr>
        <p:spPr/>
        <p:txBody>
          <a:bodyPr/>
          <a:lstStyle/>
          <a:p>
            <a:pPr algn="ctr"/>
            <a:r>
              <a:rPr lang="en-US" dirty="0"/>
              <a:t>Target Population</a:t>
            </a:r>
          </a:p>
        </p:txBody>
      </p:sp>
      <p:sp>
        <p:nvSpPr>
          <p:cNvPr id="3" name="Content Placeholder 2">
            <a:extLst>
              <a:ext uri="{FF2B5EF4-FFF2-40B4-BE49-F238E27FC236}">
                <a16:creationId xmlns:a16="http://schemas.microsoft.com/office/drawing/2014/main" id="{A177C9FF-B5A9-45FB-88B2-338C5F6F97B8}"/>
              </a:ext>
            </a:extLst>
          </p:cNvPr>
          <p:cNvSpPr>
            <a:spLocks noGrp="1"/>
          </p:cNvSpPr>
          <p:nvPr>
            <p:ph idx="1"/>
          </p:nvPr>
        </p:nvSpPr>
        <p:spPr/>
        <p:txBody>
          <a:bodyPr/>
          <a:lstStyle/>
          <a:p>
            <a:r>
              <a:rPr lang="en-US" dirty="0"/>
              <a:t>Provide an in-depth description of the population to be served by the project. Tell the age, race, sex, income, types of households, type of environment, school grade level, and any other information that is needed to further define this particular group. </a:t>
            </a:r>
          </a:p>
          <a:p>
            <a:r>
              <a:rPr lang="en-US" dirty="0"/>
              <a:t>The following populations are examples of groups that may need special services and/or additional resources: At-risk children and teenagers, youth involved with the juvenile justice system, pregnant and parenting teens, and school dropouts. </a:t>
            </a:r>
          </a:p>
        </p:txBody>
      </p:sp>
    </p:spTree>
    <p:extLst>
      <p:ext uri="{BB962C8B-B14F-4D97-AF65-F5344CB8AC3E}">
        <p14:creationId xmlns:p14="http://schemas.microsoft.com/office/powerpoint/2010/main" val="2438661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104BFCAC-083F-4B46-8185-DED6E6C86145}"/>
              </a:ext>
            </a:extLst>
          </p:cNvPr>
          <p:cNvSpPr>
            <a:spLocks noGrp="1"/>
          </p:cNvSpPr>
          <p:nvPr>
            <p:ph type="title"/>
          </p:nvPr>
        </p:nvSpPr>
        <p:spPr>
          <a:xfrm>
            <a:off x="806195" y="804672"/>
            <a:ext cx="3521359" cy="5248656"/>
          </a:xfrm>
        </p:spPr>
        <p:txBody>
          <a:bodyPr anchor="ctr">
            <a:normAutofit/>
          </a:bodyPr>
          <a:lstStyle/>
          <a:p>
            <a:pPr algn="ctr"/>
            <a:r>
              <a:rPr lang="en-US" sz="3600"/>
              <a:t>Management and Organizational Capability</a:t>
            </a:r>
          </a:p>
        </p:txBody>
      </p:sp>
      <p:sp>
        <p:nvSpPr>
          <p:cNvPr id="3" name="Content Placeholder 2">
            <a:extLst>
              <a:ext uri="{FF2B5EF4-FFF2-40B4-BE49-F238E27FC236}">
                <a16:creationId xmlns:a16="http://schemas.microsoft.com/office/drawing/2014/main" id="{756D57E2-2C24-43CF-B332-5E6D655C009A}"/>
              </a:ext>
            </a:extLst>
          </p:cNvPr>
          <p:cNvSpPr>
            <a:spLocks noGrp="1"/>
          </p:cNvSpPr>
          <p:nvPr>
            <p:ph idx="1"/>
          </p:nvPr>
        </p:nvSpPr>
        <p:spPr>
          <a:xfrm>
            <a:off x="4975861" y="804671"/>
            <a:ext cx="6399930" cy="5248657"/>
          </a:xfrm>
        </p:spPr>
        <p:txBody>
          <a:bodyPr anchor="ctr">
            <a:normAutofit/>
          </a:bodyPr>
          <a:lstStyle/>
          <a:p>
            <a:pPr>
              <a:lnSpc>
                <a:spcPct val="90000"/>
              </a:lnSpc>
            </a:pPr>
            <a:r>
              <a:rPr lang="en-US" dirty="0"/>
              <a:t>The applicants’ management structure and staffing must be adequate and appropriate for successful implementation of the program. </a:t>
            </a:r>
          </a:p>
          <a:p>
            <a:pPr>
              <a:lnSpc>
                <a:spcPct val="90000"/>
              </a:lnSpc>
            </a:pPr>
            <a:r>
              <a:rPr lang="en-US" dirty="0"/>
              <a:t>Provide </a:t>
            </a:r>
            <a:r>
              <a:rPr lang="en-US" b="1" dirty="0"/>
              <a:t>job descriptions </a:t>
            </a:r>
            <a:r>
              <a:rPr lang="en-US" dirty="0"/>
              <a:t>for each funded position, outlining duties and responsibilities. </a:t>
            </a:r>
            <a:r>
              <a:rPr lang="en-US" b="1" dirty="0"/>
              <a:t>Resumes </a:t>
            </a:r>
            <a:r>
              <a:rPr lang="en-US" dirty="0"/>
              <a:t>for these individuals should also be attached, but if the position(s) have not been filled please provide job description(s) with your application. </a:t>
            </a:r>
          </a:p>
        </p:txBody>
      </p:sp>
    </p:spTree>
    <p:extLst>
      <p:ext uri="{BB962C8B-B14F-4D97-AF65-F5344CB8AC3E}">
        <p14:creationId xmlns:p14="http://schemas.microsoft.com/office/powerpoint/2010/main" val="2856210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104BFCAC-083F-4B46-8185-DED6E6C86145}"/>
              </a:ext>
            </a:extLst>
          </p:cNvPr>
          <p:cNvSpPr>
            <a:spLocks noGrp="1"/>
          </p:cNvSpPr>
          <p:nvPr>
            <p:ph type="title"/>
          </p:nvPr>
        </p:nvSpPr>
        <p:spPr>
          <a:xfrm>
            <a:off x="806195" y="804672"/>
            <a:ext cx="3521359" cy="5248656"/>
          </a:xfrm>
        </p:spPr>
        <p:txBody>
          <a:bodyPr anchor="ctr">
            <a:normAutofit/>
          </a:bodyPr>
          <a:lstStyle/>
          <a:p>
            <a:pPr algn="ctr"/>
            <a:r>
              <a:rPr lang="en-US" sz="3600"/>
              <a:t>Management and Organizational Capability</a:t>
            </a:r>
          </a:p>
        </p:txBody>
      </p:sp>
      <p:sp>
        <p:nvSpPr>
          <p:cNvPr id="3" name="Content Placeholder 2">
            <a:extLst>
              <a:ext uri="{FF2B5EF4-FFF2-40B4-BE49-F238E27FC236}">
                <a16:creationId xmlns:a16="http://schemas.microsoft.com/office/drawing/2014/main" id="{756D57E2-2C24-43CF-B332-5E6D655C009A}"/>
              </a:ext>
            </a:extLst>
          </p:cNvPr>
          <p:cNvSpPr>
            <a:spLocks noGrp="1"/>
          </p:cNvSpPr>
          <p:nvPr>
            <p:ph idx="1"/>
          </p:nvPr>
        </p:nvSpPr>
        <p:spPr>
          <a:xfrm>
            <a:off x="4975861" y="804671"/>
            <a:ext cx="6399930" cy="5248657"/>
          </a:xfrm>
        </p:spPr>
        <p:txBody>
          <a:bodyPr anchor="ctr">
            <a:normAutofit/>
          </a:bodyPr>
          <a:lstStyle/>
          <a:p>
            <a:pPr>
              <a:lnSpc>
                <a:spcPct val="90000"/>
              </a:lnSpc>
            </a:pPr>
            <a:r>
              <a:rPr lang="en-US" b="1" dirty="0"/>
              <a:t>All persons who have direct contact with JJDP program youth must pass a criminal background check, child abuse registry check, adult maltreatment central registry check and a certified nursing registry check. All background checks must be submitted to the JJDP Unit office before the program begins, at the expense of the applicant. </a:t>
            </a:r>
          </a:p>
          <a:p>
            <a:pPr>
              <a:lnSpc>
                <a:spcPct val="90000"/>
              </a:lnSpc>
            </a:pPr>
            <a:r>
              <a:rPr lang="en-US" dirty="0"/>
              <a:t>Organization’s Formation Documents (Arkansas SOS</a:t>
            </a:r>
            <a:r>
              <a:rPr lang="en-US"/>
              <a:t>) website: </a:t>
            </a:r>
            <a:r>
              <a:rPr lang="en-US">
                <a:hlinkClick r:id="rId4"/>
              </a:rPr>
              <a:t>https://www.sos.arkansas.gov/</a:t>
            </a:r>
            <a:r>
              <a:rPr lang="en-US" dirty="0"/>
              <a:t> </a:t>
            </a:r>
            <a:endParaRPr lang="en-US"/>
          </a:p>
        </p:txBody>
      </p:sp>
    </p:spTree>
    <p:extLst>
      <p:ext uri="{BB962C8B-B14F-4D97-AF65-F5344CB8AC3E}">
        <p14:creationId xmlns:p14="http://schemas.microsoft.com/office/powerpoint/2010/main" val="804316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455512-F0B5-470F-A2D5-DD6E09275B37}"/>
              </a:ext>
            </a:extLst>
          </p:cNvPr>
          <p:cNvSpPr>
            <a:spLocks noGrp="1"/>
          </p:cNvSpPr>
          <p:nvPr>
            <p:ph type="title"/>
          </p:nvPr>
        </p:nvSpPr>
        <p:spPr>
          <a:xfrm>
            <a:off x="965505" y="623571"/>
            <a:ext cx="10260990" cy="3523885"/>
          </a:xfrm>
        </p:spPr>
        <p:txBody>
          <a:bodyPr vert="horz" lIns="91440" tIns="45720" rIns="91440" bIns="45720" rtlCol="0" anchor="b">
            <a:normAutofit/>
          </a:bodyPr>
          <a:lstStyle/>
          <a:p>
            <a:pPr algn="ctr"/>
            <a:r>
              <a:rPr lang="en-US" sz="8000" b="0" i="0" kern="1200">
                <a:solidFill>
                  <a:schemeClr val="tx2"/>
                </a:solidFill>
                <a:latin typeface="+mj-lt"/>
                <a:ea typeface="+mj-ea"/>
                <a:cs typeface="+mj-cs"/>
              </a:rPr>
              <a:t>Today, we will….</a:t>
            </a:r>
          </a:p>
        </p:txBody>
      </p:sp>
      <p:sp>
        <p:nvSpPr>
          <p:cNvPr id="3" name="Text Placeholder 2">
            <a:extLst>
              <a:ext uri="{FF2B5EF4-FFF2-40B4-BE49-F238E27FC236}">
                <a16:creationId xmlns:a16="http://schemas.microsoft.com/office/drawing/2014/main" id="{8688F2C7-C2B2-4F5C-BF97-D73643B1DD3C}"/>
              </a:ext>
            </a:extLst>
          </p:cNvPr>
          <p:cNvSpPr>
            <a:spLocks noGrp="1"/>
          </p:cNvSpPr>
          <p:nvPr>
            <p:ph type="body" idx="1"/>
          </p:nvPr>
        </p:nvSpPr>
        <p:spPr>
          <a:xfrm>
            <a:off x="965505" y="4777380"/>
            <a:ext cx="10260990" cy="1209763"/>
          </a:xfrm>
        </p:spPr>
        <p:txBody>
          <a:bodyPr vert="horz" lIns="91440" tIns="45720" rIns="91440" bIns="45720" rtlCol="0" anchor="t">
            <a:normAutofit/>
          </a:bodyPr>
          <a:lstStyle/>
          <a:p>
            <a:pPr algn="ctr">
              <a:lnSpc>
                <a:spcPct val="90000"/>
              </a:lnSpc>
            </a:pPr>
            <a:r>
              <a:rPr lang="en-US" b="0" i="0" kern="1200" cap="all">
                <a:solidFill>
                  <a:schemeClr val="bg2"/>
                </a:solidFill>
                <a:latin typeface="+mj-lt"/>
                <a:ea typeface="+mj-ea"/>
                <a:cs typeface="+mj-cs"/>
              </a:rPr>
              <a:t>Learn about the Juvenile Justice and Delinquency Prevention ACT (JJDPA)</a:t>
            </a:r>
          </a:p>
          <a:p>
            <a:pPr algn="ctr">
              <a:lnSpc>
                <a:spcPct val="90000"/>
              </a:lnSpc>
            </a:pPr>
            <a:r>
              <a:rPr lang="en-US" b="0" i="0" kern="1200" cap="all">
                <a:solidFill>
                  <a:schemeClr val="bg2"/>
                </a:solidFill>
                <a:latin typeface="+mj-lt"/>
                <a:ea typeface="+mj-ea"/>
                <a:cs typeface="+mj-cs"/>
              </a:rPr>
              <a:t>Familiarize ourselves with the Title II Formula Grant application processes</a:t>
            </a:r>
          </a:p>
        </p:txBody>
      </p:sp>
    </p:spTree>
    <p:extLst>
      <p:ext uri="{BB962C8B-B14F-4D97-AF65-F5344CB8AC3E}">
        <p14:creationId xmlns:p14="http://schemas.microsoft.com/office/powerpoint/2010/main" val="1829612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3E500-A07D-40E8-93F5-AC57E5C84934}"/>
              </a:ext>
            </a:extLst>
          </p:cNvPr>
          <p:cNvSpPr>
            <a:spLocks noGrp="1"/>
          </p:cNvSpPr>
          <p:nvPr>
            <p:ph type="title"/>
          </p:nvPr>
        </p:nvSpPr>
        <p:spPr/>
        <p:txBody>
          <a:bodyPr>
            <a:normAutofit/>
          </a:bodyPr>
          <a:lstStyle/>
          <a:p>
            <a:pPr algn="ctr"/>
            <a:r>
              <a:rPr lang="en-US" dirty="0"/>
              <a:t>Project Evaluation and Performance Measures</a:t>
            </a:r>
          </a:p>
        </p:txBody>
      </p:sp>
      <p:sp>
        <p:nvSpPr>
          <p:cNvPr id="3" name="Content Placeholder 2">
            <a:extLst>
              <a:ext uri="{FF2B5EF4-FFF2-40B4-BE49-F238E27FC236}">
                <a16:creationId xmlns:a16="http://schemas.microsoft.com/office/drawing/2014/main" id="{04BCA643-249F-4402-B782-E822970EE7D2}"/>
              </a:ext>
            </a:extLst>
          </p:cNvPr>
          <p:cNvSpPr>
            <a:spLocks noGrp="1"/>
          </p:cNvSpPr>
          <p:nvPr>
            <p:ph idx="1"/>
          </p:nvPr>
        </p:nvSpPr>
        <p:spPr/>
        <p:txBody>
          <a:bodyPr>
            <a:normAutofit lnSpcReduction="10000"/>
          </a:bodyPr>
          <a:lstStyle/>
          <a:p>
            <a:r>
              <a:rPr lang="en-US" dirty="0"/>
              <a:t>Applicants should develop a plan for collecting data for the measurement of performance output and outcome of project activities. </a:t>
            </a:r>
          </a:p>
          <a:p>
            <a:r>
              <a:rPr lang="en-US" dirty="0"/>
              <a:t>This report shall be created by the applicant and is to be used for reporting program output and outcomes. </a:t>
            </a:r>
          </a:p>
          <a:p>
            <a:r>
              <a:rPr lang="en-US" dirty="0"/>
              <a:t>Performance measurement is a system of tracking progress in accomplishing goals, objectives, and outcomes. It monitors a few vital signs related to program performance and is less rigorous than program evaluation.</a:t>
            </a:r>
          </a:p>
          <a:p>
            <a:r>
              <a:rPr lang="en-US" dirty="0"/>
              <a:t>All subgrant recipients are required to select performance measures from OJJDP’s Performance Measurement System and develop a data collection plan that specifies which data will be collected and how they will be measured. </a:t>
            </a:r>
          </a:p>
          <a:p>
            <a:endParaRPr lang="en-US" dirty="0"/>
          </a:p>
        </p:txBody>
      </p:sp>
    </p:spTree>
    <p:extLst>
      <p:ext uri="{BB962C8B-B14F-4D97-AF65-F5344CB8AC3E}">
        <p14:creationId xmlns:p14="http://schemas.microsoft.com/office/powerpoint/2010/main" val="4029661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606F52-01F5-46B7-9DC4-9D17CE4DDC42}"/>
              </a:ext>
            </a:extLst>
          </p:cNvPr>
          <p:cNvSpPr>
            <a:spLocks noGrp="1"/>
          </p:cNvSpPr>
          <p:nvPr>
            <p:ph type="title"/>
          </p:nvPr>
        </p:nvSpPr>
        <p:spPr/>
        <p:txBody>
          <a:bodyPr/>
          <a:lstStyle/>
          <a:p>
            <a:pPr algn="ctr"/>
            <a:r>
              <a:rPr lang="en-US" dirty="0"/>
              <a:t>Goals and Objectives</a:t>
            </a:r>
          </a:p>
        </p:txBody>
      </p:sp>
      <p:sp>
        <p:nvSpPr>
          <p:cNvPr id="5" name="Text Placeholder 4">
            <a:extLst>
              <a:ext uri="{FF2B5EF4-FFF2-40B4-BE49-F238E27FC236}">
                <a16:creationId xmlns:a16="http://schemas.microsoft.com/office/drawing/2014/main" id="{1F060A1D-7EBC-49A8-9D2F-D87D97C27170}"/>
              </a:ext>
            </a:extLst>
          </p:cNvPr>
          <p:cNvSpPr>
            <a:spLocks noGrp="1"/>
          </p:cNvSpPr>
          <p:nvPr>
            <p:ph type="body" idx="1"/>
          </p:nvPr>
        </p:nvSpPr>
        <p:spPr/>
        <p:txBody>
          <a:bodyPr/>
          <a:lstStyle/>
          <a:p>
            <a:r>
              <a:rPr lang="en-US" dirty="0"/>
              <a:t>Goal</a:t>
            </a:r>
          </a:p>
        </p:txBody>
      </p:sp>
      <p:sp>
        <p:nvSpPr>
          <p:cNvPr id="6" name="Content Placeholder 5">
            <a:extLst>
              <a:ext uri="{FF2B5EF4-FFF2-40B4-BE49-F238E27FC236}">
                <a16:creationId xmlns:a16="http://schemas.microsoft.com/office/drawing/2014/main" id="{D2D535B4-3509-4EF7-AE7A-279EA136CF68}"/>
              </a:ext>
            </a:extLst>
          </p:cNvPr>
          <p:cNvSpPr>
            <a:spLocks noGrp="1"/>
          </p:cNvSpPr>
          <p:nvPr>
            <p:ph sz="half" idx="2"/>
          </p:nvPr>
        </p:nvSpPr>
        <p:spPr/>
        <p:txBody>
          <a:bodyPr>
            <a:normAutofit/>
          </a:bodyPr>
          <a:lstStyle/>
          <a:p>
            <a:r>
              <a:rPr lang="en-US" b="0" i="0" dirty="0">
                <a:effectLst/>
                <a:latin typeface="Roboto" panose="02000000000000000000" pitchFamily="2" charset="0"/>
              </a:rPr>
              <a:t>Goals define how you know you have achieved your desired outcomes or the future condition your program or initiative hopes to achieve. The goals should align with your stated desired result and demonstrate how you intend to meet the purpose of the federal award. You may include an unlimited number of goals.</a:t>
            </a:r>
            <a:endParaRPr lang="en-US" dirty="0"/>
          </a:p>
          <a:p>
            <a:endParaRPr lang="en-US" dirty="0"/>
          </a:p>
        </p:txBody>
      </p:sp>
      <p:sp>
        <p:nvSpPr>
          <p:cNvPr id="7" name="Text Placeholder 6">
            <a:extLst>
              <a:ext uri="{FF2B5EF4-FFF2-40B4-BE49-F238E27FC236}">
                <a16:creationId xmlns:a16="http://schemas.microsoft.com/office/drawing/2014/main" id="{37DB2733-3B2D-4A92-AE53-A274029C9D72}"/>
              </a:ext>
            </a:extLst>
          </p:cNvPr>
          <p:cNvSpPr>
            <a:spLocks noGrp="1"/>
          </p:cNvSpPr>
          <p:nvPr>
            <p:ph type="body" sz="quarter" idx="3"/>
          </p:nvPr>
        </p:nvSpPr>
        <p:spPr/>
        <p:txBody>
          <a:bodyPr/>
          <a:lstStyle/>
          <a:p>
            <a:r>
              <a:rPr lang="en-US" dirty="0"/>
              <a:t>Objective</a:t>
            </a:r>
          </a:p>
        </p:txBody>
      </p:sp>
      <p:sp>
        <p:nvSpPr>
          <p:cNvPr id="8" name="Content Placeholder 7">
            <a:extLst>
              <a:ext uri="{FF2B5EF4-FFF2-40B4-BE49-F238E27FC236}">
                <a16:creationId xmlns:a16="http://schemas.microsoft.com/office/drawing/2014/main" id="{A4EE8B43-1291-410E-A21B-6AEE758A4341}"/>
              </a:ext>
            </a:extLst>
          </p:cNvPr>
          <p:cNvSpPr>
            <a:spLocks noGrp="1"/>
          </p:cNvSpPr>
          <p:nvPr>
            <p:ph sz="quarter" idx="4"/>
          </p:nvPr>
        </p:nvSpPr>
        <p:spPr/>
        <p:txBody>
          <a:bodyPr>
            <a:normAutofit/>
          </a:bodyPr>
          <a:lstStyle/>
          <a:p>
            <a:r>
              <a:rPr lang="en-US" dirty="0"/>
              <a:t>Define strategies or implementation steps to attain the identified goals.</a:t>
            </a:r>
          </a:p>
          <a:p>
            <a:r>
              <a:rPr lang="en-US" dirty="0"/>
              <a:t>A well-worded objective will be SMART</a:t>
            </a:r>
          </a:p>
          <a:p>
            <a:r>
              <a:rPr lang="en-US" dirty="0"/>
              <a:t>Unlike goals, objectives are Specific, Measurable, Attainable, Realistic, and Time-bound.</a:t>
            </a:r>
          </a:p>
        </p:txBody>
      </p:sp>
    </p:spTree>
    <p:extLst>
      <p:ext uri="{BB962C8B-B14F-4D97-AF65-F5344CB8AC3E}">
        <p14:creationId xmlns:p14="http://schemas.microsoft.com/office/powerpoint/2010/main" val="2336340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1"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94FAD085-D1E1-4A84-B0C4-E1FFD0DEAF5A}"/>
              </a:ext>
            </a:extLst>
          </p:cNvPr>
          <p:cNvSpPr>
            <a:spLocks noGrp="1"/>
          </p:cNvSpPr>
          <p:nvPr>
            <p:ph type="title"/>
          </p:nvPr>
        </p:nvSpPr>
        <p:spPr>
          <a:xfrm>
            <a:off x="806195" y="804672"/>
            <a:ext cx="3521359" cy="5248656"/>
          </a:xfrm>
        </p:spPr>
        <p:txBody>
          <a:bodyPr anchor="ctr">
            <a:normAutofit/>
          </a:bodyPr>
          <a:lstStyle/>
          <a:p>
            <a:pPr algn="ctr"/>
            <a:r>
              <a:rPr lang="en-US"/>
              <a:t>Tips for writing good goals and objectives</a:t>
            </a:r>
            <a:endParaRPr lang="en-US" dirty="0"/>
          </a:p>
        </p:txBody>
      </p:sp>
      <p:sp>
        <p:nvSpPr>
          <p:cNvPr id="3" name="Content Placeholder 2">
            <a:extLst>
              <a:ext uri="{FF2B5EF4-FFF2-40B4-BE49-F238E27FC236}">
                <a16:creationId xmlns:a16="http://schemas.microsoft.com/office/drawing/2014/main" id="{2A368DE1-35C8-47FB-9AE3-A8DB931A33A9}"/>
              </a:ext>
            </a:extLst>
          </p:cNvPr>
          <p:cNvSpPr>
            <a:spLocks noGrp="1"/>
          </p:cNvSpPr>
          <p:nvPr>
            <p:ph idx="1"/>
          </p:nvPr>
        </p:nvSpPr>
        <p:spPr>
          <a:xfrm>
            <a:off x="4975861" y="804671"/>
            <a:ext cx="6399930" cy="5248657"/>
          </a:xfrm>
        </p:spPr>
        <p:txBody>
          <a:bodyPr anchor="ctr">
            <a:normAutofit/>
          </a:bodyPr>
          <a:lstStyle/>
          <a:p>
            <a:r>
              <a:rPr lang="en-US" dirty="0"/>
              <a:t>Tie your goals and objectives directly to your need statement.</a:t>
            </a:r>
          </a:p>
          <a:p>
            <a:r>
              <a:rPr lang="en-US" dirty="0"/>
              <a:t>Include all relevant groups and individuals in your target population.</a:t>
            </a:r>
          </a:p>
          <a:p>
            <a:r>
              <a:rPr lang="en-US" dirty="0"/>
              <a:t>Always allow plenty of time to accomplish the objectives.</a:t>
            </a:r>
          </a:p>
          <a:p>
            <a:r>
              <a:rPr lang="en-US" dirty="0"/>
              <a:t>Make sure the goals and objectives are realistic and can be achieved within the timeframe of the grant and the resources received </a:t>
            </a:r>
          </a:p>
        </p:txBody>
      </p:sp>
    </p:spTree>
    <p:extLst>
      <p:ext uri="{BB962C8B-B14F-4D97-AF65-F5344CB8AC3E}">
        <p14:creationId xmlns:p14="http://schemas.microsoft.com/office/powerpoint/2010/main" val="3878276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DDBA86CC-34C3-43C1-B328-62490FE69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2A1059-40F0-4036-B82E-B50379A9A724}"/>
              </a:ext>
            </a:extLst>
          </p:cNvPr>
          <p:cNvSpPr>
            <a:spLocks noGrp="1"/>
          </p:cNvSpPr>
          <p:nvPr>
            <p:ph type="title"/>
          </p:nvPr>
        </p:nvSpPr>
        <p:spPr>
          <a:xfrm>
            <a:off x="653143" y="1645920"/>
            <a:ext cx="3522879" cy="4470821"/>
          </a:xfrm>
        </p:spPr>
        <p:txBody>
          <a:bodyPr>
            <a:normAutofit/>
          </a:bodyPr>
          <a:lstStyle/>
          <a:p>
            <a:pPr algn="r"/>
            <a:r>
              <a:rPr lang="en-US">
                <a:solidFill>
                  <a:schemeClr val="tx1"/>
                </a:solidFill>
              </a:rPr>
              <a:t>Budget and Budget Justification</a:t>
            </a:r>
          </a:p>
        </p:txBody>
      </p:sp>
      <p:sp>
        <p:nvSpPr>
          <p:cNvPr id="19" name="Rectangle 9">
            <a:extLst>
              <a:ext uri="{FF2B5EF4-FFF2-40B4-BE49-F238E27FC236}">
                <a16:creationId xmlns:a16="http://schemas.microsoft.com/office/drawing/2014/main" id="{9CF4C9D6-90BC-48A0-91E8-0F0373CA1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AC6F8D9B-F840-4A91-9CFC-C97CC9213D5B}"/>
              </a:ext>
            </a:extLst>
          </p:cNvPr>
          <p:cNvSpPr>
            <a:spLocks noGrp="1"/>
          </p:cNvSpPr>
          <p:nvPr>
            <p:ph idx="1"/>
          </p:nvPr>
        </p:nvSpPr>
        <p:spPr>
          <a:xfrm>
            <a:off x="4829164" y="1645920"/>
            <a:ext cx="6294448" cy="4470821"/>
          </a:xfrm>
        </p:spPr>
        <p:txBody>
          <a:bodyPr>
            <a:normAutofit/>
          </a:bodyPr>
          <a:lstStyle/>
          <a:p>
            <a:r>
              <a:rPr lang="en-US"/>
              <a:t>The applicant must provide a description of how the awarded funds will be used to accomplish stated goals and objectives by purchasing of services and goods and leveraging other resources. </a:t>
            </a:r>
          </a:p>
          <a:p>
            <a:r>
              <a:rPr lang="en-US"/>
              <a:t>Provides a brief supporting narrative to link costs with project activities. </a:t>
            </a:r>
          </a:p>
          <a:p>
            <a:r>
              <a:rPr lang="en-US"/>
              <a:t>In order to be considered for the award, the respondent shall use the attached budget format and must include a line-item narrative and budget justification. </a:t>
            </a:r>
            <a:endParaRPr lang="en-US" dirty="0"/>
          </a:p>
        </p:txBody>
      </p:sp>
    </p:spTree>
    <p:extLst>
      <p:ext uri="{BB962C8B-B14F-4D97-AF65-F5344CB8AC3E}">
        <p14:creationId xmlns:p14="http://schemas.microsoft.com/office/powerpoint/2010/main" val="109778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DDBA86CC-34C3-43C1-B328-62490FE69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2A1059-40F0-4036-B82E-B50379A9A724}"/>
              </a:ext>
            </a:extLst>
          </p:cNvPr>
          <p:cNvSpPr>
            <a:spLocks noGrp="1"/>
          </p:cNvSpPr>
          <p:nvPr>
            <p:ph type="title"/>
          </p:nvPr>
        </p:nvSpPr>
        <p:spPr>
          <a:xfrm>
            <a:off x="653143" y="1645920"/>
            <a:ext cx="3522879" cy="4470821"/>
          </a:xfrm>
        </p:spPr>
        <p:txBody>
          <a:bodyPr>
            <a:normAutofit/>
          </a:bodyPr>
          <a:lstStyle/>
          <a:p>
            <a:pPr algn="r"/>
            <a:r>
              <a:rPr lang="en-US" dirty="0">
                <a:solidFill>
                  <a:schemeClr val="tx1"/>
                </a:solidFill>
              </a:rPr>
              <a:t>Budget and Budget Justification</a:t>
            </a:r>
          </a:p>
        </p:txBody>
      </p:sp>
      <p:sp>
        <p:nvSpPr>
          <p:cNvPr id="19" name="Rectangle 9">
            <a:extLst>
              <a:ext uri="{FF2B5EF4-FFF2-40B4-BE49-F238E27FC236}">
                <a16:creationId xmlns:a16="http://schemas.microsoft.com/office/drawing/2014/main" id="{9CF4C9D6-90BC-48A0-91E8-0F0373CA1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AC6F8D9B-F840-4A91-9CFC-C97CC9213D5B}"/>
              </a:ext>
            </a:extLst>
          </p:cNvPr>
          <p:cNvSpPr>
            <a:spLocks noGrp="1"/>
          </p:cNvSpPr>
          <p:nvPr>
            <p:ph idx="1"/>
          </p:nvPr>
        </p:nvSpPr>
        <p:spPr>
          <a:xfrm>
            <a:off x="4829164" y="1645920"/>
            <a:ext cx="6294448" cy="4470821"/>
          </a:xfrm>
        </p:spPr>
        <p:txBody>
          <a:bodyPr>
            <a:normAutofit/>
          </a:bodyPr>
          <a:lstStyle/>
          <a:p>
            <a:r>
              <a:rPr lang="en-US" dirty="0"/>
              <a:t>Things to know:</a:t>
            </a:r>
          </a:p>
          <a:p>
            <a:pPr lvl="1"/>
            <a:r>
              <a:rPr lang="en-US" dirty="0"/>
              <a:t>$500.00 is the max under equipment.</a:t>
            </a:r>
          </a:p>
          <a:p>
            <a:pPr lvl="1"/>
            <a:r>
              <a:rPr lang="en-US" dirty="0"/>
              <a:t>$2,000.00 is the max for program refreshments</a:t>
            </a:r>
          </a:p>
          <a:p>
            <a:pPr marL="457200" lvl="1" indent="0">
              <a:buNone/>
            </a:pPr>
            <a:r>
              <a:rPr lang="en-US" dirty="0"/>
              <a:t>	The program refreshment need only be for clients, and not for employees. </a:t>
            </a:r>
          </a:p>
        </p:txBody>
      </p:sp>
    </p:spTree>
    <p:extLst>
      <p:ext uri="{BB962C8B-B14F-4D97-AF65-F5344CB8AC3E}">
        <p14:creationId xmlns:p14="http://schemas.microsoft.com/office/powerpoint/2010/main" val="3768841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76EE3F63-805A-4A1D-B102-393685A5D200}"/>
              </a:ext>
            </a:extLst>
          </p:cNvPr>
          <p:cNvSpPr>
            <a:spLocks noGrp="1"/>
          </p:cNvSpPr>
          <p:nvPr>
            <p:ph type="title"/>
          </p:nvPr>
        </p:nvSpPr>
        <p:spPr>
          <a:xfrm>
            <a:off x="1103312" y="452718"/>
            <a:ext cx="8947522" cy="1400530"/>
          </a:xfrm>
        </p:spPr>
        <p:txBody>
          <a:bodyPr anchor="ctr">
            <a:normAutofit/>
          </a:bodyPr>
          <a:lstStyle/>
          <a:p>
            <a:r>
              <a:rPr lang="en-US" sz="3900">
                <a:solidFill>
                  <a:srgbClr val="FFFFFF"/>
                </a:solidFill>
              </a:rPr>
              <a:t>Letters of Agreement/Commitment/Support </a:t>
            </a:r>
          </a:p>
        </p:txBody>
      </p:sp>
      <p:sp>
        <p:nvSpPr>
          <p:cNvPr id="3" name="Content Placeholder 2">
            <a:extLst>
              <a:ext uri="{FF2B5EF4-FFF2-40B4-BE49-F238E27FC236}">
                <a16:creationId xmlns:a16="http://schemas.microsoft.com/office/drawing/2014/main" id="{55C0C610-9C1C-4F30-BE69-9280280876B9}"/>
              </a:ext>
            </a:extLst>
          </p:cNvPr>
          <p:cNvSpPr>
            <a:spLocks noGrp="1"/>
          </p:cNvSpPr>
          <p:nvPr>
            <p:ph idx="1"/>
          </p:nvPr>
        </p:nvSpPr>
        <p:spPr>
          <a:xfrm>
            <a:off x="1103312" y="2763520"/>
            <a:ext cx="8946541" cy="3484879"/>
          </a:xfrm>
        </p:spPr>
        <p:txBody>
          <a:bodyPr>
            <a:normAutofit/>
          </a:bodyPr>
          <a:lstStyle/>
          <a:p>
            <a:r>
              <a:rPr lang="en-US" dirty="0"/>
              <a:t>Applicants shall include letters of agreement, commitment, and support for their proposed program. </a:t>
            </a:r>
          </a:p>
          <a:p>
            <a:r>
              <a:rPr lang="en-US" dirty="0"/>
              <a:t>Letters of agreement and/or commitment should be included to document in-kind resources and services that will be provided to the program by other agencies and/or consultants. </a:t>
            </a:r>
          </a:p>
        </p:txBody>
      </p:sp>
    </p:spTree>
    <p:extLst>
      <p:ext uri="{BB962C8B-B14F-4D97-AF65-F5344CB8AC3E}">
        <p14:creationId xmlns:p14="http://schemas.microsoft.com/office/powerpoint/2010/main" val="2126000011"/>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EDC2E-09F5-4ACC-836A-72A83B056EA4}"/>
              </a:ext>
            </a:extLst>
          </p:cNvPr>
          <p:cNvSpPr>
            <a:spLocks noGrp="1"/>
          </p:cNvSpPr>
          <p:nvPr>
            <p:ph type="title"/>
          </p:nvPr>
        </p:nvSpPr>
        <p:spPr/>
        <p:txBody>
          <a:bodyPr/>
          <a:lstStyle/>
          <a:p>
            <a:pPr algn="ctr"/>
            <a:r>
              <a:rPr lang="en-US" dirty="0"/>
              <a:t>Other Funding Sources </a:t>
            </a:r>
          </a:p>
        </p:txBody>
      </p:sp>
      <p:sp>
        <p:nvSpPr>
          <p:cNvPr id="3" name="Content Placeholder 2">
            <a:extLst>
              <a:ext uri="{FF2B5EF4-FFF2-40B4-BE49-F238E27FC236}">
                <a16:creationId xmlns:a16="http://schemas.microsoft.com/office/drawing/2014/main" id="{E4907B1B-C721-4B93-9916-7F4302463EA5}"/>
              </a:ext>
            </a:extLst>
          </p:cNvPr>
          <p:cNvSpPr>
            <a:spLocks noGrp="1"/>
          </p:cNvSpPr>
          <p:nvPr>
            <p:ph idx="1"/>
          </p:nvPr>
        </p:nvSpPr>
        <p:spPr/>
        <p:txBody>
          <a:bodyPr/>
          <a:lstStyle/>
          <a:p>
            <a:r>
              <a:rPr lang="en-US" dirty="0"/>
              <a:t>This funding provides seed money for new programs and additional money for established programs that are working to reduce juvenile delinquency, violence, crime and incarceration. </a:t>
            </a:r>
          </a:p>
          <a:p>
            <a:r>
              <a:rPr lang="en-US" dirty="0"/>
              <a:t>Provide information that shows how the program will be continued after the Title II funding has ended. </a:t>
            </a:r>
          </a:p>
          <a:p>
            <a:r>
              <a:rPr lang="en-US" dirty="0"/>
              <a:t>The </a:t>
            </a:r>
            <a:r>
              <a:rPr lang="en-US" b="1" dirty="0"/>
              <a:t>plan for sustainability MUST </a:t>
            </a:r>
            <a:r>
              <a:rPr lang="en-US" dirty="0"/>
              <a:t>show the source of the continuation funding, whether the project will be operated at the same level, and whether the target population will remain the same. </a:t>
            </a:r>
          </a:p>
        </p:txBody>
      </p:sp>
    </p:spTree>
    <p:extLst>
      <p:ext uri="{BB962C8B-B14F-4D97-AF65-F5344CB8AC3E}">
        <p14:creationId xmlns:p14="http://schemas.microsoft.com/office/powerpoint/2010/main" val="1326108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1173BD18-CBBB-4DBA-A1F2-425DCE7BE749}"/>
              </a:ext>
            </a:extLst>
          </p:cNvPr>
          <p:cNvSpPr>
            <a:spLocks noGrp="1"/>
          </p:cNvSpPr>
          <p:nvPr>
            <p:ph type="title"/>
          </p:nvPr>
        </p:nvSpPr>
        <p:spPr>
          <a:xfrm>
            <a:off x="806195" y="804672"/>
            <a:ext cx="3521359" cy="5248656"/>
          </a:xfrm>
        </p:spPr>
        <p:txBody>
          <a:bodyPr anchor="ctr">
            <a:normAutofit/>
          </a:bodyPr>
          <a:lstStyle/>
          <a:p>
            <a:pPr algn="ctr"/>
            <a:r>
              <a:rPr lang="en-US"/>
              <a:t>Supplement vs. Supplanting </a:t>
            </a:r>
            <a:endParaRPr lang="en-US" dirty="0"/>
          </a:p>
        </p:txBody>
      </p:sp>
      <p:sp>
        <p:nvSpPr>
          <p:cNvPr id="3" name="Content Placeholder 2">
            <a:extLst>
              <a:ext uri="{FF2B5EF4-FFF2-40B4-BE49-F238E27FC236}">
                <a16:creationId xmlns:a16="http://schemas.microsoft.com/office/drawing/2014/main" id="{57B71A8D-3789-4AE0-AB62-2B7B86826E87}"/>
              </a:ext>
            </a:extLst>
          </p:cNvPr>
          <p:cNvSpPr>
            <a:spLocks noGrp="1"/>
          </p:cNvSpPr>
          <p:nvPr>
            <p:ph idx="1"/>
          </p:nvPr>
        </p:nvSpPr>
        <p:spPr>
          <a:xfrm>
            <a:off x="4975861" y="804671"/>
            <a:ext cx="6399930" cy="5248657"/>
          </a:xfrm>
        </p:spPr>
        <p:txBody>
          <a:bodyPr anchor="ctr">
            <a:normAutofit/>
          </a:bodyPr>
          <a:lstStyle/>
          <a:p>
            <a:r>
              <a:rPr lang="en-US" b="1" dirty="0"/>
              <a:t>Grant Writing: Thou Shalt Not Supplant</a:t>
            </a:r>
            <a:endParaRPr lang="en-US" dirty="0"/>
          </a:p>
          <a:p>
            <a:r>
              <a:rPr lang="en-US" dirty="0"/>
              <a:t>Accounting to </a:t>
            </a:r>
            <a:r>
              <a:rPr lang="en-US" dirty="0" err="1"/>
              <a:t>eCivis</a:t>
            </a:r>
            <a:r>
              <a:rPr lang="en-US" dirty="0"/>
              <a:t> “Supplement” means to “build upon” or “add to”; “supplant” means to “replace” or “take the place of.” Federal law prohibits recipients of federal funds from replacing state, local, or agency funds with federal funds.</a:t>
            </a:r>
          </a:p>
          <a:p>
            <a:r>
              <a:rPr lang="en-US" dirty="0"/>
              <a:t>On the other hand, federal agencies encourage supplementing—that is, adding federal funds to what is available in state, local, or agency funds.</a:t>
            </a:r>
          </a:p>
        </p:txBody>
      </p:sp>
    </p:spTree>
    <p:extLst>
      <p:ext uri="{BB962C8B-B14F-4D97-AF65-F5344CB8AC3E}">
        <p14:creationId xmlns:p14="http://schemas.microsoft.com/office/powerpoint/2010/main" val="39655256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61021-15D1-4374-8E0D-8158D2655B41}"/>
              </a:ext>
            </a:extLst>
          </p:cNvPr>
          <p:cNvSpPr>
            <a:spLocks noGrp="1"/>
          </p:cNvSpPr>
          <p:nvPr>
            <p:ph type="title"/>
          </p:nvPr>
        </p:nvSpPr>
        <p:spPr/>
        <p:txBody>
          <a:bodyPr/>
          <a:lstStyle/>
          <a:p>
            <a:pPr algn="ctr"/>
            <a:r>
              <a:rPr lang="en-US" dirty="0"/>
              <a:t>OJJDP Information </a:t>
            </a:r>
          </a:p>
        </p:txBody>
      </p:sp>
      <p:sp>
        <p:nvSpPr>
          <p:cNvPr id="3" name="Text Placeholder 2">
            <a:extLst>
              <a:ext uri="{FF2B5EF4-FFF2-40B4-BE49-F238E27FC236}">
                <a16:creationId xmlns:a16="http://schemas.microsoft.com/office/drawing/2014/main" id="{AE47C478-69E3-4ECF-B962-ADFB3E81C82B}"/>
              </a:ext>
            </a:extLst>
          </p:cNvPr>
          <p:cNvSpPr>
            <a:spLocks noGrp="1"/>
          </p:cNvSpPr>
          <p:nvPr>
            <p:ph type="body" idx="1"/>
          </p:nvPr>
        </p:nvSpPr>
        <p:spPr/>
        <p:txBody>
          <a:bodyPr/>
          <a:lstStyle/>
          <a:p>
            <a:r>
              <a:rPr lang="en-US" dirty="0"/>
              <a:t>OJJDP Model Programs Guide</a:t>
            </a:r>
          </a:p>
        </p:txBody>
      </p:sp>
      <p:sp>
        <p:nvSpPr>
          <p:cNvPr id="4" name="Content Placeholder 3">
            <a:extLst>
              <a:ext uri="{FF2B5EF4-FFF2-40B4-BE49-F238E27FC236}">
                <a16:creationId xmlns:a16="http://schemas.microsoft.com/office/drawing/2014/main" id="{25FC18B9-443C-43C1-9893-7A13DACD99DD}"/>
              </a:ext>
            </a:extLst>
          </p:cNvPr>
          <p:cNvSpPr>
            <a:spLocks noGrp="1"/>
          </p:cNvSpPr>
          <p:nvPr>
            <p:ph sz="half" idx="2"/>
          </p:nvPr>
        </p:nvSpPr>
        <p:spPr/>
        <p:txBody>
          <a:bodyPr/>
          <a:lstStyle/>
          <a:p>
            <a:r>
              <a:rPr lang="en-US" dirty="0">
                <a:hlinkClick r:id="rId2"/>
              </a:rPr>
              <a:t>https://www.ojjdp.gov/mpg</a:t>
            </a:r>
            <a:r>
              <a:rPr lang="en-US" dirty="0"/>
              <a:t> </a:t>
            </a:r>
          </a:p>
          <a:p>
            <a:pPr marL="0" indent="0">
              <a:buNone/>
            </a:pPr>
            <a:endParaRPr lang="en-US" dirty="0"/>
          </a:p>
        </p:txBody>
      </p:sp>
      <p:sp>
        <p:nvSpPr>
          <p:cNvPr id="5" name="Text Placeholder 4">
            <a:extLst>
              <a:ext uri="{FF2B5EF4-FFF2-40B4-BE49-F238E27FC236}">
                <a16:creationId xmlns:a16="http://schemas.microsoft.com/office/drawing/2014/main" id="{119E2CB4-20FC-4FE1-89ED-09B737A1EA48}"/>
              </a:ext>
            </a:extLst>
          </p:cNvPr>
          <p:cNvSpPr>
            <a:spLocks noGrp="1"/>
          </p:cNvSpPr>
          <p:nvPr>
            <p:ph type="body" sz="quarter" idx="3"/>
          </p:nvPr>
        </p:nvSpPr>
        <p:spPr/>
        <p:txBody>
          <a:bodyPr/>
          <a:lstStyle/>
          <a:p>
            <a:r>
              <a:rPr lang="en-US" dirty="0"/>
              <a:t>OJJDP Website </a:t>
            </a:r>
          </a:p>
        </p:txBody>
      </p:sp>
      <p:sp>
        <p:nvSpPr>
          <p:cNvPr id="6" name="Content Placeholder 5">
            <a:extLst>
              <a:ext uri="{FF2B5EF4-FFF2-40B4-BE49-F238E27FC236}">
                <a16:creationId xmlns:a16="http://schemas.microsoft.com/office/drawing/2014/main" id="{D8946EA1-0F97-4E20-AA1D-755F08FA0BF4}"/>
              </a:ext>
            </a:extLst>
          </p:cNvPr>
          <p:cNvSpPr>
            <a:spLocks noGrp="1"/>
          </p:cNvSpPr>
          <p:nvPr>
            <p:ph sz="quarter" idx="4"/>
          </p:nvPr>
        </p:nvSpPr>
        <p:spPr/>
        <p:txBody>
          <a:bodyPr/>
          <a:lstStyle/>
          <a:p>
            <a:r>
              <a:rPr lang="en-US" dirty="0">
                <a:hlinkClick r:id="rId3"/>
              </a:rPr>
              <a:t>https://www.ojjdp.gov/</a:t>
            </a:r>
            <a:r>
              <a:rPr lang="en-US" dirty="0"/>
              <a:t> </a:t>
            </a:r>
          </a:p>
        </p:txBody>
      </p:sp>
    </p:spTree>
    <p:extLst>
      <p:ext uri="{BB962C8B-B14F-4D97-AF65-F5344CB8AC3E}">
        <p14:creationId xmlns:p14="http://schemas.microsoft.com/office/powerpoint/2010/main" val="3870579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719CD43B-6EBE-49F8-BD19-3E338791D08E}"/>
              </a:ext>
            </a:extLst>
          </p:cNvPr>
          <p:cNvSpPr>
            <a:spLocks noGrp="1"/>
          </p:cNvSpPr>
          <p:nvPr>
            <p:ph type="title"/>
          </p:nvPr>
        </p:nvSpPr>
        <p:spPr>
          <a:xfrm>
            <a:off x="806195" y="804672"/>
            <a:ext cx="3521359" cy="5248656"/>
          </a:xfrm>
        </p:spPr>
        <p:txBody>
          <a:bodyPr anchor="ctr">
            <a:normAutofit/>
          </a:bodyPr>
          <a:lstStyle/>
          <a:p>
            <a:pPr algn="ctr"/>
            <a:r>
              <a:rPr lang="en-US" dirty="0"/>
              <a:t>Need to Know….</a:t>
            </a:r>
          </a:p>
        </p:txBody>
      </p:sp>
      <p:sp>
        <p:nvSpPr>
          <p:cNvPr id="3" name="Content Placeholder 2">
            <a:extLst>
              <a:ext uri="{FF2B5EF4-FFF2-40B4-BE49-F238E27FC236}">
                <a16:creationId xmlns:a16="http://schemas.microsoft.com/office/drawing/2014/main" id="{4CF20890-4C2F-433F-AF21-69EB806EF73F}"/>
              </a:ext>
            </a:extLst>
          </p:cNvPr>
          <p:cNvSpPr>
            <a:spLocks noGrp="1"/>
          </p:cNvSpPr>
          <p:nvPr>
            <p:ph idx="1"/>
          </p:nvPr>
        </p:nvSpPr>
        <p:spPr>
          <a:xfrm>
            <a:off x="4975861" y="804671"/>
            <a:ext cx="6399930" cy="5248657"/>
          </a:xfrm>
        </p:spPr>
        <p:txBody>
          <a:bodyPr anchor="ctr">
            <a:normAutofit/>
          </a:bodyPr>
          <a:lstStyle/>
          <a:p>
            <a:r>
              <a:rPr lang="en-US" sz="2200" b="1" dirty="0"/>
              <a:t>There is a $30,000 maximum on Title II Grants. </a:t>
            </a:r>
          </a:p>
          <a:p>
            <a:pPr lvl="1"/>
            <a:r>
              <a:rPr lang="en-US" b="1" dirty="0"/>
              <a:t>Criminal Background Check – Arkansas State Police</a:t>
            </a:r>
          </a:p>
          <a:p>
            <a:pPr lvl="1"/>
            <a:r>
              <a:rPr lang="en-US" i="1" dirty="0"/>
              <a:t>One State Police Plaza Dr Little Rock, AR 72209 </a:t>
            </a:r>
            <a:r>
              <a:rPr lang="en-US" b="1" dirty="0"/>
              <a:t>  </a:t>
            </a:r>
          </a:p>
          <a:p>
            <a:r>
              <a:rPr lang="en-US" b="1" dirty="0"/>
              <a:t>Child Abuse Registry Check, Adult Maltreatment Central Registry Check – Division of Children and Family Services</a:t>
            </a:r>
          </a:p>
          <a:p>
            <a:pPr lvl="1"/>
            <a:r>
              <a:rPr lang="en-US" b="1" dirty="0"/>
              <a:t>Phone Number: 501-682-8759</a:t>
            </a:r>
          </a:p>
        </p:txBody>
      </p:sp>
    </p:spTree>
    <p:extLst>
      <p:ext uri="{BB962C8B-B14F-4D97-AF65-F5344CB8AC3E}">
        <p14:creationId xmlns:p14="http://schemas.microsoft.com/office/powerpoint/2010/main" val="9738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45911-FD27-4A06-A745-037B7F59DCEB}"/>
              </a:ext>
            </a:extLst>
          </p:cNvPr>
          <p:cNvSpPr>
            <a:spLocks noGrp="1"/>
          </p:cNvSpPr>
          <p:nvPr>
            <p:ph type="title"/>
          </p:nvPr>
        </p:nvSpPr>
        <p:spPr>
          <a:xfrm>
            <a:off x="676275" y="1114425"/>
            <a:ext cx="10671175" cy="1362075"/>
          </a:xfrm>
        </p:spPr>
        <p:txBody>
          <a:bodyPr/>
          <a:lstStyle/>
          <a:p>
            <a:pPr algn="ctr"/>
            <a:r>
              <a:rPr lang="en-US"/>
              <a:t>JJDPA</a:t>
            </a:r>
            <a:endParaRPr lang="en-US" dirty="0"/>
          </a:p>
        </p:txBody>
      </p:sp>
      <p:sp>
        <p:nvSpPr>
          <p:cNvPr id="3" name="Text Placeholder 2">
            <a:extLst>
              <a:ext uri="{FF2B5EF4-FFF2-40B4-BE49-F238E27FC236}">
                <a16:creationId xmlns:a16="http://schemas.microsoft.com/office/drawing/2014/main" id="{B1099C8C-B76B-4103-A078-3D3E5D94EFF6}"/>
              </a:ext>
            </a:extLst>
          </p:cNvPr>
          <p:cNvSpPr>
            <a:spLocks noGrp="1"/>
          </p:cNvSpPr>
          <p:nvPr>
            <p:ph type="body" idx="1"/>
          </p:nvPr>
        </p:nvSpPr>
        <p:spPr>
          <a:xfrm>
            <a:off x="676275" y="2619375"/>
            <a:ext cx="10671175" cy="3470275"/>
          </a:xfrm>
        </p:spPr>
        <p:txBody>
          <a:bodyPr>
            <a:normAutofit/>
          </a:bodyPr>
          <a:lstStyle/>
          <a:p>
            <a:pPr marL="342900" indent="-342900">
              <a:buFont typeface="Arial" panose="020B0604020202020204" pitchFamily="34" charset="0"/>
              <a:buChar char="•"/>
            </a:pPr>
            <a:r>
              <a:rPr lang="en-US" dirty="0"/>
              <a:t>The JJDP Act, through the 2002 reauthorization 2018, establishes four core requirements with which participating states and territories must comply to receive grants under the JJDP Act:</a:t>
            </a:r>
          </a:p>
          <a:p>
            <a:pPr marL="800100" lvl="1" indent="-342900">
              <a:buFont typeface="Arial" panose="020B0604020202020204" pitchFamily="34" charset="0"/>
              <a:buChar char="•"/>
            </a:pPr>
            <a:r>
              <a:rPr lang="en-US" dirty="0"/>
              <a:t>Deinstitutionalization of Status offenders (DSO)</a:t>
            </a:r>
          </a:p>
          <a:p>
            <a:pPr marL="800100" lvl="1" indent="-342900">
              <a:buFont typeface="Arial" panose="020B0604020202020204" pitchFamily="34" charset="0"/>
              <a:buChar char="•"/>
            </a:pPr>
            <a:r>
              <a:rPr lang="en-US" dirty="0"/>
              <a:t>Separation of juveniles from adults in institutions (Sight and Sound)</a:t>
            </a:r>
          </a:p>
          <a:p>
            <a:pPr marL="800100" lvl="1" indent="-342900">
              <a:buFont typeface="Arial" panose="020B0604020202020204" pitchFamily="34" charset="0"/>
              <a:buChar char="•"/>
            </a:pPr>
            <a:r>
              <a:rPr lang="en-US" dirty="0"/>
              <a:t>Removal of juveniles from adult jails and lockups (Jail Removal)</a:t>
            </a:r>
          </a:p>
          <a:p>
            <a:pPr marL="800100" lvl="1" indent="-342900">
              <a:buFont typeface="Arial" panose="020B0604020202020204" pitchFamily="34" charset="0"/>
              <a:buChar char="•"/>
            </a:pPr>
            <a:r>
              <a:rPr lang="en-US" dirty="0"/>
              <a:t>Reduction of Racial and Ethnic Disparities (RED) formally know as Disproportionate Minority Contact (DMC), where it exists.</a:t>
            </a:r>
          </a:p>
        </p:txBody>
      </p:sp>
    </p:spTree>
    <p:extLst>
      <p:ext uri="{BB962C8B-B14F-4D97-AF65-F5344CB8AC3E}">
        <p14:creationId xmlns:p14="http://schemas.microsoft.com/office/powerpoint/2010/main" val="1283729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2D95C-9892-4795-8CE7-D5049A39113D}"/>
              </a:ext>
            </a:extLst>
          </p:cNvPr>
          <p:cNvSpPr>
            <a:spLocks noGrp="1"/>
          </p:cNvSpPr>
          <p:nvPr>
            <p:ph type="title"/>
          </p:nvPr>
        </p:nvSpPr>
        <p:spPr>
          <a:xfrm>
            <a:off x="646111" y="452718"/>
            <a:ext cx="9404723" cy="1400530"/>
          </a:xfrm>
        </p:spPr>
        <p:txBody>
          <a:bodyPr>
            <a:normAutofit/>
          </a:bodyPr>
          <a:lstStyle/>
          <a:p>
            <a:pPr algn="ctr"/>
            <a:r>
              <a:rPr lang="en-US"/>
              <a:t>Need to know…. Timeline</a:t>
            </a:r>
            <a:endParaRPr lang="en-US" dirty="0"/>
          </a:p>
        </p:txBody>
      </p:sp>
      <p:graphicFrame>
        <p:nvGraphicFramePr>
          <p:cNvPr id="8" name="Content Placeholder 5">
            <a:extLst>
              <a:ext uri="{FF2B5EF4-FFF2-40B4-BE49-F238E27FC236}">
                <a16:creationId xmlns:a16="http://schemas.microsoft.com/office/drawing/2014/main" id="{CA87DBF9-6ABA-4CCA-B1FF-D82CA69854D6}"/>
              </a:ext>
            </a:extLst>
          </p:cNvPr>
          <p:cNvGraphicFramePr>
            <a:graphicFrameLocks noGrp="1"/>
          </p:cNvGraphicFramePr>
          <p:nvPr>
            <p:ph idx="1"/>
            <p:extLst>
              <p:ext uri="{D42A27DB-BD31-4B8C-83A1-F6EECF244321}">
                <p14:modId xmlns:p14="http://schemas.microsoft.com/office/powerpoint/2010/main" val="219199441"/>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0930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7DB56-9A7D-4474-B02B-DEE430631F2E}"/>
              </a:ext>
            </a:extLst>
          </p:cNvPr>
          <p:cNvSpPr>
            <a:spLocks noGrp="1"/>
          </p:cNvSpPr>
          <p:nvPr>
            <p:ph type="title"/>
          </p:nvPr>
        </p:nvSpPr>
        <p:spPr/>
        <p:txBody>
          <a:bodyPr>
            <a:normAutofit/>
          </a:bodyPr>
          <a:lstStyle/>
          <a:p>
            <a:pPr algn="ctr"/>
            <a:r>
              <a:rPr lang="en-US" dirty="0">
                <a:solidFill>
                  <a:srgbClr val="FF0000"/>
                </a:solidFill>
              </a:rPr>
              <a:t>DYS JJDP Staff</a:t>
            </a:r>
          </a:p>
        </p:txBody>
      </p:sp>
      <p:graphicFrame>
        <p:nvGraphicFramePr>
          <p:cNvPr id="5" name="Content Placeholder 2">
            <a:extLst>
              <a:ext uri="{FF2B5EF4-FFF2-40B4-BE49-F238E27FC236}">
                <a16:creationId xmlns:a16="http://schemas.microsoft.com/office/drawing/2014/main" id="{FADB4143-40FA-4E3B-8806-0BCEB1A3C2DA}"/>
              </a:ext>
            </a:extLst>
          </p:cNvPr>
          <p:cNvGraphicFramePr>
            <a:graphicFrameLocks noGrp="1"/>
          </p:cNvGraphicFramePr>
          <p:nvPr>
            <p:ph sz="half" idx="2"/>
            <p:extLst>
              <p:ext uri="{D42A27DB-BD31-4B8C-83A1-F6EECF244321}">
                <p14:modId xmlns:p14="http://schemas.microsoft.com/office/powerpoint/2010/main" val="1279104664"/>
              </p:ext>
            </p:extLst>
          </p:nvPr>
        </p:nvGraphicFramePr>
        <p:xfrm>
          <a:off x="1103313" y="2514600"/>
          <a:ext cx="4395787" cy="3741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Content Placeholder 6">
            <a:extLst>
              <a:ext uri="{FF2B5EF4-FFF2-40B4-BE49-F238E27FC236}">
                <a16:creationId xmlns:a16="http://schemas.microsoft.com/office/drawing/2014/main" id="{6079104D-98E4-420A-B17A-8F1352C45CE3}"/>
              </a:ext>
            </a:extLst>
          </p:cNvPr>
          <p:cNvPicPr>
            <a:picLocks noGrp="1" noChangeAspect="1"/>
          </p:cNvPicPr>
          <p:nvPr>
            <p:ph sz="quarter" idx="4"/>
          </p:nvPr>
        </p:nvPicPr>
        <p:blipFill>
          <a:blip r:embed="rId7"/>
          <a:stretch>
            <a:fillRect/>
          </a:stretch>
        </p:blipFill>
        <p:spPr>
          <a:xfrm>
            <a:off x="6819462" y="3281040"/>
            <a:ext cx="707197" cy="707197"/>
          </a:xfrm>
          <a:prstGeom prst="rect">
            <a:avLst/>
          </a:prstGeom>
        </p:spPr>
      </p:pic>
      <p:sp>
        <p:nvSpPr>
          <p:cNvPr id="8" name="TextBox 7">
            <a:extLst>
              <a:ext uri="{FF2B5EF4-FFF2-40B4-BE49-F238E27FC236}">
                <a16:creationId xmlns:a16="http://schemas.microsoft.com/office/drawing/2014/main" id="{4D429F61-40D7-4D2C-8813-FF4AA12518C2}"/>
              </a:ext>
            </a:extLst>
          </p:cNvPr>
          <p:cNvSpPr txBox="1"/>
          <p:nvPr/>
        </p:nvSpPr>
        <p:spPr>
          <a:xfrm>
            <a:off x="6173509" y="4133676"/>
            <a:ext cx="2123203" cy="830997"/>
          </a:xfrm>
          <a:prstGeom prst="rect">
            <a:avLst/>
          </a:prstGeom>
          <a:noFill/>
        </p:spPr>
        <p:txBody>
          <a:bodyPr wrap="square" rtlCol="0">
            <a:spAutoFit/>
          </a:bodyPr>
          <a:lstStyle/>
          <a:p>
            <a:r>
              <a:rPr lang="en-US" sz="1600" dirty="0"/>
              <a:t>Compliance Monitor – Ricky Gaston</a:t>
            </a:r>
          </a:p>
        </p:txBody>
      </p:sp>
      <p:sp>
        <p:nvSpPr>
          <p:cNvPr id="9" name="TextBox 8">
            <a:extLst>
              <a:ext uri="{FF2B5EF4-FFF2-40B4-BE49-F238E27FC236}">
                <a16:creationId xmlns:a16="http://schemas.microsoft.com/office/drawing/2014/main" id="{4F2B1DA2-0A20-4A71-AD51-2A0C943A0B79}"/>
              </a:ext>
            </a:extLst>
          </p:cNvPr>
          <p:cNvSpPr txBox="1"/>
          <p:nvPr/>
        </p:nvSpPr>
        <p:spPr>
          <a:xfrm>
            <a:off x="8971121" y="4133676"/>
            <a:ext cx="1887523" cy="584775"/>
          </a:xfrm>
          <a:prstGeom prst="rect">
            <a:avLst/>
          </a:prstGeom>
          <a:noFill/>
        </p:spPr>
        <p:txBody>
          <a:bodyPr wrap="square" rtlCol="0">
            <a:spAutoFit/>
          </a:bodyPr>
          <a:lstStyle/>
          <a:p>
            <a:r>
              <a:rPr lang="en-US" sz="1600" dirty="0"/>
              <a:t>RED Coordinator – Tanya Patton</a:t>
            </a:r>
          </a:p>
        </p:txBody>
      </p:sp>
      <p:sp>
        <p:nvSpPr>
          <p:cNvPr id="15" name="Rectangle 14" descr="Envelope">
            <a:extLst>
              <a:ext uri="{FF2B5EF4-FFF2-40B4-BE49-F238E27FC236}">
                <a16:creationId xmlns:a16="http://schemas.microsoft.com/office/drawing/2014/main" id="{037E96D5-410F-4904-B3BB-847E078A8844}"/>
              </a:ext>
            </a:extLst>
          </p:cNvPr>
          <p:cNvSpPr/>
          <p:nvPr/>
        </p:nvSpPr>
        <p:spPr>
          <a:xfrm>
            <a:off x="9561591" y="3281040"/>
            <a:ext cx="706582" cy="706582"/>
          </a:xfrm>
          <a:prstGeom prst="rect">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Tree>
    <p:extLst>
      <p:ext uri="{BB962C8B-B14F-4D97-AF65-F5344CB8AC3E}">
        <p14:creationId xmlns:p14="http://schemas.microsoft.com/office/powerpoint/2010/main" val="1870687827"/>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88000"/>
                <a:satMod val="130000"/>
                <a:lumMod val="124000"/>
              </a:schemeClr>
            </a:gs>
            <a:gs pos="100000">
              <a:schemeClr val="bg2">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14" name="Freeform: Shape 13">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5" name="Subtitle 4">
            <a:extLst>
              <a:ext uri="{FF2B5EF4-FFF2-40B4-BE49-F238E27FC236}">
                <a16:creationId xmlns:a16="http://schemas.microsoft.com/office/drawing/2014/main" id="{B03DB3C7-DAA1-46C9-B8AA-5C512CC83538}"/>
              </a:ext>
            </a:extLst>
          </p:cNvPr>
          <p:cNvSpPr>
            <a:spLocks noGrp="1"/>
          </p:cNvSpPr>
          <p:nvPr>
            <p:ph type="subTitle" idx="1"/>
          </p:nvPr>
        </p:nvSpPr>
        <p:spPr>
          <a:xfrm>
            <a:off x="1154955" y="4777380"/>
            <a:ext cx="6974911" cy="861420"/>
          </a:xfrm>
        </p:spPr>
        <p:txBody>
          <a:bodyPr>
            <a:normAutofit/>
          </a:bodyPr>
          <a:lstStyle/>
          <a:p>
            <a:endParaRPr lang="en-US">
              <a:solidFill>
                <a:schemeClr val="tx1">
                  <a:lumMod val="85000"/>
                  <a:lumOff val="15000"/>
                </a:schemeClr>
              </a:solidFill>
            </a:endParaRPr>
          </a:p>
        </p:txBody>
      </p:sp>
      <p:sp>
        <p:nvSpPr>
          <p:cNvPr id="4" name="Title 3">
            <a:extLst>
              <a:ext uri="{FF2B5EF4-FFF2-40B4-BE49-F238E27FC236}">
                <a16:creationId xmlns:a16="http://schemas.microsoft.com/office/drawing/2014/main" id="{60A841B5-FB4A-47D7-8CB2-55EAA97ED768}"/>
              </a:ext>
            </a:extLst>
          </p:cNvPr>
          <p:cNvSpPr>
            <a:spLocks noGrp="1"/>
          </p:cNvSpPr>
          <p:nvPr>
            <p:ph type="ctrTitle"/>
          </p:nvPr>
        </p:nvSpPr>
        <p:spPr>
          <a:xfrm>
            <a:off x="1154955" y="1447800"/>
            <a:ext cx="6974915" cy="3329581"/>
          </a:xfrm>
        </p:spPr>
        <p:txBody>
          <a:bodyPr>
            <a:normAutofit/>
          </a:bodyPr>
          <a:lstStyle/>
          <a:p>
            <a:r>
              <a:rPr lang="en-US" dirty="0"/>
              <a:t>Any Questions?</a:t>
            </a:r>
          </a:p>
        </p:txBody>
      </p:sp>
      <p:sp>
        <p:nvSpPr>
          <p:cNvPr id="16" name="Rectangle 15">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5041993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4" name="Title 3">
            <a:extLst>
              <a:ext uri="{FF2B5EF4-FFF2-40B4-BE49-F238E27FC236}">
                <a16:creationId xmlns:a16="http://schemas.microsoft.com/office/drawing/2014/main" id="{3E060602-45D7-4050-AC59-A612B7849516}"/>
              </a:ext>
            </a:extLst>
          </p:cNvPr>
          <p:cNvSpPr>
            <a:spLocks noGrp="1"/>
          </p:cNvSpPr>
          <p:nvPr>
            <p:ph type="title"/>
          </p:nvPr>
        </p:nvSpPr>
        <p:spPr>
          <a:xfrm>
            <a:off x="648930" y="629267"/>
            <a:ext cx="9252154" cy="1016654"/>
          </a:xfrm>
        </p:spPr>
        <p:txBody>
          <a:bodyPr>
            <a:normAutofit/>
          </a:bodyPr>
          <a:lstStyle/>
          <a:p>
            <a:pPr>
              <a:lnSpc>
                <a:spcPct val="90000"/>
              </a:lnSpc>
            </a:pPr>
            <a:r>
              <a:rPr lang="en-US" sz="3300">
                <a:solidFill>
                  <a:srgbClr val="EBEBEB"/>
                </a:solidFill>
              </a:rPr>
              <a:t>Title II Formula Grant Program Catalog for Federal Domestic Assistance Number 16.540</a:t>
            </a:r>
          </a:p>
        </p:txBody>
      </p:sp>
      <p:sp>
        <p:nvSpPr>
          <p:cNvPr id="16" name="Rectangle 15">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Freeform: Shape 17">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sp>
      <p:graphicFrame>
        <p:nvGraphicFramePr>
          <p:cNvPr id="7" name="Content Placeholder 4">
            <a:extLst>
              <a:ext uri="{FF2B5EF4-FFF2-40B4-BE49-F238E27FC236}">
                <a16:creationId xmlns:a16="http://schemas.microsoft.com/office/drawing/2014/main" id="{9824528A-4DCB-4636-A289-ECE8C3937129}"/>
              </a:ext>
            </a:extLst>
          </p:cNvPr>
          <p:cNvGraphicFramePr>
            <a:graphicFrameLocks noGrp="1"/>
          </p:cNvGraphicFramePr>
          <p:nvPr>
            <p:ph idx="1"/>
            <p:extLst>
              <p:ext uri="{D42A27DB-BD31-4B8C-83A1-F6EECF244321}">
                <p14:modId xmlns:p14="http://schemas.microsoft.com/office/powerpoint/2010/main" val="3408751595"/>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021957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4894AE2C-599E-4C53-9327-6034C947C8BB}"/>
              </a:ext>
            </a:extLst>
          </p:cNvPr>
          <p:cNvSpPr>
            <a:spLocks noGrp="1"/>
          </p:cNvSpPr>
          <p:nvPr>
            <p:ph type="title"/>
          </p:nvPr>
        </p:nvSpPr>
        <p:spPr>
          <a:xfrm>
            <a:off x="643855" y="1447800"/>
            <a:ext cx="3108626" cy="4572000"/>
          </a:xfrm>
        </p:spPr>
        <p:txBody>
          <a:bodyPr anchor="ctr">
            <a:normAutofit/>
          </a:bodyPr>
          <a:lstStyle/>
          <a:p>
            <a:r>
              <a:rPr lang="en-US" sz="3200" dirty="0">
                <a:solidFill>
                  <a:srgbClr val="F2F2F2"/>
                </a:solidFill>
              </a:rPr>
              <a:t>2023 Priority Funding Areas</a:t>
            </a:r>
          </a:p>
        </p:txBody>
      </p:sp>
      <p:sp>
        <p:nvSpPr>
          <p:cNvPr id="18" name="Freeform: Shape 17">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22" name="Rectangle 21">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11" name="Content Placeholder 8">
            <a:extLst>
              <a:ext uri="{FF2B5EF4-FFF2-40B4-BE49-F238E27FC236}">
                <a16:creationId xmlns:a16="http://schemas.microsoft.com/office/drawing/2014/main" id="{B4639DCF-854B-4FF1-8DE4-1D9AF35D5B90}"/>
              </a:ext>
            </a:extLst>
          </p:cNvPr>
          <p:cNvGraphicFramePr>
            <a:graphicFrameLocks noGrp="1"/>
          </p:cNvGraphicFramePr>
          <p:nvPr>
            <p:ph idx="1"/>
            <p:extLst>
              <p:ext uri="{D42A27DB-BD31-4B8C-83A1-F6EECF244321}">
                <p14:modId xmlns:p14="http://schemas.microsoft.com/office/powerpoint/2010/main" val="3051310775"/>
              </p:ext>
            </p:extLst>
          </p:nvPr>
        </p:nvGraphicFramePr>
        <p:xfrm>
          <a:off x="5048250" y="1447800"/>
          <a:ext cx="649605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336992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BE6F9A3-300E-47F5-B41C-C8C5E758D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92F4C340-5CDF-46F1-9FFE-4801DBFBE76B}"/>
              </a:ext>
            </a:extLst>
          </p:cNvPr>
          <p:cNvSpPr>
            <a:spLocks noGrp="1"/>
          </p:cNvSpPr>
          <p:nvPr>
            <p:ph type="title"/>
          </p:nvPr>
        </p:nvSpPr>
        <p:spPr>
          <a:xfrm>
            <a:off x="648929" y="1063417"/>
            <a:ext cx="3505495" cy="4675396"/>
          </a:xfrm>
        </p:spPr>
        <p:txBody>
          <a:bodyPr anchor="ctr">
            <a:normAutofit/>
          </a:bodyPr>
          <a:lstStyle/>
          <a:p>
            <a:r>
              <a:rPr lang="en-US" dirty="0">
                <a:solidFill>
                  <a:srgbClr val="F2F2F2"/>
                </a:solidFill>
              </a:rPr>
              <a:t>Funding Request</a:t>
            </a:r>
          </a:p>
        </p:txBody>
      </p:sp>
      <p:sp>
        <p:nvSpPr>
          <p:cNvPr id="13" name="Rectangle 12">
            <a:extLst>
              <a:ext uri="{FF2B5EF4-FFF2-40B4-BE49-F238E27FC236}">
                <a16:creationId xmlns:a16="http://schemas.microsoft.com/office/drawing/2014/main" id="{61B4701B-39FE-43B8-86AA-D6B8789C2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ounded Rectangle 9">
            <a:extLst>
              <a:ext uri="{FF2B5EF4-FFF2-40B4-BE49-F238E27FC236}">
                <a16:creationId xmlns:a16="http://schemas.microsoft.com/office/drawing/2014/main" id="{E9A7EF13-49FA-4355-971A-34B065F35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484632"/>
            <a:ext cx="6584098" cy="5739187"/>
          </a:xfrm>
          <a:prstGeom prst="roundRect">
            <a:avLst>
              <a:gd name="adj" fmla="val 0"/>
            </a:avLst>
          </a:prstGeom>
          <a:ln w="12700" cap="sq">
            <a:solidFill>
              <a:schemeClr val="bg1">
                <a:lumMod val="75000"/>
              </a:schemeClr>
            </a:solidFill>
            <a:miter lim="800000"/>
          </a:ln>
          <a:effectLst>
            <a:outerShdw blurRad="63500" dist="25400" dir="5400000" algn="tl"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2CF3C3E-0F7B-4F0C-8EBD-BDD38E9C6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8" name="Content Placeholder 4">
            <a:extLst>
              <a:ext uri="{FF2B5EF4-FFF2-40B4-BE49-F238E27FC236}">
                <a16:creationId xmlns:a16="http://schemas.microsoft.com/office/drawing/2014/main" id="{494C51BC-1F72-4964-8B5D-58EB2C561129}"/>
              </a:ext>
            </a:extLst>
          </p:cNvPr>
          <p:cNvGraphicFramePr>
            <a:graphicFrameLocks noGrp="1"/>
          </p:cNvGraphicFramePr>
          <p:nvPr>
            <p:ph idx="1"/>
            <p:extLst>
              <p:ext uri="{D42A27DB-BD31-4B8C-83A1-F6EECF244321}">
                <p14:modId xmlns:p14="http://schemas.microsoft.com/office/powerpoint/2010/main" val="4109509805"/>
              </p:ext>
            </p:extLst>
          </p:nvPr>
        </p:nvGraphicFramePr>
        <p:xfrm>
          <a:off x="5608638" y="965200"/>
          <a:ext cx="5614987" cy="4773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374524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FF9FD0-6B6E-4ED0-AED9-07275E00BE14}"/>
              </a:ext>
            </a:extLst>
          </p:cNvPr>
          <p:cNvSpPr>
            <a:spLocks noGrp="1"/>
          </p:cNvSpPr>
          <p:nvPr>
            <p:ph type="title"/>
          </p:nvPr>
        </p:nvSpPr>
        <p:spPr/>
        <p:txBody>
          <a:bodyPr/>
          <a:lstStyle/>
          <a:p>
            <a:pPr algn="ctr"/>
            <a:r>
              <a:rPr lang="en-US" b="1" dirty="0"/>
              <a:t>Alternatives to Detention (JDAI)</a:t>
            </a:r>
            <a:endParaRPr lang="en-US" dirty="0"/>
          </a:p>
        </p:txBody>
      </p:sp>
      <p:sp>
        <p:nvSpPr>
          <p:cNvPr id="5" name="Content Placeholder 4">
            <a:extLst>
              <a:ext uri="{FF2B5EF4-FFF2-40B4-BE49-F238E27FC236}">
                <a16:creationId xmlns:a16="http://schemas.microsoft.com/office/drawing/2014/main" id="{4A49DFBB-4C8F-4D6E-9F76-8880813F4B5B}"/>
              </a:ext>
            </a:extLst>
          </p:cNvPr>
          <p:cNvSpPr>
            <a:spLocks noGrp="1"/>
          </p:cNvSpPr>
          <p:nvPr>
            <p:ph idx="1"/>
          </p:nvPr>
        </p:nvSpPr>
        <p:spPr>
          <a:xfrm>
            <a:off x="838200" y="1457324"/>
            <a:ext cx="10515600" cy="4905375"/>
          </a:xfrm>
        </p:spPr>
        <p:txBody>
          <a:bodyPr>
            <a:normAutofit/>
          </a:bodyPr>
          <a:lstStyle/>
          <a:p>
            <a:r>
              <a:rPr lang="en-US" dirty="0"/>
              <a:t>These are community- and home-based alternatives to incarceration and institutionalization including for youth who need temporary placement such as crisis intervention, shelter and after-care and for youth who need residential placement such as a continuum of foster care or group home alternatives that provide access to a comprehensive array of services. </a:t>
            </a:r>
            <a:endParaRPr lang="en-US" b="1" dirty="0"/>
          </a:p>
          <a:p>
            <a:r>
              <a:rPr lang="en-US" b="1" dirty="0"/>
              <a:t>State of Arkansas only has two (2) JDAI sites</a:t>
            </a:r>
          </a:p>
          <a:p>
            <a:pPr lvl="2"/>
            <a:r>
              <a:rPr lang="en-US" b="1" dirty="0"/>
              <a:t>Benton County</a:t>
            </a:r>
          </a:p>
          <a:p>
            <a:pPr lvl="2"/>
            <a:r>
              <a:rPr lang="en-US" b="1" dirty="0"/>
              <a:t>Washington County</a:t>
            </a:r>
          </a:p>
        </p:txBody>
      </p:sp>
    </p:spTree>
    <p:extLst>
      <p:ext uri="{BB962C8B-B14F-4D97-AF65-F5344CB8AC3E}">
        <p14:creationId xmlns:p14="http://schemas.microsoft.com/office/powerpoint/2010/main" val="1342135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8"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4" name="Title 3">
            <a:extLst>
              <a:ext uri="{FF2B5EF4-FFF2-40B4-BE49-F238E27FC236}">
                <a16:creationId xmlns:a16="http://schemas.microsoft.com/office/drawing/2014/main" id="{90FF9FD0-6B6E-4ED0-AED9-07275E00BE14}"/>
              </a:ext>
            </a:extLst>
          </p:cNvPr>
          <p:cNvSpPr>
            <a:spLocks noGrp="1"/>
          </p:cNvSpPr>
          <p:nvPr>
            <p:ph type="title"/>
          </p:nvPr>
        </p:nvSpPr>
        <p:spPr>
          <a:xfrm>
            <a:off x="806195" y="804672"/>
            <a:ext cx="3521359" cy="5248656"/>
          </a:xfrm>
        </p:spPr>
        <p:txBody>
          <a:bodyPr anchor="ctr">
            <a:normAutofit/>
          </a:bodyPr>
          <a:lstStyle/>
          <a:p>
            <a:pPr algn="ctr"/>
            <a:r>
              <a:rPr lang="en-US" b="1" dirty="0"/>
              <a:t>Alternatives to Detention (JDAI)</a:t>
            </a:r>
            <a:endParaRPr lang="en-US" dirty="0"/>
          </a:p>
        </p:txBody>
      </p:sp>
      <p:sp>
        <p:nvSpPr>
          <p:cNvPr id="5" name="Content Placeholder 4">
            <a:extLst>
              <a:ext uri="{FF2B5EF4-FFF2-40B4-BE49-F238E27FC236}">
                <a16:creationId xmlns:a16="http://schemas.microsoft.com/office/drawing/2014/main" id="{4A49DFBB-4C8F-4D6E-9F76-8880813F4B5B}"/>
              </a:ext>
            </a:extLst>
          </p:cNvPr>
          <p:cNvSpPr>
            <a:spLocks noGrp="1"/>
          </p:cNvSpPr>
          <p:nvPr>
            <p:ph idx="1"/>
          </p:nvPr>
        </p:nvSpPr>
        <p:spPr>
          <a:xfrm>
            <a:off x="4975861" y="804671"/>
            <a:ext cx="6399930" cy="5248657"/>
          </a:xfrm>
        </p:spPr>
        <p:txBody>
          <a:bodyPr anchor="ctr">
            <a:normAutofit/>
          </a:bodyPr>
          <a:lstStyle/>
          <a:p>
            <a:r>
              <a:rPr lang="en-US" b="1" dirty="0"/>
              <a:t>Funds are dispersed via a competitive grant process on a statewide basis for those jurisdictions that meet the funding threshold</a:t>
            </a:r>
          </a:p>
          <a:p>
            <a:r>
              <a:rPr lang="en-US" b="1" dirty="0">
                <a:hlinkClick r:id="rId4"/>
              </a:rPr>
              <a:t>JDAI Website https://www.aecf.org/work/juvenile-justice/jdai/</a:t>
            </a:r>
            <a:r>
              <a:rPr lang="en-US" b="1" dirty="0"/>
              <a:t> </a:t>
            </a:r>
          </a:p>
        </p:txBody>
      </p:sp>
    </p:spTree>
    <p:extLst>
      <p:ext uri="{BB962C8B-B14F-4D97-AF65-F5344CB8AC3E}">
        <p14:creationId xmlns:p14="http://schemas.microsoft.com/office/powerpoint/2010/main" val="2875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4" name="Freeform: Shape 1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455DCECA-23F3-44E3-B072-E7EB9C85B121}"/>
              </a:ext>
            </a:extLst>
          </p:cNvPr>
          <p:cNvSpPr>
            <a:spLocks noGrp="1"/>
          </p:cNvSpPr>
          <p:nvPr>
            <p:ph type="title"/>
          </p:nvPr>
        </p:nvSpPr>
        <p:spPr>
          <a:xfrm>
            <a:off x="653143" y="1645920"/>
            <a:ext cx="3522879" cy="4470821"/>
          </a:xfrm>
        </p:spPr>
        <p:txBody>
          <a:bodyPr>
            <a:normAutofit/>
          </a:bodyPr>
          <a:lstStyle/>
          <a:p>
            <a:pPr algn="r"/>
            <a:r>
              <a:rPr lang="en-US" b="1">
                <a:solidFill>
                  <a:srgbClr val="FFFFFF"/>
                </a:solidFill>
              </a:rPr>
              <a:t>Delinquency Prevention </a:t>
            </a:r>
            <a:endParaRPr lang="en-US">
              <a:solidFill>
                <a:srgbClr val="FFFFFF"/>
              </a:solidFill>
            </a:endParaRPr>
          </a:p>
        </p:txBody>
      </p:sp>
      <p:sp>
        <p:nvSpPr>
          <p:cNvPr id="5" name="Content Placeholder 4">
            <a:extLst>
              <a:ext uri="{FF2B5EF4-FFF2-40B4-BE49-F238E27FC236}">
                <a16:creationId xmlns:a16="http://schemas.microsoft.com/office/drawing/2014/main" id="{B8C436B2-EBBD-4915-BFF4-A3B8F11126FD}"/>
              </a:ext>
            </a:extLst>
          </p:cNvPr>
          <p:cNvSpPr>
            <a:spLocks noGrp="1"/>
          </p:cNvSpPr>
          <p:nvPr>
            <p:ph idx="1"/>
          </p:nvPr>
        </p:nvSpPr>
        <p:spPr>
          <a:xfrm>
            <a:off x="5204109" y="1645920"/>
            <a:ext cx="5919503" cy="4470821"/>
          </a:xfrm>
        </p:spPr>
        <p:txBody>
          <a:bodyPr>
            <a:normAutofit/>
          </a:bodyPr>
          <a:lstStyle/>
          <a:p>
            <a:r>
              <a:rPr lang="en-US" dirty="0"/>
              <a:t>Comprehensive juvenile justice and delinquency prevention programs that meet needs of youth through collaboration of the many local systems before which a youth may appear, including schools, courts, law enforcement agencies, child protection agencies, mental health agencies, welfare services, health care agencies and private nonprofit agencies offering youth services.</a:t>
            </a:r>
          </a:p>
          <a:p>
            <a:pPr marL="0" indent="0">
              <a:buNone/>
            </a:pPr>
            <a:endParaRPr lang="en-US" dirty="0"/>
          </a:p>
        </p:txBody>
      </p:sp>
    </p:spTree>
    <p:extLst>
      <p:ext uri="{BB962C8B-B14F-4D97-AF65-F5344CB8AC3E}">
        <p14:creationId xmlns:p14="http://schemas.microsoft.com/office/powerpoint/2010/main" val="406124641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17616</TotalTime>
  <Words>2002</Words>
  <Application>Microsoft Office PowerPoint</Application>
  <PresentationFormat>Widescreen</PresentationFormat>
  <Paragraphs>143</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Century Gothic</vt:lpstr>
      <vt:lpstr>Roboto</vt:lpstr>
      <vt:lpstr>Wingdings 3</vt:lpstr>
      <vt:lpstr>Ion</vt:lpstr>
      <vt:lpstr>2023 Juvenile Justice And Delinquency Prevention</vt:lpstr>
      <vt:lpstr>Today, we will….</vt:lpstr>
      <vt:lpstr>JJDPA</vt:lpstr>
      <vt:lpstr>Title II Formula Grant Program Catalog for Federal Domestic Assistance Number 16.540</vt:lpstr>
      <vt:lpstr>2023 Priority Funding Areas</vt:lpstr>
      <vt:lpstr>Funding Request</vt:lpstr>
      <vt:lpstr>Alternatives to Detention (JDAI)</vt:lpstr>
      <vt:lpstr>Alternatives to Detention (JDAI)</vt:lpstr>
      <vt:lpstr>Delinquency Prevention </vt:lpstr>
      <vt:lpstr>School Programs </vt:lpstr>
      <vt:lpstr>Disproportionate Minority Contact </vt:lpstr>
      <vt:lpstr>What an Application is Expected to Include</vt:lpstr>
      <vt:lpstr>PowerPoint Presentation</vt:lpstr>
      <vt:lpstr>Project Abstract </vt:lpstr>
      <vt:lpstr>Brief History of the Organization </vt:lpstr>
      <vt:lpstr>Problem Statement </vt:lpstr>
      <vt:lpstr>Target Population</vt:lpstr>
      <vt:lpstr>Management and Organizational Capability</vt:lpstr>
      <vt:lpstr>Management and Organizational Capability</vt:lpstr>
      <vt:lpstr>Project Evaluation and Performance Measures</vt:lpstr>
      <vt:lpstr>Goals and Objectives</vt:lpstr>
      <vt:lpstr>Tips for writing good goals and objectives</vt:lpstr>
      <vt:lpstr>Budget and Budget Justification</vt:lpstr>
      <vt:lpstr>Budget and Budget Justification</vt:lpstr>
      <vt:lpstr>Letters of Agreement/Commitment/Support </vt:lpstr>
      <vt:lpstr>Other Funding Sources </vt:lpstr>
      <vt:lpstr>Supplement vs. Supplanting </vt:lpstr>
      <vt:lpstr>OJJDP Information </vt:lpstr>
      <vt:lpstr>Need to Know….</vt:lpstr>
      <vt:lpstr>Need to know…. Timeline</vt:lpstr>
      <vt:lpstr>DYS JJDP Staff</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Juvenile Justice And Delinquency Prevention</dc:title>
  <dc:creator>Ocie Hunter (DHS)</dc:creator>
  <cp:lastModifiedBy>Ocie Hunter (DHS)</cp:lastModifiedBy>
  <cp:revision>7</cp:revision>
  <dcterms:created xsi:type="dcterms:W3CDTF">2021-06-02T17:03:47Z</dcterms:created>
  <dcterms:modified xsi:type="dcterms:W3CDTF">2023-07-10T14:51:47Z</dcterms:modified>
</cp:coreProperties>
</file>